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4" r:id="rId3"/>
    <p:sldId id="334" r:id="rId4"/>
    <p:sldId id="317" r:id="rId5"/>
    <p:sldId id="318" r:id="rId6"/>
    <p:sldId id="319" r:id="rId7"/>
    <p:sldId id="320" r:id="rId8"/>
    <p:sldId id="326" r:id="rId9"/>
    <p:sldId id="324" r:id="rId10"/>
    <p:sldId id="328" r:id="rId11"/>
    <p:sldId id="330" r:id="rId12"/>
    <p:sldId id="321" r:id="rId13"/>
    <p:sldId id="340" r:id="rId14"/>
    <p:sldId id="343" r:id="rId15"/>
    <p:sldId id="322" r:id="rId16"/>
    <p:sldId id="323" r:id="rId17"/>
    <p:sldId id="345" r:id="rId18"/>
    <p:sldId id="341" r:id="rId19"/>
    <p:sldId id="332" r:id="rId20"/>
    <p:sldId id="333" r:id="rId21"/>
    <p:sldId id="339" r:id="rId22"/>
    <p:sldId id="31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CDA41-2EBB-4AFF-A791-5A1749CFCF8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CFC467-248E-4115-9719-A164CC92B7C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Calisto MT" pitchFamily="18" charset="0"/>
            </a:rPr>
            <a:t>REGISTER</a:t>
          </a:r>
          <a:endParaRPr lang="en-US" sz="1400" b="1" dirty="0">
            <a:solidFill>
              <a:srgbClr val="FF0000"/>
            </a:solidFill>
            <a:latin typeface="Calisto MT" pitchFamily="18" charset="0"/>
          </a:endParaRPr>
        </a:p>
      </dgm:t>
    </dgm:pt>
    <dgm:pt modelId="{E190C3D0-C223-4744-9B84-09BDA74B5BF4}" type="parTrans" cxnId="{7B41AA56-E018-4B30-B01B-51F3FD39B6E4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EC5C73F1-3522-48DB-A244-F854E517012A}" type="sibTrans" cxnId="{7B41AA56-E018-4B30-B01B-51F3FD39B6E4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6A76787F-2061-468A-80F8-6795390D67A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CACHE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74E9B440-7D74-4747-BBCA-7AFCD4CD174A}" type="parTrans" cxnId="{41A43C2A-0EA9-408E-BDFA-16E64FDB6079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A098A04E-CA94-4CE4-9519-8DFDD9696FDC}" type="sibTrans" cxnId="{41A43C2A-0EA9-408E-BDFA-16E64FDB6079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C0E1ACFE-3D7C-4447-9355-BD3AEDDCD21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MAGNETIC TAPES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3BB5CD79-4893-4683-ADCB-33158F884946}" type="parTrans" cxnId="{1208EBDB-A721-490D-AA9C-8883CE477D31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AA80C82B-8DDB-4DA1-8CB6-A55BE3D5A131}" type="sibTrans" cxnId="{1208EBDB-A721-490D-AA9C-8883CE477D31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BD2C8586-8893-4578-B186-755096018C2B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RAM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61C75A57-5AD7-41A5-AECF-D562DB7857C0}" type="parTrans" cxnId="{90482667-F988-4D37-A091-B9058E6DA1E7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9A7C99F9-5BE3-49A3-A046-F20C80417A30}" type="sibTrans" cxnId="{90482667-F988-4D37-A091-B9058E6DA1E7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CFFB567C-9415-4C1D-87EE-FE8264A3D960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EXTENSION MEMPRY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BA82C220-25CE-4308-BE0C-1BDC7ADAD85B}" type="parTrans" cxnId="{A4A37FF0-4D8E-41EC-BE10-A4562DEFA9B2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CA18E546-B4F8-4144-9BEF-219120AC9CEA}" type="sibTrans" cxnId="{A4A37FF0-4D8E-41EC-BE10-A4562DEFA9B2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EF1D0221-1E13-419D-87F2-E2278238FAC8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MAGNETIC DISK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BB3395F8-F666-4AA9-AD14-219612C0B8D8}" type="parTrans" cxnId="{E1DAF7E7-6D29-47C9-9775-84601A8424E2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6FBF3914-9516-43E8-94F4-19FAB9A17E8B}" type="sibTrans" cxnId="{E1DAF7E7-6D29-47C9-9775-84601A8424E2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ED024FFC-D4A8-40EA-8F2F-2D097CB163D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sto MT" pitchFamily="18" charset="0"/>
            </a:rPr>
            <a:t>OPTICAL DISK</a:t>
          </a:r>
          <a:endParaRPr lang="en-US" sz="1400" b="1" dirty="0">
            <a:solidFill>
              <a:schemeClr val="tx1"/>
            </a:solidFill>
            <a:latin typeface="Calisto MT" pitchFamily="18" charset="0"/>
          </a:endParaRPr>
        </a:p>
      </dgm:t>
    </dgm:pt>
    <dgm:pt modelId="{7E72C339-CEDB-450D-A1F8-FAE4A7F89579}" type="parTrans" cxnId="{B8403E6A-06A3-441A-BB28-CA80F507F00C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3A78F10F-EB87-4AAC-BE58-0103FBF4C60E}" type="sibTrans" cxnId="{B8403E6A-06A3-441A-BB28-CA80F507F00C}">
      <dgm:prSet/>
      <dgm:spPr/>
      <dgm:t>
        <a:bodyPr/>
        <a:lstStyle/>
        <a:p>
          <a:endParaRPr lang="en-US" sz="2000" b="1">
            <a:solidFill>
              <a:schemeClr val="bg1"/>
            </a:solidFill>
            <a:latin typeface="Calisto MT" pitchFamily="18" charset="0"/>
          </a:endParaRPr>
        </a:p>
      </dgm:t>
    </dgm:pt>
    <dgm:pt modelId="{E15A6FB2-D444-4083-9BC5-417C7B66DB18}" type="pres">
      <dgm:prSet presAssocID="{E2ACDA41-2EBB-4AFF-A791-5A1749CFCF85}" presName="Name0" presStyleCnt="0">
        <dgm:presLayoutVars>
          <dgm:dir/>
          <dgm:animLvl val="lvl"/>
          <dgm:resizeHandles val="exact"/>
        </dgm:presLayoutVars>
      </dgm:prSet>
      <dgm:spPr/>
    </dgm:pt>
    <dgm:pt modelId="{A4F7F20B-C16E-4DEE-B28C-4986E1FEE413}" type="pres">
      <dgm:prSet presAssocID="{69CFC467-248E-4115-9719-A164CC92B7C3}" presName="Name8" presStyleCnt="0"/>
      <dgm:spPr/>
    </dgm:pt>
    <dgm:pt modelId="{4C430331-F9FB-4F6B-99C5-7A1362F9EC7A}" type="pres">
      <dgm:prSet presAssocID="{69CFC467-248E-4115-9719-A164CC92B7C3}" presName="level" presStyleLbl="node1" presStyleIdx="0" presStyleCnt="7" custLinFactNeighborY="5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65752-2219-4036-8D54-4B298C60CF3A}" type="pres">
      <dgm:prSet presAssocID="{69CFC467-248E-4115-9719-A164CC92B7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B4CC1-D04C-43CF-9DB9-777B476D3AFA}" type="pres">
      <dgm:prSet presAssocID="{6A76787F-2061-468A-80F8-6795390D67A6}" presName="Name8" presStyleCnt="0"/>
      <dgm:spPr/>
    </dgm:pt>
    <dgm:pt modelId="{03200340-BB29-4A19-B3BD-7C163BF89633}" type="pres">
      <dgm:prSet presAssocID="{6A76787F-2061-468A-80F8-6795390D67A6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48343-E241-4860-B5C6-9B3126A189A6}" type="pres">
      <dgm:prSet presAssocID="{6A76787F-2061-468A-80F8-6795390D67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31CC0-9425-45C4-8C41-3D1071FD87B9}" type="pres">
      <dgm:prSet presAssocID="{BD2C8586-8893-4578-B186-755096018C2B}" presName="Name8" presStyleCnt="0"/>
      <dgm:spPr/>
    </dgm:pt>
    <dgm:pt modelId="{C38C867D-48C9-4696-BE44-22ABE5997600}" type="pres">
      <dgm:prSet presAssocID="{BD2C8586-8893-4578-B186-755096018C2B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08C3B-D690-4B6F-A667-F38B21910EC1}" type="pres">
      <dgm:prSet presAssocID="{BD2C8586-8893-4578-B186-755096018C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0A2A4-5374-4AE8-8EAB-BB1C8A953AA4}" type="pres">
      <dgm:prSet presAssocID="{CFFB567C-9415-4C1D-87EE-FE8264A3D960}" presName="Name8" presStyleCnt="0"/>
      <dgm:spPr/>
    </dgm:pt>
    <dgm:pt modelId="{FA4F7BEE-AAC2-43E2-9864-7C9C9550F1BA}" type="pres">
      <dgm:prSet presAssocID="{CFFB567C-9415-4C1D-87EE-FE8264A3D960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B3A4A-820E-42E3-B56B-28968ED7EED5}" type="pres">
      <dgm:prSet presAssocID="{CFFB567C-9415-4C1D-87EE-FE8264A3D9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36D96-1C20-440D-9A9E-D6CD83220DE2}" type="pres">
      <dgm:prSet presAssocID="{EF1D0221-1E13-419D-87F2-E2278238FAC8}" presName="Name8" presStyleCnt="0"/>
      <dgm:spPr/>
    </dgm:pt>
    <dgm:pt modelId="{8058E592-077F-4D48-B9D4-9E287D5214E0}" type="pres">
      <dgm:prSet presAssocID="{EF1D0221-1E13-419D-87F2-E2278238FAC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ECF85-73FB-4418-BAD2-B35B0FC567A4}" type="pres">
      <dgm:prSet presAssocID="{EF1D0221-1E13-419D-87F2-E2278238FA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261D5-ED3D-4994-AB91-DC33D356976D}" type="pres">
      <dgm:prSet presAssocID="{ED024FFC-D4A8-40EA-8F2F-2D097CB163D4}" presName="Name8" presStyleCnt="0"/>
      <dgm:spPr/>
    </dgm:pt>
    <dgm:pt modelId="{4E568189-F8FD-4DA0-AB18-E49F3721FF68}" type="pres">
      <dgm:prSet presAssocID="{ED024FFC-D4A8-40EA-8F2F-2D097CB163D4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32881-A4E1-478E-B53D-1F2AF06AED4A}" type="pres">
      <dgm:prSet presAssocID="{ED024FFC-D4A8-40EA-8F2F-2D097CB163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B872D-59A5-49F0-AAE9-FABC0D31CA75}" type="pres">
      <dgm:prSet presAssocID="{C0E1ACFE-3D7C-4447-9355-BD3AEDDCD21B}" presName="Name8" presStyleCnt="0"/>
      <dgm:spPr/>
    </dgm:pt>
    <dgm:pt modelId="{A87F5C6C-2ECB-4031-B913-C70CDD03E1EE}" type="pres">
      <dgm:prSet presAssocID="{C0E1ACFE-3D7C-4447-9355-BD3AEDDCD21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FA29C-E6A5-4E26-8EF8-8B357D629762}" type="pres">
      <dgm:prSet presAssocID="{C0E1ACFE-3D7C-4447-9355-BD3AEDDCD2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5E86C-3452-4CB5-849A-7FE7CBA32666}" type="presOf" srcId="{69CFC467-248E-4115-9719-A164CC92B7C3}" destId="{4C430331-F9FB-4F6B-99C5-7A1362F9EC7A}" srcOrd="0" destOrd="0" presId="urn:microsoft.com/office/officeart/2005/8/layout/pyramid1"/>
    <dgm:cxn modelId="{B8403E6A-06A3-441A-BB28-CA80F507F00C}" srcId="{E2ACDA41-2EBB-4AFF-A791-5A1749CFCF85}" destId="{ED024FFC-D4A8-40EA-8F2F-2D097CB163D4}" srcOrd="5" destOrd="0" parTransId="{7E72C339-CEDB-450D-A1F8-FAE4A7F89579}" sibTransId="{3A78F10F-EB87-4AAC-BE58-0103FBF4C60E}"/>
    <dgm:cxn modelId="{ADEC5299-1EFE-4F59-9840-96C17628D8C7}" type="presOf" srcId="{C0E1ACFE-3D7C-4447-9355-BD3AEDDCD21B}" destId="{A87F5C6C-2ECB-4031-B913-C70CDD03E1EE}" srcOrd="0" destOrd="0" presId="urn:microsoft.com/office/officeart/2005/8/layout/pyramid1"/>
    <dgm:cxn modelId="{9D317F86-EA46-4A6C-A4DF-1D0A7429F9EB}" type="presOf" srcId="{EF1D0221-1E13-419D-87F2-E2278238FAC8}" destId="{E5CECF85-73FB-4418-BAD2-B35B0FC567A4}" srcOrd="1" destOrd="0" presId="urn:microsoft.com/office/officeart/2005/8/layout/pyramid1"/>
    <dgm:cxn modelId="{90482667-F988-4D37-A091-B9058E6DA1E7}" srcId="{E2ACDA41-2EBB-4AFF-A791-5A1749CFCF85}" destId="{BD2C8586-8893-4578-B186-755096018C2B}" srcOrd="2" destOrd="0" parTransId="{61C75A57-5AD7-41A5-AECF-D562DB7857C0}" sibTransId="{9A7C99F9-5BE3-49A3-A046-F20C80417A30}"/>
    <dgm:cxn modelId="{A4A37FF0-4D8E-41EC-BE10-A4562DEFA9B2}" srcId="{E2ACDA41-2EBB-4AFF-A791-5A1749CFCF85}" destId="{CFFB567C-9415-4C1D-87EE-FE8264A3D960}" srcOrd="3" destOrd="0" parTransId="{BA82C220-25CE-4308-BE0C-1BDC7ADAD85B}" sibTransId="{CA18E546-B4F8-4144-9BEF-219120AC9CEA}"/>
    <dgm:cxn modelId="{6E63012B-1367-4788-810E-6EED90E60D70}" type="presOf" srcId="{6A76787F-2061-468A-80F8-6795390D67A6}" destId="{03200340-BB29-4A19-B3BD-7C163BF89633}" srcOrd="0" destOrd="0" presId="urn:microsoft.com/office/officeart/2005/8/layout/pyramid1"/>
    <dgm:cxn modelId="{A28D2643-CB18-4F3D-A2BA-12F3E699CD96}" type="presOf" srcId="{ED024FFC-D4A8-40EA-8F2F-2D097CB163D4}" destId="{4E568189-F8FD-4DA0-AB18-E49F3721FF68}" srcOrd="0" destOrd="0" presId="urn:microsoft.com/office/officeart/2005/8/layout/pyramid1"/>
    <dgm:cxn modelId="{E19AEBC2-04F3-4120-AFD5-D6EA97A5ED3F}" type="presOf" srcId="{6A76787F-2061-468A-80F8-6795390D67A6}" destId="{F2D48343-E241-4860-B5C6-9B3126A189A6}" srcOrd="1" destOrd="0" presId="urn:microsoft.com/office/officeart/2005/8/layout/pyramid1"/>
    <dgm:cxn modelId="{7B41AA56-E018-4B30-B01B-51F3FD39B6E4}" srcId="{E2ACDA41-2EBB-4AFF-A791-5A1749CFCF85}" destId="{69CFC467-248E-4115-9719-A164CC92B7C3}" srcOrd="0" destOrd="0" parTransId="{E190C3D0-C223-4744-9B84-09BDA74B5BF4}" sibTransId="{EC5C73F1-3522-48DB-A244-F854E517012A}"/>
    <dgm:cxn modelId="{1208EBDB-A721-490D-AA9C-8883CE477D31}" srcId="{E2ACDA41-2EBB-4AFF-A791-5A1749CFCF85}" destId="{C0E1ACFE-3D7C-4447-9355-BD3AEDDCD21B}" srcOrd="6" destOrd="0" parTransId="{3BB5CD79-4893-4683-ADCB-33158F884946}" sibTransId="{AA80C82B-8DDB-4DA1-8CB6-A55BE3D5A131}"/>
    <dgm:cxn modelId="{BC97ECFE-A47F-4C77-8968-EA97095364A4}" type="presOf" srcId="{69CFC467-248E-4115-9719-A164CC92B7C3}" destId="{C7B65752-2219-4036-8D54-4B298C60CF3A}" srcOrd="1" destOrd="0" presId="urn:microsoft.com/office/officeart/2005/8/layout/pyramid1"/>
    <dgm:cxn modelId="{2BA20E4B-140D-4C1B-BBB6-156D7B2CEE1C}" type="presOf" srcId="{E2ACDA41-2EBB-4AFF-A791-5A1749CFCF85}" destId="{E15A6FB2-D444-4083-9BC5-417C7B66DB18}" srcOrd="0" destOrd="0" presId="urn:microsoft.com/office/officeart/2005/8/layout/pyramid1"/>
    <dgm:cxn modelId="{37F77F18-0E33-4BCE-A643-A1FCAC820A39}" type="presOf" srcId="{EF1D0221-1E13-419D-87F2-E2278238FAC8}" destId="{8058E592-077F-4D48-B9D4-9E287D5214E0}" srcOrd="0" destOrd="0" presId="urn:microsoft.com/office/officeart/2005/8/layout/pyramid1"/>
    <dgm:cxn modelId="{69F835AA-42EE-40FD-B626-6DC1627A9EB0}" type="presOf" srcId="{BD2C8586-8893-4578-B186-755096018C2B}" destId="{56408C3B-D690-4B6F-A667-F38B21910EC1}" srcOrd="1" destOrd="0" presId="urn:microsoft.com/office/officeart/2005/8/layout/pyramid1"/>
    <dgm:cxn modelId="{7A882B16-9AAF-41FF-BAC8-622A11A64C63}" type="presOf" srcId="{CFFB567C-9415-4C1D-87EE-FE8264A3D960}" destId="{142B3A4A-820E-42E3-B56B-28968ED7EED5}" srcOrd="1" destOrd="0" presId="urn:microsoft.com/office/officeart/2005/8/layout/pyramid1"/>
    <dgm:cxn modelId="{0CB53672-F53C-4646-BB0E-87A221E92878}" type="presOf" srcId="{C0E1ACFE-3D7C-4447-9355-BD3AEDDCD21B}" destId="{188FA29C-E6A5-4E26-8EF8-8B357D629762}" srcOrd="1" destOrd="0" presId="urn:microsoft.com/office/officeart/2005/8/layout/pyramid1"/>
    <dgm:cxn modelId="{DCFC3C0A-F3FB-4E8E-9665-128F9EE1212E}" type="presOf" srcId="{BD2C8586-8893-4578-B186-755096018C2B}" destId="{C38C867D-48C9-4696-BE44-22ABE5997600}" srcOrd="0" destOrd="0" presId="urn:microsoft.com/office/officeart/2005/8/layout/pyramid1"/>
    <dgm:cxn modelId="{E1DAF7E7-6D29-47C9-9775-84601A8424E2}" srcId="{E2ACDA41-2EBB-4AFF-A791-5A1749CFCF85}" destId="{EF1D0221-1E13-419D-87F2-E2278238FAC8}" srcOrd="4" destOrd="0" parTransId="{BB3395F8-F666-4AA9-AD14-219612C0B8D8}" sibTransId="{6FBF3914-9516-43E8-94F4-19FAB9A17E8B}"/>
    <dgm:cxn modelId="{1554D2D7-5598-4A59-9868-E7DB5DC118B3}" type="presOf" srcId="{ED024FFC-D4A8-40EA-8F2F-2D097CB163D4}" destId="{F1032881-A4E1-478E-B53D-1F2AF06AED4A}" srcOrd="1" destOrd="0" presId="urn:microsoft.com/office/officeart/2005/8/layout/pyramid1"/>
    <dgm:cxn modelId="{63060C26-1C3B-42D5-B3E5-0EBB81F67270}" type="presOf" srcId="{CFFB567C-9415-4C1D-87EE-FE8264A3D960}" destId="{FA4F7BEE-AAC2-43E2-9864-7C9C9550F1BA}" srcOrd="0" destOrd="0" presId="urn:microsoft.com/office/officeart/2005/8/layout/pyramid1"/>
    <dgm:cxn modelId="{41A43C2A-0EA9-408E-BDFA-16E64FDB6079}" srcId="{E2ACDA41-2EBB-4AFF-A791-5A1749CFCF85}" destId="{6A76787F-2061-468A-80F8-6795390D67A6}" srcOrd="1" destOrd="0" parTransId="{74E9B440-7D74-4747-BBCA-7AFCD4CD174A}" sibTransId="{A098A04E-CA94-4CE4-9519-8DFDD9696FDC}"/>
    <dgm:cxn modelId="{82698B7D-6756-4A43-A6DB-A22664980433}" type="presParOf" srcId="{E15A6FB2-D444-4083-9BC5-417C7B66DB18}" destId="{A4F7F20B-C16E-4DEE-B28C-4986E1FEE413}" srcOrd="0" destOrd="0" presId="urn:microsoft.com/office/officeart/2005/8/layout/pyramid1"/>
    <dgm:cxn modelId="{58286317-E4DC-49CF-8B24-7B89750A6C4F}" type="presParOf" srcId="{A4F7F20B-C16E-4DEE-B28C-4986E1FEE413}" destId="{4C430331-F9FB-4F6B-99C5-7A1362F9EC7A}" srcOrd="0" destOrd="0" presId="urn:microsoft.com/office/officeart/2005/8/layout/pyramid1"/>
    <dgm:cxn modelId="{6968CBC9-E055-4CB3-AF2C-EB8CC1453BC5}" type="presParOf" srcId="{A4F7F20B-C16E-4DEE-B28C-4986E1FEE413}" destId="{C7B65752-2219-4036-8D54-4B298C60CF3A}" srcOrd="1" destOrd="0" presId="urn:microsoft.com/office/officeart/2005/8/layout/pyramid1"/>
    <dgm:cxn modelId="{107CDFEB-45F2-491A-8708-5D615D88E534}" type="presParOf" srcId="{E15A6FB2-D444-4083-9BC5-417C7B66DB18}" destId="{2E7B4CC1-D04C-43CF-9DB9-777B476D3AFA}" srcOrd="1" destOrd="0" presId="urn:microsoft.com/office/officeart/2005/8/layout/pyramid1"/>
    <dgm:cxn modelId="{4C2BADA8-BE44-4DAA-BDD6-E5627551E506}" type="presParOf" srcId="{2E7B4CC1-D04C-43CF-9DB9-777B476D3AFA}" destId="{03200340-BB29-4A19-B3BD-7C163BF89633}" srcOrd="0" destOrd="0" presId="urn:microsoft.com/office/officeart/2005/8/layout/pyramid1"/>
    <dgm:cxn modelId="{78F47851-6407-43AE-87DD-3BD5A6163B29}" type="presParOf" srcId="{2E7B4CC1-D04C-43CF-9DB9-777B476D3AFA}" destId="{F2D48343-E241-4860-B5C6-9B3126A189A6}" srcOrd="1" destOrd="0" presId="urn:microsoft.com/office/officeart/2005/8/layout/pyramid1"/>
    <dgm:cxn modelId="{1A8FF4C8-0C4D-406C-8C29-2C6572C8C6F0}" type="presParOf" srcId="{E15A6FB2-D444-4083-9BC5-417C7B66DB18}" destId="{2F131CC0-9425-45C4-8C41-3D1071FD87B9}" srcOrd="2" destOrd="0" presId="urn:microsoft.com/office/officeart/2005/8/layout/pyramid1"/>
    <dgm:cxn modelId="{7B5421B2-2E4F-4697-B727-8A201C47DB33}" type="presParOf" srcId="{2F131CC0-9425-45C4-8C41-3D1071FD87B9}" destId="{C38C867D-48C9-4696-BE44-22ABE5997600}" srcOrd="0" destOrd="0" presId="urn:microsoft.com/office/officeart/2005/8/layout/pyramid1"/>
    <dgm:cxn modelId="{1CAD492C-D449-4BE9-BF8E-1A253FC3D714}" type="presParOf" srcId="{2F131CC0-9425-45C4-8C41-3D1071FD87B9}" destId="{56408C3B-D690-4B6F-A667-F38B21910EC1}" srcOrd="1" destOrd="0" presId="urn:microsoft.com/office/officeart/2005/8/layout/pyramid1"/>
    <dgm:cxn modelId="{83BA9C12-7FB0-480D-92CD-E01AEEE250FA}" type="presParOf" srcId="{E15A6FB2-D444-4083-9BC5-417C7B66DB18}" destId="{F070A2A4-5374-4AE8-8EAB-BB1C8A953AA4}" srcOrd="3" destOrd="0" presId="urn:microsoft.com/office/officeart/2005/8/layout/pyramid1"/>
    <dgm:cxn modelId="{60896C9D-3225-4219-A068-10C19E484056}" type="presParOf" srcId="{F070A2A4-5374-4AE8-8EAB-BB1C8A953AA4}" destId="{FA4F7BEE-AAC2-43E2-9864-7C9C9550F1BA}" srcOrd="0" destOrd="0" presId="urn:microsoft.com/office/officeart/2005/8/layout/pyramid1"/>
    <dgm:cxn modelId="{ADAA2C02-9D6A-47A7-96C6-68174C0A3DAC}" type="presParOf" srcId="{F070A2A4-5374-4AE8-8EAB-BB1C8A953AA4}" destId="{142B3A4A-820E-42E3-B56B-28968ED7EED5}" srcOrd="1" destOrd="0" presId="urn:microsoft.com/office/officeart/2005/8/layout/pyramid1"/>
    <dgm:cxn modelId="{231B723E-31BB-43D3-AA53-2D328289E035}" type="presParOf" srcId="{E15A6FB2-D444-4083-9BC5-417C7B66DB18}" destId="{08136D96-1C20-440D-9A9E-D6CD83220DE2}" srcOrd="4" destOrd="0" presId="urn:microsoft.com/office/officeart/2005/8/layout/pyramid1"/>
    <dgm:cxn modelId="{2A14DDBE-70E9-42A5-ADBB-5C1A973FDE52}" type="presParOf" srcId="{08136D96-1C20-440D-9A9E-D6CD83220DE2}" destId="{8058E592-077F-4D48-B9D4-9E287D5214E0}" srcOrd="0" destOrd="0" presId="urn:microsoft.com/office/officeart/2005/8/layout/pyramid1"/>
    <dgm:cxn modelId="{0624A65B-5AB8-49CA-9864-08A3F8735B5D}" type="presParOf" srcId="{08136D96-1C20-440D-9A9E-D6CD83220DE2}" destId="{E5CECF85-73FB-4418-BAD2-B35B0FC567A4}" srcOrd="1" destOrd="0" presId="urn:microsoft.com/office/officeart/2005/8/layout/pyramid1"/>
    <dgm:cxn modelId="{B2BE0AC6-6FED-460E-807E-B61EB71CF6B8}" type="presParOf" srcId="{E15A6FB2-D444-4083-9BC5-417C7B66DB18}" destId="{9F0261D5-ED3D-4994-AB91-DC33D356976D}" srcOrd="5" destOrd="0" presId="urn:microsoft.com/office/officeart/2005/8/layout/pyramid1"/>
    <dgm:cxn modelId="{B896ACCF-1AEA-4991-AE31-5828864CF386}" type="presParOf" srcId="{9F0261D5-ED3D-4994-AB91-DC33D356976D}" destId="{4E568189-F8FD-4DA0-AB18-E49F3721FF68}" srcOrd="0" destOrd="0" presId="urn:microsoft.com/office/officeart/2005/8/layout/pyramid1"/>
    <dgm:cxn modelId="{9140F66E-4317-4E93-B472-278BEB8D8F5E}" type="presParOf" srcId="{9F0261D5-ED3D-4994-AB91-DC33D356976D}" destId="{F1032881-A4E1-478E-B53D-1F2AF06AED4A}" srcOrd="1" destOrd="0" presId="urn:microsoft.com/office/officeart/2005/8/layout/pyramid1"/>
    <dgm:cxn modelId="{C4C104CB-E49A-4C6F-A93D-869EE113AF5D}" type="presParOf" srcId="{E15A6FB2-D444-4083-9BC5-417C7B66DB18}" destId="{4BEB872D-59A5-49F0-AAE9-FABC0D31CA75}" srcOrd="6" destOrd="0" presId="urn:microsoft.com/office/officeart/2005/8/layout/pyramid1"/>
    <dgm:cxn modelId="{A0E5D84F-71EB-4A44-A9F2-9A8966FF8605}" type="presParOf" srcId="{4BEB872D-59A5-49F0-AAE9-FABC0D31CA75}" destId="{A87F5C6C-2ECB-4031-B913-C70CDD03E1EE}" srcOrd="0" destOrd="0" presId="urn:microsoft.com/office/officeart/2005/8/layout/pyramid1"/>
    <dgm:cxn modelId="{B148FDC6-7E8C-4130-8B88-53EE183D5E45}" type="presParOf" srcId="{4BEB872D-59A5-49F0-AAE9-FABC0D31CA75}" destId="{188FA29C-E6A5-4E26-8EF8-8B357D62976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30331-F9FB-4F6B-99C5-7A1362F9EC7A}">
      <dsp:nvSpPr>
        <dsp:cNvPr id="0" name=""/>
        <dsp:cNvSpPr/>
      </dsp:nvSpPr>
      <dsp:spPr>
        <a:xfrm>
          <a:off x="2808514" y="3176"/>
          <a:ext cx="936171" cy="609599"/>
        </a:xfrm>
        <a:prstGeom prst="trapezoid">
          <a:avLst>
            <a:gd name="adj" fmla="val 76786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latin typeface="Calisto MT" pitchFamily="18" charset="0"/>
            </a:rPr>
            <a:t>REGISTER</a:t>
          </a:r>
          <a:endParaRPr lang="en-US" sz="1400" b="1" kern="1200" dirty="0">
            <a:solidFill>
              <a:srgbClr val="FF0000"/>
            </a:solidFill>
            <a:latin typeface="Calisto MT" pitchFamily="18" charset="0"/>
          </a:endParaRPr>
        </a:p>
      </dsp:txBody>
      <dsp:txXfrm>
        <a:off x="2808514" y="3176"/>
        <a:ext cx="936171" cy="609599"/>
      </dsp:txXfrm>
    </dsp:sp>
    <dsp:sp modelId="{03200340-BB29-4A19-B3BD-7C163BF89633}">
      <dsp:nvSpPr>
        <dsp:cNvPr id="0" name=""/>
        <dsp:cNvSpPr/>
      </dsp:nvSpPr>
      <dsp:spPr>
        <a:xfrm>
          <a:off x="2340428" y="609599"/>
          <a:ext cx="1872342" cy="609599"/>
        </a:xfrm>
        <a:prstGeom prst="trapezoid">
          <a:avLst>
            <a:gd name="adj" fmla="val 76786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CACHE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2668088" y="609599"/>
        <a:ext cx="1217022" cy="609599"/>
      </dsp:txXfrm>
    </dsp:sp>
    <dsp:sp modelId="{C38C867D-48C9-4696-BE44-22ABE5997600}">
      <dsp:nvSpPr>
        <dsp:cNvPr id="0" name=""/>
        <dsp:cNvSpPr/>
      </dsp:nvSpPr>
      <dsp:spPr>
        <a:xfrm>
          <a:off x="1872342" y="1219199"/>
          <a:ext cx="2808514" cy="609599"/>
        </a:xfrm>
        <a:prstGeom prst="trapezoid">
          <a:avLst>
            <a:gd name="adj" fmla="val 76786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RAM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2363832" y="1219199"/>
        <a:ext cx="1825534" cy="609599"/>
      </dsp:txXfrm>
    </dsp:sp>
    <dsp:sp modelId="{FA4F7BEE-AAC2-43E2-9864-7C9C9550F1BA}">
      <dsp:nvSpPr>
        <dsp:cNvPr id="0" name=""/>
        <dsp:cNvSpPr/>
      </dsp:nvSpPr>
      <dsp:spPr>
        <a:xfrm>
          <a:off x="1404257" y="1828799"/>
          <a:ext cx="3744685" cy="609599"/>
        </a:xfrm>
        <a:prstGeom prst="trapezoid">
          <a:avLst>
            <a:gd name="adj" fmla="val 7678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EXTENSION MEMPRY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2059577" y="1828799"/>
        <a:ext cx="2434045" cy="609599"/>
      </dsp:txXfrm>
    </dsp:sp>
    <dsp:sp modelId="{8058E592-077F-4D48-B9D4-9E287D5214E0}">
      <dsp:nvSpPr>
        <dsp:cNvPr id="0" name=""/>
        <dsp:cNvSpPr/>
      </dsp:nvSpPr>
      <dsp:spPr>
        <a:xfrm>
          <a:off x="936171" y="2438399"/>
          <a:ext cx="4680857" cy="609599"/>
        </a:xfrm>
        <a:prstGeom prst="trapezoid">
          <a:avLst>
            <a:gd name="adj" fmla="val 76786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MAGNETIC DISK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1755321" y="2438399"/>
        <a:ext cx="3042557" cy="609599"/>
      </dsp:txXfrm>
    </dsp:sp>
    <dsp:sp modelId="{4E568189-F8FD-4DA0-AB18-E49F3721FF68}">
      <dsp:nvSpPr>
        <dsp:cNvPr id="0" name=""/>
        <dsp:cNvSpPr/>
      </dsp:nvSpPr>
      <dsp:spPr>
        <a:xfrm>
          <a:off x="468085" y="3047999"/>
          <a:ext cx="5617028" cy="609599"/>
        </a:xfrm>
        <a:prstGeom prst="trapezoid">
          <a:avLst>
            <a:gd name="adj" fmla="val 76786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OPTICAL DISK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1451065" y="3047999"/>
        <a:ext cx="3651068" cy="609599"/>
      </dsp:txXfrm>
    </dsp:sp>
    <dsp:sp modelId="{A87F5C6C-2ECB-4031-B913-C70CDD03E1EE}">
      <dsp:nvSpPr>
        <dsp:cNvPr id="0" name=""/>
        <dsp:cNvSpPr/>
      </dsp:nvSpPr>
      <dsp:spPr>
        <a:xfrm>
          <a:off x="0" y="3657600"/>
          <a:ext cx="6553200" cy="609599"/>
        </a:xfrm>
        <a:prstGeom prst="trapezoid">
          <a:avLst>
            <a:gd name="adj" fmla="val 76786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sto MT" pitchFamily="18" charset="0"/>
            </a:rPr>
            <a:t>MAGNETIC TAPES</a:t>
          </a:r>
          <a:endParaRPr lang="en-US" sz="1400" b="1" kern="1200" dirty="0">
            <a:solidFill>
              <a:schemeClr val="tx1"/>
            </a:solidFill>
            <a:latin typeface="Calisto MT" pitchFamily="18" charset="0"/>
          </a:endParaRPr>
        </a:p>
      </dsp:txBody>
      <dsp:txXfrm>
        <a:off x="1146809" y="3657600"/>
        <a:ext cx="4259580" cy="60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B1E0-073B-4556-AB1D-2BD112EE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B1E0-073B-4556-AB1D-2BD112EE8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</a:t>
            </a:r>
            <a:r>
              <a:rPr lang="en-US" dirty="0" smtClean="0"/>
              <a:t> </a:t>
            </a:r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14400" y="1447800"/>
            <a:ext cx="7543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id-ID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90600"/>
            <a:ext cx="1543051" cy="52578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943600" cy="5257800"/>
          </a:xfrm>
        </p:spPr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1535113"/>
            <a:ext cx="3733801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599" y="2174875"/>
            <a:ext cx="3733801" cy="3951288"/>
          </a:xfrm>
        </p:spPr>
        <p:txBody>
          <a:bodyPr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4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4" cy="3951288"/>
          </a:xfrm>
        </p:spPr>
        <p:txBody>
          <a:bodyPr anchor="ctr"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990600" y="944562"/>
            <a:ext cx="76962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68992"/>
            <a:ext cx="3008313" cy="9144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963304"/>
            <a:ext cx="5111751" cy="5208896"/>
          </a:xfrm>
        </p:spPr>
        <p:txBody>
          <a:bodyPr/>
          <a:lstStyle>
            <a:lvl1pPr>
              <a:defRPr sz="3200">
                <a:latin typeface="Calisto MT" pitchFamily="18" charset="0"/>
              </a:defRPr>
            </a:lvl1pPr>
            <a:lvl2pPr>
              <a:defRPr sz="2800">
                <a:latin typeface="Calisto MT" pitchFamily="18" charset="0"/>
              </a:defRPr>
            </a:lvl2pPr>
            <a:lvl3pPr>
              <a:defRPr sz="2400">
                <a:latin typeface="Calisto MT" pitchFamily="18" charset="0"/>
              </a:defRPr>
            </a:lvl3pPr>
            <a:lvl4pPr>
              <a:defRPr sz="2000">
                <a:latin typeface="Calisto MT" pitchFamily="18" charset="0"/>
              </a:defRPr>
            </a:lvl4pPr>
            <a:lvl5pPr>
              <a:defRPr sz="200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81200"/>
            <a:ext cx="3008313" cy="4267200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>
                <a:latin typeface="Calisto MT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D29558FD-6DB5-44A7-BD45-E6340527121A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Ver</a:t>
            </a:r>
            <a:r>
              <a:rPr lang="en-US" sz="1200" b="1" dirty="0" err="1" smtClean="0">
                <a:solidFill>
                  <a:schemeClr val="bg1"/>
                </a:solidFill>
                <a:latin typeface="Calisto MT" pitchFamily="18" charset="0"/>
              </a:rPr>
              <a:t>si</a:t>
            </a:r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  1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, 2013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CCS113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– SISTEM  OPERASI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FASILKOM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OK%20MAKE-UP%20SISTEM%20OPERASI.ppt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sto MT" pitchFamily="18" charset="0"/>
              </a:rPr>
              <a:t>PERTEMUAN II</a:t>
            </a:r>
            <a:endParaRPr lang="en-US" sz="5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 smtClean="0"/>
              <a:t>STRUKTUR   KOMPUTER 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PENJELASAN HIRARKI STORAGE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RAM</a:t>
            </a:r>
          </a:p>
          <a:p>
            <a:pPr lvl="0"/>
            <a:endParaRPr lang="en-US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Tempat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penyimpanan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sejumlah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data volatile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diakses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langsung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Pengertian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langsung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sini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berarti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mengetahui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alamat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data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ada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langsung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Sekarang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, RAM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diperoleh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harga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cukup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murah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dangan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kinerja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bahkan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melewati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cache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komputer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lebih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lama</a:t>
            </a:r>
          </a:p>
          <a:p>
            <a:pPr lvl="0"/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  <a:p>
            <a:pPr lvl="0"/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EXTENSION 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MEMORY</a:t>
            </a:r>
          </a:p>
          <a:p>
            <a:pPr lvl="0"/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  <a:p>
            <a:pPr lvl="0" algn="just"/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Tambahan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membantu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proses-proses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komputer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berupa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buffer.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Peranan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tambahan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sering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dilupakan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akan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tetapi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penting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artinya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efisiensi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Biasanya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tambahan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memberi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gambaran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kasar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kemampuan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sto MT" pitchFamily="18" charset="0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contoh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misalnya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jumlah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VGA, </a:t>
            </a:r>
            <a:r>
              <a:rPr lang="en-US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dirty="0">
                <a:solidFill>
                  <a:schemeClr val="bg1"/>
                </a:solidFill>
                <a:latin typeface="Calisto MT" pitchFamily="18" charset="0"/>
              </a:rPr>
              <a:t> soundcard.</a:t>
            </a:r>
            <a:endParaRPr lang="en-US" dirty="0" smtClean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PENJELASAN HIRARKI MEMORY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416308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solidFill>
                  <a:schemeClr val="bg1"/>
                </a:solidFill>
                <a:latin typeface="Calisto MT" pitchFamily="18" charset="0"/>
              </a:rPr>
              <a:t>MAGNETIC DISK</a:t>
            </a:r>
          </a:p>
          <a:p>
            <a:pPr lvl="0"/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  <a:p>
            <a:pPr marL="914400" lvl="1" indent="-457200" algn="just">
              <a:buBlip>
                <a:blip r:embed="rId2"/>
              </a:buBlip>
            </a:pP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Magnetic Disk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berperan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sebagai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secondary storage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sistem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komputer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modern. Magnetic Disk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disusun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dari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piringan-piringan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seperti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CD.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Kedua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permukaan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piringan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diselimuti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oleh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bahan-bahan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magnetik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Permukaan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dari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piringan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dibagi-bagi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menjadi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track 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memutar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, 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kemudian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dibagi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lagi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menjadi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beberapa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sektor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.</a:t>
            </a:r>
          </a:p>
          <a:p>
            <a:pPr lvl="0"/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  <a:p>
            <a:pPr lvl="0"/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  <a:p>
            <a:pPr lvl="0"/>
            <a:r>
              <a:rPr lang="en-US" sz="1400" b="1" dirty="0">
                <a:solidFill>
                  <a:schemeClr val="bg1"/>
                </a:solidFill>
                <a:latin typeface="Calisto MT" pitchFamily="18" charset="0"/>
              </a:rPr>
              <a:t>OPTICAL </a:t>
            </a:r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DISK</a:t>
            </a:r>
          </a:p>
          <a:p>
            <a:pPr lvl="0"/>
            <a:endParaRPr lang="en-US" sz="14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marL="914400" lvl="1" indent="-457200" algn="just">
              <a:buBlip>
                <a:blip r:embed="rId2"/>
              </a:buBlip>
            </a:pP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Optical Disk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adalah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media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penyimpanandata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elektronik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ditulis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dibaca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menggunakan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sinar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laser 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bertenaga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rendah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. Optical disk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pertama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kali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ditemukan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tahun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1958.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Kemudian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teknologi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ini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dipatenkan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beberapa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tahun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kemudian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  <a:latin typeface="Calisto MT" pitchFamily="18" charset="0"/>
              </a:rPr>
              <a:t>Perkembangan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alisto MT" pitchFamily="18" charset="0"/>
              </a:rPr>
              <a:t>berikutnya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ditemukan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teknologi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optical media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data video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dalm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</a:t>
            </a:r>
            <a:r>
              <a:rPr lang="en-US" sz="1400" i="1" dirty="0">
                <a:solidFill>
                  <a:schemeClr val="bg1"/>
                </a:solidFill>
                <a:latin typeface="Calisto MT" pitchFamily="18" charset="0"/>
              </a:rPr>
              <a:t>laser disc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dikeluarkan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oleh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philips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tahun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1978.Berlanjut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setelah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itu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, </a:t>
            </a:r>
            <a:r>
              <a:rPr lang="en-US" sz="1400" i="1" dirty="0">
                <a:solidFill>
                  <a:schemeClr val="bg1"/>
                </a:solidFill>
                <a:latin typeface="Calisto MT" pitchFamily="18" charset="0"/>
              </a:rPr>
              <a:t>audio compact disc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 (CD) 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dikeluarkan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sony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tahun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1983.</a:t>
            </a:r>
            <a:endParaRPr lang="en-US" sz="14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lvl="0"/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MAGNETIC TAPES</a:t>
            </a:r>
          </a:p>
          <a:p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  <a:p>
            <a:pPr marL="914400" lvl="1" indent="-457200" algn="just">
              <a:buBlip>
                <a:blip r:embed="rId2"/>
              </a:buBlip>
            </a:pP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Magnetic Tape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adalah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alat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penyimpan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data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berkas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besar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, yang di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akses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di proses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secara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sequensial</a:t>
            </a:r>
            <a:r>
              <a:rPr lang="en-US" sz="1400" dirty="0" smtClean="0">
                <a:solidFill>
                  <a:schemeClr val="bg1"/>
                </a:solidFill>
                <a:latin typeface="Calisto MT" pitchFamily="18" charset="0"/>
              </a:rPr>
              <a:t>. Data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disimpan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dalam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bintik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kecil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bermagnit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tidak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tampak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bahan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plastik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dilapisi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besi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Oksida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Ferroksida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pada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satu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sisi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itchFamily="18" charset="0"/>
              </a:rPr>
              <a:t>dari</a:t>
            </a:r>
            <a:r>
              <a:rPr lang="en-US" sz="1400" dirty="0">
                <a:solidFill>
                  <a:schemeClr val="bg1"/>
                </a:solidFill>
                <a:latin typeface="Calisto MT" pitchFamily="18" charset="0"/>
              </a:rPr>
              <a:t> magnet tape</a:t>
            </a:r>
            <a:r>
              <a:rPr lang="en-US" sz="1400" dirty="0" smtClean="0">
                <a:solidFill>
                  <a:schemeClr val="bg1"/>
                </a:solidFill>
                <a:latin typeface="Calisto MT" pitchFamily="18" charset="0"/>
              </a:rPr>
              <a:t>.</a:t>
            </a:r>
            <a:endParaRPr lang="en-U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228600" y="1066800"/>
            <a:ext cx="86106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PROTEKSI  PERANGKAT  KERAS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 anchor="ctr">
            <a:normAutofit/>
          </a:bodyPr>
          <a:lstStyle/>
          <a:p>
            <a:pPr marL="1371600" lvl="2" indent="-457200">
              <a:spcBef>
                <a:spcPts val="2400"/>
              </a:spcBef>
              <a:spcAft>
                <a:spcPts val="2400"/>
              </a:spcAft>
              <a:buBlip>
                <a:blip r:embed="rId2"/>
              </a:buBlip>
            </a:pPr>
            <a:r>
              <a:rPr lang="en-US" sz="3200" b="1" dirty="0" err="1" smtClean="0"/>
              <a:t>Operasi</a:t>
            </a:r>
            <a:r>
              <a:rPr lang="en-US" sz="3200" b="1" dirty="0" smtClean="0"/>
              <a:t>  Dual  Mode</a:t>
            </a:r>
            <a:endParaRPr lang="en-US" sz="3200" b="1" dirty="0"/>
          </a:p>
          <a:p>
            <a:pPr marL="1371600" lvl="2" indent="-457200">
              <a:spcBef>
                <a:spcPts val="2400"/>
              </a:spcBef>
              <a:spcAft>
                <a:spcPts val="2400"/>
              </a:spcAft>
              <a:buBlip>
                <a:blip r:embed="rId2"/>
              </a:buBlip>
            </a:pPr>
            <a:r>
              <a:rPr lang="it-IT" sz="3200" b="1" dirty="0"/>
              <a:t>Proteksi I/O </a:t>
            </a:r>
          </a:p>
          <a:p>
            <a:pPr marL="1371600" lvl="2" indent="-457200">
              <a:spcBef>
                <a:spcPts val="2400"/>
              </a:spcBef>
              <a:spcAft>
                <a:spcPts val="2400"/>
              </a:spcAft>
              <a:buBlip>
                <a:blip r:embed="rId2"/>
              </a:buBlip>
            </a:pPr>
            <a:r>
              <a:rPr lang="it-IT" sz="3200" b="1" dirty="0"/>
              <a:t>Proteksi Memori </a:t>
            </a:r>
            <a:endParaRPr lang="en-US" sz="3200" dirty="0" smtClean="0"/>
          </a:p>
          <a:p>
            <a:pPr eaLnBrk="1" hangingPunct="1">
              <a:buFont typeface="Wingdings 3" pitchFamily="18" charset="2"/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867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25145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memastikan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melindungi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, program, </a:t>
            </a:r>
            <a:r>
              <a:rPr lang="en-US" sz="1800" dirty="0" err="1"/>
              <a:t>dan</a:t>
            </a:r>
            <a:r>
              <a:rPr lang="en-US" sz="1800" dirty="0"/>
              <a:t> data </a:t>
            </a:r>
            <a:r>
              <a:rPr lang="en-US" sz="1800" dirty="0" err="1" smtClean="0"/>
              <a:t>dari</a:t>
            </a:r>
            <a:r>
              <a:rPr lang="en-US" sz="1800" dirty="0" smtClean="0"/>
              <a:t> program-program </a:t>
            </a:r>
            <a:r>
              <a:rPr lang="en-US" sz="1800" dirty="0"/>
              <a:t>yang </a:t>
            </a:r>
            <a:r>
              <a:rPr lang="en-US" sz="1800" dirty="0" err="1"/>
              <a:t>salah</a:t>
            </a:r>
            <a:r>
              <a:rPr lang="en-US" sz="1800" dirty="0"/>
              <a:t>. </a:t>
            </a:r>
            <a:r>
              <a:rPr lang="en-US" sz="1800" dirty="0" err="1"/>
              <a:t>Proteksi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memerlukan</a:t>
            </a:r>
            <a:r>
              <a:rPr lang="en-US" sz="1800" dirty="0"/>
              <a:t> share resources. Hal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menyediakan</a:t>
            </a:r>
            <a:r>
              <a:rPr lang="en-US" sz="1800" dirty="0"/>
              <a:t> </a:t>
            </a:r>
            <a:r>
              <a:rPr lang="en-US" sz="1800" dirty="0" err="1"/>
              <a:t>pendukung</a:t>
            </a:r>
            <a:r>
              <a:rPr lang="en-US" sz="1800" dirty="0"/>
              <a:t> </a:t>
            </a:r>
            <a:r>
              <a:rPr lang="en-US" sz="1800" dirty="0" err="1"/>
              <a:t>perangkat</a:t>
            </a:r>
            <a:r>
              <a:rPr lang="en-US" sz="1800" dirty="0"/>
              <a:t> </a:t>
            </a:r>
            <a:r>
              <a:rPr lang="en-US" sz="1800" dirty="0" err="1"/>
              <a:t>keras</a:t>
            </a:r>
            <a:r>
              <a:rPr lang="en-US" sz="1800" dirty="0"/>
              <a:t> yang </a:t>
            </a:r>
            <a:r>
              <a:rPr lang="en-US" sz="1800" dirty="0" err="1"/>
              <a:t>mengizinkan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 smtClean="0"/>
              <a:t>membedakan</a:t>
            </a:r>
            <a:r>
              <a:rPr lang="en-US" sz="1800" dirty="0" smtClean="0"/>
              <a:t> mode </a:t>
            </a:r>
            <a:r>
              <a:rPr lang="en-US" sz="1800" dirty="0" err="1"/>
              <a:t>pengeksekusian</a:t>
            </a:r>
            <a:r>
              <a:rPr lang="en-US" sz="1800" dirty="0"/>
              <a:t> program.</a:t>
            </a:r>
          </a:p>
          <a:p>
            <a:pPr marL="0" indent="0" algn="just">
              <a:buNone/>
            </a:pPr>
            <a:r>
              <a:rPr lang="en-US" sz="1800" dirty="0"/>
              <a:t>Mode yang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butuhkan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mode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:</a:t>
            </a:r>
          </a:p>
          <a:p>
            <a:pPr marL="914400" lvl="1" indent="-457200" algn="just">
              <a:buBlip>
                <a:blip r:embed="rId2"/>
              </a:buBlip>
            </a:pPr>
            <a:r>
              <a:rPr lang="en-US" sz="1800" dirty="0" smtClean="0"/>
              <a:t>Mode </a:t>
            </a:r>
            <a:r>
              <a:rPr lang="en-US" sz="1800" dirty="0"/>
              <a:t>Monitor.</a:t>
            </a:r>
          </a:p>
          <a:p>
            <a:pPr marL="914400" lvl="1" indent="-457200" algn="just">
              <a:buBlip>
                <a:blip r:embed="rId2"/>
              </a:buBlip>
            </a:pPr>
            <a:r>
              <a:rPr lang="en-US" sz="1800" dirty="0" smtClean="0"/>
              <a:t>Mode </a:t>
            </a:r>
            <a:r>
              <a:rPr lang="en-US" sz="1800" dirty="0" err="1"/>
              <a:t>Pengguna</a:t>
            </a:r>
            <a:r>
              <a:rPr lang="en-US" sz="1800" dirty="0" smtClean="0"/>
              <a:t>.</a:t>
            </a:r>
          </a:p>
          <a:p>
            <a:pPr marL="57150" indent="0" algn="just">
              <a:buNone/>
            </a:pPr>
            <a:endParaRPr lang="en-US" sz="18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OPERASI  DUAL  MODE</a:t>
            </a:r>
          </a:p>
        </p:txBody>
      </p:sp>
    </p:spTree>
    <p:extLst>
      <p:ext uri="{BB962C8B-B14F-4D97-AF65-F5344CB8AC3E}">
        <p14:creationId xmlns:p14="http://schemas.microsoft.com/office/powerpoint/2010/main" val="18388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243839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perangkat</a:t>
            </a:r>
            <a:r>
              <a:rPr lang="en-US" sz="1800" dirty="0"/>
              <a:t> </a:t>
            </a:r>
            <a:r>
              <a:rPr lang="en-US" sz="1800" dirty="0" err="1"/>
              <a:t>keras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bit </a:t>
            </a:r>
            <a:r>
              <a:rPr lang="en-US" sz="1800" dirty="0" err="1"/>
              <a:t>atau</a:t>
            </a:r>
            <a:r>
              <a:rPr lang="en-US" sz="1800" dirty="0"/>
              <a:t> Bit Mode yang </a:t>
            </a:r>
            <a:r>
              <a:rPr lang="en-US" sz="1800" dirty="0" err="1"/>
              <a:t>berguna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membedakan</a:t>
            </a:r>
            <a:r>
              <a:rPr lang="en-US" sz="1800" dirty="0"/>
              <a:t> mode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yang </a:t>
            </a:r>
            <a:r>
              <a:rPr lang="en-US" sz="1800" dirty="0" err="1"/>
              <a:t>sedang</a:t>
            </a:r>
            <a:r>
              <a:rPr lang="en-US" sz="1800" dirty="0"/>
              <a:t> </a:t>
            </a:r>
            <a:r>
              <a:rPr lang="en-US" sz="1800" dirty="0" err="1"/>
              <a:t>dikerjakan</a:t>
            </a:r>
            <a:r>
              <a:rPr lang="en-US" sz="1800" dirty="0"/>
              <a:t>.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b="1" dirty="0" smtClean="0"/>
              <a:t>MODE MONITOR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benilai</a:t>
            </a:r>
            <a:r>
              <a:rPr lang="en-US" sz="1800" dirty="0"/>
              <a:t> 0,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b="1" dirty="0" smtClean="0"/>
              <a:t>MODE PENGGUNA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bernilai</a:t>
            </a:r>
            <a:r>
              <a:rPr lang="en-US" sz="1800" dirty="0"/>
              <a:t> 1</a:t>
            </a:r>
            <a:r>
              <a:rPr lang="en-US" sz="1800" dirty="0" smtClean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saat</a:t>
            </a:r>
            <a:r>
              <a:rPr lang="en-US" sz="1800" dirty="0"/>
              <a:t> boot time, </a:t>
            </a:r>
            <a:r>
              <a:rPr lang="en-US" sz="1800" dirty="0" err="1"/>
              <a:t>perangkat</a:t>
            </a:r>
            <a:r>
              <a:rPr lang="en-US" sz="1800" dirty="0"/>
              <a:t> </a:t>
            </a:r>
            <a:r>
              <a:rPr lang="en-US" sz="1800" dirty="0" err="1"/>
              <a:t>keras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mode monitor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di-load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mode </a:t>
            </a:r>
            <a:r>
              <a:rPr lang="en-US" sz="1800" dirty="0" err="1"/>
              <a:t>pengguna</a:t>
            </a:r>
            <a:r>
              <a:rPr lang="en-US" sz="1800" dirty="0"/>
              <a:t>.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trap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interupsi</a:t>
            </a:r>
            <a:r>
              <a:rPr lang="en-US" sz="1800" dirty="0"/>
              <a:t>, </a:t>
            </a:r>
            <a:r>
              <a:rPr lang="en-US" sz="1800" dirty="0" err="1"/>
              <a:t>perangkat</a:t>
            </a:r>
            <a:r>
              <a:rPr lang="en-US" sz="1800" dirty="0"/>
              <a:t> </a:t>
            </a:r>
            <a:r>
              <a:rPr lang="en-US" sz="1800" dirty="0" err="1"/>
              <a:t>keras</a:t>
            </a:r>
            <a:r>
              <a:rPr lang="en-US" sz="1800" dirty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men-switch </a:t>
            </a:r>
            <a:r>
              <a:rPr lang="en-US" sz="1800" dirty="0" err="1"/>
              <a:t>lagi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mode </a:t>
            </a:r>
            <a:r>
              <a:rPr lang="en-US" sz="1800" dirty="0" err="1"/>
              <a:t>pengguna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mode monitor (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state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smtClean="0"/>
              <a:t>bit 0</a:t>
            </a:r>
            <a:r>
              <a:rPr lang="en-US" sz="1800" dirty="0"/>
              <a:t>). Dan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mode </a:t>
            </a:r>
            <a:r>
              <a:rPr lang="en-US" sz="1800" dirty="0" err="1"/>
              <a:t>pengguna</a:t>
            </a:r>
            <a:r>
              <a:rPr lang="en-US" sz="1800" dirty="0"/>
              <a:t> </a:t>
            </a:r>
            <a:r>
              <a:rPr lang="en-US" sz="1800" dirty="0" err="1"/>
              <a:t>jikalau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mengambil</a:t>
            </a:r>
            <a:r>
              <a:rPr lang="en-US" sz="1800" dirty="0"/>
              <a:t> </a:t>
            </a:r>
            <a:r>
              <a:rPr lang="en-US" sz="1800" dirty="0" err="1"/>
              <a:t>alih</a:t>
            </a:r>
            <a:r>
              <a:rPr lang="en-US" sz="1800" dirty="0"/>
              <a:t> proses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kontrol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</a:t>
            </a:r>
            <a:r>
              <a:rPr lang="en-US" sz="1800" dirty="0"/>
              <a:t>(state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bit 1)</a:t>
            </a:r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OPERASI  DUAL  MODE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53067"/>
            <a:ext cx="513046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0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304800" y="914400"/>
            <a:ext cx="84582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PROTEKSI   I/O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763000" cy="2667000"/>
          </a:xfrm>
        </p:spPr>
        <p:txBody>
          <a:bodyPr>
            <a:noAutofit/>
          </a:bodyPr>
          <a:lstStyle/>
          <a:p>
            <a:pPr marL="457200" indent="0" algn="just" eaLnBrk="1" hangingPunct="1">
              <a:buFont typeface="Wingdings 3" pitchFamily="18" charset="2"/>
              <a:buNone/>
            </a:pP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mengacaukan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I/O </a:t>
            </a:r>
            <a:r>
              <a:rPr lang="en-US" sz="2000" dirty="0" err="1" smtClean="0"/>
              <a:t>ilegal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mengakses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hendak</a:t>
            </a:r>
            <a:r>
              <a:rPr lang="en-US" sz="2000" dirty="0" smtClean="0"/>
              <a:t> </a:t>
            </a:r>
            <a:r>
              <a:rPr lang="en-US" sz="2000" dirty="0" err="1" smtClean="0"/>
              <a:t>melepaskan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prosesor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mencegahnya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I/O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privilidge</a:t>
            </a:r>
            <a:r>
              <a:rPr lang="en-US" sz="2000" i="1" dirty="0" smtClean="0"/>
              <a:t> instruction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I/O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lewat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. </a:t>
            </a:r>
            <a:r>
              <a:rPr lang="en-US" sz="2000" dirty="0" err="1" smtClean="0"/>
              <a:t>Proteksi</a:t>
            </a:r>
            <a:r>
              <a:rPr lang="en-US" sz="2000" dirty="0" smtClean="0"/>
              <a:t> I/O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menyentuh</a:t>
            </a:r>
            <a:r>
              <a:rPr lang="en-US" sz="2000" dirty="0" smtClean="0"/>
              <a:t> mode monitor.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90950"/>
            <a:ext cx="51816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PROTEKSI MEMORI</a:t>
            </a:r>
            <a:br>
              <a:rPr lang="en-US" sz="3600" dirty="0" smtClean="0">
                <a:effectLst/>
              </a:rPr>
            </a:br>
            <a:endParaRPr lang="en-US" sz="3600" dirty="0" smtClean="0">
              <a:effectLst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52400" y="1481138"/>
            <a:ext cx="8839200" cy="4233862"/>
          </a:xfrm>
        </p:spPr>
        <p:txBody>
          <a:bodyPr anchor="ctr">
            <a:normAutofit/>
          </a:bodyPr>
          <a:lstStyle/>
          <a:p>
            <a:pPr marL="458788" lvl="1" indent="0" algn="just">
              <a:buFont typeface="Wingdings 3" pitchFamily="18" charset="2"/>
              <a:buNone/>
            </a:pPr>
            <a:r>
              <a:rPr lang="en-US" sz="2000" dirty="0" smtClean="0"/>
              <a:t>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proteksi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 </a:t>
            </a:r>
            <a:r>
              <a:rPr lang="en-US" sz="2000" dirty="0" err="1"/>
              <a:t>ialah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proteksi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pembatasan</a:t>
            </a:r>
            <a:r>
              <a:rPr lang="en-US" sz="2000" dirty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/>
              <a:t>. </a:t>
            </a:r>
            <a:r>
              <a:rPr lang="en-US" sz="2000" dirty="0" err="1"/>
              <a:t>Disini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 smtClean="0"/>
              <a:t>:</a:t>
            </a:r>
          </a:p>
          <a:p>
            <a:pPr marL="458788" lvl="1" indent="0" algn="just">
              <a:buFont typeface="Wingdings 3" pitchFamily="18" charset="2"/>
              <a:buNone/>
            </a:pPr>
            <a:endParaRPr lang="en-US" sz="2000" dirty="0"/>
          </a:p>
          <a:p>
            <a:pPr marL="914400" lvl="1" indent="-455613" algn="just">
              <a:buBlip>
                <a:blip r:embed="rId2"/>
              </a:buBlip>
            </a:pPr>
            <a:r>
              <a:rPr lang="en-US" sz="2000" b="1" dirty="0" smtClean="0"/>
              <a:t>BASE REGISTER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yang </a:t>
            </a:r>
            <a:r>
              <a:rPr lang="en-US" sz="2000" dirty="0" err="1"/>
              <a:t>dialokasikan</a:t>
            </a:r>
            <a:r>
              <a:rPr lang="en-US" sz="2000" dirty="0"/>
              <a:t>/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. Salah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proteksi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keras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proteksi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.</a:t>
            </a:r>
          </a:p>
          <a:p>
            <a:pPr marL="914400" lvl="1" indent="-455613" algn="just">
              <a:buBlip>
                <a:blip r:embed="rId2"/>
              </a:buBlip>
            </a:pPr>
            <a:r>
              <a:rPr lang="en-US" sz="2000" b="1" dirty="0" smtClean="0"/>
              <a:t>LIMIT REGISTER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yang </a:t>
            </a:r>
            <a:r>
              <a:rPr lang="en-US" sz="2000" dirty="0" err="1"/>
              <a:t>dialokasikan</a:t>
            </a:r>
            <a:r>
              <a:rPr lang="en-US" sz="2000" dirty="0"/>
              <a:t>/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/>
              <a:t>.</a:t>
            </a:r>
          </a:p>
          <a:p>
            <a:pPr marL="914400" lvl="1" indent="-455613" algn="just">
              <a:buBlip>
                <a:blip r:embed="rId2"/>
              </a:buBlip>
            </a:pPr>
            <a:r>
              <a:rPr lang="en-US" sz="2000" dirty="0" err="1" smtClean="0"/>
              <a:t>Proteksi</a:t>
            </a:r>
            <a:r>
              <a:rPr lang="en-US" sz="2000" dirty="0" smtClean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26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PROTEKSI MEMORI</a:t>
            </a:r>
            <a:br>
              <a:rPr lang="en-US" sz="3600" dirty="0" smtClean="0">
                <a:effectLst/>
              </a:rPr>
            </a:br>
            <a:endParaRPr lang="en-US" sz="3600" dirty="0" smtClean="0">
              <a:effectLst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52400" y="1481138"/>
            <a:ext cx="8839200" cy="1719262"/>
          </a:xfrm>
        </p:spPr>
        <p:txBody>
          <a:bodyPr anchor="ctr">
            <a:normAutofit/>
          </a:bodyPr>
          <a:lstStyle/>
          <a:p>
            <a:pPr marL="458788" lvl="1" indent="0" algn="just">
              <a:buFont typeface="Wingdings 3" pitchFamily="18" charset="2"/>
              <a:buNone/>
            </a:pP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r>
              <a:rPr lang="en-US" sz="2000" dirty="0"/>
              <a:t> </a:t>
            </a:r>
            <a:r>
              <a:rPr lang="en-US" sz="2000" dirty="0" err="1"/>
              <a:t>dibatasi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base register </a:t>
            </a:r>
            <a:r>
              <a:rPr lang="en-US" sz="2000" dirty="0" smtClean="0"/>
              <a:t>300.040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smtClean="0"/>
              <a:t>limit register 120.900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diperbolehkan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smtClean="0"/>
              <a:t>300.040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420.940 </a:t>
            </a:r>
            <a:r>
              <a:rPr lang="en-US" sz="2000" dirty="0" err="1"/>
              <a:t>saja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648932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0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971800"/>
            <a:ext cx="3457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alisto MT" pitchFamily="18" charset="0"/>
              </a:rPr>
              <a:t>TAMBAHAN </a:t>
            </a:r>
            <a:endParaRPr lang="en-US" sz="4000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05800" cy="503238"/>
          </a:xfrm>
        </p:spPr>
        <p:txBody>
          <a:bodyPr/>
          <a:lstStyle/>
          <a:p>
            <a:r>
              <a:rPr lang="en-US" sz="3600" dirty="0" smtClean="0"/>
              <a:t>LAPISAN STRUKTUR SO (Stallings)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1. </a:t>
            </a:r>
            <a:r>
              <a:rPr lang="en-US" sz="1400" dirty="0" smtClean="0"/>
              <a:t>	</a:t>
            </a:r>
            <a:r>
              <a:rPr lang="en-US" sz="1400" dirty="0" err="1" smtClean="0"/>
              <a:t>Berisi</a:t>
            </a:r>
            <a:r>
              <a:rPr lang="en-US" sz="1400" dirty="0" smtClean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sirkuit</a:t>
            </a:r>
            <a:r>
              <a:rPr lang="en-US" sz="1400" dirty="0"/>
              <a:t> </a:t>
            </a:r>
            <a:r>
              <a:rPr lang="en-US" sz="1400" dirty="0" err="1"/>
              <a:t>elektronik</a:t>
            </a:r>
            <a:r>
              <a:rPr lang="en-US" sz="1400" dirty="0"/>
              <a:t>, </a:t>
            </a:r>
            <a:r>
              <a:rPr lang="en-US" sz="1400" dirty="0" err="1"/>
              <a:t>misal</a:t>
            </a:r>
            <a:r>
              <a:rPr lang="en-US" sz="1400" dirty="0"/>
              <a:t> register, memory cells, </a:t>
            </a:r>
            <a:r>
              <a:rPr lang="en-US" sz="1400" dirty="0" err="1"/>
              <a:t>dan</a:t>
            </a:r>
            <a:r>
              <a:rPr lang="en-US" sz="1400" dirty="0"/>
              <a:t> logic gate.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2</a:t>
            </a:r>
            <a:r>
              <a:rPr lang="en-US" sz="1400" dirty="0" smtClean="0"/>
              <a:t>.	 </a:t>
            </a:r>
            <a:r>
              <a:rPr lang="en-US" sz="1400" dirty="0" err="1"/>
              <a:t>Berisi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</a:t>
            </a:r>
            <a:r>
              <a:rPr lang="en-US" sz="1400" dirty="0" err="1"/>
              <a:t>prosesor</a:t>
            </a:r>
            <a:r>
              <a:rPr lang="en-US" sz="1400" dirty="0"/>
              <a:t>, </a:t>
            </a:r>
            <a:r>
              <a:rPr lang="en-US" sz="1400" dirty="0" err="1"/>
              <a:t>misal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</a:t>
            </a:r>
            <a:r>
              <a:rPr lang="en-US" sz="1400" dirty="0" err="1"/>
              <a:t>aritmatika</a:t>
            </a:r>
            <a:r>
              <a:rPr lang="en-US" sz="1400" dirty="0"/>
              <a:t>, </a:t>
            </a:r>
            <a:r>
              <a:rPr lang="en-US" sz="1400" dirty="0" err="1"/>
              <a:t>instruksi</a:t>
            </a:r>
            <a:r>
              <a:rPr lang="en-US" sz="1400" dirty="0"/>
              <a:t> transfer data, </a:t>
            </a:r>
            <a:r>
              <a:rPr lang="en-US" sz="1400" dirty="0" err="1"/>
              <a:t>dsb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3. </a:t>
            </a:r>
            <a:r>
              <a:rPr lang="en-US" sz="1400" dirty="0" smtClean="0"/>
              <a:t>	</a:t>
            </a:r>
            <a:r>
              <a:rPr lang="en-US" sz="1400" dirty="0" err="1" smtClean="0"/>
              <a:t>Penambahan</a:t>
            </a:r>
            <a:r>
              <a:rPr lang="en-US" sz="1400" dirty="0" smtClean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</a:t>
            </a:r>
            <a:r>
              <a:rPr lang="en-US" sz="1400" dirty="0" err="1"/>
              <a:t>seperti</a:t>
            </a:r>
            <a:r>
              <a:rPr lang="en-US" sz="1400" dirty="0"/>
              <a:t> </a:t>
            </a:r>
            <a:r>
              <a:rPr lang="en-US" sz="1400" dirty="0" err="1"/>
              <a:t>prosedur</a:t>
            </a:r>
            <a:r>
              <a:rPr lang="en-US" sz="1400" dirty="0"/>
              <a:t>/</a:t>
            </a:r>
            <a:r>
              <a:rPr lang="en-US" sz="1400" dirty="0" err="1"/>
              <a:t>subrutin</a:t>
            </a:r>
            <a:r>
              <a:rPr lang="en-US" sz="1400" dirty="0"/>
              <a:t>, </a:t>
            </a:r>
            <a:r>
              <a:rPr lang="en-US" sz="1400" dirty="0" err="1"/>
              <a:t>maupun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yang me-return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</a:p>
          <a:p>
            <a:pPr marL="0" indent="0" algn="just">
              <a:buNone/>
              <a:tabLst>
                <a:tab pos="1371600" algn="l"/>
              </a:tabLst>
            </a:pPr>
            <a:r>
              <a:rPr lang="en-US" sz="1400" dirty="0"/>
              <a:t>	</a:t>
            </a:r>
            <a:r>
              <a:rPr lang="en-US" sz="1400" dirty="0" err="1" smtClean="0"/>
              <a:t>tertentu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4. </a:t>
            </a:r>
            <a:r>
              <a:rPr lang="en-US" sz="1400" dirty="0" smtClean="0"/>
              <a:t>	</a:t>
            </a:r>
            <a:r>
              <a:rPr lang="en-US" sz="1400" dirty="0" err="1" smtClean="0"/>
              <a:t>Penambahan</a:t>
            </a:r>
            <a:r>
              <a:rPr lang="en-US" sz="1400" dirty="0" smtClean="0"/>
              <a:t> </a:t>
            </a:r>
            <a:r>
              <a:rPr lang="en-US" sz="1400" dirty="0"/>
              <a:t>interrupt.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5. </a:t>
            </a:r>
            <a:r>
              <a:rPr lang="en-US" sz="1400" dirty="0" smtClean="0"/>
              <a:t>	Program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sekumpulan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yang </a:t>
            </a:r>
            <a:r>
              <a:rPr lang="en-US" sz="1400" dirty="0" err="1"/>
              <a:t>dijalankan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prosesor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6. </a:t>
            </a:r>
            <a:r>
              <a:rPr lang="en-US" sz="1400" dirty="0" smtClean="0"/>
              <a:t>	</a:t>
            </a:r>
            <a:r>
              <a:rPr lang="en-US" sz="1400" dirty="0" err="1" smtClean="0"/>
              <a:t>Berhubungan</a:t>
            </a:r>
            <a:r>
              <a:rPr lang="en-US" sz="1400" dirty="0" smtClean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secondary storage device,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membaca</a:t>
            </a:r>
            <a:r>
              <a:rPr lang="en-US" sz="1400" dirty="0"/>
              <a:t>/</a:t>
            </a:r>
            <a:r>
              <a:rPr lang="en-US" sz="1400" dirty="0" err="1"/>
              <a:t>menulis</a:t>
            </a:r>
            <a:r>
              <a:rPr lang="en-US" sz="1400" dirty="0"/>
              <a:t> </a:t>
            </a:r>
            <a:r>
              <a:rPr lang="en-US" sz="1400" dirty="0" err="1" smtClean="0"/>
              <a:t>head,track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</a:p>
          <a:p>
            <a:pPr marL="0" indent="0" algn="just">
              <a:buNone/>
              <a:tabLst>
                <a:tab pos="1371600" algn="l"/>
              </a:tabLst>
            </a:pPr>
            <a:r>
              <a:rPr lang="en-US" sz="1400" dirty="0"/>
              <a:t>	</a:t>
            </a:r>
            <a:r>
              <a:rPr lang="en-US" sz="1400" dirty="0" err="1" smtClean="0"/>
              <a:t>sektor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7. </a:t>
            </a:r>
            <a:r>
              <a:rPr lang="en-US" sz="1400" dirty="0" smtClean="0"/>
              <a:t>	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 </a:t>
            </a:r>
            <a:r>
              <a:rPr lang="en-US" sz="1400" dirty="0" err="1"/>
              <a:t>alamat</a:t>
            </a:r>
            <a:r>
              <a:rPr lang="en-US" sz="1400" dirty="0"/>
              <a:t> </a:t>
            </a:r>
            <a:r>
              <a:rPr lang="en-US" sz="1400" dirty="0" err="1"/>
              <a:t>logika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proses. </a:t>
            </a:r>
            <a:r>
              <a:rPr lang="en-US" sz="1400" dirty="0" err="1"/>
              <a:t>Mengatur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main </a:t>
            </a:r>
            <a:r>
              <a:rPr lang="en-US" sz="1400" dirty="0" smtClean="0"/>
              <a:t>memory, </a:t>
            </a:r>
          </a:p>
          <a:p>
            <a:pPr marL="0" indent="0" algn="just">
              <a:buNone/>
              <a:tabLst>
                <a:tab pos="1371600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virtual </a:t>
            </a:r>
            <a:r>
              <a:rPr lang="en-US" sz="1400" dirty="0"/>
              <a:t>memory, </a:t>
            </a:r>
            <a:r>
              <a:rPr lang="en-US" sz="1400" dirty="0" err="1"/>
              <a:t>dan</a:t>
            </a:r>
            <a:r>
              <a:rPr lang="en-US" sz="1400" dirty="0"/>
              <a:t> secondary memory.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8. </a:t>
            </a:r>
            <a:r>
              <a:rPr lang="en-US" sz="1400" dirty="0" smtClean="0"/>
              <a:t>	Program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sekumpulan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yang </a:t>
            </a:r>
            <a:r>
              <a:rPr lang="en-US" sz="1400" dirty="0" err="1"/>
              <a:t>dijalankan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prosesor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9. </a:t>
            </a:r>
            <a:r>
              <a:rPr lang="en-US" sz="1400" dirty="0" smtClean="0"/>
              <a:t>	</a:t>
            </a:r>
            <a:r>
              <a:rPr lang="en-US" sz="1400" dirty="0" err="1" smtClean="0"/>
              <a:t>Berhubungan</a:t>
            </a:r>
            <a:r>
              <a:rPr lang="en-US" sz="1400" dirty="0" smtClean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secondary storage device, </a:t>
            </a:r>
            <a:r>
              <a:rPr lang="en-US" sz="1400" dirty="0" err="1"/>
              <a:t>yaitu</a:t>
            </a:r>
            <a:r>
              <a:rPr lang="en-US" sz="1400" dirty="0"/>
              <a:t> </a:t>
            </a:r>
            <a:r>
              <a:rPr lang="en-US" sz="1400" dirty="0" err="1"/>
              <a:t>membaca</a:t>
            </a:r>
            <a:r>
              <a:rPr lang="en-US" sz="1400" dirty="0"/>
              <a:t>/</a:t>
            </a:r>
            <a:r>
              <a:rPr lang="en-US" sz="1400" dirty="0" err="1"/>
              <a:t>menulis</a:t>
            </a:r>
            <a:r>
              <a:rPr lang="en-US" sz="1400" dirty="0"/>
              <a:t> </a:t>
            </a:r>
            <a:r>
              <a:rPr lang="en-US" sz="1400" dirty="0" err="1" smtClean="0"/>
              <a:t>head,track</a:t>
            </a:r>
            <a:r>
              <a:rPr lang="en-US" sz="1400" dirty="0" smtClean="0"/>
              <a:t>,  </a:t>
            </a:r>
          </a:p>
          <a:p>
            <a:pPr marL="0" indent="0" algn="just">
              <a:buNone/>
              <a:tabLst>
                <a:tab pos="1371600" algn="l"/>
              </a:tabLst>
            </a:pPr>
            <a:r>
              <a:rPr lang="en-US" sz="1400" dirty="0"/>
              <a:t>	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/>
              <a:t>sektor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10. </a:t>
            </a:r>
            <a:r>
              <a:rPr lang="en-US" sz="1400" dirty="0" smtClean="0"/>
              <a:t>	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 </a:t>
            </a:r>
            <a:r>
              <a:rPr lang="en-US" sz="1400" dirty="0" err="1"/>
              <a:t>alamat</a:t>
            </a:r>
            <a:r>
              <a:rPr lang="en-US" sz="1400" dirty="0"/>
              <a:t> </a:t>
            </a:r>
            <a:r>
              <a:rPr lang="en-US" sz="1400" dirty="0" err="1"/>
              <a:t>logika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proses. </a:t>
            </a:r>
            <a:r>
              <a:rPr lang="en-US" sz="1400" dirty="0" err="1"/>
              <a:t>Mengatur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main </a:t>
            </a:r>
            <a:r>
              <a:rPr lang="en-US" sz="1400" dirty="0" smtClean="0"/>
              <a:t>memory,  </a:t>
            </a:r>
          </a:p>
          <a:p>
            <a:pPr marL="0" indent="0" algn="just">
              <a:buNone/>
              <a:tabLst>
                <a:tab pos="1371600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virtual </a:t>
            </a:r>
            <a:r>
              <a:rPr lang="en-US" sz="1400" dirty="0"/>
              <a:t>memory, </a:t>
            </a:r>
            <a:r>
              <a:rPr lang="en-US" sz="1400" dirty="0" err="1"/>
              <a:t>dan</a:t>
            </a:r>
            <a:r>
              <a:rPr lang="en-US" sz="1400" dirty="0"/>
              <a:t> secondary memory.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11. </a:t>
            </a:r>
            <a:r>
              <a:rPr lang="en-US" sz="1400" dirty="0" smtClean="0"/>
              <a:t>	Program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sekumpulan</a:t>
            </a:r>
            <a:r>
              <a:rPr lang="en-US" sz="1400" dirty="0"/>
              <a:t> </a:t>
            </a:r>
            <a:r>
              <a:rPr lang="en-US" sz="1400" dirty="0" err="1"/>
              <a:t>instruksi</a:t>
            </a:r>
            <a:r>
              <a:rPr lang="en-US" sz="1400" dirty="0"/>
              <a:t> yang </a:t>
            </a:r>
            <a:r>
              <a:rPr lang="en-US" sz="1400" dirty="0" err="1"/>
              <a:t>dijalankan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prosesor</a:t>
            </a:r>
            <a:r>
              <a:rPr lang="en-US" sz="1400" dirty="0"/>
              <a:t>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12. </a:t>
            </a:r>
            <a:r>
              <a:rPr lang="en-US" sz="1400" dirty="0" smtClean="0"/>
              <a:t>	File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objek</a:t>
            </a:r>
            <a:r>
              <a:rPr lang="en-US" sz="1400" dirty="0"/>
              <a:t> yang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ukuran</a:t>
            </a:r>
            <a:r>
              <a:rPr lang="en-US" sz="1400" dirty="0"/>
              <a:t>. </a:t>
            </a:r>
            <a:r>
              <a:rPr lang="en-US" sz="1400" dirty="0" err="1"/>
              <a:t>Abstraksi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lapisan</a:t>
            </a:r>
            <a:r>
              <a:rPr lang="en-US" sz="1400" dirty="0"/>
              <a:t> 9.</a:t>
            </a:r>
          </a:p>
          <a:p>
            <a:pPr algn="just">
              <a:buBlip>
                <a:blip r:embed="rId2"/>
              </a:buBlip>
              <a:tabLst>
                <a:tab pos="1371600" algn="l"/>
              </a:tabLst>
            </a:pPr>
            <a:r>
              <a:rPr lang="en-US" sz="1400" dirty="0" err="1" smtClean="0"/>
              <a:t>Lapisan</a:t>
            </a:r>
            <a:r>
              <a:rPr lang="en-US" sz="1400" dirty="0" smtClean="0"/>
              <a:t> </a:t>
            </a:r>
            <a:r>
              <a:rPr lang="en-US" sz="1400" dirty="0"/>
              <a:t>13. </a:t>
            </a:r>
            <a:r>
              <a:rPr lang="en-US" sz="1400" dirty="0" smtClean="0"/>
              <a:t>	</a:t>
            </a:r>
            <a:r>
              <a:rPr lang="en-US" sz="1400" dirty="0" err="1" smtClean="0"/>
              <a:t>Menyediakan</a:t>
            </a:r>
            <a:r>
              <a:rPr lang="en-US" sz="1400" dirty="0" smtClean="0"/>
              <a:t> </a:t>
            </a:r>
            <a:r>
              <a:rPr lang="en-US" sz="1400" dirty="0"/>
              <a:t>interface agar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berinteraksi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2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457200">
              <a:buBlip>
                <a:blip r:embed="rId2"/>
              </a:buBlip>
            </a:pPr>
            <a:r>
              <a:rPr lang="en-US" b="1" dirty="0" err="1" smtClean="0"/>
              <a:t>Sistem</a:t>
            </a:r>
            <a:r>
              <a:rPr lang="en-US" b="1" dirty="0" smtClean="0"/>
              <a:t>  </a:t>
            </a:r>
            <a:r>
              <a:rPr lang="en-US" b="1" dirty="0" err="1" smtClean="0"/>
              <a:t>Operasi</a:t>
            </a:r>
            <a:r>
              <a:rPr lang="en-US" b="1" dirty="0" smtClean="0"/>
              <a:t> 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endParaRPr lang="en-US" b="1" dirty="0"/>
          </a:p>
          <a:p>
            <a:pPr marL="914400" lvl="1" indent="-457200">
              <a:buBlip>
                <a:blip r:embed="rId2"/>
              </a:buBlip>
            </a:pPr>
            <a:r>
              <a:rPr lang="en-US" b="1" dirty="0" err="1" smtClean="0"/>
              <a:t>Struktur</a:t>
            </a:r>
            <a:r>
              <a:rPr lang="en-US" b="1" dirty="0" smtClean="0"/>
              <a:t>  I/O </a:t>
            </a:r>
            <a:endParaRPr lang="en-US" b="1" dirty="0"/>
          </a:p>
          <a:p>
            <a:pPr marL="1371600" lvl="2" indent="-457200">
              <a:buBlip>
                <a:blip r:embed="rId2"/>
              </a:buBlip>
            </a:pPr>
            <a:r>
              <a:rPr lang="en-US" b="1" dirty="0" err="1" smtClean="0"/>
              <a:t>Interupsi</a:t>
            </a:r>
            <a:r>
              <a:rPr lang="en-US" b="1" dirty="0" smtClean="0"/>
              <a:t> </a:t>
            </a:r>
            <a:r>
              <a:rPr lang="en-US" b="1" dirty="0"/>
              <a:t>I/O </a:t>
            </a:r>
          </a:p>
          <a:p>
            <a:pPr marL="1371600" lvl="2" indent="-457200">
              <a:buBlip>
                <a:blip r:embed="rId2"/>
              </a:buBlip>
            </a:pP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/>
              <a:t>DMA </a:t>
            </a:r>
          </a:p>
          <a:p>
            <a:pPr marL="914400" lvl="1" indent="-457200">
              <a:buBlip>
                <a:blip r:embed="rId2"/>
              </a:buBlip>
            </a:pPr>
            <a:r>
              <a:rPr lang="en-US" b="1" dirty="0" err="1" smtClean="0"/>
              <a:t>Struktur</a:t>
            </a:r>
            <a:r>
              <a:rPr lang="en-US" b="1" dirty="0" smtClean="0"/>
              <a:t>  </a:t>
            </a:r>
            <a:r>
              <a:rPr lang="en-US" b="1" dirty="0" err="1" smtClean="0"/>
              <a:t>Penyimpanan</a:t>
            </a:r>
            <a:r>
              <a:rPr lang="en-US" b="1" dirty="0" smtClean="0"/>
              <a:t> </a:t>
            </a:r>
            <a:endParaRPr lang="en-US" b="1" dirty="0"/>
          </a:p>
          <a:p>
            <a:pPr marL="1371600" lvl="2" indent="-457200">
              <a:buBlip>
                <a:blip r:embed="rId2"/>
              </a:buBlip>
            </a:pPr>
            <a:r>
              <a:rPr lang="en-US" b="1" dirty="0" err="1" smtClean="0"/>
              <a:t>Memori</a:t>
            </a:r>
            <a:r>
              <a:rPr lang="en-US" b="1" dirty="0" smtClean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</a:p>
          <a:p>
            <a:pPr marL="1371600" lvl="2" indent="-457200">
              <a:buBlip>
                <a:blip r:embed="rId2"/>
              </a:buBlip>
            </a:pPr>
            <a:r>
              <a:rPr lang="en-US" b="1" dirty="0" smtClean="0"/>
              <a:t>Magnetic </a:t>
            </a:r>
            <a:r>
              <a:rPr lang="en-US" b="1" dirty="0"/>
              <a:t>Disk </a:t>
            </a:r>
          </a:p>
          <a:p>
            <a:pPr marL="914400" lvl="1" indent="-457200">
              <a:buBlip>
                <a:blip r:embed="rId2"/>
              </a:buBlip>
            </a:pPr>
            <a:r>
              <a:rPr lang="en-US" b="1" dirty="0" err="1" smtClean="0"/>
              <a:t>Hirarki</a:t>
            </a:r>
            <a:r>
              <a:rPr lang="en-US" b="1" dirty="0" smtClean="0"/>
              <a:t>  </a:t>
            </a:r>
            <a:r>
              <a:rPr lang="en-US" b="1" dirty="0" err="1" smtClean="0"/>
              <a:t>Penyimpanan</a:t>
            </a:r>
            <a:r>
              <a:rPr lang="en-US" b="1" dirty="0" smtClean="0"/>
              <a:t> </a:t>
            </a:r>
            <a:endParaRPr lang="en-US" b="1" dirty="0"/>
          </a:p>
          <a:p>
            <a:pPr marL="914400" lvl="1" indent="-457200">
              <a:buBlip>
                <a:blip r:embed="rId2"/>
              </a:buBlip>
            </a:pPr>
            <a:r>
              <a:rPr lang="en-US" b="1" dirty="0" err="1" smtClean="0"/>
              <a:t>Proteksi</a:t>
            </a:r>
            <a:r>
              <a:rPr lang="en-US" b="1" dirty="0" smtClean="0"/>
              <a:t>  </a:t>
            </a:r>
            <a:r>
              <a:rPr lang="en-US" b="1" dirty="0" err="1" smtClean="0"/>
              <a:t>Perangkat</a:t>
            </a:r>
            <a:r>
              <a:rPr lang="en-US" b="1" dirty="0" smtClean="0"/>
              <a:t>  </a:t>
            </a:r>
            <a:r>
              <a:rPr lang="en-US" b="1" dirty="0" err="1" smtClean="0"/>
              <a:t>Keras</a:t>
            </a:r>
            <a:r>
              <a:rPr lang="en-US" b="1" dirty="0" smtClean="0"/>
              <a:t> </a:t>
            </a:r>
            <a:endParaRPr lang="en-US" b="1" dirty="0"/>
          </a:p>
          <a:p>
            <a:pPr marL="1371600" lvl="2" indent="-457200">
              <a:buBlip>
                <a:blip r:embed="rId2"/>
              </a:buBlip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/>
              <a:t>Dual </a:t>
            </a:r>
            <a:r>
              <a:rPr lang="en-US" b="1" dirty="0" smtClean="0"/>
              <a:t>Mode</a:t>
            </a:r>
          </a:p>
          <a:p>
            <a:pPr marL="1371600" lvl="2" indent="-457200">
              <a:buBlip>
                <a:blip r:embed="rId2"/>
              </a:buBlip>
            </a:pPr>
            <a:r>
              <a:rPr lang="it-IT" b="1" dirty="0" smtClean="0"/>
              <a:t>Proteksi </a:t>
            </a:r>
            <a:r>
              <a:rPr lang="it-IT" b="1" dirty="0"/>
              <a:t>I/O </a:t>
            </a:r>
          </a:p>
          <a:p>
            <a:pPr marL="1371600" lvl="2" indent="-457200">
              <a:buBlip>
                <a:blip r:embed="rId2"/>
              </a:buBlip>
            </a:pPr>
            <a:r>
              <a:rPr lang="it-IT" b="1" dirty="0" smtClean="0"/>
              <a:t>Proteksi </a:t>
            </a:r>
            <a:r>
              <a:rPr lang="it-IT" b="1" dirty="0"/>
              <a:t>Memori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/>
          <a:p>
            <a:r>
              <a:rPr lang="en-US" sz="3600" dirty="0" smtClean="0"/>
              <a:t>POKOK  BAHASAN </a:t>
            </a:r>
            <a:r>
              <a:rPr lang="en-US" dirty="0" smtClean="0"/>
              <a:t>…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Lapisan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smtClean="0"/>
              <a:t>1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4,  </a:t>
            </a:r>
            <a:r>
              <a:rPr lang="en-US" sz="2400" dirty="0" err="1" smtClean="0"/>
              <a:t>bukanlah</a:t>
            </a:r>
            <a:r>
              <a:rPr lang="en-US" sz="2400" dirty="0" smtClean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prosesor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ekslusif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5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smtClean="0"/>
              <a:t>7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 smtClean="0"/>
              <a:t>Lapisan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8 </a:t>
            </a:r>
            <a:r>
              <a:rPr lang="en-US" sz="2400" dirty="0" err="1"/>
              <a:t>hingga</a:t>
            </a:r>
            <a:r>
              <a:rPr lang="en-US" sz="2400" dirty="0"/>
              <a:t> 13,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media </a:t>
            </a:r>
            <a:r>
              <a:rPr lang="en-US" sz="2400" dirty="0" err="1"/>
              <a:t>penyimpanan</a:t>
            </a:r>
            <a:r>
              <a:rPr lang="en-US" sz="2400" dirty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 </a:t>
            </a:r>
            <a:r>
              <a:rPr lang="en-US" sz="2400" dirty="0" err="1" smtClean="0"/>
              <a:t>perlatan-peralatan</a:t>
            </a:r>
            <a:r>
              <a:rPr lang="en-US" sz="2400" dirty="0" smtClean="0"/>
              <a:t> </a:t>
            </a:r>
            <a:r>
              <a:rPr lang="en-US" sz="2400" dirty="0"/>
              <a:t>lain yang </a:t>
            </a:r>
            <a:r>
              <a:rPr lang="en-US" sz="2400" dirty="0" err="1"/>
              <a:t>ditancapkan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0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304800" y="914400"/>
            <a:ext cx="84582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LATIHAN SOAL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4614862"/>
          </a:xfrm>
        </p:spPr>
        <p:txBody>
          <a:bodyPr anchor="ctr">
            <a:noAutofit/>
          </a:bodyPr>
          <a:lstStyle/>
          <a:p>
            <a:pPr marL="914400" indent="-457200" algn="just">
              <a:buFont typeface="+mj-lt"/>
              <a:buAutoNum type="arabicParenR"/>
            </a:pPr>
            <a:r>
              <a:rPr lang="sv-SE" sz="2000" b="1" dirty="0" smtClean="0"/>
              <a:t>Sebutkan </a:t>
            </a:r>
            <a:r>
              <a:rPr lang="sv-SE" sz="2000" b="1" dirty="0"/>
              <a:t>tiga tujuan utama dari sistem </a:t>
            </a:r>
            <a:r>
              <a:rPr lang="sv-SE" sz="2000" b="1" dirty="0" smtClean="0"/>
              <a:t>operasi !</a:t>
            </a:r>
            <a:endParaRPr lang="sv-SE" sz="2000" b="1" dirty="0"/>
          </a:p>
          <a:p>
            <a:pPr marL="914400" indent="-457200" algn="just">
              <a:buFont typeface="+mj-lt"/>
              <a:buAutoNum type="arabicParenR"/>
            </a:pPr>
            <a:r>
              <a:rPr lang="sv-SE" sz="2000" b="1" dirty="0" smtClean="0"/>
              <a:t>Sebutkan </a:t>
            </a:r>
            <a:r>
              <a:rPr lang="sv-SE" sz="2000" b="1" dirty="0"/>
              <a:t>keuntungan dari </a:t>
            </a:r>
            <a:r>
              <a:rPr lang="sv-SE" sz="2000" b="1" dirty="0" smtClean="0"/>
              <a:t>multiprogramming 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/>
              <a:t>perbedaan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trap </a:t>
            </a:r>
            <a:r>
              <a:rPr lang="en-US" sz="2000" b="1" dirty="0" err="1"/>
              <a:t>dan</a:t>
            </a:r>
            <a:r>
              <a:rPr lang="en-US" sz="2000" b="1" dirty="0"/>
              <a:t> interrupt? </a:t>
            </a:r>
            <a:r>
              <a:rPr lang="en-US" sz="2000" b="1" dirty="0" err="1"/>
              <a:t>Sebutkan</a:t>
            </a:r>
            <a:r>
              <a:rPr lang="en-US" sz="2000" b="1" dirty="0"/>
              <a:t> </a:t>
            </a:r>
            <a:r>
              <a:rPr lang="en-US" sz="2000" b="1" dirty="0" err="1"/>
              <a:t>penggunaan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/>
              <a:t>jenis</a:t>
            </a:r>
            <a:r>
              <a:rPr lang="en-US" sz="2000" b="1" dirty="0"/>
              <a:t> </a:t>
            </a:r>
            <a:r>
              <a:rPr lang="en-US" sz="2000" b="1" dirty="0" err="1"/>
              <a:t>operasi</a:t>
            </a:r>
            <a:r>
              <a:rPr lang="en-US" sz="2000" b="1" dirty="0"/>
              <a:t> </a:t>
            </a:r>
            <a:r>
              <a:rPr lang="en-US" sz="2000" b="1" dirty="0" err="1"/>
              <a:t>apakah</a:t>
            </a:r>
            <a:r>
              <a:rPr lang="en-US" sz="2000" b="1" dirty="0"/>
              <a:t> DMA </a:t>
            </a:r>
            <a:r>
              <a:rPr lang="en-US" sz="2000" b="1" dirty="0" err="1"/>
              <a:t>itu</a:t>
            </a:r>
            <a:r>
              <a:rPr lang="en-US" sz="2000" b="1" dirty="0"/>
              <a:t> </a:t>
            </a:r>
            <a:r>
              <a:rPr lang="en-US" sz="2000" b="1" dirty="0" err="1"/>
              <a:t>berguna</a:t>
            </a:r>
            <a:r>
              <a:rPr lang="en-US" sz="2000" b="1" dirty="0"/>
              <a:t>? </a:t>
            </a:r>
            <a:r>
              <a:rPr lang="en-US" sz="2000" b="1" dirty="0" err="1"/>
              <a:t>Jelaskan</a:t>
            </a:r>
            <a:r>
              <a:rPr lang="en-US" sz="2000" b="1" dirty="0"/>
              <a:t> </a:t>
            </a:r>
            <a:r>
              <a:rPr lang="en-US" sz="2000" b="1" dirty="0" err="1"/>
              <a:t>jawabannya</a:t>
            </a:r>
            <a:r>
              <a:rPr lang="en-US" sz="2000" b="1" dirty="0" smtClean="0"/>
              <a:t>!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/>
              <a:t>CPU </a:t>
            </a:r>
            <a:r>
              <a:rPr lang="en-US" sz="2000" b="1" dirty="0" err="1"/>
              <a:t>menyediakan</a:t>
            </a:r>
            <a:r>
              <a:rPr lang="en-US" sz="2000" b="1" dirty="0"/>
              <a:t>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mode </a:t>
            </a:r>
            <a:r>
              <a:rPr lang="en-US" sz="2000" b="1" dirty="0" err="1"/>
              <a:t>operasi</a:t>
            </a:r>
            <a:r>
              <a:rPr lang="en-US" sz="2000" b="1" dirty="0"/>
              <a:t>. </a:t>
            </a:r>
            <a:r>
              <a:rPr lang="en-US" sz="2000" b="1" dirty="0" err="1"/>
              <a:t>Sebutkan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 smtClean="0"/>
              <a:t>penggunaan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/>
              <a:t>mode </a:t>
            </a:r>
            <a:r>
              <a:rPr lang="en-US" sz="2000" b="1" dirty="0" err="1"/>
              <a:t>tersebut</a:t>
            </a:r>
            <a:r>
              <a:rPr lang="en-US" sz="2000" b="1" dirty="0" smtClean="0"/>
              <a:t>?</a:t>
            </a:r>
          </a:p>
          <a:p>
            <a:pPr marL="914400" indent="-457200" algn="just">
              <a:buFont typeface="+mj-lt"/>
              <a:buAutoNum type="arabicParenR"/>
            </a:pPr>
            <a:r>
              <a:rPr lang="en-US" sz="2000" b="1" dirty="0" err="1" smtClean="0"/>
              <a:t>Sebutkan</a:t>
            </a:r>
            <a:r>
              <a:rPr lang="en-US" sz="2000" b="1" dirty="0" smtClean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kegunaan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memory cache! Problem </a:t>
            </a:r>
            <a:r>
              <a:rPr lang="en-US" sz="2000" b="1" dirty="0" err="1"/>
              <a:t>apakah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dipecahkan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muncul</a:t>
            </a:r>
            <a:r>
              <a:rPr lang="en-US" sz="2000" b="1" dirty="0" smtClean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adanya</a:t>
            </a:r>
            <a:r>
              <a:rPr lang="en-US" sz="2000" b="1" dirty="0"/>
              <a:t> cache </a:t>
            </a:r>
            <a:r>
              <a:rPr lang="en-US" sz="2000" b="1" dirty="0" err="1"/>
              <a:t>tersebut</a:t>
            </a:r>
            <a:r>
              <a:rPr lang="en-US" sz="2000" b="1" dirty="0"/>
              <a:t>?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6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Granite"/>
          <p:cNvSpPr>
            <a:spLocks noChangeArrowheads="1" noChangeShapeType="1" noTextEdit="1"/>
          </p:cNvSpPr>
          <p:nvPr/>
        </p:nvSpPr>
        <p:spPr bwMode="auto">
          <a:xfrm>
            <a:off x="1437968" y="2438400"/>
            <a:ext cx="6705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Next….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17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PERTEMUAN  -  3</a:t>
            </a:r>
            <a:endParaRPr lang="en-U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00801" y="1228298"/>
            <a:ext cx="2148734" cy="1670419"/>
            <a:chOff x="6400801" y="1228298"/>
            <a:chExt cx="2148734" cy="1670419"/>
          </a:xfrm>
        </p:grpSpPr>
        <p:sp>
          <p:nvSpPr>
            <p:cNvPr id="4" name="Up Arrow 3">
              <a:hlinkClick r:id="rId3" action="ppaction://hlinkpres?slideindex=1&amp;slidetitle="/>
            </p:cNvPr>
            <p:cNvSpPr/>
            <p:nvPr/>
          </p:nvSpPr>
          <p:spPr>
            <a:xfrm>
              <a:off x="7056068" y="1228298"/>
              <a:ext cx="838200" cy="121920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00801" y="2529385"/>
              <a:ext cx="21487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sto MT" pitchFamily="18" charset="0"/>
                </a:rPr>
                <a:t>BACK-MENU</a:t>
              </a:r>
              <a:endParaRPr lang="en-US" b="1" dirty="0">
                <a:solidFill>
                  <a:schemeClr val="bg1"/>
                </a:solidFill>
                <a:latin typeface="Calisto MT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6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05800" cy="503238"/>
          </a:xfrm>
        </p:spPr>
        <p:txBody>
          <a:bodyPr/>
          <a:lstStyle/>
          <a:p>
            <a:r>
              <a:rPr lang="en-US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modern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. Dan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smtClean="0"/>
              <a:t>proses </a:t>
            </a:r>
            <a:r>
              <a:rPr lang="en-US" sz="2400" dirty="0" err="1" smtClean="0"/>
              <a:t>mendesain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agar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/>
              <a:t>lanjut</a:t>
            </a:r>
            <a:r>
              <a:rPr lang="en-US" sz="2400" dirty="0"/>
              <a:t>.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/model yang </a:t>
            </a:r>
            <a:r>
              <a:rPr lang="en-US" sz="2400" dirty="0" err="1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berlapis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 kernel.</a:t>
            </a:r>
          </a:p>
        </p:txBody>
      </p:sp>
    </p:spTree>
    <p:extLst>
      <p:ext uri="{BB962C8B-B14F-4D97-AF65-F5344CB8AC3E}">
        <p14:creationId xmlns:p14="http://schemas.microsoft.com/office/powerpoint/2010/main" val="11418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1981202"/>
            <a:ext cx="8229600" cy="4114798"/>
          </a:xfrm>
        </p:spPr>
        <p:txBody>
          <a:bodyPr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smtClean="0"/>
              <a:t>CPU (</a:t>
            </a:r>
            <a:r>
              <a:rPr lang="en-US" i="1" dirty="0" smtClean="0"/>
              <a:t>Central Processing Unit); </a:t>
            </a:r>
          </a:p>
          <a:p>
            <a:pPr marL="457200" indent="-45720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i="1" dirty="0" smtClean="0"/>
              <a:t>Device controller. </a:t>
            </a:r>
          </a:p>
          <a:p>
            <a:pPr marL="45720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 smtClean="0"/>
          </a:p>
          <a:p>
            <a:pPr marL="45720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i="1" dirty="0" smtClean="0"/>
              <a:t>CPU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device controller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dijalankan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/>
              <a:t> </a:t>
            </a:r>
            <a:r>
              <a:rPr lang="en-US" i="1" dirty="0" err="1" smtClean="0"/>
              <a:t>bersamaan</a:t>
            </a:r>
            <a:r>
              <a:rPr lang="en-US" i="1" dirty="0" smtClean="0"/>
              <a:t>, </a:t>
            </a:r>
            <a:r>
              <a:rPr lang="en-US" i="1" dirty="0" err="1" smtClean="0"/>
              <a:t>namun</a:t>
            </a:r>
            <a:r>
              <a:rPr lang="en-US" i="1" dirty="0" smtClean="0"/>
              <a:t> </a:t>
            </a:r>
            <a:r>
              <a:rPr lang="en-US" i="1" dirty="0" err="1" smtClean="0"/>
              <a:t>demikian</a:t>
            </a:r>
            <a:r>
              <a:rPr lang="en-US" i="1" dirty="0" smtClean="0"/>
              <a:t> </a:t>
            </a:r>
            <a:r>
              <a:rPr lang="en-US" i="1" dirty="0" err="1" smtClean="0"/>
              <a:t>diperlukan</a:t>
            </a:r>
            <a:r>
              <a:rPr lang="en-US" i="1" dirty="0" smtClean="0"/>
              <a:t> </a:t>
            </a:r>
            <a:r>
              <a:rPr lang="en-US" i="1" dirty="0" err="1" smtClean="0"/>
              <a:t>mekanisme</a:t>
            </a:r>
            <a:r>
              <a:rPr lang="en-US" i="1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</a:t>
            </a:r>
          </a:p>
          <a:p>
            <a:pPr marL="45720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smtClean="0"/>
              <a:t>Program </a:t>
            </a:r>
            <a:r>
              <a:rPr lang="en-US" i="1" dirty="0" smtClean="0"/>
              <a:t>bootstrap. </a:t>
            </a:r>
            <a:endParaRPr lang="it-IT" i="1" dirty="0" smtClean="0"/>
          </a:p>
          <a:p>
            <a:pPr marL="457200" indent="-45720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err="1" smtClean="0"/>
              <a:t>Interupsi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i="1" dirty="0" smtClean="0"/>
              <a:t>Service Routine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020762"/>
            <a:ext cx="8382000" cy="503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dirty="0" smtClean="0"/>
              <a:t>SISTEM OPERASI KOMPUTER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0987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600" y="1646238"/>
            <a:ext cx="8686800" cy="4525962"/>
          </a:xfrm>
        </p:spPr>
        <p:txBody>
          <a:bodyPr>
            <a:normAutofit fontScale="77500" lnSpcReduction="20000"/>
          </a:bodyPr>
          <a:lstStyle/>
          <a:p>
            <a:pPr marL="457200" indent="-457200" algn="just" eaLnBrk="1" hangingPunct="1">
              <a:buBlip>
                <a:blip r:embed="rId2"/>
              </a:buBlip>
            </a:pPr>
            <a:r>
              <a:rPr lang="en-US" dirty="0" err="1" smtClean="0"/>
              <a:t>Struktur</a:t>
            </a:r>
            <a:r>
              <a:rPr lang="en-US" dirty="0" smtClean="0"/>
              <a:t> M/K (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r>
              <a:rPr lang="en-US" dirty="0" smtClean="0"/>
              <a:t>)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marL="1377950" lvl="1" indent="-463550" algn="just">
              <a:buBlip>
                <a:blip r:embed="rId2"/>
              </a:buBlip>
            </a:pPr>
            <a:r>
              <a:rPr lang="en-US" sz="2000" b="1" dirty="0" err="1" smtClean="0"/>
              <a:t>Interupsi</a:t>
            </a:r>
            <a:r>
              <a:rPr lang="en-US" sz="2000" b="1" dirty="0" smtClean="0"/>
              <a:t> I/O, </a:t>
            </a:r>
          </a:p>
          <a:p>
            <a:pPr marL="1377950" lvl="1" indent="-463550" algn="just">
              <a:buNone/>
            </a:pPr>
            <a:endParaRPr lang="en-US" sz="2000" dirty="0" smtClean="0"/>
          </a:p>
          <a:p>
            <a:pPr marL="1835150" lvl="3" indent="-463550" algn="just">
              <a:buBlip>
                <a:blip r:embed="rId2"/>
              </a:buBlip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I/O, CPU me-load register yang </a:t>
            </a:r>
            <a:r>
              <a:rPr lang="en-US" dirty="0" err="1"/>
              <a:t>bersesuaian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device controller. </a:t>
            </a:r>
            <a:r>
              <a:rPr lang="en-US" dirty="0" err="1" smtClean="0"/>
              <a:t>Sebaliknya</a:t>
            </a:r>
            <a:r>
              <a:rPr lang="en-US" dirty="0" smtClean="0"/>
              <a:t> device </a:t>
            </a:r>
            <a:r>
              <a:rPr lang="en-US" dirty="0"/>
              <a:t>controller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register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synchronous I/O </a:t>
            </a:r>
            <a:r>
              <a:rPr lang="en-US" dirty="0" err="1"/>
              <a:t>dan</a:t>
            </a:r>
            <a:r>
              <a:rPr lang="en-US" dirty="0"/>
              <a:t> asynchronous I/O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synchronous I/O,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proses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proses I/O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asynchronous I/O,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proses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smtClean="0"/>
              <a:t>proses I/O </a:t>
            </a:r>
            <a:r>
              <a:rPr lang="en-US" dirty="0" err="1"/>
              <a:t>selesai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proses I/O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.-</a:t>
            </a:r>
            <a:endParaRPr lang="en-US" dirty="0" smtClean="0"/>
          </a:p>
          <a:p>
            <a:pPr marL="1377950" lvl="2" indent="-463550" algn="just"/>
            <a:endParaRPr lang="en-US" dirty="0" smtClean="0"/>
          </a:p>
          <a:p>
            <a:pPr marL="1377950" lvl="1" indent="-463550" algn="just">
              <a:buBlip>
                <a:blip r:embed="rId2"/>
              </a:buBlip>
            </a:pPr>
            <a:r>
              <a:rPr lang="en-US" sz="2000" b="1" dirty="0" smtClean="0"/>
              <a:t>DMA, </a:t>
            </a:r>
          </a:p>
          <a:p>
            <a:pPr marL="914400" lvl="1" indent="0" algn="just">
              <a:buNone/>
            </a:pPr>
            <a:endParaRPr lang="en-US" sz="2000" dirty="0" smtClean="0"/>
          </a:p>
          <a:p>
            <a:pPr marL="1835150" lvl="3" indent="-463550" algn="just">
              <a:buBlip>
                <a:blip r:embed="rId2"/>
              </a:buBlip>
            </a:pPr>
            <a:r>
              <a:rPr lang="en-US" dirty="0"/>
              <a:t>Direct Memory Access (DMA)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I/O </a:t>
            </a:r>
            <a:r>
              <a:rPr lang="en-US" dirty="0" err="1"/>
              <a:t>dimana</a:t>
            </a:r>
            <a:r>
              <a:rPr lang="en-US" dirty="0"/>
              <a:t> device controller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CPU. </a:t>
            </a:r>
            <a:r>
              <a:rPr lang="en-US" dirty="0" err="1"/>
              <a:t>Setelah</a:t>
            </a:r>
            <a:r>
              <a:rPr lang="en-US" dirty="0"/>
              <a:t> men-set buffers, pointers,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counters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I/O, device controller </a:t>
            </a:r>
            <a:r>
              <a:rPr lang="en-US" dirty="0" err="1"/>
              <a:t>mentransfer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data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/>
              <a:t>CPU. DMA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I/O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,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 smtClean="0"/>
              <a:t>interupsiterjadi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byte (word</a:t>
            </a:r>
            <a:r>
              <a:rPr lang="en-US" dirty="0" smtClean="0"/>
              <a:t>).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503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dirty="0" smtClean="0"/>
              <a:t>STRUKTUR </a:t>
            </a:r>
            <a:r>
              <a:rPr lang="en-US" sz="3600" dirty="0" smtClean="0"/>
              <a:t> M / K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791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STRUKTUR  PENYIMPANAN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343400" cy="3962400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buBlip>
                <a:blip r:embed="rId2"/>
              </a:buBlip>
            </a:pPr>
            <a:r>
              <a:rPr lang="en-US" sz="1800" b="1" dirty="0" err="1" smtClean="0"/>
              <a:t>Memori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Utama</a:t>
            </a:r>
            <a:r>
              <a:rPr lang="en-US" sz="1800" b="1" dirty="0" smtClean="0"/>
              <a:t> (RAM)</a:t>
            </a:r>
          </a:p>
          <a:p>
            <a:pPr marL="457200" indent="0" algn="just" eaLnBrk="1" hangingPunct="1">
              <a:buFont typeface="Wingdings 3" pitchFamily="18" charset="2"/>
              <a:buNone/>
            </a:pPr>
            <a:endParaRPr lang="en-US" sz="1800" dirty="0" smtClean="0"/>
          </a:p>
          <a:p>
            <a:pPr marL="457200" indent="0" algn="just" eaLnBrk="1" hangingPunct="1">
              <a:buFont typeface="Wingdings 3" pitchFamily="18" charset="2"/>
              <a:buNone/>
            </a:pPr>
            <a:r>
              <a:rPr lang="en-US" sz="1800" dirty="0" err="1" smtClean="0"/>
              <a:t>Memori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satu-satunya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600" dirty="0" err="1" smtClean="0"/>
              <a:t>penyimpanan</a:t>
            </a:r>
            <a:r>
              <a:rPr lang="en-US" sz="1800" dirty="0" smtClean="0"/>
              <a:t> 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diakses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 </a:t>
            </a:r>
            <a:r>
              <a:rPr lang="en-US" sz="1800" dirty="0" err="1" smtClean="0"/>
              <a:t>prosesor</a:t>
            </a:r>
            <a:r>
              <a:rPr lang="en-US" sz="1800" dirty="0" smtClean="0"/>
              <a:t>.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sz="1800" dirty="0" smtClean="0"/>
          </a:p>
          <a:p>
            <a:pPr marL="457200" indent="-457200" algn="just">
              <a:buBlip>
                <a:blip r:embed="rId2"/>
              </a:buBlip>
            </a:pPr>
            <a:r>
              <a:rPr lang="en-US" sz="1800" b="1" dirty="0" smtClean="0"/>
              <a:t>Magnetic Disk</a:t>
            </a:r>
          </a:p>
          <a:p>
            <a:pPr marL="457200" indent="0" algn="just" eaLnBrk="1" hangingPunct="1">
              <a:buFont typeface="Wingdings 3" pitchFamily="18" charset="2"/>
              <a:buNone/>
            </a:pPr>
            <a:endParaRPr lang="en-US" sz="1800" dirty="0" smtClean="0"/>
          </a:p>
          <a:p>
            <a:pPr marL="457200" indent="0" algn="just" eaLnBrk="1" hangingPunct="1">
              <a:buFont typeface="Wingdings 3" pitchFamily="18" charset="2"/>
              <a:buNone/>
            </a:pPr>
            <a:r>
              <a:rPr lang="en-US" sz="1800" dirty="0" err="1" smtClean="0"/>
              <a:t>Berperan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i="1" dirty="0" smtClean="0"/>
              <a:t>secondary storage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 modern.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1732128" cy="188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1.bp.blogspot.com/-G5hLfPj6u9c/Tq991zjLQkI/AAAAAAAAAGM/hV8DeFT0q9Y/s320/Struktur+Stor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Elbow Connector 2"/>
          <p:cNvCxnSpPr/>
          <p:nvPr/>
        </p:nvCxnSpPr>
        <p:spPr>
          <a:xfrm rot="16200000" flipH="1">
            <a:off x="3429000" y="2209800"/>
            <a:ext cx="1905000" cy="1752600"/>
          </a:xfrm>
          <a:prstGeom prst="bentConnector3">
            <a:avLst>
              <a:gd name="adj1" fmla="val 22776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4724400" y="1524000"/>
            <a:ext cx="685800" cy="609600"/>
          </a:xfrm>
          <a:prstGeom prst="bentConnector3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www.birmingham.ac.uk/Images/Research-and-teaching/Engineering-and-Physical-Sciences/Metallurgy-and-Materials/Magnets/recording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78528"/>
            <a:ext cx="1752601" cy="195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Elbow Connector 10"/>
          <p:cNvCxnSpPr/>
          <p:nvPr/>
        </p:nvCxnSpPr>
        <p:spPr>
          <a:xfrm>
            <a:off x="2743200" y="4343400"/>
            <a:ext cx="4724400" cy="1828800"/>
          </a:xfrm>
          <a:prstGeom prst="bentConnector3">
            <a:avLst>
              <a:gd name="adj1" fmla="val 43645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228600" y="914400"/>
            <a:ext cx="8610600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STORAGE  HIERARCHY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114799"/>
          </a:xfrm>
        </p:spPr>
        <p:txBody>
          <a:bodyPr anchor="ctr">
            <a:normAutofit/>
          </a:bodyPr>
          <a:lstStyle/>
          <a:p>
            <a:pPr marL="457200" indent="-457200" algn="just">
              <a:buBlip>
                <a:blip r:embed="rId2"/>
              </a:buBlip>
            </a:pP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media </a:t>
            </a:r>
            <a:r>
              <a:rPr lang="en-US" sz="2400" dirty="0" err="1"/>
              <a:t>penyimpanan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volatilitas</a:t>
            </a:r>
            <a:r>
              <a:rPr lang="en-US" sz="2400" dirty="0"/>
              <a:t>. </a:t>
            </a:r>
            <a:r>
              <a:rPr lang="en-US" sz="2400" dirty="0" smtClean="0"/>
              <a:t> Caching </a:t>
            </a:r>
            <a:r>
              <a:rPr lang="en-US" sz="2400" dirty="0" err="1" smtClean="0"/>
              <a:t>menyalin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media </a:t>
            </a:r>
            <a:r>
              <a:rPr lang="en-US" sz="2400" dirty="0" err="1"/>
              <a:t>penyimpanan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;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smtClean="0"/>
              <a:t>cache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media </a:t>
            </a:r>
            <a:r>
              <a:rPr lang="en-US" sz="2400" dirty="0" err="1"/>
              <a:t>penyimpanan</a:t>
            </a:r>
            <a:r>
              <a:rPr lang="en-US" sz="2400" dirty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.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berkecepatan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/>
              <a:t>data yang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. </a:t>
            </a:r>
            <a:r>
              <a:rPr lang="en-US" sz="2400" dirty="0" err="1"/>
              <a:t>Dibutuhkan</a:t>
            </a:r>
            <a:r>
              <a:rPr lang="en-US" sz="2400" dirty="0"/>
              <a:t> cache management policy. Cache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lain di </a:t>
            </a:r>
            <a:r>
              <a:rPr lang="en-US" sz="2400" dirty="0" err="1"/>
              <a:t>hirarki</a:t>
            </a:r>
            <a:r>
              <a:rPr lang="en-US" sz="2400" dirty="0"/>
              <a:t> </a:t>
            </a:r>
            <a:r>
              <a:rPr lang="en-US" sz="2400" dirty="0" err="1"/>
              <a:t>penyimpanan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data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level agar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884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HIRARKI STORAGE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gray">
          <a:xfrm>
            <a:off x="5715000" y="6319838"/>
            <a:ext cx="185420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gray">
          <a:xfrm>
            <a:off x="1495425" y="2293938"/>
            <a:ext cx="41910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hlink">
                        <a:alpha val="39998"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gray">
          <a:xfrm>
            <a:off x="1495425" y="3011488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accent2">
                        <a:alpha val="39998"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gray">
          <a:xfrm>
            <a:off x="1495425" y="3840163"/>
            <a:ext cx="381000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hlink">
                        <a:alpha val="39998"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gray">
          <a:xfrm>
            <a:off x="1495425" y="467995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accent2">
                        <a:alpha val="39998"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gray">
          <a:xfrm>
            <a:off x="1495425" y="5518150"/>
            <a:ext cx="25146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hlink">
                        <a:alpha val="39998"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gray">
          <a:xfrm flipH="1">
            <a:off x="1495425" y="4667250"/>
            <a:ext cx="2809875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gray">
          <a:xfrm flipH="1">
            <a:off x="1495425" y="3838575"/>
            <a:ext cx="3287713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gray">
          <a:xfrm flipH="1">
            <a:off x="1495425" y="3005138"/>
            <a:ext cx="376555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gray">
          <a:xfrm flipH="1">
            <a:off x="1495425" y="2293938"/>
            <a:ext cx="4184650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alisto MT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4124540"/>
              </p:ext>
            </p:extLst>
          </p:nvPr>
        </p:nvGraphicFramePr>
        <p:xfrm>
          <a:off x="1419225" y="1700213"/>
          <a:ext cx="6553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295400" y="1752600"/>
            <a:ext cx="0" cy="4168775"/>
            <a:chOff x="5943600" y="1752600"/>
            <a:chExt cx="0" cy="4168775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5943600" y="5410200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943600" y="4800600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943600" y="4191000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943600" y="3576329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943600" y="2971800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943600" y="2357129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943600" y="1752600"/>
              <a:ext cx="0" cy="51117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>
            <a:off x="1495425" y="2008187"/>
            <a:ext cx="28098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524000" y="2590800"/>
            <a:ext cx="22860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495424" y="3227387"/>
            <a:ext cx="188277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524000" y="3822509"/>
            <a:ext cx="141446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495425" y="4446587"/>
            <a:ext cx="94138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24000" y="5027114"/>
            <a:ext cx="44211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495424" y="5562600"/>
            <a:ext cx="18097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PENJELASAN HIRARKI MEMORY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REGISTER</a:t>
            </a:r>
          </a:p>
          <a:p>
            <a:pPr lvl="0" algn="just"/>
            <a:endParaRPr lang="en-US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Tempat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penyimpanan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beberapa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buah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data volatile yang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akan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diolah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langsung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yang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berkecepatan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sangat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tinggi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. Register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ini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berada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jumlah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sangat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terbatas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karena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fungsinya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tempat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perhitungan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/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komputasi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data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.</a:t>
            </a:r>
          </a:p>
          <a:p>
            <a:pPr lvl="0" algn="just"/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  <a:p>
            <a:pPr lvl="0" algn="just"/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CACHE</a:t>
            </a:r>
          </a:p>
          <a:p>
            <a:pPr lvl="0" algn="just"/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  <a:p>
            <a:pPr lvl="0" algn="just"/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Tempat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penyimpanan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sementara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(volatile)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sejumlah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kecil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data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meningkatkan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kecepatan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pengambilan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penyimpanan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data 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oleh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berkecepatan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tinggi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Dahulu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cache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disimpan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luar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dapat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ditambahkan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Misalnya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pipeline burst cache yang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biasa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ada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komputer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awal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90-an. Akan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tetapi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seiring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menurunnya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biaya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produksi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die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wafer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meningkatkan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kinerja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, cache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ditanamkan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prosesor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ini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biasanya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dibuat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alisto MT" pitchFamily="18" charset="0"/>
              </a:rPr>
              <a:t>berdasarkan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desain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memori</a:t>
            </a:r>
            <a:r>
              <a:rPr lang="en-US" b="1" dirty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listo MT" pitchFamily="18" charset="0"/>
              </a:rPr>
              <a:t>statik</a:t>
            </a:r>
            <a:r>
              <a:rPr lang="en-US" b="1" dirty="0" smtClean="0">
                <a:solidFill>
                  <a:schemeClr val="bg1"/>
                </a:solidFill>
                <a:latin typeface="Calisto MT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1232</Words>
  <Application>Microsoft Office PowerPoint</Application>
  <PresentationFormat>On-screen Show (4:3)</PresentationFormat>
  <Paragraphs>143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2_Office Theme</vt:lpstr>
      <vt:lpstr>PERTEMUAN II</vt:lpstr>
      <vt:lpstr>POKOK  BAHASAN … !</vt:lpstr>
      <vt:lpstr>PENDAHULUAN </vt:lpstr>
      <vt:lpstr>SISTEM OPERASI KOMPUTER</vt:lpstr>
      <vt:lpstr>STRUKTUR  M / K</vt:lpstr>
      <vt:lpstr>STRUKTUR  PENYIMPANAN</vt:lpstr>
      <vt:lpstr>STORAGE  HIERARCHY</vt:lpstr>
      <vt:lpstr>HIRARKI STORAGE</vt:lpstr>
      <vt:lpstr>PENJELASAN HIRARKI MEMORY</vt:lpstr>
      <vt:lpstr>PENJELASAN HIRARKI STORAGE</vt:lpstr>
      <vt:lpstr>PENJELASAN HIRARKI MEMORY</vt:lpstr>
      <vt:lpstr>PROTEKSI  PERANGKAT  KERAS</vt:lpstr>
      <vt:lpstr>OPERASI  DUAL  MODE</vt:lpstr>
      <vt:lpstr>OPERASI  DUAL  MODE</vt:lpstr>
      <vt:lpstr>PROTEKSI   I/O</vt:lpstr>
      <vt:lpstr> PROTEKSI MEMORI </vt:lpstr>
      <vt:lpstr> PROTEKSI MEMORI </vt:lpstr>
      <vt:lpstr>PowerPoint Presentation</vt:lpstr>
      <vt:lpstr>LAPISAN STRUKTUR SO (Stallings)</vt:lpstr>
      <vt:lpstr>Penjelasan Lapisan SO</vt:lpstr>
      <vt:lpstr>LATIHAN SOAL 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nizirwan</cp:lastModifiedBy>
  <cp:revision>101</cp:revision>
  <dcterms:created xsi:type="dcterms:W3CDTF">2013-09-12T06:02:39Z</dcterms:created>
  <dcterms:modified xsi:type="dcterms:W3CDTF">2013-11-08T19:14:29Z</dcterms:modified>
</cp:coreProperties>
</file>