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313" r:id="rId5"/>
    <p:sldId id="262" r:id="rId6"/>
    <p:sldId id="286" r:id="rId7"/>
    <p:sldId id="287" r:id="rId8"/>
    <p:sldId id="264" r:id="rId9"/>
    <p:sldId id="265" r:id="rId10"/>
    <p:sldId id="317" r:id="rId11"/>
    <p:sldId id="318" r:id="rId12"/>
    <p:sldId id="289" r:id="rId13"/>
    <p:sldId id="290" r:id="rId14"/>
    <p:sldId id="291" r:id="rId15"/>
    <p:sldId id="292" r:id="rId16"/>
    <p:sldId id="294" r:id="rId17"/>
    <p:sldId id="293" r:id="rId18"/>
    <p:sldId id="314" r:id="rId19"/>
    <p:sldId id="295" r:id="rId20"/>
    <p:sldId id="296" r:id="rId21"/>
    <p:sldId id="297" r:id="rId22"/>
    <p:sldId id="298" r:id="rId23"/>
    <p:sldId id="319" r:id="rId24"/>
    <p:sldId id="299" r:id="rId25"/>
    <p:sldId id="300" r:id="rId26"/>
    <p:sldId id="301" r:id="rId27"/>
    <p:sldId id="302" r:id="rId28"/>
    <p:sldId id="303" r:id="rId29"/>
    <p:sldId id="304" r:id="rId30"/>
    <p:sldId id="315" r:id="rId31"/>
    <p:sldId id="305" r:id="rId32"/>
    <p:sldId id="316" r:id="rId33"/>
    <p:sldId id="306" r:id="rId34"/>
    <p:sldId id="307" r:id="rId35"/>
    <p:sldId id="308" r:id="rId36"/>
    <p:sldId id="309" r:id="rId37"/>
    <p:sldId id="310" r:id="rId38"/>
    <p:sldId id="311" r:id="rId39"/>
    <p:sldId id="312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3109" autoAdjust="0"/>
  </p:normalViewPr>
  <p:slideViewPr>
    <p:cSldViewPr>
      <p:cViewPr varScale="1">
        <p:scale>
          <a:sx n="100" d="100"/>
          <a:sy n="100" d="100"/>
        </p:scale>
        <p:origin x="142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10/2/16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10/2/16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10/2/16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10/2/16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2C3039-850C-4AE9-BE3E-B3F76BB6D7E6}" type="datetimeFigureOut">
              <a:rPr lang="en-US" smtClean="0"/>
              <a:pPr/>
              <a:t>10/2/16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Tri </a:t>
            </a:r>
            <a:r>
              <a:rPr lang="en-US" dirty="0" err="1" smtClean="0"/>
              <a:t>Ismardiko</a:t>
            </a:r>
            <a:r>
              <a:rPr lang="en-US" dirty="0" smtClean="0"/>
              <a:t> </a:t>
            </a:r>
            <a:r>
              <a:rPr lang="en-US" smtClean="0"/>
              <a:t>Widyawan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smtClean="0"/>
              <a:t>Proses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&amp; </a:t>
            </a:r>
            <a:r>
              <a:rPr lang="en-US" dirty="0" err="1" smtClean="0"/>
              <a:t>Utilisasi</a:t>
            </a:r>
            <a:r>
              <a:rPr lang="en-US" dirty="0" smtClean="0"/>
              <a:t> CPU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terus-menerus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CPU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: </a:t>
            </a:r>
            <a:r>
              <a:rPr lang="en-US" i="1" dirty="0" smtClean="0"/>
              <a:t>compute-bound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I/O-bound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multiprogramming </a:t>
            </a:r>
            <a:r>
              <a:rPr lang="en-US" dirty="0" err="1" smtClean="0"/>
              <a:t>utilisasi</a:t>
            </a:r>
            <a:r>
              <a:rPr lang="en-US" dirty="0" smtClean="0"/>
              <a:t> CPU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ditingkatkan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I/O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utilisasi</a:t>
            </a:r>
            <a:r>
              <a:rPr lang="en-US" dirty="0" smtClean="0"/>
              <a:t> CPU = 1 - </a:t>
            </a:r>
            <a:r>
              <a:rPr lang="en-US" i="1" dirty="0" err="1" smtClean="0"/>
              <a:t>p</a:t>
            </a:r>
            <a:r>
              <a:rPr lang="en-US" i="1" baseline="30000" dirty="0" err="1" smtClean="0"/>
              <a:t>n</a:t>
            </a:r>
            <a:endParaRPr lang="en-US" i="1" dirty="0"/>
          </a:p>
        </p:txBody>
      </p:sp>
      <p:pic>
        <p:nvPicPr>
          <p:cNvPr id="4" name="Picture 3" descr="ProcessBehaviou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799" y="1828800"/>
            <a:ext cx="5164931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Utilisasi</a:t>
            </a:r>
            <a:r>
              <a:rPr lang="en-US" dirty="0" smtClean="0"/>
              <a:t> CPU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RAM 512 MB </a:t>
            </a:r>
            <a:r>
              <a:rPr lang="en-US" dirty="0" err="1" smtClean="0"/>
              <a:t>dan</a:t>
            </a:r>
            <a:r>
              <a:rPr lang="en-US" dirty="0" smtClean="0"/>
              <a:t> OS </a:t>
            </a:r>
            <a:r>
              <a:rPr lang="en-US" dirty="0" err="1" smtClean="0"/>
              <a:t>butuh</a:t>
            </a:r>
            <a:r>
              <a:rPr lang="en-US" dirty="0" smtClean="0"/>
              <a:t> 128 MB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rata-rata </a:t>
            </a:r>
            <a:r>
              <a:rPr lang="en-US" dirty="0" err="1" smtClean="0"/>
              <a:t>butuh</a:t>
            </a:r>
            <a:r>
              <a:rPr lang="en-US" dirty="0" smtClean="0"/>
              <a:t> 128 MB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80%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I/O</a:t>
            </a:r>
          </a:p>
          <a:p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maks</a:t>
            </a:r>
            <a:r>
              <a:rPr lang="en-US" dirty="0" smtClean="0"/>
              <a:t> 3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endParaRPr lang="en-US" dirty="0" smtClean="0"/>
          </a:p>
          <a:p>
            <a:r>
              <a:rPr lang="en-US" dirty="0" err="1" smtClean="0"/>
              <a:t>Utilisasi</a:t>
            </a:r>
            <a:r>
              <a:rPr lang="en-US" dirty="0" smtClean="0"/>
              <a:t> CPU = 1 – 0.8</a:t>
            </a:r>
            <a:r>
              <a:rPr lang="en-US" baseline="30000" dirty="0" smtClean="0"/>
              <a:t>3</a:t>
            </a:r>
            <a:r>
              <a:rPr lang="en-US" dirty="0" smtClean="0"/>
              <a:t> = 48.8%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RAM </a:t>
            </a:r>
            <a:r>
              <a:rPr lang="en-US" dirty="0" err="1" smtClean="0"/>
              <a:t>ditambah</a:t>
            </a:r>
            <a:r>
              <a:rPr lang="en-US" dirty="0" smtClean="0"/>
              <a:t> 512 MB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maks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7 </a:t>
            </a:r>
            <a:r>
              <a:rPr lang="en-US" dirty="0" err="1" smtClean="0"/>
              <a:t>proses</a:t>
            </a:r>
            <a:endParaRPr lang="en-US" dirty="0" smtClean="0"/>
          </a:p>
          <a:p>
            <a:r>
              <a:rPr lang="en-US" dirty="0" err="1" smtClean="0"/>
              <a:t>Utilisasi</a:t>
            </a:r>
            <a:r>
              <a:rPr lang="en-US" dirty="0" smtClean="0"/>
              <a:t> CPU = 1 – 0.8</a:t>
            </a:r>
            <a:r>
              <a:rPr lang="en-US" baseline="30000" dirty="0" smtClean="0"/>
              <a:t>7</a:t>
            </a:r>
            <a:r>
              <a:rPr lang="en-US" dirty="0" smtClean="0"/>
              <a:t> = 79%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ditambah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512 MB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maks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11 </a:t>
            </a:r>
            <a:r>
              <a:rPr lang="en-US" dirty="0" err="1" smtClean="0"/>
              <a:t>proses</a:t>
            </a:r>
            <a:endParaRPr lang="en-US" dirty="0" smtClean="0"/>
          </a:p>
          <a:p>
            <a:r>
              <a:rPr lang="en-US" dirty="0" err="1" smtClean="0"/>
              <a:t>Utilisasi</a:t>
            </a:r>
            <a:r>
              <a:rPr lang="en-US" dirty="0" smtClean="0"/>
              <a:t> CPU = 1 – 0.8</a:t>
            </a:r>
            <a:r>
              <a:rPr lang="en-US" baseline="30000" dirty="0" smtClean="0"/>
              <a:t>11</a:t>
            </a:r>
            <a:r>
              <a:rPr lang="en-US" dirty="0" smtClean="0"/>
              <a:t> </a:t>
            </a:r>
            <a:r>
              <a:rPr lang="en-US" smtClean="0"/>
              <a:t>= 91%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sharing address space</a:t>
            </a:r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thread?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vs.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thread: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paralel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sharing data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Thread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diciptakan</a:t>
            </a:r>
            <a:r>
              <a:rPr lang="en-US" dirty="0" smtClean="0"/>
              <a:t>/</a:t>
            </a:r>
            <a:r>
              <a:rPr lang="en-US" dirty="0" err="1" smtClean="0"/>
              <a:t>dihentikan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 word processor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mengedit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. 1 </a:t>
            </a:r>
            <a:r>
              <a:rPr lang="en-US" dirty="0" err="1" smtClean="0"/>
              <a:t>dihapus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pindah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. 600,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lama</a:t>
            </a:r>
          </a:p>
          <a:p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2 thread: reformat </a:t>
            </a:r>
            <a:r>
              <a:rPr lang="en-US" dirty="0" err="1" smtClean="0"/>
              <a:t>dan</a:t>
            </a:r>
            <a:r>
              <a:rPr lang="en-US" dirty="0" smtClean="0"/>
              <a:t> UI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Processor</a:t>
            </a:r>
            <a:endParaRPr lang="en-US" dirty="0"/>
          </a:p>
        </p:txBody>
      </p:sp>
      <p:pic>
        <p:nvPicPr>
          <p:cNvPr id="6" name="Picture 5" descr="wpthrea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752600"/>
            <a:ext cx="6576588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Server</a:t>
            </a:r>
            <a:endParaRPr lang="en-US" dirty="0"/>
          </a:p>
        </p:txBody>
      </p:sp>
      <p:pic>
        <p:nvPicPr>
          <p:cNvPr id="4" name="Content Placeholder 3" descr="WSthread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2999" y="1600200"/>
            <a:ext cx="5454409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Thread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multithreading</a:t>
            </a:r>
          </a:p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sharing address space</a:t>
            </a:r>
          </a:p>
          <a:p>
            <a:r>
              <a:rPr lang="en-US" dirty="0" smtClean="0"/>
              <a:t>Thread table</a:t>
            </a:r>
          </a:p>
          <a:p>
            <a:endParaRPr lang="en-US" dirty="0"/>
          </a:p>
        </p:txBody>
      </p:sp>
      <p:pic>
        <p:nvPicPr>
          <p:cNvPr id="7" name="Picture 6" descr="ThreadTab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276600"/>
            <a:ext cx="7297479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Implementasi</a:t>
            </a:r>
            <a:r>
              <a:rPr lang="en-US" dirty="0" smtClean="0"/>
              <a:t>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user space, </a:t>
            </a:r>
            <a:r>
              <a:rPr lang="en-US" dirty="0" err="1" smtClean="0"/>
              <a:t>dengan</a:t>
            </a:r>
            <a:r>
              <a:rPr lang="en-US" dirty="0" smtClean="0"/>
              <a:t> library (User Level Threads/ULT). </a:t>
            </a:r>
            <a:r>
              <a:rPr lang="en-US" dirty="0" err="1" smtClean="0"/>
              <a:t>Bagi</a:t>
            </a:r>
            <a:r>
              <a:rPr lang="en-US" dirty="0" smtClean="0"/>
              <a:t> kernel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1 thread</a:t>
            </a:r>
          </a:p>
          <a:p>
            <a:pPr marL="788670" lvl="1" indent="-514350"/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diimplementasikan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SO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thread</a:t>
            </a:r>
          </a:p>
          <a:p>
            <a:pPr marL="788670" lvl="1" indent="-514350"/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endParaRPr lang="en-US" dirty="0" smtClean="0"/>
          </a:p>
          <a:p>
            <a:pPr marL="788670" lvl="1" indent="-514350"/>
            <a:r>
              <a:rPr lang="en-US" dirty="0" smtClean="0"/>
              <a:t>Scheduler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diimplementasikan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kernel space (Kernel Level Threads/KLT).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 Windows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Gabungan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yang user/kernel space. </a:t>
            </a:r>
            <a:r>
              <a:rPr lang="en-US" dirty="0" err="1" smtClean="0"/>
              <a:t>Contoh</a:t>
            </a:r>
            <a:r>
              <a:rPr lang="en-US" dirty="0" smtClean="0"/>
              <a:t>: Solaris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 - KLT</a:t>
            </a:r>
            <a:endParaRPr lang="en-US" dirty="0"/>
          </a:p>
        </p:txBody>
      </p:sp>
      <p:pic>
        <p:nvPicPr>
          <p:cNvPr id="4" name="Content Placeholder 3" descr="ULTKLT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14400" y="1814493"/>
            <a:ext cx="7772400" cy="38386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 Process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caranya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menghalangi</a:t>
            </a:r>
            <a:endParaRPr lang="en-US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pPr marL="502920" indent="-457200"/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thread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Event </a:t>
            </a:r>
            <a:r>
              <a:rPr lang="en-US" dirty="0" err="1" smtClean="0"/>
              <a:t>dan</a:t>
            </a:r>
            <a:r>
              <a:rPr lang="en-US" dirty="0" smtClean="0"/>
              <a:t> Status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r>
              <a:rPr lang="en-US" dirty="0" smtClean="0"/>
              <a:t>Thread</a:t>
            </a:r>
          </a:p>
          <a:p>
            <a:r>
              <a:rPr lang="en-US" dirty="0" smtClean="0"/>
              <a:t>Inter Process Communication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Masalah</a:t>
            </a:r>
            <a:r>
              <a:rPr lang="en-US" dirty="0" smtClean="0"/>
              <a:t> IPC: Race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/ </a:t>
            </a:r>
            <a:r>
              <a:rPr lang="en-US" dirty="0" err="1" smtClean="0"/>
              <a:t>menulis</a:t>
            </a:r>
            <a:r>
              <a:rPr lang="en-US" dirty="0" smtClean="0"/>
              <a:t> data,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 printing file</a:t>
            </a:r>
          </a:p>
          <a:p>
            <a:pPr lvl="1"/>
            <a:r>
              <a:rPr lang="en-US" b="1" dirty="0" smtClean="0"/>
              <a:t>Spooler directory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file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diprint</a:t>
            </a:r>
            <a:endParaRPr lang="en-US" dirty="0" smtClean="0"/>
          </a:p>
          <a:p>
            <a:pPr lvl="1"/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slot</a:t>
            </a:r>
          </a:p>
          <a:p>
            <a:pPr lvl="1"/>
            <a:r>
              <a:rPr lang="en-US" b="1" dirty="0" smtClean="0"/>
              <a:t>Printer daemon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file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diprint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spooler directory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menghapusnya</a:t>
            </a:r>
            <a:endParaRPr lang="en-US" dirty="0" smtClean="0"/>
          </a:p>
          <a:p>
            <a:pPr lvl="1"/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: </a:t>
            </a:r>
            <a:r>
              <a:rPr lang="en-US" i="1" dirty="0" smtClean="0"/>
              <a:t>out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slot </a:t>
            </a:r>
            <a:r>
              <a:rPr lang="en-US" dirty="0" err="1" smtClean="0"/>
              <a:t>berikutnya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diprint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slot </a:t>
            </a:r>
            <a:r>
              <a:rPr lang="en-US" dirty="0" err="1" smtClean="0"/>
              <a:t>berikutnya</a:t>
            </a:r>
            <a:r>
              <a:rPr lang="en-US" dirty="0" smtClean="0"/>
              <a:t> yang </a:t>
            </a:r>
            <a:r>
              <a:rPr lang="en-US" dirty="0" err="1" smtClean="0"/>
              <a:t>kosong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Printer Spooler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Race condition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:</a:t>
            </a:r>
          </a:p>
          <a:p>
            <a:pPr lvl="1"/>
            <a:r>
              <a:rPr lang="en-US" sz="2600" dirty="0" err="1" smtClean="0"/>
              <a:t>Proses</a:t>
            </a:r>
            <a:r>
              <a:rPr lang="en-US" sz="2600" dirty="0" smtClean="0"/>
              <a:t> A </a:t>
            </a:r>
            <a:r>
              <a:rPr lang="en-US" sz="2600" dirty="0" err="1" smtClean="0"/>
              <a:t>membaca</a:t>
            </a:r>
            <a:r>
              <a:rPr lang="en-US" sz="2600" dirty="0" smtClean="0"/>
              <a:t> in = 7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</a:p>
          <a:p>
            <a:pPr lvl="1"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menyimpannya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variabelnya</a:t>
            </a:r>
            <a:endParaRPr lang="en-US" sz="2600" dirty="0" smtClean="0"/>
          </a:p>
          <a:p>
            <a:pPr lvl="1"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lalu</a:t>
            </a:r>
            <a:r>
              <a:rPr lang="en-US" sz="2600" dirty="0" smtClean="0"/>
              <a:t> </a:t>
            </a:r>
            <a:r>
              <a:rPr lang="en-US" sz="2600" dirty="0" err="1" smtClean="0"/>
              <a:t>waktunya</a:t>
            </a:r>
            <a:r>
              <a:rPr lang="en-US" sz="2600" dirty="0" smtClean="0"/>
              <a:t> </a:t>
            </a:r>
            <a:r>
              <a:rPr lang="en-US" sz="2600" dirty="0" err="1" smtClean="0"/>
              <a:t>habis</a:t>
            </a:r>
            <a:endParaRPr lang="en-US" sz="2600" dirty="0" smtClean="0"/>
          </a:p>
          <a:p>
            <a:pPr lvl="1"/>
            <a:r>
              <a:rPr lang="en-US" sz="2600" dirty="0" err="1" smtClean="0"/>
              <a:t>Proses</a:t>
            </a:r>
            <a:r>
              <a:rPr lang="en-US" sz="2600" dirty="0" smtClean="0"/>
              <a:t> B </a:t>
            </a:r>
            <a:r>
              <a:rPr lang="en-US" sz="2600" dirty="0" err="1" smtClean="0"/>
              <a:t>membaca</a:t>
            </a:r>
            <a:r>
              <a:rPr lang="en-US" sz="2600" dirty="0" smtClean="0"/>
              <a:t> in = 7 </a:t>
            </a:r>
            <a:r>
              <a:rPr lang="en-US" sz="2600" dirty="0" err="1" smtClean="0"/>
              <a:t>dan</a:t>
            </a:r>
            <a:endParaRPr lang="en-US" sz="2600" dirty="0" smtClean="0"/>
          </a:p>
          <a:p>
            <a:pPr lvl="1">
              <a:buNone/>
            </a:pPr>
            <a:r>
              <a:rPr lang="en-US" sz="2600" dirty="0" smtClean="0"/>
              <a:t>	 </a:t>
            </a:r>
            <a:r>
              <a:rPr lang="en-US" sz="2600" dirty="0" err="1" smtClean="0"/>
              <a:t>menyimpannya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variabelnya</a:t>
            </a:r>
            <a:endParaRPr lang="en-US" sz="2600" dirty="0" smtClean="0"/>
          </a:p>
          <a:p>
            <a:pPr lvl="1"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lalu</a:t>
            </a:r>
            <a:r>
              <a:rPr lang="en-US" sz="2600" dirty="0" smtClean="0"/>
              <a:t> </a:t>
            </a:r>
            <a:r>
              <a:rPr lang="en-US" sz="2600" dirty="0" err="1" smtClean="0"/>
              <a:t>menulis</a:t>
            </a:r>
            <a:r>
              <a:rPr lang="en-US" sz="2600" dirty="0" smtClean="0"/>
              <a:t> </a:t>
            </a:r>
            <a:r>
              <a:rPr lang="en-US" sz="2600" dirty="0" err="1" smtClean="0"/>
              <a:t>nama</a:t>
            </a:r>
            <a:r>
              <a:rPr lang="en-US" sz="2600" dirty="0" smtClean="0"/>
              <a:t> file </a:t>
            </a:r>
            <a:r>
              <a:rPr lang="en-US" sz="2600" dirty="0" err="1" smtClean="0"/>
              <a:t>di</a:t>
            </a:r>
            <a:r>
              <a:rPr lang="en-US" sz="2600" dirty="0" smtClean="0"/>
              <a:t> slot 7</a:t>
            </a:r>
          </a:p>
          <a:p>
            <a:pPr lvl="1">
              <a:buNone/>
            </a:pPr>
            <a:r>
              <a:rPr lang="en-US" sz="2600" dirty="0" smtClean="0"/>
              <a:t>    (in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8)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waktunya</a:t>
            </a:r>
            <a:r>
              <a:rPr lang="en-US" sz="2600" dirty="0" smtClean="0"/>
              <a:t> </a:t>
            </a:r>
          </a:p>
          <a:p>
            <a:pPr lvl="1">
              <a:buNone/>
            </a:pPr>
            <a:r>
              <a:rPr lang="en-US" sz="2600" dirty="0" smtClean="0"/>
              <a:t>    </a:t>
            </a:r>
            <a:r>
              <a:rPr lang="en-US" sz="2600" dirty="0" err="1" smtClean="0"/>
              <a:t>habis</a:t>
            </a:r>
            <a:endParaRPr lang="en-US" sz="2600" dirty="0" smtClean="0"/>
          </a:p>
          <a:p>
            <a:pPr lvl="1"/>
            <a:r>
              <a:rPr lang="en-US" sz="2600" dirty="0" err="1" smtClean="0"/>
              <a:t>Proses</a:t>
            </a:r>
            <a:r>
              <a:rPr lang="en-US" sz="2600" dirty="0" smtClean="0"/>
              <a:t> A </a:t>
            </a:r>
            <a:r>
              <a:rPr lang="en-US" sz="2600" dirty="0" err="1" smtClean="0"/>
              <a:t>kembali</a:t>
            </a:r>
            <a:r>
              <a:rPr lang="en-US" sz="2600" dirty="0" smtClean="0"/>
              <a:t> running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menulis</a:t>
            </a:r>
            <a:r>
              <a:rPr lang="en-US" sz="2600" dirty="0" smtClean="0"/>
              <a:t> </a:t>
            </a:r>
            <a:r>
              <a:rPr lang="en-US" sz="2600" dirty="0" err="1" smtClean="0"/>
              <a:t>nama</a:t>
            </a:r>
            <a:r>
              <a:rPr lang="en-US" sz="2600" dirty="0" smtClean="0"/>
              <a:t> file </a:t>
            </a:r>
            <a:r>
              <a:rPr lang="en-US" sz="2600" dirty="0" err="1" smtClean="0"/>
              <a:t>di</a:t>
            </a:r>
            <a:r>
              <a:rPr lang="en-US" sz="2600" dirty="0" smtClean="0"/>
              <a:t> slot 7 (</a:t>
            </a:r>
            <a:r>
              <a:rPr lang="en-US" sz="2600" dirty="0" err="1" smtClean="0"/>
              <a:t>berdasarkan</a:t>
            </a:r>
            <a:r>
              <a:rPr lang="en-US" sz="2600" dirty="0" smtClean="0"/>
              <a:t> </a:t>
            </a:r>
            <a:r>
              <a:rPr lang="en-US" sz="2600" dirty="0" err="1" smtClean="0"/>
              <a:t>nilai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variabel</a:t>
            </a:r>
            <a:r>
              <a:rPr lang="en-US" sz="2600" dirty="0" smtClean="0"/>
              <a:t> </a:t>
            </a:r>
            <a:r>
              <a:rPr lang="en-US" sz="2600" dirty="0" err="1" smtClean="0"/>
              <a:t>lokalnya</a:t>
            </a:r>
            <a:r>
              <a:rPr lang="en-US" sz="2600" dirty="0" smtClean="0"/>
              <a:t>)</a:t>
            </a:r>
          </a:p>
          <a:p>
            <a:pPr lvl="1"/>
            <a:r>
              <a:rPr lang="en-US" sz="2600" dirty="0" err="1" smtClean="0"/>
              <a:t>Akibatnya</a:t>
            </a:r>
            <a:r>
              <a:rPr lang="en-US" sz="2600" dirty="0" smtClean="0"/>
              <a:t> </a:t>
            </a:r>
            <a:r>
              <a:rPr lang="en-US" sz="2600" dirty="0" err="1" smtClean="0"/>
              <a:t>Proses</a:t>
            </a:r>
            <a:r>
              <a:rPr lang="en-US" sz="2600" dirty="0" smtClean="0"/>
              <a:t> B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pernah</a:t>
            </a:r>
            <a:r>
              <a:rPr lang="en-US" sz="2600" dirty="0" smtClean="0"/>
              <a:t> </a:t>
            </a:r>
            <a:r>
              <a:rPr lang="en-US" sz="2600" dirty="0" err="1" smtClean="0"/>
              <a:t>mendapatkan</a:t>
            </a:r>
            <a:r>
              <a:rPr lang="en-US" sz="2600" dirty="0" smtClean="0"/>
              <a:t> </a:t>
            </a:r>
            <a:r>
              <a:rPr lang="en-US" sz="2600" dirty="0" err="1" smtClean="0"/>
              <a:t>hasil</a:t>
            </a:r>
            <a:r>
              <a:rPr lang="en-US" sz="2600" dirty="0" smtClean="0"/>
              <a:t> </a:t>
            </a:r>
            <a:r>
              <a:rPr lang="en-US" sz="2600" dirty="0" err="1" smtClean="0"/>
              <a:t>printnya</a:t>
            </a:r>
            <a:endParaRPr lang="en-US" sz="2600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 descr="PrintSpool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689" y="1447800"/>
            <a:ext cx="4279311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Regions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program yang </a:t>
            </a:r>
            <a:r>
              <a:rPr lang="en-US" dirty="0" err="1" smtClean="0"/>
              <a:t>mengakses</a:t>
            </a:r>
            <a:r>
              <a:rPr lang="en-US" dirty="0" smtClean="0"/>
              <a:t> shared memory</a:t>
            </a:r>
          </a:p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i="1" dirty="0" smtClean="0"/>
              <a:t>mutual exclusion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lain </a:t>
            </a:r>
            <a:r>
              <a:rPr lang="en-US" dirty="0" err="1" smtClean="0"/>
              <a:t>mengakses</a:t>
            </a:r>
            <a:r>
              <a:rPr lang="en-US" dirty="0" smtClean="0"/>
              <a:t> shared memory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mengaksesnya</a:t>
            </a:r>
            <a:endParaRPr lang="en-US" dirty="0" smtClean="0"/>
          </a:p>
          <a:p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race conditions: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2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critical regions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diasumsikan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/</a:t>
            </a:r>
            <a:r>
              <a:rPr lang="en-US" dirty="0" err="1" smtClean="0"/>
              <a:t>banyaknya</a:t>
            </a:r>
            <a:r>
              <a:rPr lang="en-US" dirty="0" smtClean="0"/>
              <a:t> CPU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critical region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memblok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lain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selamanya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critical region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IPC Primitives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Busy waiting</a:t>
            </a:r>
          </a:p>
          <a:p>
            <a:r>
              <a:rPr lang="en-US" dirty="0" smtClean="0"/>
              <a:t>Sleep and wakeup</a:t>
            </a:r>
          </a:p>
          <a:p>
            <a:r>
              <a:rPr lang="en-US" dirty="0" smtClean="0"/>
              <a:t>Semaphore</a:t>
            </a:r>
          </a:p>
          <a:p>
            <a:r>
              <a:rPr lang="en-US" dirty="0" err="1" smtClean="0"/>
              <a:t>Mutex</a:t>
            </a:r>
            <a:endParaRPr lang="en-US" dirty="0" smtClean="0"/>
          </a:p>
          <a:p>
            <a:r>
              <a:rPr lang="en-US" dirty="0" smtClean="0"/>
              <a:t>Monitor</a:t>
            </a:r>
          </a:p>
          <a:p>
            <a:r>
              <a:rPr lang="en-US" dirty="0" smtClean="0"/>
              <a:t>Message Passing</a:t>
            </a:r>
          </a:p>
          <a:p>
            <a:r>
              <a:rPr lang="en-US" dirty="0" smtClean="0"/>
              <a:t>Barrier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yang </a:t>
            </a:r>
            <a:r>
              <a:rPr lang="en-US" dirty="0" err="1" smtClean="0"/>
              <a:t>Gagal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3058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Men-disable interrupt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critical region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kurang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seharusnya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wewenang</a:t>
            </a:r>
            <a:r>
              <a:rPr lang="en-US" dirty="0" smtClean="0">
                <a:sym typeface="Wingdings" pitchFamily="2" charset="2"/>
              </a:rPr>
              <a:t> user process</a:t>
            </a:r>
          </a:p>
          <a:p>
            <a:r>
              <a:rPr lang="en-US" dirty="0" err="1" smtClean="0">
                <a:sym typeface="Wingdings" pitchFamily="2" charset="2"/>
              </a:rPr>
              <a:t>Menggunakan</a:t>
            </a:r>
            <a:r>
              <a:rPr lang="en-US" dirty="0" smtClean="0">
                <a:sym typeface="Wingdings" pitchFamily="2" charset="2"/>
              </a:rPr>
              <a:t> lock variable  </a:t>
            </a:r>
            <a:r>
              <a:rPr lang="en-US" dirty="0" err="1" smtClean="0">
                <a:sym typeface="Wingdings" pitchFamily="2" charset="2"/>
              </a:rPr>
              <a:t>sama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seperti</a:t>
            </a:r>
            <a:r>
              <a:rPr lang="en-US" dirty="0" smtClean="0">
                <a:sym typeface="Wingdings" pitchFamily="2" charset="2"/>
              </a:rPr>
              <a:t> printer spooler</a:t>
            </a:r>
          </a:p>
          <a:p>
            <a:r>
              <a:rPr lang="en-US" dirty="0" smtClean="0">
                <a:sym typeface="Wingdings" pitchFamily="2" charset="2"/>
              </a:rPr>
              <a:t>Strict alternation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while (TRUE) {               while (TRUE) {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  while (turn != 0) ;         while (turn != 1) ;</a:t>
            </a:r>
          </a:p>
          <a:p>
            <a:pPr>
              <a:buNone/>
            </a:pPr>
            <a:r>
              <a:rPr lang="en-US" sz="2000" dirty="0" smtClean="0">
                <a:sym typeface="Wingdings" pitchFamily="2" charset="2"/>
              </a:rPr>
              <a:t>             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critical_region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;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critical_region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():</a:t>
            </a:r>
            <a:endParaRPr lang="en-US" sz="20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  turn = 1;                 turn = 0;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 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noncritical_region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();    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noncritical_region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();</a:t>
            </a:r>
          </a:p>
          <a:p>
            <a:pPr>
              <a:buNone/>
            </a:pPr>
            <a:r>
              <a:rPr lang="en-US" sz="2000" dirty="0" smtClean="0">
                <a:sym typeface="Wingdings" pitchFamily="2" charset="2"/>
              </a:rPr>
              <a:t>    }                                                                             }</a:t>
            </a:r>
          </a:p>
          <a:p>
            <a:pPr>
              <a:buNone/>
            </a:pPr>
            <a:r>
              <a:rPr lang="en-US" dirty="0" err="1" smtClean="0">
                <a:sym typeface="Wingdings" pitchFamily="2" charset="2"/>
              </a:rPr>
              <a:t>Bagian</a:t>
            </a:r>
            <a:r>
              <a:rPr lang="en-US" dirty="0" smtClean="0">
                <a:sym typeface="Wingdings" pitchFamily="2" charset="2"/>
              </a:rPr>
              <a:t> loop </a:t>
            </a:r>
            <a:r>
              <a:rPr lang="en-US" dirty="0" err="1" smtClean="0">
                <a:sym typeface="Wingdings" pitchFamily="2" charset="2"/>
              </a:rPr>
              <a:t>disebut</a:t>
            </a:r>
            <a:r>
              <a:rPr lang="en-US" dirty="0" smtClean="0">
                <a:sym typeface="Wingdings" pitchFamily="2" charset="2"/>
              </a:rPr>
              <a:t> busy waiting</a:t>
            </a:r>
          </a:p>
          <a:p>
            <a:pPr>
              <a:buNone/>
            </a:pPr>
            <a:r>
              <a:rPr lang="en-US" dirty="0" err="1" smtClean="0">
                <a:sym typeface="Wingdings" pitchFamily="2" charset="2"/>
              </a:rPr>
              <a:t>Masih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melanggar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kondisi</a:t>
            </a:r>
            <a:r>
              <a:rPr lang="en-US" dirty="0" smtClean="0">
                <a:sym typeface="Wingdings" pitchFamily="2" charset="2"/>
              </a:rPr>
              <a:t> 3, </a:t>
            </a:r>
            <a:r>
              <a:rPr lang="en-US" dirty="0" err="1" smtClean="0">
                <a:sym typeface="Wingdings" pitchFamily="2" charset="2"/>
              </a:rPr>
              <a:t>jika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proses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cepat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critical region 2X </a:t>
            </a:r>
            <a:r>
              <a:rPr lang="en-US" dirty="0" err="1" smtClean="0">
                <a:sym typeface="Wingdings" pitchFamily="2" charset="2"/>
              </a:rPr>
              <a:t>berturut-turut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457200" y="4038600"/>
            <a:ext cx="1371600" cy="152400"/>
          </a:xfrm>
          <a:prstGeom prst="straightConnector1">
            <a:avLst/>
          </a:prstGeom>
          <a:ln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 flipV="1">
            <a:off x="1066800" y="3352800"/>
            <a:ext cx="4191000" cy="1371600"/>
          </a:xfrm>
          <a:prstGeom prst="bentConnector3">
            <a:avLst>
              <a:gd name="adj1" fmla="val 8130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exclusion :</a:t>
            </a:r>
            <a:r>
              <a:rPr lang="en-US" dirty="0" err="1" smtClean="0"/>
              <a:t>Solusi</a:t>
            </a:r>
            <a:r>
              <a:rPr lang="en-US" dirty="0" smtClean="0"/>
              <a:t> Peterson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Oleh</a:t>
            </a:r>
            <a:r>
              <a:rPr lang="en-US" dirty="0" smtClean="0"/>
              <a:t> G.I. Peterson (1981), </a:t>
            </a:r>
            <a:r>
              <a:rPr lang="en-US" dirty="0" err="1" smtClean="0"/>
              <a:t>menggantikan</a:t>
            </a:r>
            <a:r>
              <a:rPr lang="en-US" dirty="0" smtClean="0"/>
              <a:t> </a:t>
            </a:r>
            <a:r>
              <a:rPr lang="en-US" dirty="0" err="1" smtClean="0"/>
              <a:t>usulan</a:t>
            </a:r>
            <a:r>
              <a:rPr lang="en-US" dirty="0" smtClean="0"/>
              <a:t> Dekker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#define FALSE 0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#define TRUE 1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#define N   2                    /*number of processes*/</a:t>
            </a: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turn;                        /*whose turn is it?*/</a:t>
            </a: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interested[N];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enter_region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process) { /*process is 0 or 1*/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other;                    /*id of the other process*/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other = 1-process;            /*the opposite of process*/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interested[process] = TRUE;   /*show your interest*/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turn = process;               /*set flag*/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while (turn == process &amp;&amp; interested[other] == TRUE) ; }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leave_region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process) {  /*process who is leaving*/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interested[process] = FALSE; 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exclusion : </a:t>
            </a:r>
            <a:r>
              <a:rPr lang="en-US" dirty="0" err="1" smtClean="0"/>
              <a:t>Instruksi</a:t>
            </a:r>
            <a:r>
              <a:rPr lang="en-US" dirty="0" smtClean="0"/>
              <a:t> TSL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839200" cy="5181600"/>
          </a:xfrm>
        </p:spPr>
        <p:txBody>
          <a:bodyPr/>
          <a:lstStyle/>
          <a:p>
            <a:r>
              <a:rPr lang="en-US" dirty="0" smtClean="0"/>
              <a:t>TSL = Test and Set Lock</a:t>
            </a:r>
          </a:p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(indivisible)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shared variable lock </a:t>
            </a:r>
            <a:r>
              <a:rPr lang="en-US" dirty="0" err="1" smtClean="0"/>
              <a:t>ke</a:t>
            </a:r>
            <a:r>
              <a:rPr lang="en-US" dirty="0" smtClean="0"/>
              <a:t> register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(nonzero) </a:t>
            </a:r>
            <a:r>
              <a:rPr lang="en-US" dirty="0" err="1" smtClean="0"/>
              <a:t>ke</a:t>
            </a:r>
            <a:r>
              <a:rPr lang="en-US" dirty="0" smtClean="0"/>
              <a:t> lock</a:t>
            </a:r>
          </a:p>
          <a:p>
            <a:r>
              <a:rPr lang="en-US" dirty="0" err="1" smtClean="0"/>
              <a:t>Bila</a:t>
            </a:r>
            <a:r>
              <a:rPr lang="en-US" dirty="0" smtClean="0"/>
              <a:t> lock = 0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critical region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0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endParaRPr lang="en-US" dirty="0" smtClean="0"/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enter_region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TSL REGISTER,LOCK       |copy lock to register and set to 1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CMP REGISTER,#0         |was lock 0?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JNE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enter_region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|if it was nonzero then loop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RET</a:t>
            </a:r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leave_region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MOVE LOCK,#0            |store 0 to lock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RET                     |return to caller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exclusion : </a:t>
            </a:r>
            <a:r>
              <a:rPr lang="en-US" dirty="0" err="1" smtClean="0"/>
              <a:t>Instruksi</a:t>
            </a:r>
            <a:r>
              <a:rPr lang="en-US" smtClean="0"/>
              <a:t> XCHG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057400"/>
            <a:ext cx="86868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enter_region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MOVE REGISTER,#1      |put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a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1 in the register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XCHG REGISTER,LOCK    |swap the content of the register and lock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CMP REGISTER,#0       |was lock 0?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JNE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enter_region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|if it was nonzero then loop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RET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leave_region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MOVE LOCK,#0          |store 0 to lock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RET                   |return to caller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Mutual exclusion : Sleep and Wakeup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busy waiting</a:t>
            </a:r>
          </a:p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memboroskan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CPU,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bermasalah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pPr lvl="1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(L)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berprioritas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(H)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endParaRPr lang="en-US" dirty="0" smtClean="0"/>
          </a:p>
          <a:p>
            <a:pPr lvl="1"/>
            <a:r>
              <a:rPr lang="en-US" dirty="0" err="1" smtClean="0"/>
              <a:t>Saat</a:t>
            </a:r>
            <a:r>
              <a:rPr lang="en-US" dirty="0" smtClean="0"/>
              <a:t> L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critical region, H </a:t>
            </a:r>
            <a:r>
              <a:rPr lang="en-US" dirty="0" err="1" smtClean="0"/>
              <a:t>melakukan</a:t>
            </a:r>
            <a:r>
              <a:rPr lang="en-US" dirty="0" smtClean="0"/>
              <a:t> busy waiting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critical region</a:t>
            </a:r>
          </a:p>
          <a:p>
            <a:pPr lvl="1"/>
            <a:r>
              <a:rPr lang="en-US" dirty="0" smtClean="0"/>
              <a:t>L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critical region (blocked)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kalah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endParaRPr lang="en-US" dirty="0" smtClean="0"/>
          </a:p>
          <a:p>
            <a:pPr lvl="1"/>
            <a:r>
              <a:rPr lang="en-US" dirty="0" smtClean="0"/>
              <a:t>H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critical region</a:t>
            </a:r>
          </a:p>
          <a:p>
            <a:pPr lvl="1"/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smtClean="0"/>
              <a:t>priority inversion problem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Masalah</a:t>
            </a:r>
            <a:r>
              <a:rPr lang="en-US" dirty="0" smtClean="0"/>
              <a:t> Producer-Consumer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Producer </a:t>
            </a: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buffer (fixed size)</a:t>
            </a:r>
          </a:p>
          <a:p>
            <a:r>
              <a:rPr lang="en-US" dirty="0" smtClean="0"/>
              <a:t>Consumer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buffer</a:t>
            </a:r>
          </a:p>
          <a:p>
            <a:r>
              <a:rPr lang="en-US" dirty="0" err="1" smtClean="0"/>
              <a:t>Masalah</a:t>
            </a:r>
            <a:r>
              <a:rPr lang="en-US" dirty="0" smtClean="0"/>
              <a:t>: buffer </a:t>
            </a:r>
            <a:r>
              <a:rPr lang="en-US" dirty="0" err="1" smtClean="0"/>
              <a:t>penuh</a:t>
            </a:r>
            <a:r>
              <a:rPr lang="en-US" dirty="0" smtClean="0"/>
              <a:t>, </a:t>
            </a:r>
            <a:r>
              <a:rPr lang="en-US" dirty="0" err="1" smtClean="0"/>
              <a:t>diatasi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sleep </a:t>
            </a:r>
            <a:r>
              <a:rPr lang="en-US" dirty="0" err="1" smtClean="0"/>
              <a:t>dan</a:t>
            </a:r>
            <a:r>
              <a:rPr lang="en-US" dirty="0" smtClean="0"/>
              <a:t> wakeup system call</a:t>
            </a:r>
          </a:p>
          <a:p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program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dieksekusi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dieksekusi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diload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memory: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Kode</a:t>
            </a:r>
            <a:r>
              <a:rPr lang="en-US" dirty="0" smtClean="0"/>
              <a:t> program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Data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Program Counter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Stack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Nilai-nilai</a:t>
            </a:r>
            <a:r>
              <a:rPr lang="en-US" dirty="0" smtClean="0"/>
              <a:t> register</a:t>
            </a:r>
          </a:p>
          <a:p>
            <a:r>
              <a:rPr lang="en-US" dirty="0" err="1" smtClean="0"/>
              <a:t>Suatu</a:t>
            </a:r>
            <a:r>
              <a:rPr lang="en-US" dirty="0" smtClean="0"/>
              <a:t> program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dieksekusi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Masalah</a:t>
            </a:r>
            <a:r>
              <a:rPr lang="en-US" dirty="0" smtClean="0"/>
              <a:t> Producer-Consumer (2)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600200"/>
            <a:ext cx="8686800" cy="50292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#define N 100			     /*number of slots in the buffer*/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count = 0;                            /*number of items in the buffer*/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void producer(void) {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item;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while (TRUE) {                          /*loop forever*/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item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produce_item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();               /*generate next item*/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if (count==N) sleep();               /*if buffer is full go to sleep*/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insert_item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(item);                   /*put item into buffer*/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count++;                             /*increment count of items in buffer*/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if (count==1) wakeup(consumer); } }  /*was buffer empty?*/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void consumer(void) {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item;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while (TRUE) {                          /*loop forever*/ 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if (count==0) sleep();               /*if buffer is empty go to sleep*/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item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remove_item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();                /*take item out of buffer*/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count--;                             /*decrement count of items in buffer*/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if (count==N-1) wakeup(producer);    /*was buffer full*/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consume_item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(item); } }              /*process item*/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#(pending wakeup)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operasi</a:t>
            </a:r>
            <a:r>
              <a:rPr lang="en-US" dirty="0" smtClean="0"/>
              <a:t> down </a:t>
            </a:r>
            <a:r>
              <a:rPr lang="en-US" dirty="0" err="1" smtClean="0"/>
              <a:t>dan</a:t>
            </a:r>
            <a:r>
              <a:rPr lang="en-US" dirty="0" smtClean="0"/>
              <a:t> up yang indivisible: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, set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sleep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= 0</a:t>
            </a:r>
          </a:p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diassign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I/O device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 (2)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371600"/>
            <a:ext cx="8686800" cy="53340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#define N 100	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/*number of slots in the buffer*/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semaphore;                    /*semaphores are a special kind of integer*/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semaphore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mutex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1;                      /*control access to critical region*/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semaphore empty = N;                      /*counts empty buffer slots*/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semaphore full = 0;                       /*counts full buffer slots */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void producer(void) {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item;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while (TRUE) {                          /*loop forever*/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item =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produce_item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();               /*generate next item*/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down(&amp;empty);                        /*decrement empty count*/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down(&amp;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mutex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                        /*enter critical region*/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insert_item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(item);                   /*put new item in buffer*/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up(&amp;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mutex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                          /*leave critical region*/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up(&amp;full);   } }                     /*increment count of full slots*/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void consumer(void) {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item;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while (TRUE) {                          /*loop forever*/ 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down(&amp;full);                         /*decrement full count */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down(&amp;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mutex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                        /*enter critical region*/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item =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remove_item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();                /*take item out of buffer*/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up(&amp;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mutex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                          /*leave critical region */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up(&amp;empty);                          /*increment count of empty slots*/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consume_item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(item); } }              /*process item*/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Adalah</a:t>
            </a:r>
            <a:r>
              <a:rPr lang="en-US" dirty="0" smtClean="0"/>
              <a:t> binary semaphore</a:t>
            </a:r>
          </a:p>
          <a:p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diimplementasikan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1 bit</a:t>
            </a:r>
          </a:p>
          <a:p>
            <a:endParaRPr lang="en-US" dirty="0"/>
          </a:p>
        </p:txBody>
      </p:sp>
      <p:pic>
        <p:nvPicPr>
          <p:cNvPr id="4" name="Picture 3" descr="Mut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599" y="2438400"/>
            <a:ext cx="7468763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semaphore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hati-hati</a:t>
            </a:r>
            <a:endParaRPr lang="en-US" dirty="0" smtClean="0"/>
          </a:p>
          <a:p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semaphore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deadlock</a:t>
            </a:r>
          </a:p>
          <a:p>
            <a:r>
              <a:rPr lang="en-US" dirty="0" err="1" smtClean="0"/>
              <a:t>Penanganan</a:t>
            </a:r>
            <a:r>
              <a:rPr lang="en-US" dirty="0" smtClean="0"/>
              <a:t> semaphore yang </a:t>
            </a:r>
            <a:r>
              <a:rPr lang="en-US" dirty="0" err="1" smtClean="0"/>
              <a:t>rumit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monitor</a:t>
            </a:r>
          </a:p>
          <a:p>
            <a:r>
              <a:rPr lang="en-US" dirty="0" smtClean="0"/>
              <a:t>Monitor </a:t>
            </a:r>
            <a:r>
              <a:rPr lang="en-US" dirty="0" err="1" smtClean="0"/>
              <a:t>ditangani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compiler, </a:t>
            </a:r>
            <a:r>
              <a:rPr lang="en-US" dirty="0" err="1" smtClean="0"/>
              <a:t>bukan</a:t>
            </a:r>
            <a:r>
              <a:rPr lang="en-US" dirty="0" smtClean="0"/>
              <a:t> programmer</a:t>
            </a:r>
          </a:p>
          <a:p>
            <a:r>
              <a:rPr lang="en-US" dirty="0" smtClean="0"/>
              <a:t>Programmer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memanggil</a:t>
            </a:r>
            <a:r>
              <a:rPr lang="en-US" dirty="0" smtClean="0"/>
              <a:t> monitor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critical section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Producer </a:t>
            </a:r>
            <a:r>
              <a:rPr lang="en-US" dirty="0" err="1" smtClean="0"/>
              <a:t>dan</a:t>
            </a:r>
            <a:r>
              <a:rPr lang="en-US" dirty="0" smtClean="0"/>
              <a:t> Consumer </a:t>
            </a:r>
            <a:r>
              <a:rPr lang="en-US" dirty="0" err="1" smtClean="0"/>
              <a:t>dengan</a:t>
            </a:r>
            <a:r>
              <a:rPr lang="en-US" dirty="0" smtClean="0"/>
              <a:t> Monitor</a:t>
            </a:r>
            <a:endParaRPr lang="en-US" dirty="0"/>
          </a:p>
        </p:txBody>
      </p:sp>
      <p:pic>
        <p:nvPicPr>
          <p:cNvPr id="6" name="Content Placeholder 5" descr="MonitorProdCon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14400" y="1523999"/>
            <a:ext cx="3810000" cy="4866967"/>
          </a:xfrm>
        </p:spPr>
      </p:pic>
      <p:pic>
        <p:nvPicPr>
          <p:cNvPr id="7" name="Picture 6" descr="MonitorCon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676400"/>
            <a:ext cx="4089242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Monitor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endParaRPr lang="en-US" dirty="0" smtClean="0"/>
          </a:p>
          <a:p>
            <a:r>
              <a:rPr lang="en-US" dirty="0" smtClean="0"/>
              <a:t>Semaphore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shared memory computer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distributed systems?</a:t>
            </a:r>
          </a:p>
          <a:p>
            <a:r>
              <a:rPr lang="en-US" dirty="0" err="1" smtClean="0"/>
              <a:t>Solusi</a:t>
            </a:r>
            <a:r>
              <a:rPr lang="en-US" dirty="0" smtClean="0"/>
              <a:t>: </a:t>
            </a:r>
            <a:r>
              <a:rPr lang="en-US" b="1" dirty="0" smtClean="0"/>
              <a:t>message passing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 </a:t>
            </a:r>
            <a:r>
              <a:rPr lang="en-US" dirty="0" err="1" smtClean="0"/>
              <a:t>prosedur</a:t>
            </a:r>
            <a:r>
              <a:rPr lang="en-US" dirty="0" smtClean="0"/>
              <a:t>: send(</a:t>
            </a:r>
            <a:r>
              <a:rPr lang="en-US" dirty="0" err="1" smtClean="0"/>
              <a:t>dest,msg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receive(</a:t>
            </a:r>
            <a:r>
              <a:rPr lang="en-US" dirty="0" err="1" smtClean="0"/>
              <a:t>source,msg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protokol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data, </a:t>
            </a:r>
            <a:r>
              <a:rPr lang="en-US" dirty="0" err="1" smtClean="0"/>
              <a:t>mis</a:t>
            </a:r>
            <a:r>
              <a:rPr lang="en-US" dirty="0" smtClean="0"/>
              <a:t>: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hilang</a:t>
            </a:r>
            <a:endParaRPr lang="en-US" dirty="0" smtClean="0"/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: acknowledgement, sequence number, authentication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Producer and Consumer </a:t>
            </a:r>
            <a:r>
              <a:rPr lang="en-US" dirty="0" err="1" smtClean="0"/>
              <a:t>dengan</a:t>
            </a:r>
            <a:r>
              <a:rPr lang="en-US" dirty="0" smtClean="0"/>
              <a:t> Message Passing</a:t>
            </a:r>
            <a:endParaRPr lang="en-US" dirty="0"/>
          </a:p>
        </p:txBody>
      </p:sp>
      <p:pic>
        <p:nvPicPr>
          <p:cNvPr id="6" name="Content Placeholder 5" descr="MessPassProdCon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2400" y="1524000"/>
            <a:ext cx="8763000" cy="26558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&gt; 2</a:t>
            </a:r>
          </a:p>
          <a:p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endParaRPr lang="en-US" dirty="0" smtClean="0"/>
          </a:p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endParaRPr lang="en-US" dirty="0" smtClean="0"/>
          </a:p>
          <a:p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lain </a:t>
            </a:r>
            <a:r>
              <a:rPr lang="en-US" smtClean="0"/>
              <a:t>siap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Control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data yang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r>
              <a:rPr lang="en-US" dirty="0" err="1" smtClean="0"/>
              <a:t>Karena</a:t>
            </a:r>
            <a:r>
              <a:rPr lang="en-US" dirty="0" smtClean="0"/>
              <a:t> multiprogramming,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Process Control Block</a:t>
            </a:r>
          </a:p>
        </p:txBody>
      </p:sp>
      <p:pic>
        <p:nvPicPr>
          <p:cNvPr id="4" name="Picture 3" descr="ProcessControlBlo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1447800"/>
            <a:ext cx="2362200" cy="50811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err="1" smtClean="0"/>
              <a:t>Penciptaan</a:t>
            </a:r>
            <a:r>
              <a:rPr lang="en-US" sz="4400" dirty="0" smtClean="0"/>
              <a:t> </a:t>
            </a:r>
            <a:r>
              <a:rPr lang="en-US" sz="4400" dirty="0" err="1" smtClean="0"/>
              <a:t>Proses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4 event yang </a:t>
            </a:r>
            <a:r>
              <a:rPr lang="en-US" dirty="0" err="1" smtClean="0"/>
              <a:t>memicu</a:t>
            </a:r>
            <a:r>
              <a:rPr lang="en-US" dirty="0" smtClean="0"/>
              <a:t> </a:t>
            </a:r>
            <a:r>
              <a:rPr lang="en-US" dirty="0" err="1" smtClean="0"/>
              <a:t>penciptaan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Inisialisasi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(booting)</a:t>
            </a:r>
          </a:p>
          <a:p>
            <a:pPr lvl="1"/>
            <a:r>
              <a:rPr lang="en-US" dirty="0" err="1" smtClean="0"/>
              <a:t>Eksekusi</a:t>
            </a:r>
            <a:r>
              <a:rPr lang="en-US" dirty="0" smtClean="0"/>
              <a:t> system call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smtClean="0"/>
              <a:t>(spawning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user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pPr lvl="1"/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batch job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keempat</a:t>
            </a:r>
            <a:r>
              <a:rPr lang="en-US" dirty="0" smtClean="0"/>
              <a:t> event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memanggil</a:t>
            </a:r>
            <a:r>
              <a:rPr lang="en-US" dirty="0" smtClean="0"/>
              <a:t> system call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address space </a:t>
            </a:r>
            <a:r>
              <a:rPr lang="en-US" dirty="0" err="1" smtClean="0"/>
              <a:t>sendiri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Penghentian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4 event yang </a:t>
            </a:r>
            <a:r>
              <a:rPr lang="en-US" dirty="0" err="1" smtClean="0"/>
              <a:t>memicu</a:t>
            </a:r>
            <a:r>
              <a:rPr lang="en-US" dirty="0" smtClean="0"/>
              <a:t> </a:t>
            </a:r>
            <a:r>
              <a:rPr lang="en-US" smtClean="0"/>
              <a:t>penghentian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normal</a:t>
            </a:r>
          </a:p>
          <a:p>
            <a:pPr lvl="1"/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error,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pPr lvl="1"/>
            <a:r>
              <a:rPr lang="en-US" dirty="0" smtClean="0"/>
              <a:t>Fatal error, </a:t>
            </a:r>
            <a:r>
              <a:rPr lang="en-US" dirty="0" err="1" smtClean="0"/>
              <a:t>dipaksa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lvl="1"/>
            <a:r>
              <a:rPr lang="en-US" dirty="0" err="1" smtClean="0"/>
              <a:t>Dibunuh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Hirarki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sym typeface="Wingdings" pitchFamily="2" charset="2"/>
              </a:rPr>
              <a:t>Dikenal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Unix, </a:t>
            </a:r>
            <a:r>
              <a:rPr lang="en-US" dirty="0" err="1" smtClean="0">
                <a:sym typeface="Wingdings" pitchFamily="2" charset="2"/>
              </a:rPr>
              <a:t>namun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Windows</a:t>
            </a:r>
          </a:p>
          <a:p>
            <a:r>
              <a:rPr lang="en-US" dirty="0" smtClean="0">
                <a:sym typeface="Wingdings" pitchFamily="2" charset="2"/>
              </a:rPr>
              <a:t>Di Unix system call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fork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dipanggil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proses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anak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proses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semua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leluhurnya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membentuk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hirarki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proses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Di Unix </a:t>
            </a:r>
            <a:r>
              <a:rPr lang="en-US" dirty="0" err="1" smtClean="0">
                <a:sym typeface="Wingdings" pitchFamily="2" charset="2"/>
              </a:rPr>
              <a:t>proses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dipanggil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pertama</a:t>
            </a:r>
            <a:r>
              <a:rPr lang="en-US" dirty="0" smtClean="0">
                <a:sym typeface="Wingdings" pitchFamily="2" charset="2"/>
              </a:rPr>
              <a:t> kali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root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hirarki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proses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ini</a:t>
            </a: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</a:t>
            </a:r>
            <a:r>
              <a:rPr lang="en-US" dirty="0" err="1" smtClean="0"/>
              <a:t>Proses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status: </a:t>
            </a:r>
            <a:r>
              <a:rPr lang="en-US" i="1" dirty="0" smtClean="0"/>
              <a:t>ready</a:t>
            </a:r>
            <a:r>
              <a:rPr lang="en-US" dirty="0" smtClean="0"/>
              <a:t>, </a:t>
            </a:r>
            <a:r>
              <a:rPr lang="en-US" i="1" dirty="0" smtClean="0"/>
              <a:t>running</a:t>
            </a:r>
            <a:r>
              <a:rPr lang="en-US" dirty="0" smtClean="0"/>
              <a:t>, </a:t>
            </a:r>
            <a:r>
              <a:rPr lang="en-US" i="1" dirty="0" smtClean="0"/>
              <a:t>blocked</a:t>
            </a:r>
          </a:p>
          <a:p>
            <a:r>
              <a:rPr lang="en-US" dirty="0" err="1" smtClean="0"/>
              <a:t>Ada</a:t>
            </a:r>
            <a:r>
              <a:rPr lang="en-US" dirty="0" smtClean="0"/>
              <a:t> 1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smtClean="0"/>
              <a:t>scheduler </a:t>
            </a:r>
            <a:r>
              <a:rPr lang="en-US" dirty="0" smtClean="0"/>
              <a:t>yang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menjadwalkan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i="1" dirty="0" smtClean="0"/>
              <a:t> running</a:t>
            </a:r>
          </a:p>
          <a:p>
            <a:pPr>
              <a:buNone/>
            </a:pPr>
            <a:endParaRPr lang="en-US" i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352800"/>
            <a:ext cx="46101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Status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i="1" dirty="0" err="1" smtClean="0"/>
              <a:t>tabel</a:t>
            </a:r>
            <a:r>
              <a:rPr lang="en-US" i="1" dirty="0" smtClean="0"/>
              <a:t> </a:t>
            </a:r>
            <a:r>
              <a:rPr lang="en-US" i="1" dirty="0" err="1" smtClean="0"/>
              <a:t>proses</a:t>
            </a:r>
            <a:endParaRPr lang="en-US" i="1" dirty="0" smtClean="0"/>
          </a:p>
          <a:p>
            <a:r>
              <a:rPr lang="en-US" i="1" dirty="0" err="1" smtClean="0"/>
              <a:t>Tabel</a:t>
            </a:r>
            <a:r>
              <a:rPr lang="en-US" i="1" dirty="0" smtClean="0"/>
              <a:t> </a:t>
            </a:r>
            <a:r>
              <a:rPr lang="en-US" i="1" dirty="0" err="1" smtClean="0"/>
              <a:t>proses</a:t>
            </a:r>
            <a:r>
              <a:rPr lang="en-US" i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entrinya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PCB</a:t>
            </a:r>
            <a:endParaRPr lang="en-US" i="1" dirty="0" smtClean="0"/>
          </a:p>
          <a:p>
            <a:r>
              <a:rPr lang="en-US" i="1" dirty="0" smtClean="0"/>
              <a:t>Context switching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scheduler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lain </a:t>
            </a:r>
            <a:r>
              <a:rPr lang="en-US" dirty="0" err="1" smtClean="0"/>
              <a:t>untuk</a:t>
            </a:r>
            <a:r>
              <a:rPr lang="en-US" dirty="0" smtClean="0"/>
              <a:t> running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2515</TotalTime>
  <Words>1473</Words>
  <Application>Microsoft Macintosh PowerPoint</Application>
  <PresentationFormat>On-screen Show (4:3)</PresentationFormat>
  <Paragraphs>270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Courier New</vt:lpstr>
      <vt:lpstr>Franklin Gothic Book</vt:lpstr>
      <vt:lpstr>Perpetua</vt:lpstr>
      <vt:lpstr>Wingdings</vt:lpstr>
      <vt:lpstr>Wingdings 2</vt:lpstr>
      <vt:lpstr>Equity</vt:lpstr>
      <vt:lpstr>Sistem Operasi: Proses</vt:lpstr>
      <vt:lpstr>Overview</vt:lpstr>
      <vt:lpstr>Program vs Proses</vt:lpstr>
      <vt:lpstr>Process Control Block</vt:lpstr>
      <vt:lpstr> Penciptaan Proses</vt:lpstr>
      <vt:lpstr>Penghentian Proses</vt:lpstr>
      <vt:lpstr>Hirarki Proses</vt:lpstr>
      <vt:lpstr>Status Proses</vt:lpstr>
      <vt:lpstr>Manajemen Proses</vt:lpstr>
      <vt:lpstr>Perilaku Proses &amp; Utilisasi CPU</vt:lpstr>
      <vt:lpstr>Contoh Utilisasi CPU</vt:lpstr>
      <vt:lpstr>Thread</vt:lpstr>
      <vt:lpstr>Proses vs. Thread</vt:lpstr>
      <vt:lpstr>Word Processor</vt:lpstr>
      <vt:lpstr>Web Server</vt:lpstr>
      <vt:lpstr>Manajemen Thread</vt:lpstr>
      <vt:lpstr>Implementasi Thread</vt:lpstr>
      <vt:lpstr>ULT - KLT</vt:lpstr>
      <vt:lpstr>Inter Process Communication</vt:lpstr>
      <vt:lpstr>Masalah IPC: Race Conditions</vt:lpstr>
      <vt:lpstr>Printer Spooler</vt:lpstr>
      <vt:lpstr>Critical Regions </vt:lpstr>
      <vt:lpstr>IPC Primitives</vt:lpstr>
      <vt:lpstr>Beberapa Upaya yang Gagal</vt:lpstr>
      <vt:lpstr>Mutual exclusion :Solusi Peterson </vt:lpstr>
      <vt:lpstr>Mutual exclusion : Instruksi TSL</vt:lpstr>
      <vt:lpstr>Mutual exclusion : Instruksi XCHG</vt:lpstr>
      <vt:lpstr>Mutual exclusion : Sleep and Wakeup</vt:lpstr>
      <vt:lpstr>Masalah Producer-Consumer (1)</vt:lpstr>
      <vt:lpstr>Masalah Producer-Consumer (2)</vt:lpstr>
      <vt:lpstr>Semaphore (1)</vt:lpstr>
      <vt:lpstr>Semaphore (2)</vt:lpstr>
      <vt:lpstr>Mutex</vt:lpstr>
      <vt:lpstr>Monitor</vt:lpstr>
      <vt:lpstr>Producer dan Consumer dengan Monitor</vt:lpstr>
      <vt:lpstr>Beberapa Masalah</vt:lpstr>
      <vt:lpstr>Message Passing</vt:lpstr>
      <vt:lpstr>Producer and Consumer dengan Message Passing</vt:lpstr>
      <vt:lpstr>Barrier</vt:lpstr>
    </vt:vector>
  </TitlesOfParts>
  <Company>FTIS - UNPAR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Operasi: Intro</dc:title>
  <dc:creator>Teknik Informatika</dc:creator>
  <cp:lastModifiedBy>Microsoft Office User</cp:lastModifiedBy>
  <cp:revision>329</cp:revision>
  <dcterms:created xsi:type="dcterms:W3CDTF">2011-06-05T02:29:43Z</dcterms:created>
  <dcterms:modified xsi:type="dcterms:W3CDTF">2016-10-02T05:45:41Z</dcterms:modified>
</cp:coreProperties>
</file>