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0"/>
  </p:notesMasterIdLst>
  <p:sldIdLst>
    <p:sldId id="256" r:id="rId2"/>
    <p:sldId id="314" r:id="rId3"/>
    <p:sldId id="340" r:id="rId4"/>
    <p:sldId id="319" r:id="rId5"/>
    <p:sldId id="341" r:id="rId6"/>
    <p:sldId id="322" r:id="rId7"/>
    <p:sldId id="344" r:id="rId8"/>
    <p:sldId id="346" r:id="rId9"/>
    <p:sldId id="320" r:id="rId10"/>
    <p:sldId id="347" r:id="rId11"/>
    <p:sldId id="348" r:id="rId12"/>
    <p:sldId id="349" r:id="rId13"/>
    <p:sldId id="351" r:id="rId14"/>
    <p:sldId id="355" r:id="rId15"/>
    <p:sldId id="352" r:id="rId16"/>
    <p:sldId id="318" r:id="rId17"/>
    <p:sldId id="353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C7F3-8424-4A33-8E58-21BE1EA431B4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B1E0-073B-4556-AB1D-2BD112EE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B1E0-073B-4556-AB1D-2BD112EE8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Calisto M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Judul </a:t>
            </a:r>
            <a:r>
              <a:rPr lang="en-US" dirty="0" smtClean="0"/>
              <a:t> </a:t>
            </a:r>
            <a:r>
              <a:rPr lang="id-ID" dirty="0" smtClean="0"/>
              <a:t>Materi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14400" y="1447800"/>
            <a:ext cx="7543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id-ID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90600"/>
            <a:ext cx="1543051" cy="525780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990600"/>
            <a:ext cx="5943600" cy="5257800"/>
          </a:xfrm>
        </p:spPr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1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sto MT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1535113"/>
            <a:ext cx="3733801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599" y="2174875"/>
            <a:ext cx="3733801" cy="3951288"/>
          </a:xfrm>
        </p:spPr>
        <p:txBody>
          <a:bodyPr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4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4" cy="3951288"/>
          </a:xfrm>
        </p:spPr>
        <p:txBody>
          <a:bodyPr anchor="ctr"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990600" y="944562"/>
            <a:ext cx="76962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1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0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968992"/>
            <a:ext cx="3008313" cy="9144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963304"/>
            <a:ext cx="5111751" cy="5208896"/>
          </a:xfrm>
        </p:spPr>
        <p:txBody>
          <a:bodyPr/>
          <a:lstStyle>
            <a:lvl1pPr>
              <a:defRPr sz="3200">
                <a:latin typeface="Calisto MT" pitchFamily="18" charset="0"/>
              </a:defRPr>
            </a:lvl1pPr>
            <a:lvl2pPr>
              <a:defRPr sz="2800">
                <a:latin typeface="Calisto MT" pitchFamily="18" charset="0"/>
              </a:defRPr>
            </a:lvl2pPr>
            <a:lvl3pPr>
              <a:defRPr sz="2400">
                <a:latin typeface="Calisto MT" pitchFamily="18" charset="0"/>
              </a:defRPr>
            </a:lvl3pPr>
            <a:lvl4pPr>
              <a:defRPr sz="2000">
                <a:latin typeface="Calisto MT" pitchFamily="18" charset="0"/>
              </a:defRPr>
            </a:lvl4pPr>
            <a:lvl5pPr>
              <a:defRPr sz="2000">
                <a:latin typeface="Calisto MT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981200"/>
            <a:ext cx="3008313" cy="4267200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7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>
                <a:latin typeface="Calisto MT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4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D29558FD-6DB5-44A7-BD45-E6340527121A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UEU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7000" contrast="-2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10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Ver</a:t>
            </a:r>
            <a:r>
              <a:rPr lang="en-US" sz="1200" b="1" dirty="0" err="1" smtClean="0">
                <a:solidFill>
                  <a:schemeClr val="bg1"/>
                </a:solidFill>
                <a:latin typeface="Calisto MT" pitchFamily="18" charset="0"/>
              </a:rPr>
              <a:t>si</a:t>
            </a:r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  1</a:t>
            </a:r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, 2013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71800" y="624840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CCS113</a:t>
            </a:r>
            <a:r>
              <a:rPr lang="en-US" sz="1200" b="1" baseline="0" dirty="0" smtClean="0">
                <a:solidFill>
                  <a:schemeClr val="bg1"/>
                </a:solidFill>
                <a:latin typeface="Calisto MT" pitchFamily="18" charset="0"/>
              </a:rPr>
              <a:t> – SISTEM  OPERASI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294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FASILKOM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Calisto MT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roses_booting" TargetMode="External"/><Relationship Id="rId2" Type="http://schemas.openxmlformats.org/officeDocument/2006/relationships/hyperlink" Target="http://id.wikipedia.org/wiki/Kernel_hibrid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IBM_PC" TargetMode="External"/><Relationship Id="rId3" Type="http://schemas.openxmlformats.org/officeDocument/2006/relationships/hyperlink" Target="http://id.wikipedia.org/w/index.php?title=BeOS&amp;action=edit&amp;redlink=1" TargetMode="External"/><Relationship Id="rId7" Type="http://schemas.openxmlformats.org/officeDocument/2006/relationships/hyperlink" Target="http://id.wikipedia.org/wiki/Network_operating_syste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d.wikipedia.org/wiki/Sistem_operasi" TargetMode="External"/><Relationship Id="rId5" Type="http://schemas.openxmlformats.org/officeDocument/2006/relationships/hyperlink" Target="http://id.wikipedia.org/wiki/NetWare" TargetMode="External"/><Relationship Id="rId10" Type="http://schemas.openxmlformats.org/officeDocument/2006/relationships/hyperlink" Target="http://id.wikipedia.org/wiki/Windows_NT" TargetMode="External"/><Relationship Id="rId4" Type="http://schemas.openxmlformats.org/officeDocument/2006/relationships/hyperlink" Target="http://id.wikipedia.org/wiki/Novell" TargetMode="External"/><Relationship Id="rId9" Type="http://schemas.openxmlformats.org/officeDocument/2006/relationships/hyperlink" Target="http://id.wikipedia.org/wiki/Microsof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UNIX" TargetMode="External"/><Relationship Id="rId2" Type="http://schemas.openxmlformats.org/officeDocument/2006/relationships/hyperlink" Target="http://id.wikipedia.org/wiki/Linu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Window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Windows" TargetMode="External"/><Relationship Id="rId2" Type="http://schemas.openxmlformats.org/officeDocument/2006/relationships/hyperlink" Target="http://id.wikipedia.org/wiki/Sistem_operas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id.wikipedia.org/w/index.php?title=Manajemen_memori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Windows" TargetMode="External"/><Relationship Id="rId2" Type="http://schemas.openxmlformats.org/officeDocument/2006/relationships/hyperlink" Target="http://id.wikipedia.org/wiki/Sistem_operas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/index.php?title=Manajemen_memori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OK%20MAKE-UP%20SISTEM%20OPERASI.ppt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erangkat_keras" TargetMode="External"/><Relationship Id="rId2" Type="http://schemas.openxmlformats.org/officeDocument/2006/relationships/hyperlink" Target="http://id.wikipedia.org/wiki/Kernel_monolit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Manajemen_memori&amp;action=edit&amp;redlink=1" TargetMode="External"/><Relationship Id="rId5" Type="http://schemas.openxmlformats.org/officeDocument/2006/relationships/hyperlink" Target="http://id.wikipedia.org/wiki/Sistem_operasi" TargetMode="External"/><Relationship Id="rId4" Type="http://schemas.openxmlformats.org/officeDocument/2006/relationships/hyperlink" Target="http://id.wikipedia.org/w/index.php?title=System_call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Kernel_Linux" TargetMode="External"/><Relationship Id="rId3" Type="http://schemas.openxmlformats.org/officeDocument/2006/relationships/hyperlink" Target="http://id.wikipedia.org/wiki/BSD" TargetMode="External"/><Relationship Id="rId7" Type="http://schemas.openxmlformats.org/officeDocument/2006/relationships/hyperlink" Target="http://id.wikipedia.org/wiki/GNU/Linux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d.wikipedia.org/wiki/FreeBSD" TargetMode="External"/><Relationship Id="rId5" Type="http://schemas.openxmlformats.org/officeDocument/2006/relationships/hyperlink" Target="http://id.wikipedia.org/w/index.php?title=BSD/I&amp;action=edit&amp;redlink=1" TargetMode="External"/><Relationship Id="rId10" Type="http://schemas.openxmlformats.org/officeDocument/2006/relationships/hyperlink" Target="http://id.wikipedia.org/wiki/Windows_NT" TargetMode="External"/><Relationship Id="rId4" Type="http://schemas.openxmlformats.org/officeDocument/2006/relationships/hyperlink" Target="http://id.wikipedia.org/w/index.php?title=NetBSD&amp;action=edit&amp;redlink=1" TargetMode="External"/><Relationship Id="rId9" Type="http://schemas.openxmlformats.org/officeDocument/2006/relationships/hyperlink" Target="http://id.wikipedia.org/wiki/Window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Peladen" TargetMode="External"/><Relationship Id="rId3" Type="http://schemas.openxmlformats.org/officeDocument/2006/relationships/hyperlink" Target="http://id.wikipedia.org/wiki/Hardware_Abstraction_Layer" TargetMode="External"/><Relationship Id="rId7" Type="http://schemas.openxmlformats.org/officeDocument/2006/relationships/hyperlink" Target="http://id.wikipedia.org/wiki/Jaringan_komputer" TargetMode="External"/><Relationship Id="rId2" Type="http://schemas.openxmlformats.org/officeDocument/2006/relationships/hyperlink" Target="http://id.wikipedia.org/wiki/Mikrokern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Proses_komputer&amp;action=edit&amp;redlink=1" TargetMode="External"/><Relationship Id="rId5" Type="http://schemas.openxmlformats.org/officeDocument/2006/relationships/hyperlink" Target="http://id.wikipedia.org/wiki/Thread" TargetMode="External"/><Relationship Id="rId10" Type="http://schemas.openxmlformats.org/officeDocument/2006/relationships/hyperlink" Target="http://id.wikipedia.org/wiki/Sistem_operasi" TargetMode="External"/><Relationship Id="rId4" Type="http://schemas.openxmlformats.org/officeDocument/2006/relationships/hyperlink" Target="http://id.wikipedia.org/w/index.php?title=System_call&amp;action=edit&amp;redlink=1" TargetMode="External"/><Relationship Id="rId9" Type="http://schemas.openxmlformats.org/officeDocument/2006/relationships/hyperlink" Target="http://id.wikipedia.org/wiki/Progra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GNU/Hurd&amp;action=edit&amp;redlink=1" TargetMode="External"/><Relationship Id="rId13" Type="http://schemas.openxmlformats.org/officeDocument/2006/relationships/hyperlink" Target="http://id.wikipedia.org/w/index.php?title=Andrew_Tanenbaum&amp;action=edit&amp;redlink=1" TargetMode="External"/><Relationship Id="rId18" Type="http://schemas.openxmlformats.org/officeDocument/2006/relationships/hyperlink" Target="http://id.wikipedia.org/wiki/Personal_Digital_Assistant" TargetMode="External"/><Relationship Id="rId3" Type="http://schemas.openxmlformats.org/officeDocument/2006/relationships/hyperlink" Target="http://id.wikipedia.org/wiki/IBM_AIX" TargetMode="External"/><Relationship Id="rId7" Type="http://schemas.openxmlformats.org/officeDocument/2006/relationships/hyperlink" Target="http://id.wikipedia.org/w/index.php?title=Kernel_Mach&amp;action=edit&amp;redlink=1" TargetMode="External"/><Relationship Id="rId12" Type="http://schemas.openxmlformats.org/officeDocument/2006/relationships/hyperlink" Target="http://id.wikipedia.org/wiki/Minix" TargetMode="External"/><Relationship Id="rId17" Type="http://schemas.openxmlformats.org/officeDocument/2006/relationships/hyperlink" Target="http://id.wikipedia.org/w/index.php?title=Embedded_device&amp;action=edit&amp;redlink=1" TargetMode="External"/><Relationship Id="rId2" Type="http://schemas.openxmlformats.org/officeDocument/2006/relationships/image" Target="../media/image3.jpg"/><Relationship Id="rId16" Type="http://schemas.openxmlformats.org/officeDocument/2006/relationships/hyperlink" Target="http://id.wikipedia.org/w/index.php?title=Handheld_device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d.wikipedia.org/wiki/Amoeba" TargetMode="External"/><Relationship Id="rId11" Type="http://schemas.openxmlformats.org/officeDocument/2006/relationships/hyperlink" Target="http://id.wikipedia.org/w/index.php?title=Mac_OS/X&amp;action=edit&amp;redlink=1" TargetMode="External"/><Relationship Id="rId5" Type="http://schemas.openxmlformats.org/officeDocument/2006/relationships/hyperlink" Target="http://id.wikipedia.org/wiki/IBM" TargetMode="External"/><Relationship Id="rId15" Type="http://schemas.openxmlformats.org/officeDocument/2006/relationships/hyperlink" Target="http://id.wikipedia.org/wiki/Telepon_seluler" TargetMode="External"/><Relationship Id="rId10" Type="http://schemas.openxmlformats.org/officeDocument/2006/relationships/hyperlink" Target="http://id.wikipedia.org/w/index.php?title=OPENSTEP&amp;action=edit&amp;redlink=1" TargetMode="External"/><Relationship Id="rId4" Type="http://schemas.openxmlformats.org/officeDocument/2006/relationships/hyperlink" Target="http://id.wikipedia.org/wiki/UNIX" TargetMode="External"/><Relationship Id="rId9" Type="http://schemas.openxmlformats.org/officeDocument/2006/relationships/hyperlink" Target="http://id.wikipedia.org/w/index.php?title=NexTSTEP&amp;action=edit&amp;redlink=1" TargetMode="External"/><Relationship Id="rId14" Type="http://schemas.openxmlformats.org/officeDocument/2006/relationships/hyperlink" Target="http://id.wikipedia.org/wiki/Symbian_O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sto MT" pitchFamily="18" charset="0"/>
              </a:rPr>
              <a:t>PERTEMUAN   4</a:t>
            </a:r>
            <a:endParaRPr lang="en-US" sz="5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3600" b="1" dirty="0" smtClean="0"/>
              <a:t>KERNEL,  PROSES  DAN THREAD 1</a:t>
            </a:r>
            <a:endParaRPr lang="en-US" sz="36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hlinkClick r:id="rId2" tooltip="Kernel hibrida"/>
              </a:rPr>
              <a:t>Kernel </a:t>
            </a:r>
            <a:r>
              <a:rPr lang="en-US" sz="1800" dirty="0" err="1">
                <a:solidFill>
                  <a:schemeClr val="tx1"/>
                </a:solidFill>
                <a:hlinkClick r:id="rId2" tooltip="Kernel hibrida"/>
              </a:rPr>
              <a:t>hibrida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dirty="0" err="1">
                <a:solidFill>
                  <a:schemeClr val="tx1"/>
                </a:solidFill>
              </a:rPr>
              <a:t>aslinya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mikrokernel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memiliki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kode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menunjukkan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bahwa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mikrokernel</a:t>
            </a:r>
            <a:r>
              <a:rPr lang="en-US" sz="1800" dirty="0">
                <a:solidFill>
                  <a:schemeClr val="tx1"/>
                </a:solidFill>
              </a:rPr>
              <a:t> di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ruangan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i="1" dirty="0">
                <a:solidFill>
                  <a:schemeClr val="tx1"/>
                </a:solidFill>
              </a:rPr>
              <a:t>kernel</a:t>
            </a:r>
            <a:r>
              <a:rPr lang="en-US" sz="1800" dirty="0">
                <a:solidFill>
                  <a:schemeClr val="tx1"/>
                </a:solidFill>
              </a:rPr>
              <a:t>-</a:t>
            </a:r>
            <a:r>
              <a:rPr lang="en-US" sz="1800" dirty="0" err="1">
                <a:solidFill>
                  <a:schemeClr val="tx1"/>
                </a:solidFill>
              </a:rPr>
              <a:t>nya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Kode-kode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ditaruh</a:t>
            </a:r>
            <a:r>
              <a:rPr lang="en-US" sz="1800" dirty="0">
                <a:solidFill>
                  <a:schemeClr val="tx1"/>
                </a:solidFill>
              </a:rPr>
              <a:t> di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ruangan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i="1" dirty="0">
                <a:solidFill>
                  <a:schemeClr val="tx1"/>
                </a:solidFill>
              </a:rPr>
              <a:t>kernel</a:t>
            </a:r>
            <a:r>
              <a:rPr lang="en-US" sz="1800" dirty="0">
                <a:solidFill>
                  <a:schemeClr val="tx1"/>
                </a:solidFill>
              </a:rPr>
              <a:t> agar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dieksekusi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lebih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cepat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dibandingkan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jika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ditaruh</a:t>
            </a:r>
            <a:r>
              <a:rPr lang="en-US" sz="1800" dirty="0">
                <a:solidFill>
                  <a:schemeClr val="tx1"/>
                </a:solidFill>
              </a:rPr>
              <a:t> di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ruangan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i="1" dirty="0">
                <a:solidFill>
                  <a:schemeClr val="tx1"/>
                </a:solidFill>
              </a:rPr>
              <a:t>user</a:t>
            </a:r>
            <a:r>
              <a:rPr lang="en-US" sz="1800" dirty="0">
                <a:solidFill>
                  <a:schemeClr val="tx1"/>
                </a:solidFill>
              </a:rPr>
              <a:t>. Hal </a:t>
            </a:r>
            <a:r>
              <a:rPr lang="en-US" sz="1800" dirty="0" err="1">
                <a:solidFill>
                  <a:schemeClr val="tx1"/>
                </a:solidFill>
              </a:rPr>
              <a:t>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arsitek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sistem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operasi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solusi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awal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terhadap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masalah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terjadi</a:t>
            </a:r>
            <a:r>
              <a:rPr lang="en-US" sz="1800" dirty="0">
                <a:solidFill>
                  <a:schemeClr val="tx1"/>
                </a:solidFill>
              </a:rPr>
              <a:t> di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mikrokernel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kinerja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Beberapa</a:t>
            </a:r>
            <a:r>
              <a:rPr lang="en-US" sz="1800" dirty="0">
                <a:solidFill>
                  <a:schemeClr val="tx1"/>
                </a:solidFill>
              </a:rPr>
              <a:t> orang </a:t>
            </a:r>
            <a:r>
              <a:rPr lang="en-US" sz="1800" dirty="0" err="1">
                <a:solidFill>
                  <a:schemeClr val="tx1"/>
                </a:solidFill>
              </a:rPr>
              <a:t>banyak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bingung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membedakan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antara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hibrida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monolitik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modul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setelah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dirty="0">
                <a:solidFill>
                  <a:schemeClr val="tx1"/>
                </a:solidFill>
                <a:hlinkClick r:id="rId3" tooltip="Proses booting"/>
              </a:rPr>
              <a:t>proses booting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cenderung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menyamakannya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Antara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hibrida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monolitik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jelas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berbeda</a:t>
            </a:r>
            <a:r>
              <a:rPr lang="en-US" sz="1800" dirty="0">
                <a:solidFill>
                  <a:schemeClr val="tx1"/>
                </a:solidFill>
              </a:rPr>
              <a:t>. Kernel </a:t>
            </a:r>
            <a:r>
              <a:rPr lang="en-US" sz="1800" dirty="0" err="1">
                <a:solidFill>
                  <a:schemeClr val="tx1"/>
                </a:solidFill>
              </a:rPr>
              <a:t>hibrida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berarti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bahwa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konsep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digunakannya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diturunkan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konsep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desain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monolitik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mikrokernel</a:t>
            </a:r>
            <a:r>
              <a:rPr lang="en-US" sz="1800" dirty="0">
                <a:solidFill>
                  <a:schemeClr val="tx1"/>
                </a:solidFill>
              </a:rPr>
              <a:t>. Kernel </a:t>
            </a:r>
            <a:r>
              <a:rPr lang="en-US" sz="1800" dirty="0" err="1">
                <a:solidFill>
                  <a:schemeClr val="tx1"/>
                </a:solidFill>
              </a:rPr>
              <a:t>hibrida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juga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memiliki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spesifik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memiliki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teknologi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pertukaran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pesan</a:t>
            </a:r>
            <a:r>
              <a:rPr lang="en-US" sz="1800" dirty="0">
                <a:solidFill>
                  <a:schemeClr val="tx1"/>
                </a:solidFill>
              </a:rPr>
              <a:t> (</a:t>
            </a:r>
            <a:r>
              <a:rPr lang="en-US" sz="1800" i="1" dirty="0">
                <a:solidFill>
                  <a:schemeClr val="tx1"/>
                </a:solidFill>
              </a:rPr>
              <a:t>message passing</a:t>
            </a:r>
            <a:r>
              <a:rPr lang="en-US" sz="1800" dirty="0">
                <a:solidFill>
                  <a:schemeClr val="tx1"/>
                </a:solidFill>
              </a:rPr>
              <a:t>) yang </a:t>
            </a:r>
            <a:r>
              <a:rPr lang="en-US" sz="1800" dirty="0" err="1">
                <a:solidFill>
                  <a:schemeClr val="tx1"/>
                </a:solidFill>
              </a:rPr>
              <a:t>digunakan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mikrokernel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juga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memindahkan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beberapa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kode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seharusnya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kode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ruangan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kode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karena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alasan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kinerja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HYBRID-KERNEL (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definisi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HYBRID-KERNEL (usable)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1600202"/>
            <a:ext cx="8229600" cy="4525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Di </a:t>
            </a:r>
            <a:r>
              <a:rPr lang="en-US" sz="2000" dirty="0" err="1">
                <a:solidFill>
                  <a:schemeClr val="tx1"/>
                </a:solidFill>
              </a:rPr>
              <a:t>bawah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beberapa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kernel </a:t>
            </a:r>
            <a:r>
              <a:rPr lang="en-US" sz="2000" dirty="0" err="1">
                <a:solidFill>
                  <a:schemeClr val="tx1"/>
                </a:solidFill>
              </a:rPr>
              <a:t>hibrida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63550" indent="-463550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3" tooltip="BeOS (halaman belum tersedia)"/>
              </a:rPr>
              <a:t>BeOS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memiliki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kinerja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tinggi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aplikasi</a:t>
            </a:r>
            <a:r>
              <a:rPr lang="en-US" sz="2000" dirty="0">
                <a:solidFill>
                  <a:schemeClr val="tx1"/>
                </a:solidFill>
              </a:rPr>
              <a:t> multimedia.</a:t>
            </a:r>
          </a:p>
          <a:p>
            <a:pPr marL="463550" indent="-463550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4" tooltip="Novell"/>
              </a:rPr>
              <a:t>Novell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5" tooltip="NetWare"/>
              </a:rPr>
              <a:t>NetWare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  <a:hlinkClick r:id="rId6" tooltip="Sistem operasi"/>
              </a:rPr>
              <a:t>sistem</a:t>
            </a:r>
            <a:r>
              <a:rPr lang="en-US" sz="2000" dirty="0">
                <a:solidFill>
                  <a:schemeClr val="tx1"/>
                </a:solidFill>
                <a:hlinkClick r:id="rId6" tooltip="Sistem operasi"/>
              </a:rPr>
              <a:t> </a:t>
            </a:r>
            <a:r>
              <a:rPr lang="en-US" sz="2000" dirty="0" err="1">
                <a:solidFill>
                  <a:schemeClr val="tx1"/>
                </a:solidFill>
                <a:hlinkClick r:id="rId6" tooltip="Sistem operasi"/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 yang </a:t>
            </a:r>
            <a:r>
              <a:rPr lang="en-US" sz="2000" dirty="0" err="1">
                <a:solidFill>
                  <a:schemeClr val="tx1"/>
                </a:solidFill>
              </a:rPr>
              <a:t>pernah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populer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  <a:hlinkClick r:id="rId7" tooltip="Network operating system"/>
              </a:rPr>
              <a:t>sistem</a:t>
            </a:r>
            <a:r>
              <a:rPr lang="en-US" sz="2000" dirty="0">
                <a:solidFill>
                  <a:schemeClr val="tx1"/>
                </a:solidFill>
                <a:hlinkClick r:id="rId7" tooltip="Network operating system"/>
              </a:rPr>
              <a:t> </a:t>
            </a:r>
            <a:r>
              <a:rPr lang="en-US" sz="2000" dirty="0" err="1">
                <a:solidFill>
                  <a:schemeClr val="tx1"/>
                </a:solidFill>
                <a:hlinkClick r:id="rId7" tooltip="Network operating system"/>
              </a:rPr>
              <a:t>operasi</a:t>
            </a:r>
            <a:r>
              <a:rPr lang="en-US" sz="2000" dirty="0">
                <a:solidFill>
                  <a:schemeClr val="tx1"/>
                </a:solidFill>
                <a:hlinkClick r:id="rId7" tooltip="Network operating system"/>
              </a:rPr>
              <a:t> </a:t>
            </a:r>
            <a:r>
              <a:rPr lang="en-US" sz="2000" dirty="0" err="1">
                <a:solidFill>
                  <a:schemeClr val="tx1"/>
                </a:solidFill>
                <a:hlinkClick r:id="rId7" tooltip="Network operating system"/>
              </a:rPr>
              <a:t>jaringan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berbasis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8" tooltip="IBM PC"/>
              </a:rPr>
              <a:t>IBM PC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kompatibelnya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463550" indent="-463550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9" tooltip="Microsoft"/>
              </a:rPr>
              <a:t>Microsoft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10" tooltip="Windows NT"/>
              </a:rPr>
              <a:t>Windows NT</a:t>
            </a:r>
            <a:r>
              <a:rPr lang="en-US" sz="2000" dirty="0">
                <a:solidFill>
                  <a:schemeClr val="tx1"/>
                </a:solidFill>
              </a:rPr>
              <a:t> (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keturunannya</a:t>
            </a:r>
            <a:r>
              <a:rPr lang="en-US" sz="2000" dirty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1800" dirty="0" err="1">
                <a:solidFill>
                  <a:schemeClr val="tx1"/>
                </a:solidFill>
              </a:rPr>
              <a:t>Sebenarnya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Exokernel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bukanlah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pendekatan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sistem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operasi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umum</a:t>
            </a:r>
            <a:r>
              <a:rPr lang="en-US" sz="1800" dirty="0">
                <a:solidFill>
                  <a:schemeClr val="tx1"/>
                </a:solidFill>
              </a:rPr>
              <a:t>—</a:t>
            </a:r>
            <a:r>
              <a:rPr lang="en-US" sz="1800" dirty="0" err="1">
                <a:solidFill>
                  <a:schemeClr val="tx1"/>
                </a:solidFill>
              </a:rPr>
              <a:t>seperti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halnya</a:t>
            </a:r>
            <a:r>
              <a:rPr lang="en-US" sz="1800" dirty="0">
                <a:solidFill>
                  <a:schemeClr val="tx1"/>
                </a:solidFill>
              </a:rPr>
              <a:t> microkernel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monolithic kernel yang </a:t>
            </a:r>
            <a:r>
              <a:rPr lang="en-US" sz="1800" dirty="0" err="1">
                <a:solidFill>
                  <a:schemeClr val="tx1"/>
                </a:solidFill>
              </a:rPr>
              <a:t>populer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melainkan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sebuah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struktur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sistem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operasi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disusun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vertikal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Ide di </a:t>
            </a:r>
            <a:r>
              <a:rPr lang="en-US" sz="1800" dirty="0" err="1">
                <a:solidFill>
                  <a:schemeClr val="tx1"/>
                </a:solidFill>
              </a:rPr>
              <a:t>balik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exokernel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memaksa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abstraksi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developer </a:t>
            </a:r>
            <a:r>
              <a:rPr lang="en-US" sz="1800" dirty="0" err="1">
                <a:solidFill>
                  <a:schemeClr val="tx1"/>
                </a:solidFill>
              </a:rPr>
              <a:t>sesedikit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mungkin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sehingga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memiliki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banyak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keputusan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tentang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abstraksi</a:t>
            </a:r>
            <a:r>
              <a:rPr lang="en-US" sz="1800" dirty="0">
                <a:solidFill>
                  <a:schemeClr val="tx1"/>
                </a:solidFill>
              </a:rPr>
              <a:t> hardware. </a:t>
            </a:r>
            <a:r>
              <a:rPr lang="en-US" sz="1800" dirty="0" err="1">
                <a:solidFill>
                  <a:schemeClr val="tx1"/>
                </a:solidFill>
              </a:rPr>
              <a:t>Exokernel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biasanya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berbentuk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sangat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kecil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karena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fungsionalitas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dimilikinya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terbatas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proteksi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penggandaan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sumber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daya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Kernel-kernel </a:t>
            </a:r>
            <a:r>
              <a:rPr lang="en-US" sz="1800" dirty="0" err="1">
                <a:solidFill>
                  <a:schemeClr val="tx1"/>
                </a:solidFill>
              </a:rPr>
              <a:t>klasik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populer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seperti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halnya</a:t>
            </a:r>
            <a:r>
              <a:rPr lang="en-US" sz="1800" dirty="0">
                <a:solidFill>
                  <a:schemeClr val="tx1"/>
                </a:solidFill>
              </a:rPr>
              <a:t> monolithic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microkernel </a:t>
            </a:r>
            <a:r>
              <a:rPr lang="en-US" sz="1800" dirty="0" err="1">
                <a:solidFill>
                  <a:schemeClr val="tx1"/>
                </a:solidFill>
              </a:rPr>
              <a:t>melakukan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abstraksi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terhadap</a:t>
            </a:r>
            <a:r>
              <a:rPr lang="en-US" sz="1800" dirty="0">
                <a:solidFill>
                  <a:schemeClr val="tx1"/>
                </a:solidFill>
              </a:rPr>
              <a:t> hardware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menyembunyikan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semua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sumber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daya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berada</a:t>
            </a:r>
            <a:r>
              <a:rPr lang="en-US" sz="1800" dirty="0">
                <a:solidFill>
                  <a:schemeClr val="tx1"/>
                </a:solidFill>
              </a:rPr>
              <a:t> di </a:t>
            </a:r>
            <a:r>
              <a:rPr lang="en-US" sz="1800" dirty="0" err="1">
                <a:solidFill>
                  <a:schemeClr val="tx1"/>
                </a:solidFill>
              </a:rPr>
              <a:t>bawah</a:t>
            </a:r>
            <a:r>
              <a:rPr lang="en-US" sz="1800" dirty="0">
                <a:solidFill>
                  <a:schemeClr val="tx1"/>
                </a:solidFill>
              </a:rPr>
              <a:t> hardware abstraction layer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di </a:t>
            </a:r>
            <a:r>
              <a:rPr lang="en-US" sz="1800" dirty="0" err="1">
                <a:solidFill>
                  <a:schemeClr val="tx1"/>
                </a:solidFill>
              </a:rPr>
              <a:t>balik</a:t>
            </a:r>
            <a:r>
              <a:rPr lang="en-US" sz="1800" dirty="0">
                <a:solidFill>
                  <a:schemeClr val="tx1"/>
                </a:solidFill>
              </a:rPr>
              <a:t> driver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hardware.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contoh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jika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sistem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operasi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klasik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berbasis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kedua</a:t>
            </a:r>
            <a:r>
              <a:rPr lang="en-US" sz="1800" dirty="0">
                <a:solidFill>
                  <a:schemeClr val="tx1"/>
                </a:solidFill>
              </a:rPr>
              <a:t> kernel </a:t>
            </a:r>
            <a:r>
              <a:rPr lang="en-US" sz="1800" dirty="0" err="1">
                <a:solidFill>
                  <a:schemeClr val="tx1"/>
                </a:solidFill>
              </a:rPr>
              <a:t>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mengalokasikan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sebuah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lokasi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memori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sebuah</a:t>
            </a:r>
            <a:r>
              <a:rPr lang="en-US" sz="1800" dirty="0">
                <a:solidFill>
                  <a:schemeClr val="tx1"/>
                </a:solidFill>
              </a:rPr>
              <a:t> hardware </a:t>
            </a:r>
            <a:r>
              <a:rPr lang="en-US" sz="1800" dirty="0" err="1">
                <a:solidFill>
                  <a:schemeClr val="tx1"/>
                </a:solidFill>
              </a:rPr>
              <a:t>tertentu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maka</a:t>
            </a:r>
            <a:r>
              <a:rPr lang="en-US" sz="1800" dirty="0">
                <a:solidFill>
                  <a:schemeClr val="tx1"/>
                </a:solidFill>
              </a:rPr>
              <a:t> hardware </a:t>
            </a:r>
            <a:r>
              <a:rPr lang="en-US" sz="1800" dirty="0" err="1">
                <a:solidFill>
                  <a:schemeClr val="tx1"/>
                </a:solidFill>
              </a:rPr>
              <a:t>lainnya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tidak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menggunakan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lokasi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memori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kembali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EXO-KERNEL (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definisi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Exokernel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mengizinkan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akses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terhadap</a:t>
            </a:r>
            <a:r>
              <a:rPr lang="en-US" sz="1600" dirty="0">
                <a:solidFill>
                  <a:schemeClr val="tx1"/>
                </a:solidFill>
              </a:rPr>
              <a:t> hardware </a:t>
            </a:r>
            <a:r>
              <a:rPr lang="en-US" sz="1600" dirty="0" err="1">
                <a:solidFill>
                  <a:schemeClr val="tx1"/>
                </a:solidFill>
              </a:rPr>
              <a:t>secara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langsung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tingkat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rendah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aplikasi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abstraksi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melakukan</a:t>
            </a:r>
            <a:r>
              <a:rPr lang="en-US" sz="1600" dirty="0">
                <a:solidFill>
                  <a:schemeClr val="tx1"/>
                </a:solidFill>
              </a:rPr>
              <a:t> request </a:t>
            </a:r>
            <a:r>
              <a:rPr lang="en-US" sz="1600" dirty="0" err="1">
                <a:solidFill>
                  <a:schemeClr val="tx1"/>
                </a:solidFill>
              </a:rPr>
              <a:t>sebuah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alamat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memori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spesifik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baik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berupa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alamat</a:t>
            </a:r>
            <a:r>
              <a:rPr lang="en-US" sz="1600" dirty="0">
                <a:solidFill>
                  <a:schemeClr val="tx1"/>
                </a:solidFill>
              </a:rPr>
              <a:t> physical memory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blok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hard disk. </a:t>
            </a:r>
            <a:r>
              <a:rPr lang="en-US" sz="1600" dirty="0" err="1">
                <a:solidFill>
                  <a:schemeClr val="tx1"/>
                </a:solidFill>
              </a:rPr>
              <a:t>Tugas</a:t>
            </a:r>
            <a:r>
              <a:rPr lang="en-US" sz="1600" dirty="0">
                <a:solidFill>
                  <a:schemeClr val="tx1"/>
                </a:solidFill>
              </a:rPr>
              <a:t> kernel </a:t>
            </a:r>
            <a:r>
              <a:rPr lang="en-US" sz="1600" dirty="0" err="1">
                <a:solidFill>
                  <a:schemeClr val="tx1"/>
                </a:solidFill>
              </a:rPr>
              <a:t>hanya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memastikan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bahwa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sumber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daya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diminta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sedang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keadaan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kosong</a:t>
            </a:r>
            <a:r>
              <a:rPr lang="en-US" sz="1600" dirty="0">
                <a:solidFill>
                  <a:schemeClr val="tx1"/>
                </a:solidFill>
              </a:rPr>
              <a:t>—</a:t>
            </a:r>
            <a:r>
              <a:rPr lang="en-US" sz="1600" dirty="0" err="1">
                <a:solidFill>
                  <a:schemeClr val="tx1"/>
                </a:solidFill>
              </a:rPr>
              <a:t>belum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digunakan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oleh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lainnya</a:t>
            </a:r>
            <a:r>
              <a:rPr lang="en-US" sz="1600" dirty="0">
                <a:solidFill>
                  <a:schemeClr val="tx1"/>
                </a:solidFill>
              </a:rPr>
              <a:t>—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tentu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mengizinkan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aplikasi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mengakses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sumber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tersebut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Akses</a:t>
            </a:r>
            <a:r>
              <a:rPr lang="en-US" sz="1600" dirty="0">
                <a:solidFill>
                  <a:schemeClr val="tx1"/>
                </a:solidFill>
              </a:rPr>
              <a:t> hardware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tingkat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rendah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mengizinkan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para</a:t>
            </a:r>
            <a:r>
              <a:rPr lang="en-US" sz="1600" dirty="0">
                <a:solidFill>
                  <a:schemeClr val="tx1"/>
                </a:solidFill>
              </a:rPr>
              <a:t> programmer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mengimplementasikan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sebuah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abstraksi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dikhususkan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sebuah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aplikasi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tertentu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tentu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mengeluarkan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sesuatu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perlu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kernel agar </a:t>
            </a:r>
            <a:r>
              <a:rPr lang="en-US" sz="1600" dirty="0" err="1">
                <a:solidFill>
                  <a:schemeClr val="tx1"/>
                </a:solidFill>
              </a:rPr>
              <a:t>membuat</a:t>
            </a:r>
            <a:r>
              <a:rPr lang="en-US" sz="1600" dirty="0">
                <a:solidFill>
                  <a:schemeClr val="tx1"/>
                </a:solidFill>
              </a:rPr>
              <a:t> kernel </a:t>
            </a:r>
            <a:r>
              <a:rPr lang="en-US" sz="1600" dirty="0" err="1">
                <a:solidFill>
                  <a:schemeClr val="tx1"/>
                </a:solidFill>
              </a:rPr>
              <a:t>lebih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kecil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tentu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meningkatkan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performa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Exokernel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biasanya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menggunakan</a:t>
            </a:r>
            <a:r>
              <a:rPr lang="en-US" sz="1600" dirty="0">
                <a:solidFill>
                  <a:schemeClr val="tx1"/>
                </a:solidFill>
              </a:rPr>
              <a:t> library yang </a:t>
            </a:r>
            <a:r>
              <a:rPr lang="en-US" sz="1600" dirty="0" err="1">
                <a:solidFill>
                  <a:schemeClr val="tx1"/>
                </a:solidFill>
              </a:rPr>
              <a:t>disebut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libOS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melakukan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abstraksi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libOS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memungkinkan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pembuat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aplikasi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menulis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abstraksi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berada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level yang </a:t>
            </a:r>
            <a:r>
              <a:rPr lang="en-US" sz="1600" dirty="0" err="1">
                <a:solidFill>
                  <a:schemeClr val="tx1"/>
                </a:solidFill>
              </a:rPr>
              <a:t>lebih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tinggi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seperti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halnya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abstraksi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dilakukan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operasi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tradisional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menggunakan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cara-cara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lebih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fleksibel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karena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aplikasi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mungkin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memiliki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abstraksinya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masing-masing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Secara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teori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sebuah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operasi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berbasis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Exokernel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membuat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operasi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berbeda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seperti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halnya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>
                <a:solidFill>
                  <a:schemeClr val="tx1"/>
                </a:solidFill>
                <a:hlinkClick r:id="rId2" tooltip="Linux"/>
              </a:rPr>
              <a:t>Linux</a:t>
            </a:r>
            <a:r>
              <a:rPr lang="en-US" sz="1600" dirty="0">
                <a:solidFill>
                  <a:schemeClr val="tx1"/>
                </a:solidFill>
              </a:rPr>
              <a:t>, </a:t>
            </a:r>
            <a:r>
              <a:rPr lang="en-US" sz="1600" dirty="0">
                <a:solidFill>
                  <a:schemeClr val="tx1"/>
                </a:solidFill>
                <a:hlinkClick r:id="rId3" tooltip="UNIX"/>
              </a:rPr>
              <a:t>UNIX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>
                <a:solidFill>
                  <a:schemeClr val="tx1"/>
                </a:solidFill>
                <a:hlinkClick r:id="rId4" tooltip="Windows"/>
              </a:rPr>
              <a:t>Windows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 err="1">
                <a:solidFill>
                  <a:schemeClr val="tx1"/>
                </a:solidFill>
              </a:rPr>
              <a:t>dapat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berjalan</a:t>
            </a:r>
            <a:r>
              <a:rPr lang="en-US" sz="1600" dirty="0">
                <a:solidFill>
                  <a:schemeClr val="tx1"/>
                </a:solidFill>
              </a:rPr>
              <a:t> di </a:t>
            </a:r>
            <a:r>
              <a:rPr lang="en-US" sz="1600" dirty="0" err="1">
                <a:solidFill>
                  <a:schemeClr val="tx1"/>
                </a:solidFill>
              </a:rPr>
              <a:t>atas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operasi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tersebut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EXO-KERNEL (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definisi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4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erkas:OS-structure2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77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perbandingan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kategori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 Kernel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IMPLEMENTASI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2133598"/>
          </a:xfrm>
          <a:solidFill>
            <a:srgbClr val="FFFF00"/>
          </a:solidFill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(case at Windows)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  <a:hlinkClick r:id="rId2" tooltip="Sistem operasi"/>
              </a:rPr>
              <a:t>sistem</a:t>
            </a:r>
            <a:r>
              <a:rPr lang="en-US" sz="2000" dirty="0">
                <a:solidFill>
                  <a:schemeClr val="tx1"/>
                </a:solidFill>
                <a:hlinkClick r:id="rId2" tooltip="Sistem operasi"/>
              </a:rPr>
              <a:t> </a:t>
            </a:r>
            <a:r>
              <a:rPr lang="en-US" sz="2000" dirty="0" err="1">
                <a:solidFill>
                  <a:schemeClr val="tx1"/>
                </a:solidFill>
                <a:hlinkClick r:id="rId2" tooltip="Sistem operasi"/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3" tooltip="Windows"/>
              </a:rPr>
              <a:t>Windows</a:t>
            </a:r>
            <a:r>
              <a:rPr lang="en-US" sz="2000" dirty="0">
                <a:solidFill>
                  <a:schemeClr val="tx1"/>
                </a:solidFill>
              </a:rPr>
              <a:t>, kernel </a:t>
            </a:r>
            <a:r>
              <a:rPr lang="en-US" sz="2000" dirty="0" err="1">
                <a:solidFill>
                  <a:schemeClr val="tx1"/>
                </a:solidFill>
              </a:rPr>
              <a:t>ditangani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file kernel32.dll. Kernel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menangani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  <a:hlinkClick r:id="rId4" tooltip="Manajemen memori (halaman belum tersedia)"/>
              </a:rPr>
              <a:t>manajemen</a:t>
            </a:r>
            <a:r>
              <a:rPr lang="en-US" sz="2000" dirty="0">
                <a:solidFill>
                  <a:schemeClr val="tx1"/>
                </a:solidFill>
                <a:hlinkClick r:id="rId4" tooltip="Manajemen memori (halaman belum tersedia)"/>
              </a:rPr>
              <a:t> </a:t>
            </a:r>
            <a:r>
              <a:rPr lang="en-US" sz="2000" dirty="0" err="1">
                <a:solidFill>
                  <a:schemeClr val="tx1"/>
                </a:solidFill>
                <a:hlinkClick r:id="rId4" tooltip="Manajemen memori (halaman belum tersedia)"/>
              </a:rPr>
              <a:t>memori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masukan</a:t>
            </a:r>
            <a:r>
              <a:rPr lang="en-US" sz="2000" dirty="0">
                <a:solidFill>
                  <a:schemeClr val="tx1"/>
                </a:solidFill>
              </a:rPr>
              <a:t> / </a:t>
            </a:r>
            <a:r>
              <a:rPr lang="en-US" sz="2000" dirty="0" err="1">
                <a:solidFill>
                  <a:schemeClr val="tx1"/>
                </a:solidFill>
              </a:rPr>
              <a:t>keluaran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interrupt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Ketika</a:t>
            </a:r>
            <a:r>
              <a:rPr lang="en-US" sz="2000" dirty="0">
                <a:solidFill>
                  <a:schemeClr val="tx1"/>
                </a:solidFill>
              </a:rPr>
              <a:t> boot Windows, </a:t>
            </a:r>
            <a:r>
              <a:rPr lang="en-US" sz="2000" b="1" dirty="0">
                <a:solidFill>
                  <a:schemeClr val="tx1"/>
                </a:solidFill>
              </a:rPr>
              <a:t>kernel32.dll</a:t>
            </a:r>
            <a:r>
              <a:rPr lang="en-US" sz="2000" dirty="0">
                <a:solidFill>
                  <a:schemeClr val="tx1"/>
                </a:solidFill>
              </a:rPr>
              <a:t> di-</a:t>
            </a:r>
            <a:r>
              <a:rPr lang="en-US" sz="2000" i="1" dirty="0">
                <a:solidFill>
                  <a:schemeClr val="tx1"/>
                </a:solidFill>
              </a:rPr>
              <a:t>load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spasi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protected memory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sehingga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memorinya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aplikasi</a:t>
            </a:r>
            <a:r>
              <a:rPr lang="en-US" sz="2000" dirty="0">
                <a:solidFill>
                  <a:schemeClr val="tx1"/>
                </a:solidFill>
              </a:rPr>
              <a:t> lain. </a:t>
            </a:r>
            <a:r>
              <a:rPr lang="en-US" sz="2000" dirty="0" err="1">
                <a:solidFill>
                  <a:schemeClr val="tx1"/>
                </a:solidFill>
              </a:rPr>
              <a:t>Apabila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aplikasi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mencoba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mengambil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memori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b="1" dirty="0">
                <a:solidFill>
                  <a:schemeClr val="tx1"/>
                </a:solidFill>
              </a:rPr>
              <a:t>kernel32.dll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muncul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kesalahan</a:t>
            </a:r>
            <a:r>
              <a:rPr lang="en-US" sz="2000" dirty="0">
                <a:solidFill>
                  <a:schemeClr val="tx1"/>
                </a:solidFill>
              </a:rPr>
              <a:t> "</a:t>
            </a:r>
            <a:r>
              <a:rPr lang="en-US" sz="2000" i="1" dirty="0">
                <a:solidFill>
                  <a:schemeClr val="tx1"/>
                </a:solidFill>
              </a:rPr>
              <a:t>invalid page fault</a:t>
            </a:r>
            <a:r>
              <a:rPr lang="en-US" sz="2000" dirty="0">
                <a:solidFill>
                  <a:schemeClr val="tx1"/>
                </a:solidFill>
              </a:rPr>
              <a:t>".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8686800" cy="184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6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7150" indent="0" algn="just">
              <a:buNone/>
            </a:pPr>
            <a:r>
              <a:rPr lang="en-US" dirty="0" err="1"/>
              <a:t>Sistem</a:t>
            </a:r>
            <a:r>
              <a:rPr lang="en-US" dirty="0"/>
              <a:t> Linux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 smtClean="0"/>
              <a:t>:</a:t>
            </a:r>
          </a:p>
          <a:p>
            <a:pPr marL="57150" indent="0" algn="just">
              <a:buNone/>
            </a:pPr>
            <a:endParaRPr lang="en-US" dirty="0"/>
          </a:p>
          <a:p>
            <a:pPr marL="514350" indent="-457200" algn="just">
              <a:buBlip>
                <a:blip r:embed="rId2"/>
              </a:buBlip>
            </a:pPr>
            <a:r>
              <a:rPr lang="en-US" b="1" dirty="0" smtClean="0"/>
              <a:t>Kernel</a:t>
            </a:r>
            <a:r>
              <a:rPr lang="en-US" dirty="0"/>
              <a:t>. </a:t>
            </a:r>
            <a:r>
              <a:rPr lang="en-US" dirty="0" err="1"/>
              <a:t>Bertanggung-jawab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virtual </a:t>
            </a:r>
            <a:r>
              <a:rPr lang="en-US" dirty="0" err="1"/>
              <a:t>dan</a:t>
            </a:r>
            <a:r>
              <a:rPr lang="en-US" dirty="0"/>
              <a:t> proses-proses.</a:t>
            </a:r>
          </a:p>
          <a:p>
            <a:pPr marL="514350" indent="-457200" algn="just">
              <a:buBlip>
                <a:blip r:embed="rId2"/>
              </a:buBlip>
            </a:pPr>
            <a:r>
              <a:rPr lang="en-US" b="1" dirty="0" err="1" smtClean="0"/>
              <a:t>Pustaka</a:t>
            </a:r>
            <a:r>
              <a:rPr lang="en-US" b="1" dirty="0" smtClean="0"/>
              <a:t> </a:t>
            </a:r>
            <a:r>
              <a:rPr lang="en-US" b="1" dirty="0" err="1"/>
              <a:t>sistem</a:t>
            </a:r>
            <a:r>
              <a:rPr lang="en-US" dirty="0"/>
              <a:t>.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kernel,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kernel.</a:t>
            </a:r>
          </a:p>
          <a:p>
            <a:pPr marL="514350" indent="-457200" algn="just">
              <a:buBlip>
                <a:blip r:embed="rId2"/>
              </a:buBlip>
            </a:pPr>
            <a:r>
              <a:rPr lang="en-US" b="1" dirty="0" err="1" smtClean="0"/>
              <a:t>Utilitas</a:t>
            </a:r>
            <a:r>
              <a:rPr lang="en-US" b="1" dirty="0" smtClean="0"/>
              <a:t> </a:t>
            </a:r>
            <a:r>
              <a:rPr lang="en-US" b="1" dirty="0" err="1"/>
              <a:t>sistem</a:t>
            </a:r>
            <a:r>
              <a:rPr lang="en-US" dirty="0"/>
              <a:t>. Program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503238"/>
          </a:xfrm>
        </p:spPr>
        <p:txBody>
          <a:bodyPr/>
          <a:lstStyle/>
          <a:p>
            <a:r>
              <a:rPr lang="en-US" sz="3600" dirty="0" smtClean="0"/>
              <a:t>KODE  KERNEL  (Linux)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304800" y="914400"/>
            <a:ext cx="8458200" cy="503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dirty="0" smtClean="0">
                <a:effectLst/>
              </a:rPr>
              <a:t>LATIHAN SOAL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153400" cy="4614862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marL="514350" indent="-457200" algn="just">
              <a:buFont typeface="+mj-lt"/>
              <a:buAutoNum type="arabicParenR"/>
            </a:pPr>
            <a:r>
              <a:rPr lang="en-US" sz="1600" b="1" dirty="0">
                <a:solidFill>
                  <a:schemeClr val="tx1"/>
                </a:solidFill>
              </a:rPr>
              <a:t>Program </a:t>
            </a:r>
            <a:r>
              <a:rPr lang="en-US" sz="1600" b="1" dirty="0" err="1">
                <a:solidFill>
                  <a:schemeClr val="tx1"/>
                </a:solidFill>
              </a:rPr>
              <a:t>itu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sendiri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bukanlah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sebuah</a:t>
            </a:r>
            <a:r>
              <a:rPr lang="en-US" sz="1600" b="1" dirty="0">
                <a:solidFill>
                  <a:schemeClr val="tx1"/>
                </a:solidFill>
              </a:rPr>
              <a:t> proses. </a:t>
            </a:r>
            <a:r>
              <a:rPr lang="en-US" sz="1600" b="1" dirty="0" err="1" smtClean="0">
                <a:solidFill>
                  <a:schemeClr val="tx1"/>
                </a:solidFill>
              </a:rPr>
              <a:t>Mohon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anda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menjelaskan</a:t>
            </a:r>
            <a:r>
              <a:rPr lang="en-US" sz="1600" b="1" dirty="0" smtClean="0">
                <a:solidFill>
                  <a:schemeClr val="tx1"/>
                </a:solidFill>
              </a:rPr>
              <a:t> ! </a:t>
            </a:r>
            <a:r>
              <a:rPr lang="en-US" sz="1600" b="1" dirty="0" err="1" smtClean="0">
                <a:solidFill>
                  <a:schemeClr val="tx1"/>
                </a:solidFill>
              </a:rPr>
              <a:t>Apa</a:t>
            </a:r>
            <a:r>
              <a:rPr lang="en-US" sz="1600" b="1" dirty="0" smtClean="0">
                <a:solidFill>
                  <a:schemeClr val="tx1"/>
                </a:solidFill>
              </a:rPr>
              <a:t> yang </a:t>
            </a:r>
            <a:r>
              <a:rPr lang="en-US" sz="1600" b="1" dirty="0" err="1" smtClean="0">
                <a:solidFill>
                  <a:schemeClr val="tx1"/>
                </a:solidFill>
              </a:rPr>
              <a:t>membedakan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antara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keduanya</a:t>
            </a:r>
            <a:r>
              <a:rPr lang="en-US" sz="1600" b="1" dirty="0" smtClean="0">
                <a:solidFill>
                  <a:schemeClr val="tx1"/>
                </a:solidFill>
              </a:rPr>
              <a:t>  ?</a:t>
            </a:r>
          </a:p>
          <a:p>
            <a:pPr marL="514350" indent="-457200" algn="just">
              <a:buFont typeface="+mj-lt"/>
              <a:buAutoNum type="arabicParenR"/>
            </a:pPr>
            <a:r>
              <a:rPr lang="en-US" sz="1600" b="1" dirty="0" err="1" smtClean="0">
                <a:solidFill>
                  <a:schemeClr val="tx1"/>
                </a:solidFill>
              </a:rPr>
              <a:t>Jelaskan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perbandingan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struktur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kategori</a:t>
            </a:r>
            <a:r>
              <a:rPr lang="en-US" sz="1600" b="1" dirty="0" smtClean="0">
                <a:solidFill>
                  <a:schemeClr val="tx1"/>
                </a:solidFill>
              </a:rPr>
              <a:t> kernel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slide </a:t>
            </a:r>
            <a:r>
              <a:rPr lang="en-US" sz="1600" b="1" dirty="0" err="1" smtClean="0">
                <a:solidFill>
                  <a:schemeClr val="tx1"/>
                </a:solidFill>
              </a:rPr>
              <a:t>halaman</a:t>
            </a:r>
            <a:r>
              <a:rPr lang="en-US" sz="1600" b="1" dirty="0" smtClean="0">
                <a:solidFill>
                  <a:schemeClr val="tx1"/>
                </a:solidFill>
              </a:rPr>
              <a:t> 14 ?</a:t>
            </a:r>
          </a:p>
          <a:p>
            <a:pPr marL="514350" indent="-457200" algn="just">
              <a:buFont typeface="+mj-lt"/>
              <a:buAutoNum type="arabicParenR"/>
            </a:pPr>
            <a:r>
              <a:rPr lang="en-US" sz="1600" b="1" dirty="0" err="1">
                <a:solidFill>
                  <a:schemeClr val="tx1"/>
                </a:solidFill>
              </a:rPr>
              <a:t>Pada</a:t>
            </a:r>
            <a:r>
              <a:rPr lang="en-US" sz="1600" b="1" dirty="0">
                <a:solidFill>
                  <a:schemeClr val="tx1"/>
                </a:solidFill>
              </a:rPr>
              <a:t> </a:t>
            </a:r>
            <a:r>
              <a:rPr lang="en-US" sz="1600" b="1" dirty="0" err="1">
                <a:solidFill>
                  <a:schemeClr val="tx1"/>
                </a:solidFill>
                <a:hlinkClick r:id="rId2" tooltip="Sistem operasi"/>
              </a:rPr>
              <a:t>sistem</a:t>
            </a:r>
            <a:r>
              <a:rPr lang="en-US" sz="1600" b="1" dirty="0">
                <a:solidFill>
                  <a:schemeClr val="tx1"/>
                </a:solidFill>
                <a:hlinkClick r:id="rId2" tooltip="Sistem operasi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linkClick r:id="rId2" tooltip="Sistem operasi"/>
              </a:rPr>
              <a:t>operasi</a:t>
            </a:r>
            <a:r>
              <a:rPr lang="en-US" sz="1600" b="1" dirty="0">
                <a:solidFill>
                  <a:schemeClr val="tx1"/>
                </a:solidFill>
              </a:rPr>
              <a:t> </a:t>
            </a:r>
            <a:r>
              <a:rPr lang="en-US" sz="1600" b="1" dirty="0">
                <a:solidFill>
                  <a:schemeClr val="tx1"/>
                </a:solidFill>
                <a:hlinkClick r:id="rId3" tooltip="Windows"/>
              </a:rPr>
              <a:t>Windows</a:t>
            </a:r>
            <a:r>
              <a:rPr lang="en-US" sz="1600" b="1" dirty="0">
                <a:solidFill>
                  <a:schemeClr val="tx1"/>
                </a:solidFill>
              </a:rPr>
              <a:t>, kernel </a:t>
            </a:r>
            <a:r>
              <a:rPr lang="en-US" sz="1600" b="1" dirty="0" err="1">
                <a:solidFill>
                  <a:schemeClr val="tx1"/>
                </a:solidFill>
              </a:rPr>
              <a:t>ditangani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oleh</a:t>
            </a:r>
            <a:r>
              <a:rPr lang="en-US" sz="1600" b="1" dirty="0">
                <a:solidFill>
                  <a:schemeClr val="tx1"/>
                </a:solidFill>
              </a:rPr>
              <a:t> file kernel32.dll. Kernel </a:t>
            </a:r>
            <a:r>
              <a:rPr lang="en-US" sz="1600" b="1" dirty="0" err="1">
                <a:solidFill>
                  <a:schemeClr val="tx1"/>
                </a:solidFill>
              </a:rPr>
              <a:t>ini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menangani</a:t>
            </a:r>
            <a:r>
              <a:rPr lang="en-US" sz="1600" b="1" dirty="0">
                <a:solidFill>
                  <a:schemeClr val="tx1"/>
                </a:solidFill>
              </a:rPr>
              <a:t> </a:t>
            </a:r>
            <a:r>
              <a:rPr lang="en-US" sz="1600" b="1" dirty="0" err="1">
                <a:solidFill>
                  <a:schemeClr val="tx1"/>
                </a:solidFill>
                <a:hlinkClick r:id="rId4" tooltip="Manajemen memori (halaman belum tersedia)"/>
              </a:rPr>
              <a:t>manajemen</a:t>
            </a:r>
            <a:r>
              <a:rPr lang="en-US" sz="1600" b="1" dirty="0">
                <a:solidFill>
                  <a:schemeClr val="tx1"/>
                </a:solidFill>
                <a:hlinkClick r:id="rId4" tooltip="Manajemen memori (halaman belum tersedia)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linkClick r:id="rId4" tooltip="Manajemen memori (halaman belum tersedia)"/>
              </a:rPr>
              <a:t>memori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b="1" dirty="0" err="1">
                <a:solidFill>
                  <a:schemeClr val="tx1"/>
                </a:solidFill>
              </a:rPr>
              <a:t>operasi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masukan</a:t>
            </a:r>
            <a:r>
              <a:rPr lang="en-US" sz="1600" b="1" dirty="0">
                <a:solidFill>
                  <a:schemeClr val="tx1"/>
                </a:solidFill>
              </a:rPr>
              <a:t> / </a:t>
            </a:r>
            <a:r>
              <a:rPr lang="en-US" sz="1600" b="1" dirty="0" err="1">
                <a:solidFill>
                  <a:schemeClr val="tx1"/>
                </a:solidFill>
              </a:rPr>
              <a:t>keluaran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dan</a:t>
            </a:r>
            <a:r>
              <a:rPr lang="en-US" sz="1600" b="1" dirty="0">
                <a:solidFill>
                  <a:schemeClr val="tx1"/>
                </a:solidFill>
              </a:rPr>
              <a:t> </a:t>
            </a:r>
            <a:r>
              <a:rPr lang="en-US" sz="1600" b="1" i="1" dirty="0" smtClean="0">
                <a:solidFill>
                  <a:schemeClr val="tx1"/>
                </a:solidFill>
              </a:rPr>
              <a:t>interrupt (slide </a:t>
            </a:r>
            <a:r>
              <a:rPr lang="en-US" sz="1600" b="1" i="1" dirty="0" err="1" smtClean="0">
                <a:solidFill>
                  <a:schemeClr val="tx1"/>
                </a:solidFill>
              </a:rPr>
              <a:t>halaman</a:t>
            </a:r>
            <a:r>
              <a:rPr lang="en-US" sz="1600" b="1" i="1" dirty="0" smtClean="0">
                <a:solidFill>
                  <a:schemeClr val="tx1"/>
                </a:solidFill>
              </a:rPr>
              <a:t> 15)</a:t>
            </a:r>
            <a:r>
              <a:rPr lang="en-US" sz="1600" b="1" dirty="0" smtClean="0">
                <a:solidFill>
                  <a:schemeClr val="tx1"/>
                </a:solidFill>
              </a:rPr>
              <a:t>. </a:t>
            </a:r>
            <a:r>
              <a:rPr lang="en-US" sz="1600" b="1" dirty="0" err="1" smtClean="0">
                <a:solidFill>
                  <a:schemeClr val="tx1"/>
                </a:solidFill>
              </a:rPr>
              <a:t>Bila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sistem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operasi</a:t>
            </a:r>
            <a:r>
              <a:rPr lang="en-US" sz="1600" b="1" dirty="0" smtClean="0">
                <a:solidFill>
                  <a:schemeClr val="tx1"/>
                </a:solidFill>
              </a:rPr>
              <a:t> Linux (</a:t>
            </a:r>
            <a:r>
              <a:rPr lang="en-US" sz="1600" b="1" dirty="0" err="1" smtClean="0">
                <a:solidFill>
                  <a:schemeClr val="tx1"/>
                </a:solidFill>
              </a:rPr>
              <a:t>asumsi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distro</a:t>
            </a:r>
            <a:r>
              <a:rPr lang="en-US" sz="1600" b="1" dirty="0" smtClean="0">
                <a:solidFill>
                  <a:schemeClr val="tx1"/>
                </a:solidFill>
              </a:rPr>
              <a:t> Ubuntu) </a:t>
            </a:r>
            <a:r>
              <a:rPr lang="en-US" sz="1600" b="1" dirty="0" err="1" smtClean="0">
                <a:solidFill>
                  <a:schemeClr val="tx1"/>
                </a:solidFill>
              </a:rPr>
              <a:t>dan</a:t>
            </a:r>
            <a:r>
              <a:rPr lang="en-US" sz="1600" b="1" dirty="0" smtClean="0">
                <a:solidFill>
                  <a:schemeClr val="tx1"/>
                </a:solidFill>
              </a:rPr>
              <a:t> Android , </a:t>
            </a:r>
            <a:r>
              <a:rPr lang="en-US" sz="1600" b="1" dirty="0" err="1" smtClean="0">
                <a:solidFill>
                  <a:schemeClr val="tx1"/>
                </a:solidFill>
              </a:rPr>
              <a:t>mohon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anda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sebutkan</a:t>
            </a:r>
            <a:r>
              <a:rPr lang="en-US" sz="1600" b="1" dirty="0" smtClean="0">
                <a:solidFill>
                  <a:schemeClr val="tx1"/>
                </a:solidFill>
              </a:rPr>
              <a:t> file kernel –</a:t>
            </a:r>
            <a:r>
              <a:rPr lang="en-US" sz="1600" b="1" dirty="0" err="1" smtClean="0">
                <a:solidFill>
                  <a:schemeClr val="tx1"/>
                </a:solidFill>
              </a:rPr>
              <a:t>nya</a:t>
            </a:r>
            <a:r>
              <a:rPr lang="en-US" sz="1600" b="1" dirty="0" smtClean="0">
                <a:solidFill>
                  <a:schemeClr val="tx1"/>
                </a:solidFill>
              </a:rPr>
              <a:t> ! </a:t>
            </a:r>
            <a:r>
              <a:rPr lang="en-US" sz="1600" b="1" dirty="0" err="1" smtClean="0">
                <a:solidFill>
                  <a:schemeClr val="tx1"/>
                </a:solidFill>
              </a:rPr>
              <a:t>Apa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juga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mempunyai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funsi</a:t>
            </a:r>
            <a:r>
              <a:rPr lang="en-US" sz="1600" b="1" dirty="0" smtClean="0">
                <a:solidFill>
                  <a:schemeClr val="tx1"/>
                </a:solidFill>
              </a:rPr>
              <a:t> yang </a:t>
            </a:r>
            <a:r>
              <a:rPr lang="en-US" sz="1600" b="1" dirty="0" err="1" smtClean="0">
                <a:solidFill>
                  <a:schemeClr val="tx1"/>
                </a:solidFill>
              </a:rPr>
              <a:t>sama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dengan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pada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sistem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operasi</a:t>
            </a:r>
            <a:r>
              <a:rPr lang="en-US" sz="1600" b="1" dirty="0" smtClean="0">
                <a:solidFill>
                  <a:schemeClr val="tx1"/>
                </a:solidFill>
              </a:rPr>
              <a:t> Windows, </a:t>
            </a:r>
            <a:r>
              <a:rPr lang="en-US" sz="1600" b="1" dirty="0" err="1" smtClean="0">
                <a:solidFill>
                  <a:schemeClr val="tx1"/>
                </a:solidFill>
              </a:rPr>
              <a:t>bila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tidak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mohon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anda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jelaskan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sebutkan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rujukan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nya</a:t>
            </a:r>
            <a:r>
              <a:rPr lang="en-US" sz="1600" b="1" dirty="0" smtClean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1187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Granite"/>
          <p:cNvSpPr>
            <a:spLocks noChangeArrowheads="1" noChangeShapeType="1" noTextEdit="1"/>
          </p:cNvSpPr>
          <p:nvPr/>
        </p:nvSpPr>
        <p:spPr bwMode="auto">
          <a:xfrm>
            <a:off x="1437968" y="2438400"/>
            <a:ext cx="6705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Next….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5257800"/>
            <a:ext cx="171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PERTEMUAN  -  3</a:t>
            </a:r>
            <a:endParaRPr lang="en-U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00801" y="1228298"/>
            <a:ext cx="2148734" cy="1670419"/>
            <a:chOff x="6400801" y="1228298"/>
            <a:chExt cx="2148734" cy="1670419"/>
          </a:xfrm>
        </p:grpSpPr>
        <p:sp>
          <p:nvSpPr>
            <p:cNvPr id="5" name="Up Arrow 4">
              <a:hlinkClick r:id="rId3" action="ppaction://hlinkpres?slideindex=1&amp;slidetitle="/>
            </p:cNvPr>
            <p:cNvSpPr/>
            <p:nvPr/>
          </p:nvSpPr>
          <p:spPr>
            <a:xfrm>
              <a:off x="7056068" y="1228298"/>
              <a:ext cx="838200" cy="1219200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00801" y="2529385"/>
              <a:ext cx="21487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alisto MT" pitchFamily="18" charset="0"/>
                </a:rPr>
                <a:t>BACK-MENU</a:t>
              </a:r>
              <a:endParaRPr lang="en-US" b="1" dirty="0">
                <a:solidFill>
                  <a:schemeClr val="bg1"/>
                </a:solidFill>
                <a:latin typeface="Calisto MT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86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2900" dirty="0" err="1"/>
              <a:t>Dalam</a:t>
            </a:r>
            <a:r>
              <a:rPr lang="en-US" sz="2900" dirty="0"/>
              <a:t> </a:t>
            </a:r>
            <a:r>
              <a:rPr lang="en-US" sz="2900" dirty="0" err="1" smtClean="0"/>
              <a:t>ilmu</a:t>
            </a:r>
            <a:r>
              <a:rPr lang="en-US" sz="2900" dirty="0" smtClean="0"/>
              <a:t> </a:t>
            </a:r>
            <a:r>
              <a:rPr lang="en-US" sz="2900" dirty="0" err="1" smtClean="0"/>
              <a:t>komputer</a:t>
            </a:r>
            <a:r>
              <a:rPr lang="en-US" sz="2900" dirty="0" smtClean="0"/>
              <a:t>,</a:t>
            </a:r>
            <a:r>
              <a:rPr lang="en-US" sz="2900" dirty="0"/>
              <a:t> </a:t>
            </a:r>
            <a:r>
              <a:rPr lang="en-US" sz="2900" b="1" dirty="0" smtClean="0"/>
              <a:t>KERNEL</a:t>
            </a:r>
            <a:r>
              <a:rPr lang="en-US" sz="2900" dirty="0"/>
              <a:t> </a:t>
            </a:r>
            <a:r>
              <a:rPr lang="en-US" sz="2900" dirty="0" err="1"/>
              <a:t>adalah</a:t>
            </a:r>
            <a:r>
              <a:rPr lang="en-US" sz="2900" dirty="0"/>
              <a:t> </a:t>
            </a:r>
            <a:r>
              <a:rPr lang="en-US" sz="2900" dirty="0" err="1"/>
              <a:t>suatu</a:t>
            </a:r>
            <a:r>
              <a:rPr lang="en-US" sz="2900" dirty="0"/>
              <a:t> </a:t>
            </a:r>
            <a:r>
              <a:rPr lang="en-US" sz="2900" dirty="0" err="1" smtClean="0"/>
              <a:t>perangkat</a:t>
            </a:r>
            <a:r>
              <a:rPr lang="en-US" sz="2900" dirty="0" smtClean="0"/>
              <a:t> </a:t>
            </a:r>
            <a:r>
              <a:rPr lang="en-US" sz="2900" dirty="0" err="1" smtClean="0"/>
              <a:t>lunak</a:t>
            </a:r>
            <a:r>
              <a:rPr lang="en-US" sz="2900" dirty="0" smtClean="0"/>
              <a:t> yang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bagian</a:t>
            </a:r>
            <a:r>
              <a:rPr lang="en-US" sz="2900" dirty="0"/>
              <a:t> </a:t>
            </a:r>
            <a:r>
              <a:rPr lang="en-US" sz="2900" dirty="0" err="1"/>
              <a:t>utama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sebuah</a:t>
            </a:r>
            <a:r>
              <a:rPr lang="en-US" sz="2900" dirty="0"/>
              <a:t> </a:t>
            </a:r>
            <a:r>
              <a:rPr lang="en-US" sz="2900" dirty="0" err="1" smtClean="0"/>
              <a:t>sistem</a:t>
            </a:r>
            <a:r>
              <a:rPr lang="en-US" sz="2900" dirty="0" smtClean="0"/>
              <a:t> </a:t>
            </a:r>
            <a:r>
              <a:rPr lang="en-US" sz="2900" dirty="0" err="1" smtClean="0"/>
              <a:t>operasi</a:t>
            </a:r>
            <a:r>
              <a:rPr lang="en-US" sz="2900" dirty="0" smtClean="0"/>
              <a:t>. </a:t>
            </a:r>
            <a:r>
              <a:rPr lang="en-US" sz="2900" dirty="0" err="1"/>
              <a:t>Tugasnya</a:t>
            </a:r>
            <a:r>
              <a:rPr lang="en-US" sz="2900" dirty="0"/>
              <a:t> </a:t>
            </a:r>
            <a:r>
              <a:rPr lang="en-US" sz="2900" dirty="0" err="1"/>
              <a:t>melayani</a:t>
            </a:r>
            <a:r>
              <a:rPr lang="en-US" sz="2900" dirty="0"/>
              <a:t> </a:t>
            </a:r>
            <a:r>
              <a:rPr lang="en-US" sz="2900" dirty="0" err="1"/>
              <a:t>bermacam</a:t>
            </a:r>
            <a:r>
              <a:rPr lang="en-US" sz="2900" dirty="0"/>
              <a:t> program </a:t>
            </a:r>
            <a:r>
              <a:rPr lang="en-US" sz="2900" dirty="0" err="1"/>
              <a:t>aplikasi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mengakses</a:t>
            </a:r>
            <a:r>
              <a:rPr lang="en-US" sz="2900" dirty="0"/>
              <a:t> </a:t>
            </a:r>
            <a:r>
              <a:rPr lang="en-US" sz="2900" dirty="0" err="1" smtClean="0"/>
              <a:t>perangkat</a:t>
            </a:r>
            <a:r>
              <a:rPr lang="en-US" sz="2900" dirty="0" smtClean="0"/>
              <a:t> </a:t>
            </a:r>
            <a:r>
              <a:rPr lang="en-US" sz="2900" dirty="0" err="1" smtClean="0"/>
              <a:t>keras</a:t>
            </a:r>
            <a:r>
              <a:rPr lang="en-US" sz="2900" dirty="0" smtClean="0"/>
              <a:t> </a:t>
            </a:r>
            <a:r>
              <a:rPr lang="en-US" sz="2900" dirty="0" err="1" smtClean="0"/>
              <a:t>komputer</a:t>
            </a:r>
            <a:r>
              <a:rPr lang="en-US" sz="2900" dirty="0"/>
              <a:t> </a:t>
            </a:r>
            <a:r>
              <a:rPr lang="en-US" sz="2900" dirty="0" err="1"/>
              <a:t>secara</a:t>
            </a:r>
            <a:r>
              <a:rPr lang="en-US" sz="2900" dirty="0"/>
              <a:t> </a:t>
            </a:r>
            <a:r>
              <a:rPr lang="en-US" sz="2900" dirty="0" err="1"/>
              <a:t>aman</a:t>
            </a:r>
            <a:r>
              <a:rPr lang="en-US" sz="2900" dirty="0"/>
              <a:t>.</a:t>
            </a:r>
          </a:p>
          <a:p>
            <a:pPr marL="0" indent="0" algn="just">
              <a:buNone/>
            </a:pP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akses</a:t>
            </a:r>
            <a:r>
              <a:rPr lang="en-US" sz="2900" dirty="0"/>
              <a:t> </a:t>
            </a:r>
            <a:r>
              <a:rPr lang="en-US" sz="2900" dirty="0" err="1"/>
              <a:t>terhadap</a:t>
            </a:r>
            <a:r>
              <a:rPr lang="en-US" sz="2900" dirty="0"/>
              <a:t>  </a:t>
            </a:r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/>
              <a:t>keras</a:t>
            </a:r>
            <a:r>
              <a:rPr lang="en-US" sz="2900" dirty="0"/>
              <a:t>  </a:t>
            </a:r>
            <a:r>
              <a:rPr lang="en-US" sz="2900" dirty="0" err="1"/>
              <a:t>terbatas</a:t>
            </a:r>
            <a:r>
              <a:rPr lang="en-US" sz="2900" dirty="0"/>
              <a:t>, </a:t>
            </a:r>
            <a:r>
              <a:rPr lang="en-US" sz="2900" dirty="0" err="1"/>
              <a:t>sedangkan</a:t>
            </a:r>
            <a:r>
              <a:rPr lang="en-US" sz="2900" dirty="0"/>
              <a:t> </a:t>
            </a:r>
            <a:r>
              <a:rPr lang="en-US" sz="2900" dirty="0" err="1"/>
              <a:t>ada</a:t>
            </a:r>
            <a:r>
              <a:rPr lang="en-US" sz="2900" dirty="0"/>
              <a:t> </a:t>
            </a:r>
            <a:r>
              <a:rPr lang="en-US" sz="2900" dirty="0" err="1"/>
              <a:t>lebih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satu</a:t>
            </a:r>
            <a:r>
              <a:rPr lang="en-US" sz="2900" dirty="0"/>
              <a:t> program yang </a:t>
            </a:r>
            <a:r>
              <a:rPr lang="en-US" sz="2900" dirty="0" err="1"/>
              <a:t>harus</a:t>
            </a:r>
            <a:r>
              <a:rPr lang="en-US" sz="2900" dirty="0"/>
              <a:t> </a:t>
            </a:r>
            <a:r>
              <a:rPr lang="en-US" sz="2900" dirty="0" err="1"/>
              <a:t>dilayani</a:t>
            </a:r>
            <a:r>
              <a:rPr lang="en-US" sz="2900" dirty="0"/>
              <a:t>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waktu</a:t>
            </a:r>
            <a:r>
              <a:rPr lang="en-US" sz="2900" dirty="0"/>
              <a:t> yang </a:t>
            </a:r>
            <a:r>
              <a:rPr lang="en-US" sz="2900" dirty="0" err="1"/>
              <a:t>bersamaan</a:t>
            </a:r>
            <a:r>
              <a:rPr lang="en-US" sz="2900" dirty="0"/>
              <a:t>, </a:t>
            </a:r>
            <a:r>
              <a:rPr lang="en-US" sz="2900" dirty="0" err="1"/>
              <a:t>maka</a:t>
            </a:r>
            <a:r>
              <a:rPr lang="en-US" sz="2900" dirty="0"/>
              <a:t> kernel </a:t>
            </a:r>
            <a:r>
              <a:rPr lang="en-US" sz="2900" dirty="0" err="1"/>
              <a:t>juga</a:t>
            </a:r>
            <a:r>
              <a:rPr lang="en-US" sz="2900" dirty="0"/>
              <a:t> </a:t>
            </a:r>
            <a:r>
              <a:rPr lang="en-US" sz="2900" dirty="0" err="1"/>
              <a:t>bertugas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mengatur</a:t>
            </a:r>
            <a:r>
              <a:rPr lang="en-US" sz="2900" dirty="0"/>
              <a:t> </a:t>
            </a:r>
            <a:r>
              <a:rPr lang="en-US" sz="2900" dirty="0" err="1"/>
              <a:t>kapan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berapa</a:t>
            </a:r>
            <a:r>
              <a:rPr lang="en-US" sz="2900" dirty="0"/>
              <a:t> lama </a:t>
            </a:r>
            <a:r>
              <a:rPr lang="en-US" sz="2900" dirty="0" err="1"/>
              <a:t>suatu</a:t>
            </a:r>
            <a:r>
              <a:rPr lang="en-US" sz="2900" dirty="0"/>
              <a:t> program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menggunakan</a:t>
            </a:r>
            <a:r>
              <a:rPr lang="en-US" sz="2900" dirty="0"/>
              <a:t> </a:t>
            </a:r>
            <a:r>
              <a:rPr lang="en-US" sz="2900" dirty="0" err="1"/>
              <a:t>satu</a:t>
            </a:r>
            <a:r>
              <a:rPr lang="en-US" sz="2900" dirty="0"/>
              <a:t> </a:t>
            </a:r>
            <a:r>
              <a:rPr lang="en-US" sz="2900" dirty="0" err="1"/>
              <a:t>bagian</a:t>
            </a:r>
            <a:r>
              <a:rPr lang="en-US" sz="2900" dirty="0"/>
              <a:t> </a:t>
            </a:r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/>
              <a:t>keras</a:t>
            </a:r>
            <a:r>
              <a:rPr lang="en-US" sz="2900" dirty="0"/>
              <a:t> </a:t>
            </a:r>
            <a:r>
              <a:rPr lang="en-US" sz="2900" dirty="0" err="1"/>
              <a:t>tersebut</a:t>
            </a:r>
            <a:r>
              <a:rPr lang="en-US" sz="2900" dirty="0"/>
              <a:t>. Hal </a:t>
            </a:r>
            <a:r>
              <a:rPr lang="en-US" sz="2900" dirty="0" err="1"/>
              <a:t>tersebut</a:t>
            </a:r>
            <a:r>
              <a:rPr lang="en-US" sz="2900" dirty="0"/>
              <a:t> </a:t>
            </a:r>
            <a:r>
              <a:rPr lang="en-US" sz="2900" dirty="0" err="1"/>
              <a:t>dinamakan</a:t>
            </a:r>
            <a:r>
              <a:rPr lang="en-US" sz="2900" dirty="0"/>
              <a:t> </a:t>
            </a:r>
            <a:r>
              <a:rPr lang="en-US" sz="2900" dirty="0" err="1"/>
              <a:t>sebagai</a:t>
            </a:r>
            <a:r>
              <a:rPr lang="en-US" sz="2900" dirty="0"/>
              <a:t> </a:t>
            </a:r>
            <a:r>
              <a:rPr lang="en-US" sz="2900" dirty="0" smtClean="0"/>
              <a:t>multiplexing.</a:t>
            </a:r>
            <a:endParaRPr lang="en-US" sz="2900" dirty="0"/>
          </a:p>
          <a:p>
            <a:pPr marL="0" indent="0" algn="just">
              <a:buNone/>
            </a:pPr>
            <a:r>
              <a:rPr lang="en-US" sz="2900" dirty="0" err="1"/>
              <a:t>Akses</a:t>
            </a:r>
            <a:r>
              <a:rPr lang="en-US" sz="2900" dirty="0"/>
              <a:t> </a:t>
            </a:r>
            <a:r>
              <a:rPr lang="en-US" sz="2900" dirty="0" err="1"/>
              <a:t>kepada</a:t>
            </a:r>
            <a:r>
              <a:rPr lang="en-US" sz="2900" dirty="0"/>
              <a:t> </a:t>
            </a:r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/>
              <a:t>keras</a:t>
            </a:r>
            <a:r>
              <a:rPr lang="en-US" sz="2900" dirty="0"/>
              <a:t> </a:t>
            </a:r>
            <a:r>
              <a:rPr lang="en-US" sz="2900" dirty="0" err="1"/>
              <a:t>secara</a:t>
            </a:r>
            <a:r>
              <a:rPr lang="en-US" sz="2900" dirty="0"/>
              <a:t> </a:t>
            </a:r>
            <a:r>
              <a:rPr lang="en-US" sz="2900" dirty="0" err="1"/>
              <a:t>langsung</a:t>
            </a:r>
            <a:r>
              <a:rPr lang="en-US" sz="2900" dirty="0"/>
              <a:t> </a:t>
            </a:r>
            <a:r>
              <a:rPr lang="en-US" sz="2900" dirty="0" err="1"/>
              <a:t>merupakan</a:t>
            </a:r>
            <a:r>
              <a:rPr lang="en-US" sz="2900" dirty="0"/>
              <a:t> </a:t>
            </a:r>
            <a:r>
              <a:rPr lang="en-US" sz="2900" dirty="0" err="1"/>
              <a:t>masalah</a:t>
            </a:r>
            <a:r>
              <a:rPr lang="en-US" sz="2900" dirty="0"/>
              <a:t> yang </a:t>
            </a:r>
            <a:r>
              <a:rPr lang="en-US" sz="2900" dirty="0" err="1"/>
              <a:t>kompleks</a:t>
            </a:r>
            <a:r>
              <a:rPr lang="en-US" sz="2900" dirty="0"/>
              <a:t>,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itu</a:t>
            </a:r>
            <a:r>
              <a:rPr lang="en-US" sz="2900" dirty="0"/>
              <a:t> kernel </a:t>
            </a:r>
            <a:r>
              <a:rPr lang="en-US" sz="2900" dirty="0" err="1"/>
              <a:t>biasanya</a:t>
            </a:r>
            <a:r>
              <a:rPr lang="en-US" sz="2900" dirty="0"/>
              <a:t> </a:t>
            </a:r>
            <a:r>
              <a:rPr lang="en-US" sz="2900" dirty="0" err="1"/>
              <a:t>mengimplementasikan</a:t>
            </a:r>
            <a:r>
              <a:rPr lang="en-US" sz="2900" dirty="0"/>
              <a:t> </a:t>
            </a:r>
            <a:r>
              <a:rPr lang="en-US" sz="2900" dirty="0" err="1"/>
              <a:t>sekumpulan</a:t>
            </a:r>
            <a:r>
              <a:rPr lang="en-US" sz="2900" dirty="0"/>
              <a:t> </a:t>
            </a:r>
            <a:r>
              <a:rPr lang="en-US" sz="2900" dirty="0" err="1" smtClean="0"/>
              <a:t>abstraksi</a:t>
            </a:r>
            <a:r>
              <a:rPr lang="en-US" sz="2900" dirty="0" smtClean="0"/>
              <a:t> </a:t>
            </a:r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 smtClean="0"/>
              <a:t>keras</a:t>
            </a:r>
            <a:r>
              <a:rPr lang="en-US" sz="2900" dirty="0" smtClean="0"/>
              <a:t>. </a:t>
            </a:r>
            <a:r>
              <a:rPr lang="en-US" sz="2900" dirty="0" err="1"/>
              <a:t>Abstraksi-abstraksi</a:t>
            </a:r>
            <a:r>
              <a:rPr lang="en-US" sz="2900" dirty="0"/>
              <a:t> </a:t>
            </a:r>
            <a:r>
              <a:rPr lang="en-US" sz="2900" dirty="0" err="1"/>
              <a:t>tersebut</a:t>
            </a:r>
            <a:r>
              <a:rPr lang="en-US" sz="2900" dirty="0"/>
              <a:t> </a:t>
            </a:r>
            <a:r>
              <a:rPr lang="en-US" sz="2900" dirty="0" err="1"/>
              <a:t>merupakan</a:t>
            </a:r>
            <a:r>
              <a:rPr lang="en-US" sz="2900" dirty="0"/>
              <a:t> </a:t>
            </a:r>
            <a:r>
              <a:rPr lang="en-US" sz="2900" dirty="0" err="1"/>
              <a:t>sebuah</a:t>
            </a:r>
            <a:r>
              <a:rPr lang="en-US" sz="2900" dirty="0"/>
              <a:t> </a:t>
            </a:r>
            <a:r>
              <a:rPr lang="en-US" sz="2900" dirty="0" err="1"/>
              <a:t>cara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menyembunyikan</a:t>
            </a:r>
            <a:r>
              <a:rPr lang="en-US" sz="2900" dirty="0"/>
              <a:t> </a:t>
            </a:r>
            <a:r>
              <a:rPr lang="en-US" sz="2900" dirty="0" err="1"/>
              <a:t>kompleksitas</a:t>
            </a:r>
            <a:r>
              <a:rPr lang="en-US" sz="2900" dirty="0"/>
              <a:t>,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memungkinkan</a:t>
            </a:r>
            <a:r>
              <a:rPr lang="en-US" sz="2900" dirty="0"/>
              <a:t> </a:t>
            </a:r>
            <a:r>
              <a:rPr lang="en-US" sz="2900" dirty="0" err="1"/>
              <a:t>akses</a:t>
            </a:r>
            <a:r>
              <a:rPr lang="en-US" sz="2900" dirty="0"/>
              <a:t> </a:t>
            </a:r>
            <a:r>
              <a:rPr lang="en-US" sz="2900" dirty="0" err="1"/>
              <a:t>kepada</a:t>
            </a:r>
            <a:r>
              <a:rPr lang="en-US" sz="2900" dirty="0"/>
              <a:t> </a:t>
            </a:r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/>
              <a:t>keras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mudah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seragam</a:t>
            </a:r>
            <a:r>
              <a:rPr lang="en-US" sz="2900" dirty="0"/>
              <a:t>. </a:t>
            </a:r>
            <a:r>
              <a:rPr lang="en-US" sz="2900" dirty="0" err="1"/>
              <a:t>Sehingga</a:t>
            </a:r>
            <a:r>
              <a:rPr lang="en-US" sz="2900" dirty="0"/>
              <a:t> </a:t>
            </a:r>
            <a:r>
              <a:rPr lang="en-US" sz="2900" dirty="0" err="1"/>
              <a:t>abstraksi</a:t>
            </a:r>
            <a:r>
              <a:rPr lang="en-US" sz="2900" dirty="0"/>
              <a:t>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/>
              <a:t>akhirnya</a:t>
            </a:r>
            <a:r>
              <a:rPr lang="en-US" sz="2900" dirty="0"/>
              <a:t> </a:t>
            </a:r>
            <a:r>
              <a:rPr lang="en-US" sz="2900" dirty="0" err="1"/>
              <a:t>memudahkan</a:t>
            </a:r>
            <a:r>
              <a:rPr lang="en-US" sz="2900" dirty="0"/>
              <a:t> </a:t>
            </a:r>
            <a:r>
              <a:rPr lang="en-US" sz="2900" dirty="0" err="1"/>
              <a:t>pekerjaan</a:t>
            </a:r>
            <a:r>
              <a:rPr lang="en-US" sz="2900" dirty="0"/>
              <a:t> </a:t>
            </a:r>
            <a:r>
              <a:rPr lang="en-US" sz="2900" dirty="0" smtClean="0"/>
              <a:t>programmer.</a:t>
            </a:r>
            <a:endParaRPr lang="en-US" sz="2900" dirty="0"/>
          </a:p>
          <a:p>
            <a:pPr marL="0" indent="0" algn="just">
              <a:buNone/>
            </a:pP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menjalankan</a:t>
            </a:r>
            <a:r>
              <a:rPr lang="en-US" sz="2900" dirty="0"/>
              <a:t> </a:t>
            </a:r>
            <a:r>
              <a:rPr lang="en-US" sz="2900" dirty="0" err="1"/>
              <a:t>sebuah</a:t>
            </a:r>
            <a:r>
              <a:rPr lang="en-US" sz="2900" dirty="0"/>
              <a:t> </a:t>
            </a:r>
            <a:r>
              <a:rPr lang="en-US" sz="2900" dirty="0" err="1"/>
              <a:t>komputer</a:t>
            </a:r>
            <a:r>
              <a:rPr lang="en-US" sz="2900" dirty="0"/>
              <a:t> </a:t>
            </a:r>
            <a:r>
              <a:rPr lang="en-US" sz="2900" dirty="0" err="1"/>
              <a:t>kita</a:t>
            </a:r>
            <a:r>
              <a:rPr lang="en-US" sz="2900" dirty="0"/>
              <a:t>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harus</a:t>
            </a:r>
            <a:r>
              <a:rPr lang="en-US" sz="2900" dirty="0"/>
              <a:t> </a:t>
            </a:r>
            <a:r>
              <a:rPr lang="en-US" sz="2900" dirty="0" err="1"/>
              <a:t>menggunakan</a:t>
            </a:r>
            <a:r>
              <a:rPr lang="en-US" sz="2900" dirty="0"/>
              <a:t> kernel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operasi</a:t>
            </a:r>
            <a:r>
              <a:rPr lang="en-US" sz="2900" dirty="0"/>
              <a:t>. </a:t>
            </a:r>
            <a:r>
              <a:rPr lang="en-US" sz="2900" dirty="0" err="1"/>
              <a:t>Sebuah</a:t>
            </a:r>
            <a:r>
              <a:rPr lang="en-US" sz="2900" dirty="0"/>
              <a:t> program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saja</a:t>
            </a:r>
            <a:r>
              <a:rPr lang="en-US" sz="2900" dirty="0"/>
              <a:t> </a:t>
            </a:r>
            <a:r>
              <a:rPr lang="en-US" sz="2900" dirty="0" err="1"/>
              <a:t>langsung</a:t>
            </a:r>
            <a:r>
              <a:rPr lang="en-US" sz="2900" dirty="0"/>
              <a:t> </a:t>
            </a:r>
            <a:r>
              <a:rPr lang="en-US" sz="2900" dirty="0" err="1"/>
              <a:t>di</a:t>
            </a:r>
            <a:r>
              <a:rPr lang="en-US" sz="2900" i="1" dirty="0" err="1"/>
              <a:t>load</a:t>
            </a:r>
            <a:r>
              <a:rPr lang="en-US" sz="2900" dirty="0"/>
              <a:t> 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dijalankan</a:t>
            </a:r>
            <a:r>
              <a:rPr lang="en-US" sz="2900" dirty="0"/>
              <a:t> di </a:t>
            </a:r>
            <a:r>
              <a:rPr lang="en-US" sz="2900" dirty="0" err="1"/>
              <a:t>atas</a:t>
            </a:r>
            <a:r>
              <a:rPr lang="en-US" sz="2900" dirty="0"/>
              <a:t> </a:t>
            </a:r>
            <a:r>
              <a:rPr lang="en-US" sz="2900" dirty="0" err="1"/>
              <a:t>mesin</a:t>
            </a:r>
            <a:r>
              <a:rPr lang="en-US" sz="2900" dirty="0"/>
              <a:t> '</a:t>
            </a:r>
            <a:r>
              <a:rPr lang="en-US" sz="2900" dirty="0" err="1"/>
              <a:t>telanjang</a:t>
            </a:r>
            <a:r>
              <a:rPr lang="en-US" sz="2900" dirty="0"/>
              <a:t>' </a:t>
            </a:r>
            <a:r>
              <a:rPr lang="en-US" sz="2900" dirty="0" err="1"/>
              <a:t>komputer</a:t>
            </a:r>
            <a:r>
              <a:rPr lang="en-US" sz="2900" dirty="0"/>
              <a:t>, </a:t>
            </a:r>
            <a:r>
              <a:rPr lang="en-US" sz="2900" dirty="0" err="1"/>
              <a:t>yaitu</a:t>
            </a:r>
            <a:r>
              <a:rPr lang="en-US" sz="2900" dirty="0"/>
              <a:t> </a:t>
            </a:r>
            <a:r>
              <a:rPr lang="en-US" sz="2900" dirty="0" err="1"/>
              <a:t>bilamana</a:t>
            </a:r>
            <a:r>
              <a:rPr lang="en-US" sz="2900" dirty="0"/>
              <a:t> </a:t>
            </a:r>
            <a:r>
              <a:rPr lang="en-US" sz="2900" dirty="0" err="1"/>
              <a:t>pembuat</a:t>
            </a:r>
            <a:r>
              <a:rPr lang="en-US" sz="2900" dirty="0"/>
              <a:t> program </a:t>
            </a:r>
            <a:r>
              <a:rPr lang="en-US" sz="2900" dirty="0" err="1"/>
              <a:t>ingin</a:t>
            </a:r>
            <a:r>
              <a:rPr lang="en-US" sz="2900" dirty="0"/>
              <a:t> </a:t>
            </a:r>
            <a:r>
              <a:rPr lang="en-US" sz="2900" dirty="0" err="1"/>
              <a:t>melakukan</a:t>
            </a:r>
            <a:r>
              <a:rPr lang="en-US" sz="2900" dirty="0"/>
              <a:t> </a:t>
            </a:r>
            <a:r>
              <a:rPr lang="en-US" sz="2900" dirty="0" err="1"/>
              <a:t>pekerjaannya</a:t>
            </a:r>
            <a:r>
              <a:rPr lang="en-US" sz="2900" dirty="0"/>
              <a:t> </a:t>
            </a:r>
            <a:r>
              <a:rPr lang="en-US" sz="2900" dirty="0" err="1"/>
              <a:t>tanpa</a:t>
            </a:r>
            <a:r>
              <a:rPr lang="en-US" sz="2900" dirty="0"/>
              <a:t> </a:t>
            </a:r>
            <a:r>
              <a:rPr lang="en-US" sz="2900" dirty="0" err="1"/>
              <a:t>bantuan</a:t>
            </a:r>
            <a:r>
              <a:rPr lang="en-US" sz="2900" dirty="0"/>
              <a:t> </a:t>
            </a:r>
            <a:r>
              <a:rPr lang="en-US" sz="2900" dirty="0" err="1"/>
              <a:t>abstraksi</a:t>
            </a:r>
            <a:r>
              <a:rPr lang="en-US" sz="2900" dirty="0"/>
              <a:t> </a:t>
            </a:r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/>
              <a:t>keras</a:t>
            </a:r>
            <a:r>
              <a:rPr lang="en-US" sz="2900" dirty="0"/>
              <a:t>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bantuan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operasi</a:t>
            </a:r>
            <a:r>
              <a:rPr lang="en-US" sz="2900" dirty="0"/>
              <a:t>. </a:t>
            </a:r>
            <a:r>
              <a:rPr lang="en-US" sz="2900" dirty="0" err="1"/>
              <a:t>Teknik</a:t>
            </a:r>
            <a:r>
              <a:rPr lang="en-US" sz="2900" dirty="0"/>
              <a:t> </a:t>
            </a:r>
            <a:r>
              <a:rPr lang="en-US" sz="2900" dirty="0" err="1"/>
              <a:t>ini</a:t>
            </a:r>
            <a:r>
              <a:rPr lang="en-US" sz="2900" dirty="0"/>
              <a:t> </a:t>
            </a:r>
            <a:r>
              <a:rPr lang="en-US" sz="2900" dirty="0" err="1"/>
              <a:t>digunakan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komputer</a:t>
            </a:r>
            <a:r>
              <a:rPr lang="en-US" sz="2900" dirty="0"/>
              <a:t> </a:t>
            </a:r>
            <a:r>
              <a:rPr lang="en-US" sz="2900" dirty="0" err="1"/>
              <a:t>generasi</a:t>
            </a:r>
            <a:r>
              <a:rPr lang="en-US" sz="2900" dirty="0"/>
              <a:t> </a:t>
            </a:r>
            <a:r>
              <a:rPr lang="en-US" sz="2900" dirty="0" err="1"/>
              <a:t>awal</a:t>
            </a:r>
            <a:r>
              <a:rPr lang="en-US" sz="2900" dirty="0"/>
              <a:t>, </a:t>
            </a:r>
            <a:r>
              <a:rPr lang="en-US" sz="2900" dirty="0" err="1"/>
              <a:t>sehingga</a:t>
            </a:r>
            <a:r>
              <a:rPr lang="en-US" sz="2900" dirty="0"/>
              <a:t> </a:t>
            </a:r>
            <a:r>
              <a:rPr lang="en-US" sz="2900" dirty="0" err="1"/>
              <a:t>bila</a:t>
            </a:r>
            <a:r>
              <a:rPr lang="en-US" sz="2900" dirty="0"/>
              <a:t> </a:t>
            </a:r>
            <a:r>
              <a:rPr lang="en-US" sz="2900" dirty="0" err="1"/>
              <a:t>kita</a:t>
            </a:r>
            <a:r>
              <a:rPr lang="en-US" sz="2900" dirty="0"/>
              <a:t> </a:t>
            </a:r>
            <a:r>
              <a:rPr lang="en-US" sz="2900" dirty="0" err="1"/>
              <a:t>ingin</a:t>
            </a:r>
            <a:r>
              <a:rPr lang="en-US" sz="2900" dirty="0"/>
              <a:t> </a:t>
            </a:r>
            <a:r>
              <a:rPr lang="en-US" sz="2900" dirty="0" err="1"/>
              <a:t>berpindah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satu</a:t>
            </a:r>
            <a:r>
              <a:rPr lang="en-US" sz="2900" dirty="0"/>
              <a:t> program </a:t>
            </a:r>
            <a:r>
              <a:rPr lang="en-US" sz="2900" dirty="0" err="1"/>
              <a:t>ke</a:t>
            </a:r>
            <a:r>
              <a:rPr lang="en-US" sz="2900" dirty="0"/>
              <a:t> program lain, </a:t>
            </a:r>
            <a:r>
              <a:rPr lang="en-US" sz="2900" dirty="0" err="1"/>
              <a:t>kita</a:t>
            </a:r>
            <a:r>
              <a:rPr lang="en-US" sz="2900" dirty="0"/>
              <a:t> </a:t>
            </a:r>
            <a:r>
              <a:rPr lang="en-US" sz="2900" dirty="0" err="1"/>
              <a:t>harus</a:t>
            </a:r>
            <a:r>
              <a:rPr lang="en-US" sz="2900" dirty="0"/>
              <a:t> </a:t>
            </a:r>
            <a:r>
              <a:rPr lang="en-US" sz="2900" dirty="0" err="1"/>
              <a:t>mereset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</a:t>
            </a:r>
            <a:r>
              <a:rPr lang="en-US" sz="2900" i="1" dirty="0" err="1"/>
              <a:t>load</a:t>
            </a:r>
            <a:r>
              <a:rPr lang="en-US" sz="2900" dirty="0"/>
              <a:t> </a:t>
            </a:r>
            <a:r>
              <a:rPr lang="en-US" sz="2900" dirty="0" err="1"/>
              <a:t>kembali</a:t>
            </a:r>
            <a:r>
              <a:rPr lang="en-US" sz="2900" dirty="0"/>
              <a:t> program-program </a:t>
            </a:r>
            <a:r>
              <a:rPr lang="en-US" sz="2900" dirty="0" err="1"/>
              <a:t>tersebut</a:t>
            </a:r>
            <a:r>
              <a:rPr lang="en-US" sz="2900" dirty="0"/>
              <a:t>.</a:t>
            </a:r>
          </a:p>
          <a:p>
            <a:pPr marL="57150" indent="0">
              <a:buNone/>
            </a:pP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/>
          <a:p>
            <a:r>
              <a:rPr lang="en-US" sz="3600" dirty="0" smtClean="0"/>
              <a:t>KONSEP   KERNEL  … ???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upload.wikimedia.org/wikipedia/id/6/66/Jenis-jenis-ker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219200"/>
            <a:ext cx="5810250" cy="484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1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/>
              <a:t>4 </a:t>
            </a:r>
            <a:r>
              <a:rPr lang="en-US" dirty="0" smtClean="0"/>
              <a:t>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kategori</a:t>
            </a:r>
            <a:r>
              <a:rPr lang="en-US" dirty="0" smtClean="0"/>
              <a:t> Kernel:</a:t>
            </a:r>
          </a:p>
          <a:p>
            <a:pPr marL="57150" indent="0">
              <a:buNone/>
            </a:pPr>
            <a:endParaRPr lang="en-US" dirty="0"/>
          </a:p>
          <a:p>
            <a:pPr marL="971550" lvl="1" indent="-514350" algn="just">
              <a:buFont typeface="+mj-lt"/>
              <a:buAutoNum type="arabicParenR"/>
            </a:pPr>
            <a:r>
              <a:rPr lang="en-US" b="1" dirty="0" smtClean="0"/>
              <a:t>Monolithic Kernel</a:t>
            </a:r>
            <a:r>
              <a:rPr lang="en-US" dirty="0" smtClean="0"/>
              <a:t>. </a:t>
            </a:r>
            <a:r>
              <a:rPr lang="en-US" dirty="0"/>
              <a:t>Kernel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kaya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tangguh</a:t>
            </a:r>
            <a:r>
              <a:rPr lang="en-US" dirty="0"/>
              <a:t>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n-US" b="1" dirty="0" smtClean="0"/>
              <a:t>Microkernel</a:t>
            </a:r>
            <a:r>
              <a:rPr lang="en-US" b="1" dirty="0"/>
              <a:t>. </a:t>
            </a:r>
            <a:r>
              <a:rPr lang="en-US" dirty="0"/>
              <a:t>Kernel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 </a:t>
            </a:r>
            <a:r>
              <a:rPr lang="en-US" dirty="0" err="1" smtClean="0"/>
              <a:t>sederhana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aplikasi-aplikasi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server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n-US" b="1" dirty="0" smtClean="0"/>
              <a:t>Hybrid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microkernel). Kernel yang </a:t>
            </a:r>
            <a:r>
              <a:rPr lang="en-US" dirty="0" err="1" smtClean="0"/>
              <a:t>mirip</a:t>
            </a:r>
            <a:r>
              <a:rPr lang="en-US" dirty="0" smtClean="0"/>
              <a:t> microkernel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di kernel agar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en-US" dirty="0"/>
          </a:p>
          <a:p>
            <a:pPr marL="971550" lvl="1" indent="-514350" algn="just">
              <a:buFont typeface="+mj-lt"/>
              <a:buAutoNum type="arabicParenR"/>
            </a:pPr>
            <a:r>
              <a:rPr lang="en-US" b="1" dirty="0" err="1" smtClean="0"/>
              <a:t>Exokernel</a:t>
            </a:r>
            <a:r>
              <a:rPr lang="en-US" dirty="0"/>
              <a:t>. Kernel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 hardware,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/>
              <a:t>pustaka</a:t>
            </a:r>
            <a:r>
              <a:rPr lang="en-US" dirty="0"/>
              <a:t>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hampir-hampir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600" dirty="0" smtClean="0"/>
              <a:t>KATEGORI   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  <a:hlinkClick r:id="rId2" tooltip="Kernel monolitik"/>
              </a:rPr>
              <a:t>kernel </a:t>
            </a:r>
            <a:r>
              <a:rPr lang="en-US" dirty="0" err="1">
                <a:solidFill>
                  <a:schemeClr val="tx1"/>
                </a:solidFill>
                <a:hlinkClick r:id="rId2" tooltip="Kernel monolitik"/>
              </a:rPr>
              <a:t>monolitik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didefinisikan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antarmuka</a:t>
            </a:r>
            <a:r>
              <a:rPr lang="en-US" dirty="0">
                <a:solidFill>
                  <a:schemeClr val="tx1"/>
                </a:solidFill>
              </a:rPr>
              <a:t> virtual yang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  <a:hlinkClick r:id="rId3" tooltip="Perangkat keras"/>
              </a:rPr>
              <a:t>perangkat</a:t>
            </a:r>
            <a:r>
              <a:rPr lang="en-US" dirty="0">
                <a:solidFill>
                  <a:schemeClr val="tx1"/>
                </a:solidFill>
                <a:hlinkClick r:id="rId3" tooltip="Perangkat keras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3" tooltip="Perangkat keras"/>
              </a:rPr>
              <a:t>keras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sekumpulan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primitif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  <a:hlinkClick r:id="rId4" tooltip="System call (halaman belum tersedia)"/>
              </a:rPr>
              <a:t>system call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mengimplementasikan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layanan-layanan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  <a:hlinkClick r:id="rId5" tooltip="Sistem operasi"/>
              </a:rPr>
              <a:t>sistem</a:t>
            </a:r>
            <a:r>
              <a:rPr lang="en-US" dirty="0">
                <a:solidFill>
                  <a:schemeClr val="tx1"/>
                </a:solidFill>
                <a:hlinkClick r:id="rId5" tooltip="Sistem operasi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5" tooltip="Sistem operasi"/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manajemen</a:t>
            </a:r>
            <a:r>
              <a:rPr lang="en-US" dirty="0">
                <a:solidFill>
                  <a:schemeClr val="tx1"/>
                </a:solidFill>
              </a:rPr>
              <a:t> proses, </a:t>
            </a:r>
            <a:r>
              <a:rPr lang="en-US" dirty="0" err="1">
                <a:solidFill>
                  <a:schemeClr val="tx1"/>
                </a:solidFill>
              </a:rPr>
              <a:t>konkurensi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concurrency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  <a:hlinkClick r:id="rId6" tooltip="Manajemen memori (halaman belum tersedia)"/>
              </a:rPr>
              <a:t>manajemen</a:t>
            </a:r>
            <a:r>
              <a:rPr lang="en-US" dirty="0">
                <a:solidFill>
                  <a:schemeClr val="tx1"/>
                </a:solidFill>
                <a:hlinkClick r:id="rId6" tooltip="Manajemen memori (halaman belum tersedia)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6" tooltip="Manajemen memori (halaman belum tersedia)"/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modul-modul</a:t>
            </a:r>
            <a:r>
              <a:rPr lang="en-US" dirty="0">
                <a:solidFill>
                  <a:schemeClr val="tx1"/>
                </a:solidFill>
              </a:rPr>
              <a:t> kernel yang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mode supervisor.</a:t>
            </a:r>
          </a:p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Meskipun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operasi-operasi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terpisah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integrasi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kode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monolithic kernel </a:t>
            </a:r>
            <a:r>
              <a:rPr lang="en-US" dirty="0" err="1">
                <a:solidFill>
                  <a:schemeClr val="tx1"/>
                </a:solidFill>
              </a:rPr>
              <a:t>sangatlah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i="1" dirty="0">
                <a:solidFill>
                  <a:schemeClr val="tx1"/>
                </a:solidFill>
              </a:rPr>
              <a:t>address space</a:t>
            </a:r>
            <a:r>
              <a:rPr lang="en-US" dirty="0">
                <a:solidFill>
                  <a:schemeClr val="tx1"/>
                </a:solidFill>
              </a:rPr>
              <a:t> yang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i="1" dirty="0">
                <a:solidFill>
                  <a:schemeClr val="tx1"/>
                </a:solidFill>
              </a:rPr>
              <a:t>bug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merusak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keseluruhan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. Akan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implementasi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integrasi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komponen</a:t>
            </a:r>
            <a:r>
              <a:rPr lang="en-US" dirty="0">
                <a:solidFill>
                  <a:schemeClr val="tx1"/>
                </a:solidFill>
              </a:rPr>
              <a:t> internal yang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justru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mengizinkan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fitur-fitur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bawahnya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dieksploitasi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efektif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i="1" dirty="0">
                <a:solidFill>
                  <a:schemeClr val="tx1"/>
                </a:solidFill>
              </a:rPr>
              <a:t>monolithic kernel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>
                <a:solidFill>
                  <a:schemeClr val="tx1"/>
                </a:solidFill>
              </a:rPr>
              <a:t>sangatlah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efisien</a:t>
            </a:r>
            <a:r>
              <a:rPr lang="en-US" dirty="0">
                <a:solidFill>
                  <a:schemeClr val="tx1"/>
                </a:solidFill>
              </a:rPr>
              <a:t>—</a:t>
            </a:r>
            <a:r>
              <a:rPr lang="en-US" dirty="0" err="1">
                <a:solidFill>
                  <a:schemeClr val="tx1"/>
                </a:solidFill>
              </a:rPr>
              <a:t>meskipun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sulit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MONOLITHIC  KERNEL (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definisi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MONOLITHIC  KERNEL (usable)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1600202"/>
            <a:ext cx="8229600" cy="4525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Di </a:t>
            </a:r>
            <a:r>
              <a:rPr lang="en-US" sz="2000" dirty="0" err="1">
                <a:solidFill>
                  <a:schemeClr val="tx1"/>
                </a:solidFill>
              </a:rPr>
              <a:t>bawah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beberapa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Monolithic kernel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63550" indent="-463550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</a:rPr>
              <a:t>Kernel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smtClean="0">
                <a:solidFill>
                  <a:schemeClr val="tx1"/>
                </a:solidFill>
              </a:rPr>
              <a:t>UNIX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tradisional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seperti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halnya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kernel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UNIX </a:t>
            </a:r>
            <a:r>
              <a:rPr lang="en-US" sz="2000" dirty="0" err="1">
                <a:solidFill>
                  <a:schemeClr val="tx1"/>
                </a:solidFill>
              </a:rPr>
              <a:t>keluarga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3" tooltip="BSD"/>
              </a:rPr>
              <a:t>BSD</a:t>
            </a:r>
            <a:r>
              <a:rPr lang="en-US" sz="2000" dirty="0">
                <a:solidFill>
                  <a:schemeClr val="tx1"/>
                </a:solidFill>
              </a:rPr>
              <a:t> (</a:t>
            </a:r>
            <a:r>
              <a:rPr lang="en-US" sz="2000" dirty="0" err="1">
                <a:solidFill>
                  <a:schemeClr val="tx1"/>
                </a:solidFill>
                <a:hlinkClick r:id="rId4" tooltip="NetBSD (halaman belum tersedia)"/>
              </a:rPr>
              <a:t>NetBSD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>
                <a:solidFill>
                  <a:schemeClr val="tx1"/>
                </a:solidFill>
                <a:hlinkClick r:id="rId5" tooltip="BSD/I (halaman belum tersedia)"/>
              </a:rPr>
              <a:t>BSD/I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>
                <a:solidFill>
                  <a:schemeClr val="tx1"/>
                </a:solidFill>
                <a:hlinkClick r:id="rId6" tooltip="FreeBSD"/>
              </a:rPr>
              <a:t>FreeBSD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lainnya</a:t>
            </a:r>
            <a:r>
              <a:rPr lang="en-US" sz="2000" dirty="0">
                <a:solidFill>
                  <a:schemeClr val="tx1"/>
                </a:solidFill>
              </a:rPr>
              <a:t>).</a:t>
            </a:r>
          </a:p>
          <a:p>
            <a:pPr marL="463550" indent="-463550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</a:rPr>
              <a:t>Kernel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7" tooltip="GNU/Linux"/>
              </a:rPr>
              <a:t>GNU/Linux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>
                <a:solidFill>
                  <a:schemeClr val="tx1"/>
                </a:solidFill>
                <a:hlinkClick r:id="rId8" tooltip="Kernel Linux"/>
              </a:rPr>
              <a:t>Linux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463550" indent="-463550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</a:rPr>
              <a:t>Kernel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9" tooltip="Windows"/>
              </a:rPr>
              <a:t>Windows</a:t>
            </a:r>
            <a:r>
              <a:rPr lang="en-US" sz="2000" dirty="0">
                <a:solidFill>
                  <a:schemeClr val="tx1"/>
                </a:solidFill>
              </a:rPr>
              <a:t> (</a:t>
            </a:r>
            <a:r>
              <a:rPr lang="en-US" sz="2000" dirty="0" err="1">
                <a:solidFill>
                  <a:schemeClr val="tx1"/>
                </a:solidFill>
              </a:rPr>
              <a:t>versi</a:t>
            </a:r>
            <a:r>
              <a:rPr lang="en-US" sz="2000" dirty="0">
                <a:solidFill>
                  <a:schemeClr val="tx1"/>
                </a:solidFill>
              </a:rPr>
              <a:t> 1.x </a:t>
            </a:r>
            <a:r>
              <a:rPr lang="en-US" sz="2000" dirty="0" err="1">
                <a:solidFill>
                  <a:schemeClr val="tx1"/>
                </a:solidFill>
              </a:rPr>
              <a:t>hingga</a:t>
            </a:r>
            <a:r>
              <a:rPr lang="en-US" sz="2000" dirty="0">
                <a:solidFill>
                  <a:schemeClr val="tx1"/>
                </a:solidFill>
              </a:rPr>
              <a:t> 4.x; </a:t>
            </a:r>
            <a:r>
              <a:rPr lang="en-US" sz="2000" dirty="0" err="1">
                <a:solidFill>
                  <a:schemeClr val="tx1"/>
                </a:solidFill>
              </a:rPr>
              <a:t>kecuali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10" tooltip="Windows NT"/>
              </a:rPr>
              <a:t>Windows NT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400" dirty="0" err="1">
                <a:solidFill>
                  <a:schemeClr val="tx1"/>
                </a:solidFill>
              </a:rPr>
              <a:t>Pendekatan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  <a:hlinkClick r:id="rId2" tooltip="Mikrokernel"/>
              </a:rPr>
              <a:t>mikrokernel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berisi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sebuah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abstraksi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sederhana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>
                <a:solidFill>
                  <a:schemeClr val="tx1"/>
                </a:solidFill>
                <a:hlinkClick r:id="rId3" tooltip="Hardware Abstraction Layer"/>
              </a:rPr>
              <a:t>hardware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sekumpulan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primitif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>
                <a:solidFill>
                  <a:schemeClr val="tx1"/>
                </a:solidFill>
                <a:hlinkClick r:id="rId4" tooltip="System call (halaman belum tersedia)"/>
              </a:rPr>
              <a:t>system call</a:t>
            </a:r>
            <a:r>
              <a:rPr lang="en-US" sz="1400" dirty="0">
                <a:solidFill>
                  <a:schemeClr val="tx1"/>
                </a:solidFill>
              </a:rPr>
              <a:t> 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digunakan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membuat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sebuah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operasi</a:t>
            </a:r>
            <a:r>
              <a:rPr lang="en-US" sz="1400" dirty="0">
                <a:solidFill>
                  <a:schemeClr val="tx1"/>
                </a:solidFill>
              </a:rPr>
              <a:t> agar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berjalan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layanan-layanan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seperti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>
                <a:solidFill>
                  <a:schemeClr val="tx1"/>
                </a:solidFill>
                <a:hlinkClick r:id="rId5" tooltip="Thread"/>
              </a:rPr>
              <a:t>thread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address space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komunikasi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>
                <a:solidFill>
                  <a:schemeClr val="tx1"/>
                </a:solidFill>
                <a:hlinkClick r:id="rId6" tooltip="Proses komputer (halaman belum tersedia)"/>
              </a:rPr>
              <a:t>proses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Layanan-layanan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, yang </a:t>
            </a:r>
            <a:r>
              <a:rPr lang="en-US" sz="1400" dirty="0" err="1">
                <a:solidFill>
                  <a:schemeClr val="tx1"/>
                </a:solidFill>
              </a:rPr>
              <a:t>biasanya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disediakan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kernel, </a:t>
            </a:r>
            <a:r>
              <a:rPr lang="en-US" sz="1400" dirty="0" err="1">
                <a:solidFill>
                  <a:schemeClr val="tx1"/>
                </a:solidFill>
              </a:rPr>
              <a:t>seperti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dukungan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  <a:hlinkClick r:id="rId7" tooltip="Jaringan komputer"/>
              </a:rPr>
              <a:t>jaringan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pendekatan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microkernel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justru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diimplementasikan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ruangan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i="1" dirty="0">
                <a:solidFill>
                  <a:schemeClr val="tx1"/>
                </a:solidFill>
              </a:rPr>
              <a:t>user-space</a:t>
            </a:r>
            <a:r>
              <a:rPr lang="en-US" sz="1400" dirty="0">
                <a:solidFill>
                  <a:schemeClr val="tx1"/>
                </a:solidFill>
              </a:rPr>
              <a:t>),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b="1" dirty="0" smtClean="0">
                <a:solidFill>
                  <a:schemeClr val="tx1"/>
                </a:solidFill>
              </a:rPr>
              <a:t>server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b="1" dirty="0" smtClean="0">
                <a:solidFill>
                  <a:schemeClr val="tx1"/>
                </a:solidFill>
              </a:rPr>
              <a:t>Server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  <a:hlinkClick r:id="rId8" tooltip="Peladen"/>
              </a:rPr>
              <a:t>peladen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sebuah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>
                <a:solidFill>
                  <a:schemeClr val="tx1"/>
                </a:solidFill>
                <a:hlinkClick r:id="rId9" tooltip="Program"/>
              </a:rPr>
              <a:t>program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seperti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halnya</a:t>
            </a:r>
            <a:r>
              <a:rPr lang="en-US" sz="1400" dirty="0">
                <a:solidFill>
                  <a:schemeClr val="tx1"/>
                </a:solidFill>
              </a:rPr>
              <a:t> program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. Server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mengizinkan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operasi</a:t>
            </a:r>
            <a:r>
              <a:rPr lang="en-US" sz="1400" dirty="0">
                <a:solidFill>
                  <a:schemeClr val="tx1"/>
                </a:solidFill>
              </a:rPr>
              <a:t> agar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dimodifikasi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program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menghentikannya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sebuah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mesin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kecil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tanpa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dukungan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jaringan</a:t>
            </a:r>
            <a:r>
              <a:rPr lang="en-US" sz="1400" dirty="0">
                <a:solidFill>
                  <a:schemeClr val="tx1"/>
                </a:solidFill>
              </a:rPr>
              <a:t>, server </a:t>
            </a:r>
            <a:r>
              <a:rPr lang="en-US" sz="1400" dirty="0" err="1">
                <a:solidFill>
                  <a:schemeClr val="tx1"/>
                </a:solidFill>
              </a:rPr>
              <a:t>jaringan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istilah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server</a:t>
            </a:r>
            <a:r>
              <a:rPr lang="en-US" sz="1400" dirty="0">
                <a:solidFill>
                  <a:schemeClr val="tx1"/>
                </a:solidFill>
              </a:rPr>
              <a:t> di </a:t>
            </a:r>
            <a:r>
              <a:rPr lang="en-US" sz="1400" dirty="0" err="1">
                <a:solidFill>
                  <a:schemeClr val="tx1"/>
                </a:solidFill>
              </a:rPr>
              <a:t>sini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dimaksudkan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pusat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jaringan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perlu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dijalankan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operasi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tradisional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monolithic kernel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hal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mengakibatkan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rekompilasi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kernel, yang </a:t>
            </a:r>
            <a:r>
              <a:rPr lang="en-US" sz="1400" dirty="0" err="1">
                <a:solidFill>
                  <a:schemeClr val="tx1"/>
                </a:solidFill>
              </a:rPr>
              <a:t>tentu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saja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sulit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biasa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awam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</a:rPr>
              <a:t>Dalam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teorinya</a:t>
            </a:r>
            <a:r>
              <a:rPr lang="en-US" sz="1400" dirty="0">
                <a:solidFill>
                  <a:schemeClr val="tx1"/>
                </a:solidFill>
              </a:rPr>
              <a:t>, </a:t>
            </a:r>
            <a:r>
              <a:rPr lang="en-US" sz="1400" dirty="0" err="1">
                <a:solidFill>
                  <a:schemeClr val="tx1"/>
                </a:solidFill>
                <a:hlinkClick r:id="rId10" tooltip="Sistem operasi"/>
              </a:rPr>
              <a:t>sistem</a:t>
            </a:r>
            <a:r>
              <a:rPr lang="en-US" sz="1400" dirty="0">
                <a:solidFill>
                  <a:schemeClr val="tx1"/>
                </a:solidFill>
                <a:hlinkClick r:id="rId10" tooltip="Sistem operasi"/>
              </a:rPr>
              <a:t> </a:t>
            </a:r>
            <a:r>
              <a:rPr lang="en-US" sz="1400" dirty="0" err="1">
                <a:solidFill>
                  <a:schemeClr val="tx1"/>
                </a:solidFill>
                <a:hlinkClick r:id="rId10" tooltip="Sistem operasi"/>
              </a:rPr>
              <a:t>operasi</a:t>
            </a:r>
            <a:r>
              <a:rPr lang="en-US" sz="1400" dirty="0">
                <a:solidFill>
                  <a:schemeClr val="tx1"/>
                </a:solidFill>
              </a:rPr>
              <a:t> yang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microkernel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stabil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dibandingkan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monolithic kernel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sebuah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server</a:t>
            </a:r>
            <a:r>
              <a:rPr lang="en-US" sz="1400" dirty="0">
                <a:solidFill>
                  <a:schemeClr val="tx1"/>
                </a:solidFill>
              </a:rPr>
              <a:t> yang </a:t>
            </a:r>
            <a:r>
              <a:rPr lang="en-US" sz="1400" dirty="0" err="1">
                <a:solidFill>
                  <a:schemeClr val="tx1"/>
                </a:solidFill>
              </a:rPr>
              <a:t>gagal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bekerja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menyebabkan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kernel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berjalan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server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dihentikan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kernel </a:t>
            </a:r>
            <a:r>
              <a:rPr lang="en-US" sz="1400" dirty="0" err="1">
                <a:solidFill>
                  <a:schemeClr val="tx1"/>
                </a:solidFill>
              </a:rPr>
              <a:t>utama</a:t>
            </a:r>
            <a:r>
              <a:rPr lang="en-US" sz="1400" dirty="0">
                <a:solidFill>
                  <a:schemeClr val="tx1"/>
                </a:solidFill>
              </a:rPr>
              <a:t>. Akan </a:t>
            </a:r>
            <a:r>
              <a:rPr lang="en-US" sz="1400" dirty="0" err="1">
                <a:solidFill>
                  <a:schemeClr val="tx1"/>
                </a:solidFill>
              </a:rPr>
              <a:t>tetapi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prakteknya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bagian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i="1" dirty="0">
                <a:solidFill>
                  <a:schemeClr val="tx1"/>
                </a:solidFill>
              </a:rPr>
              <a:t>system state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hilang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server yang </a:t>
            </a:r>
            <a:r>
              <a:rPr lang="en-US" sz="1400" dirty="0" err="1">
                <a:solidFill>
                  <a:schemeClr val="tx1"/>
                </a:solidFill>
              </a:rPr>
              <a:t>gagal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bekerja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biasanya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proses </a:t>
            </a:r>
            <a:r>
              <a:rPr lang="en-US" sz="1400" dirty="0" err="1">
                <a:solidFill>
                  <a:schemeClr val="tx1"/>
                </a:solidFill>
              </a:rPr>
              <a:t>eksekusi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aplikasi</a:t>
            </a:r>
            <a:r>
              <a:rPr lang="en-US" sz="1400" dirty="0">
                <a:solidFill>
                  <a:schemeClr val="tx1"/>
                </a:solidFill>
              </a:rPr>
              <a:t> pun 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sulit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server-server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MIKRO-KERNEL (</a:t>
            </a:r>
            <a:r>
              <a:rPr lang="en-US" sz="3200" b="1" dirty="0" err="1" smtClean="0">
                <a:solidFill>
                  <a:schemeClr val="bg1"/>
                </a:solidFill>
                <a:latin typeface="Calisto MT" pitchFamily="18" charset="0"/>
              </a:rPr>
              <a:t>definisi</a:t>
            </a: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MIKRO-KERNEL (usable)</a:t>
            </a:r>
            <a:endParaRPr lang="en-US" sz="40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57200" y="1600202"/>
            <a:ext cx="8229600" cy="4525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Calisto MT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000" dirty="0" err="1">
                <a:solidFill>
                  <a:schemeClr val="tx1"/>
                </a:solidFill>
              </a:rPr>
              <a:t>Beberapa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microkernel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63550" indent="-463550" algn="just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3" tooltip="IBM AIX"/>
              </a:rPr>
              <a:t>IBM AIX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versi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4" tooltip="UNIX"/>
              </a:rPr>
              <a:t>UNIX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5" tooltip="IBM"/>
              </a:rPr>
              <a:t>IBM</a:t>
            </a:r>
            <a:endParaRPr lang="en-US" sz="2000" dirty="0">
              <a:solidFill>
                <a:schemeClr val="tx1"/>
              </a:solidFill>
            </a:endParaRPr>
          </a:p>
          <a:p>
            <a:pPr marL="463550" indent="-463550" algn="just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6" tooltip="Amoeba"/>
              </a:rPr>
              <a:t>Amoeba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kernel yang </a:t>
            </a:r>
            <a:r>
              <a:rPr lang="en-US" sz="2000" dirty="0" err="1">
                <a:solidFill>
                  <a:schemeClr val="tx1"/>
                </a:solidFill>
              </a:rPr>
              <a:t>dikembangkan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edukasi</a:t>
            </a:r>
            <a:endParaRPr lang="en-US" sz="2000" dirty="0">
              <a:solidFill>
                <a:schemeClr val="tx1"/>
              </a:solidFill>
            </a:endParaRPr>
          </a:p>
          <a:p>
            <a:pPr marL="463550" indent="-463550" algn="just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7" tooltip="Kernel Mach (halaman belum tersedia)"/>
              </a:rPr>
              <a:t>Kernel Mach</a:t>
            </a:r>
            <a:r>
              <a:rPr lang="en-US" sz="2000" dirty="0">
                <a:solidFill>
                  <a:schemeClr val="tx1"/>
                </a:solidFill>
              </a:rPr>
              <a:t>,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linkClick r:id="rId8" tooltip="GNU/Hurd (halaman belum tersedia)"/>
              </a:rPr>
              <a:t>GNU/</a:t>
            </a:r>
            <a:r>
              <a:rPr lang="en-US" sz="2000" dirty="0" err="1" smtClean="0">
                <a:solidFill>
                  <a:schemeClr val="tx1"/>
                </a:solidFill>
                <a:hlinkClick r:id="rId8" tooltip="GNU/Hurd (halaman belum tersedia)"/>
              </a:rPr>
              <a:t>Hurd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 err="1">
                <a:solidFill>
                  <a:schemeClr val="tx1"/>
                </a:solidFill>
                <a:hlinkClick r:id="rId9" tooltip="NexTSTEP (halaman belum tersedia)"/>
              </a:rPr>
              <a:t>NexTSTEP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linkClick r:id="rId10" tooltip="OPENSTEP (halaman belum tersedia)"/>
              </a:rPr>
              <a:t>OPENSTEP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11" tooltip="Mac OS/X (halaman belum tersedia)"/>
              </a:rPr>
              <a:t>Mac OS/X</a:t>
            </a:r>
            <a:endParaRPr lang="en-US" sz="2000" dirty="0">
              <a:solidFill>
                <a:schemeClr val="tx1"/>
              </a:solidFill>
            </a:endParaRPr>
          </a:p>
          <a:p>
            <a:pPr marL="463550" indent="-463550" algn="just">
              <a:buBlip>
                <a:blip r:embed="rId2"/>
              </a:buBlip>
            </a:pPr>
            <a:r>
              <a:rPr lang="en-US" sz="2000" dirty="0" err="1">
                <a:solidFill>
                  <a:schemeClr val="tx1"/>
                </a:solidFill>
                <a:hlinkClick r:id="rId12" tooltip="Minix"/>
              </a:rPr>
              <a:t>Minix</a:t>
            </a:r>
            <a:r>
              <a:rPr lang="en-US" sz="2000" dirty="0">
                <a:solidFill>
                  <a:schemeClr val="tx1"/>
                </a:solidFill>
              </a:rPr>
              <a:t>, kernel yang </a:t>
            </a:r>
            <a:r>
              <a:rPr lang="en-US" sz="2000" dirty="0" err="1">
                <a:solidFill>
                  <a:schemeClr val="tx1"/>
                </a:solidFill>
              </a:rPr>
              <a:t>dikembangkan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13" tooltip="Andrew Tanenbaum (halaman belum tersedia)"/>
              </a:rPr>
              <a:t>Andrew </a:t>
            </a:r>
            <a:r>
              <a:rPr lang="en-US" sz="2000" dirty="0" err="1">
                <a:solidFill>
                  <a:schemeClr val="tx1"/>
                </a:solidFill>
                <a:hlinkClick r:id="rId13" tooltip="Andrew Tanenbaum (halaman belum tersedia)"/>
              </a:rPr>
              <a:t>Tanenbaum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edukasi</a:t>
            </a:r>
            <a:endParaRPr lang="en-US" sz="2000" dirty="0">
              <a:solidFill>
                <a:schemeClr val="tx1"/>
              </a:solidFill>
            </a:endParaRPr>
          </a:p>
          <a:p>
            <a:pPr marL="463550" indent="-463550" algn="just">
              <a:buBlip>
                <a:blip r:embed="rId2"/>
              </a:buBlip>
            </a:pPr>
            <a:r>
              <a:rPr lang="en-US" sz="2000" dirty="0">
                <a:solidFill>
                  <a:schemeClr val="tx1"/>
                </a:solidFill>
                <a:hlinkClick r:id="rId14" tooltip="Symbian OS"/>
              </a:rPr>
              <a:t>Symbian OS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sebuah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operasi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populer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15" tooltip="Telepon seluler"/>
              </a:rPr>
              <a:t>hand phone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>
                <a:solidFill>
                  <a:schemeClr val="tx1"/>
                </a:solidFill>
                <a:hlinkClick r:id="rId16" tooltip="Handheld device (halaman belum tersedia)"/>
              </a:rPr>
              <a:t>handheld device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dirty="0">
                <a:solidFill>
                  <a:schemeClr val="tx1"/>
                </a:solidFill>
                <a:hlinkClick r:id="rId17" tooltip="Embedded device (halaman belum tersedia)"/>
              </a:rPr>
              <a:t>embedded device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dirty="0">
                <a:solidFill>
                  <a:schemeClr val="tx1"/>
                </a:solidFill>
                <a:hlinkClick r:id="rId18" tooltip="Personal Digital Assistant"/>
              </a:rPr>
              <a:t>PDA</a:t>
            </a:r>
            <a:r>
              <a:rPr lang="en-US" sz="2000" dirty="0">
                <a:solidFill>
                  <a:schemeClr val="tx1"/>
                </a:solidFill>
              </a:rPr>
              <a:t> Phone.</a:t>
            </a:r>
          </a:p>
        </p:txBody>
      </p:sp>
    </p:spTree>
    <p:extLst>
      <p:ext uri="{BB962C8B-B14F-4D97-AF65-F5344CB8AC3E}">
        <p14:creationId xmlns:p14="http://schemas.microsoft.com/office/powerpoint/2010/main" val="35208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81" y="1600200"/>
            <a:ext cx="405238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bg1"/>
                </a:solidFill>
                <a:latin typeface="Calisto MT" pitchFamily="18" charset="0"/>
              </a:rPr>
              <a:t>MICRO-KERNEL  (</a:t>
            </a:r>
            <a:r>
              <a:rPr lang="en-US" sz="3600" b="1" dirty="0" err="1" smtClean="0">
                <a:solidFill>
                  <a:schemeClr val="bg1"/>
                </a:solidFill>
                <a:latin typeface="Calisto MT" pitchFamily="18" charset="0"/>
              </a:rPr>
              <a:t>struktur</a:t>
            </a:r>
            <a:r>
              <a:rPr lang="en-US" sz="3600" b="1" dirty="0" smtClean="0">
                <a:solidFill>
                  <a:schemeClr val="bg1"/>
                </a:solidFill>
                <a:latin typeface="Calisto MT" pitchFamily="18" charset="0"/>
              </a:rPr>
              <a:t>)</a:t>
            </a:r>
            <a:endParaRPr lang="en-US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643</Words>
  <Application>Microsoft Office PowerPoint</Application>
  <PresentationFormat>On-screen Show (4:3)</PresentationFormat>
  <Paragraphs>67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2_Office Theme</vt:lpstr>
      <vt:lpstr>PERTEMUAN   4</vt:lpstr>
      <vt:lpstr>KONSEP   KERNEL  … ??? </vt:lpstr>
      <vt:lpstr>PowerPoint Presentation</vt:lpstr>
      <vt:lpstr>KATEGORI   KERNEL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IMPLEMENTASI KERNEL</vt:lpstr>
      <vt:lpstr>KODE  KERNEL  (Linux)</vt:lpstr>
      <vt:lpstr>LATIHAN SOAL 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nizirwan</cp:lastModifiedBy>
  <cp:revision>102</cp:revision>
  <dcterms:created xsi:type="dcterms:W3CDTF">2013-09-12T06:02:39Z</dcterms:created>
  <dcterms:modified xsi:type="dcterms:W3CDTF">2013-11-08T19:14:12Z</dcterms:modified>
</cp:coreProperties>
</file>