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20"/>
  </p:notesMasterIdLst>
  <p:sldIdLst>
    <p:sldId id="256" r:id="rId2"/>
    <p:sldId id="317" r:id="rId3"/>
    <p:sldId id="332" r:id="rId4"/>
    <p:sldId id="334" r:id="rId5"/>
    <p:sldId id="336" r:id="rId6"/>
    <p:sldId id="338" r:id="rId7"/>
    <p:sldId id="355" r:id="rId8"/>
    <p:sldId id="356" r:id="rId9"/>
    <p:sldId id="357" r:id="rId10"/>
    <p:sldId id="358" r:id="rId11"/>
    <p:sldId id="359" r:id="rId12"/>
    <p:sldId id="360" r:id="rId13"/>
    <p:sldId id="362" r:id="rId14"/>
    <p:sldId id="363" r:id="rId15"/>
    <p:sldId id="364" r:id="rId16"/>
    <p:sldId id="365" r:id="rId17"/>
    <p:sldId id="353" r:id="rId18"/>
    <p:sldId id="31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DC7F3-8424-4A33-8E58-21BE1EA431B4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5B1E0-073B-4556-AB1D-2BD112EE8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5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5B1E0-073B-4556-AB1D-2BD112EE8E2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  <a:latin typeface="Calisto MT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 dirty="0" smtClean="0"/>
              <a:t>Judul </a:t>
            </a:r>
            <a:r>
              <a:rPr lang="en-US" dirty="0" smtClean="0"/>
              <a:t> </a:t>
            </a:r>
            <a:r>
              <a:rPr lang="id-ID" dirty="0" smtClean="0"/>
              <a:t>Materi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914400" y="1447800"/>
            <a:ext cx="75438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Calisto MT" pitchFamily="18" charset="0"/>
              </a:defRPr>
            </a:lvl1pPr>
          </a:lstStyle>
          <a:p>
            <a:r>
              <a:rPr lang="id-ID" dirty="0" smtClean="0"/>
              <a:t>Pertemuan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215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sto MT" pitchFamily="18" charset="0"/>
              </a:defRPr>
            </a:lvl1pPr>
            <a:lvl2pPr>
              <a:defRPr>
                <a:latin typeface="Calisto MT" pitchFamily="18" charset="0"/>
              </a:defRPr>
            </a:lvl2pPr>
            <a:lvl3pPr>
              <a:defRPr>
                <a:latin typeface="Calisto MT" pitchFamily="18" charset="0"/>
              </a:defRPr>
            </a:lvl3pPr>
            <a:lvl4pPr>
              <a:defRPr>
                <a:latin typeface="Calisto MT" pitchFamily="18" charset="0"/>
              </a:defRPr>
            </a:lvl4pPr>
            <a:lvl5pPr>
              <a:defRPr>
                <a:latin typeface="Calisto MT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7696200" cy="50323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Calisto MT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70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990600"/>
            <a:ext cx="1543051" cy="5257800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  <a:latin typeface="Calisto MT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990600"/>
            <a:ext cx="5943600" cy="5257800"/>
          </a:xfrm>
        </p:spPr>
        <p:txBody>
          <a:bodyPr vert="eaVert"/>
          <a:lstStyle>
            <a:lvl1pPr>
              <a:defRPr>
                <a:latin typeface="Calisto MT" pitchFamily="18" charset="0"/>
              </a:defRPr>
            </a:lvl1pPr>
            <a:lvl2pPr>
              <a:defRPr>
                <a:latin typeface="Calisto MT" pitchFamily="18" charset="0"/>
              </a:defRPr>
            </a:lvl2pPr>
            <a:lvl3pPr>
              <a:defRPr>
                <a:latin typeface="Calisto MT" pitchFamily="18" charset="0"/>
              </a:defRPr>
            </a:lvl3pPr>
            <a:lvl4pPr>
              <a:defRPr>
                <a:latin typeface="Calisto MT" pitchFamily="18" charset="0"/>
              </a:defRPr>
            </a:lvl4pPr>
            <a:lvl5pPr>
              <a:defRPr>
                <a:latin typeface="Calisto MT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714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03238"/>
          </a:xfrm>
        </p:spPr>
        <p:txBody>
          <a:bodyPr>
            <a:noAutofit/>
          </a:bodyPr>
          <a:lstStyle>
            <a:lvl1pPr>
              <a:defRPr sz="4000" b="1">
                <a:solidFill>
                  <a:schemeClr val="bg1"/>
                </a:solidFill>
                <a:latin typeface="Calisto MT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sto MT" pitchFamily="18" charset="0"/>
              </a:defRPr>
            </a:lvl1pPr>
            <a:lvl2pPr>
              <a:defRPr>
                <a:latin typeface="Calisto MT" pitchFamily="18" charset="0"/>
              </a:defRPr>
            </a:lvl2pPr>
            <a:lvl3pPr>
              <a:defRPr>
                <a:latin typeface="Calisto MT" pitchFamily="18" charset="0"/>
              </a:defRPr>
            </a:lvl3pPr>
            <a:lvl4pPr>
              <a:defRPr>
                <a:latin typeface="Calisto MT" pitchFamily="18" charset="0"/>
              </a:defRPr>
            </a:lvl4pPr>
            <a:lvl5pPr>
              <a:defRPr>
                <a:latin typeface="Calisto MT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892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sto MT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Calisto MT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1770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00200"/>
            <a:ext cx="3581400" cy="4648200"/>
          </a:xfrm>
        </p:spPr>
        <p:txBody>
          <a:bodyPr/>
          <a:lstStyle>
            <a:lvl1pPr>
              <a:defRPr sz="2800">
                <a:latin typeface="Calisto MT" pitchFamily="18" charset="0"/>
              </a:defRPr>
            </a:lvl1pPr>
            <a:lvl2pPr>
              <a:defRPr sz="2400">
                <a:latin typeface="Calisto MT" pitchFamily="18" charset="0"/>
              </a:defRPr>
            </a:lvl2pPr>
            <a:lvl3pPr>
              <a:defRPr sz="2000">
                <a:latin typeface="Calisto MT" pitchFamily="18" charset="0"/>
              </a:defRPr>
            </a:lvl3pPr>
            <a:lvl4pPr>
              <a:defRPr sz="1800">
                <a:latin typeface="Calisto MT" pitchFamily="18" charset="0"/>
              </a:defRPr>
            </a:lvl4pPr>
            <a:lvl5pPr>
              <a:defRPr sz="1800">
                <a:latin typeface="Calisto MT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886200" cy="4648200"/>
          </a:xfrm>
        </p:spPr>
        <p:txBody>
          <a:bodyPr/>
          <a:lstStyle>
            <a:lvl1pPr>
              <a:defRPr sz="2800">
                <a:latin typeface="Calisto MT" pitchFamily="18" charset="0"/>
              </a:defRPr>
            </a:lvl1pPr>
            <a:lvl2pPr>
              <a:defRPr sz="2400">
                <a:latin typeface="Calisto MT" pitchFamily="18" charset="0"/>
              </a:defRPr>
            </a:lvl2pPr>
            <a:lvl3pPr>
              <a:defRPr sz="2000">
                <a:latin typeface="Calisto MT" pitchFamily="18" charset="0"/>
              </a:defRPr>
            </a:lvl3pPr>
            <a:lvl4pPr>
              <a:defRPr sz="1800">
                <a:latin typeface="Calisto MT" pitchFamily="18" charset="0"/>
              </a:defRPr>
            </a:lvl4pPr>
            <a:lvl5pPr>
              <a:defRPr sz="1800">
                <a:latin typeface="Calisto MT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7696200" cy="50323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Calisto MT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08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7696200" cy="503238"/>
          </a:xfrm>
        </p:spPr>
        <p:txBody>
          <a:bodyPr>
            <a:noAutofit/>
          </a:bodyPr>
          <a:lstStyle>
            <a:lvl1pPr>
              <a:defRPr sz="4000" b="1">
                <a:solidFill>
                  <a:schemeClr val="bg1"/>
                </a:solidFill>
                <a:latin typeface="Calisto MT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599" y="1535113"/>
            <a:ext cx="3733801" cy="639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b="1">
                <a:latin typeface="Calisto MT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0599" y="2174875"/>
            <a:ext cx="3733801" cy="3951288"/>
          </a:xfrm>
        </p:spPr>
        <p:txBody>
          <a:bodyPr/>
          <a:lstStyle>
            <a:lvl1pPr>
              <a:defRPr sz="2400">
                <a:latin typeface="Calisto MT" pitchFamily="18" charset="0"/>
              </a:defRPr>
            </a:lvl1pPr>
            <a:lvl2pPr>
              <a:defRPr sz="2000">
                <a:latin typeface="Calisto MT" pitchFamily="18" charset="0"/>
              </a:defRPr>
            </a:lvl2pPr>
            <a:lvl3pPr>
              <a:defRPr sz="1800">
                <a:latin typeface="Calisto MT" pitchFamily="18" charset="0"/>
              </a:defRPr>
            </a:lvl3pPr>
            <a:lvl4pPr>
              <a:defRPr sz="1600">
                <a:latin typeface="Calisto MT" pitchFamily="18" charset="0"/>
              </a:defRPr>
            </a:lvl4pPr>
            <a:lvl5pPr>
              <a:defRPr sz="1600">
                <a:latin typeface="Calisto MT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53000" y="1535113"/>
            <a:ext cx="3733804" cy="639762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 b="1">
                <a:latin typeface="Calisto MT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3000" y="2174875"/>
            <a:ext cx="3733804" cy="3951288"/>
          </a:xfrm>
        </p:spPr>
        <p:txBody>
          <a:bodyPr anchor="ctr"/>
          <a:lstStyle>
            <a:lvl1pPr>
              <a:defRPr sz="2400">
                <a:latin typeface="Calisto MT" pitchFamily="18" charset="0"/>
              </a:defRPr>
            </a:lvl1pPr>
            <a:lvl2pPr>
              <a:defRPr sz="2000">
                <a:latin typeface="Calisto MT" pitchFamily="18" charset="0"/>
              </a:defRPr>
            </a:lvl2pPr>
            <a:lvl3pPr>
              <a:defRPr sz="1800">
                <a:latin typeface="Calisto MT" pitchFamily="18" charset="0"/>
              </a:defRPr>
            </a:lvl3pPr>
            <a:lvl4pPr>
              <a:defRPr sz="1600">
                <a:latin typeface="Calisto MT" pitchFamily="18" charset="0"/>
              </a:defRPr>
            </a:lvl4pPr>
            <a:lvl5pPr>
              <a:defRPr sz="1600">
                <a:latin typeface="Calisto MT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211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 userDrawn="1"/>
        </p:nvSpPr>
        <p:spPr>
          <a:xfrm>
            <a:off x="990600" y="944562"/>
            <a:ext cx="7696200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sto MT" pitchFamily="18" charset="0"/>
                <a:ea typeface="+mj-ea"/>
                <a:cs typeface="+mj-cs"/>
              </a:rPr>
              <a:t>Click to edit Master title style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sto MT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30122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3031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968992"/>
            <a:ext cx="3008313" cy="91440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  <a:latin typeface="Calisto MT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3" y="963304"/>
            <a:ext cx="5111751" cy="5208896"/>
          </a:xfrm>
        </p:spPr>
        <p:txBody>
          <a:bodyPr/>
          <a:lstStyle>
            <a:lvl1pPr>
              <a:defRPr sz="3200">
                <a:latin typeface="Calisto MT" pitchFamily="18" charset="0"/>
              </a:defRPr>
            </a:lvl1pPr>
            <a:lvl2pPr>
              <a:defRPr sz="2800">
                <a:latin typeface="Calisto MT" pitchFamily="18" charset="0"/>
              </a:defRPr>
            </a:lvl2pPr>
            <a:lvl3pPr>
              <a:defRPr sz="2400">
                <a:latin typeface="Calisto MT" pitchFamily="18" charset="0"/>
              </a:defRPr>
            </a:lvl3pPr>
            <a:lvl4pPr>
              <a:defRPr sz="2000">
                <a:latin typeface="Calisto MT" pitchFamily="18" charset="0"/>
              </a:defRPr>
            </a:lvl4pPr>
            <a:lvl5pPr>
              <a:defRPr sz="2000">
                <a:latin typeface="Calisto MT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981200"/>
            <a:ext cx="3008313" cy="4267200"/>
          </a:xfrm>
        </p:spPr>
        <p:txBody>
          <a:bodyPr/>
          <a:lstStyle>
            <a:lvl1pPr marL="0" indent="0">
              <a:buNone/>
              <a:defRPr sz="1400">
                <a:latin typeface="Calisto MT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2768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>
                <a:latin typeface="Calisto MT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90599"/>
            <a:ext cx="5486400" cy="3736975"/>
          </a:xfrm>
        </p:spPr>
        <p:txBody>
          <a:bodyPr/>
          <a:lstStyle>
            <a:lvl1pPr marL="0" indent="0">
              <a:buNone/>
              <a:defRPr sz="3200">
                <a:latin typeface="Calisto MT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sto MT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7480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Calisto MT" pitchFamily="18" charset="0"/>
              </a:defRPr>
            </a:lvl1pPr>
          </a:lstStyle>
          <a:p>
            <a:fld id="{D29558FD-6DB5-44A7-BD45-E6340527121A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Calisto MT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Calisto MT" pitchFamily="18" charset="0"/>
              </a:defRPr>
            </a:lvl1pPr>
          </a:lstStyle>
          <a:p>
            <a:fld id="{03A09F20-3DB5-4E55-9D53-B85F76DDFA6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3" descr="UEU.jpg"/>
          <p:cNvPicPr>
            <a:picLocks noChangeAspect="1"/>
          </p:cNvPicPr>
          <p:nvPr userDrawn="1"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57000" contrast="-21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 userDrawn="1"/>
        </p:nvSpPr>
        <p:spPr>
          <a:xfrm>
            <a:off x="381000" y="6248400"/>
            <a:ext cx="205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200" b="1" dirty="0" smtClean="0">
                <a:solidFill>
                  <a:schemeClr val="bg1"/>
                </a:solidFill>
                <a:latin typeface="Calisto MT" pitchFamily="18" charset="0"/>
              </a:rPr>
              <a:t>Ver</a:t>
            </a:r>
            <a:r>
              <a:rPr lang="en-US" sz="1200" b="1" dirty="0" err="1" smtClean="0">
                <a:solidFill>
                  <a:schemeClr val="bg1"/>
                </a:solidFill>
                <a:latin typeface="Calisto MT" pitchFamily="18" charset="0"/>
              </a:rPr>
              <a:t>si</a:t>
            </a:r>
            <a:r>
              <a:rPr lang="id-ID" sz="1200" b="1" dirty="0" smtClean="0">
                <a:solidFill>
                  <a:schemeClr val="bg1"/>
                </a:solidFill>
                <a:latin typeface="Calisto MT" pitchFamily="18" charset="0"/>
              </a:rPr>
              <a:t>  1</a:t>
            </a:r>
            <a:r>
              <a:rPr lang="en-US" sz="1200" b="1" dirty="0" smtClean="0">
                <a:solidFill>
                  <a:schemeClr val="bg1"/>
                </a:solidFill>
                <a:latin typeface="Calisto MT" pitchFamily="18" charset="0"/>
              </a:rPr>
              <a:t>, 2013</a:t>
            </a:r>
            <a:endParaRPr lang="en-US" sz="1200" b="1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2971800" y="6248400"/>
            <a:ext cx="335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Calisto MT" pitchFamily="18" charset="0"/>
              </a:rPr>
              <a:t>CCS113</a:t>
            </a:r>
            <a:r>
              <a:rPr lang="en-US" sz="1200" b="1" baseline="0" dirty="0" smtClean="0">
                <a:solidFill>
                  <a:schemeClr val="bg1"/>
                </a:solidFill>
                <a:latin typeface="Calisto MT" pitchFamily="18" charset="0"/>
              </a:rPr>
              <a:t> – SISTEM  OPERASI</a:t>
            </a:r>
            <a:endParaRPr lang="en-US" sz="1200" b="1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6629400" y="6248400"/>
            <a:ext cx="205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200" b="1" dirty="0" smtClean="0">
                <a:solidFill>
                  <a:schemeClr val="bg1"/>
                </a:solidFill>
                <a:latin typeface="Calisto MT" pitchFamily="18" charset="0"/>
              </a:rPr>
              <a:t>FASILKOM</a:t>
            </a:r>
            <a:endParaRPr lang="en-US" sz="1200" b="1" dirty="0">
              <a:solidFill>
                <a:schemeClr val="bg1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702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bg1"/>
          </a:solidFill>
          <a:latin typeface="Calisto MT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latin typeface="Calisto MT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bg1"/>
          </a:solidFill>
          <a:latin typeface="Calisto MT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latin typeface="Calisto MT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bg1"/>
          </a:solidFill>
          <a:latin typeface="Calisto MT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latin typeface="Calisto MT" pitchFamily="18" charset="0"/>
              </a:rPr>
              <a:t>PERTEMUAN   5</a:t>
            </a:r>
            <a:endParaRPr lang="en-US" sz="5400" b="1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anchor="ctr">
            <a:normAutofit/>
          </a:bodyPr>
          <a:lstStyle/>
          <a:p>
            <a:r>
              <a:rPr lang="en-US" sz="3600" b="1" dirty="0" smtClean="0"/>
              <a:t>PROSES  DAN THREAD 1</a:t>
            </a:r>
            <a:endParaRPr lang="en-US" sz="3600" b="1" dirty="0">
              <a:solidFill>
                <a:schemeClr val="bg1"/>
              </a:solidFill>
              <a:latin typeface="Calisto MT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Rangkuman</a:t>
            </a:r>
            <a:r>
              <a:rPr lang="en-US" dirty="0" smtClean="0"/>
              <a:t> Proses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en-US" sz="2000" b="1" dirty="0" err="1"/>
              <a:t>Sebuah</a:t>
            </a:r>
            <a:r>
              <a:rPr lang="en-US" sz="2000" b="1" dirty="0"/>
              <a:t> proses </a:t>
            </a:r>
            <a:r>
              <a:rPr lang="en-US" sz="2000" b="1" dirty="0" err="1"/>
              <a:t>adalah</a:t>
            </a:r>
            <a:r>
              <a:rPr lang="en-US" sz="2000" b="1" dirty="0"/>
              <a:t> </a:t>
            </a:r>
            <a:r>
              <a:rPr lang="en-US" sz="2000" b="1" dirty="0" err="1"/>
              <a:t>suatu</a:t>
            </a:r>
            <a:r>
              <a:rPr lang="en-US" sz="2000" b="1" dirty="0"/>
              <a:t> program yang </a:t>
            </a:r>
            <a:r>
              <a:rPr lang="en-US" sz="2000" b="1" dirty="0" err="1"/>
              <a:t>sedang</a:t>
            </a:r>
            <a:r>
              <a:rPr lang="en-US" sz="2000" b="1" dirty="0"/>
              <a:t> </a:t>
            </a:r>
            <a:r>
              <a:rPr lang="en-US" sz="2000" b="1" dirty="0" err="1"/>
              <a:t>dieksekusi</a:t>
            </a:r>
            <a:r>
              <a:rPr lang="en-US" sz="2000" b="1" dirty="0"/>
              <a:t>. Proses </a:t>
            </a:r>
            <a:r>
              <a:rPr lang="en-US" sz="2000" b="1" dirty="0" err="1"/>
              <a:t>lebih</a:t>
            </a:r>
            <a:r>
              <a:rPr lang="en-US" sz="2000" b="1" dirty="0"/>
              <a:t> </a:t>
            </a:r>
            <a:r>
              <a:rPr lang="en-US" sz="2000" b="1" dirty="0" err="1"/>
              <a:t>dari</a:t>
            </a:r>
            <a:r>
              <a:rPr lang="en-US" sz="2000" b="1" dirty="0"/>
              <a:t> </a:t>
            </a:r>
            <a:r>
              <a:rPr lang="en-US" sz="2000" b="1" dirty="0" err="1"/>
              <a:t>sebuah</a:t>
            </a:r>
            <a:r>
              <a:rPr lang="en-US" sz="2000" b="1" dirty="0"/>
              <a:t> </a:t>
            </a:r>
            <a:r>
              <a:rPr lang="en-US" sz="2000" b="1" dirty="0" err="1"/>
              <a:t>kode</a:t>
            </a:r>
            <a:r>
              <a:rPr lang="en-US" sz="2000" b="1" dirty="0"/>
              <a:t> </a:t>
            </a:r>
            <a:r>
              <a:rPr lang="en-US" sz="2000" b="1" dirty="0" smtClean="0"/>
              <a:t>program </a:t>
            </a:r>
            <a:r>
              <a:rPr lang="en-US" sz="2000" b="1" dirty="0" err="1" smtClean="0"/>
              <a:t>tetapi</a:t>
            </a:r>
            <a:r>
              <a:rPr lang="en-US" sz="2000" b="1" dirty="0" smtClean="0"/>
              <a:t> </a:t>
            </a:r>
            <a:r>
              <a:rPr lang="en-US" sz="2000" b="1" dirty="0" err="1"/>
              <a:t>juga</a:t>
            </a:r>
            <a:r>
              <a:rPr lang="en-US" sz="2000" b="1" dirty="0"/>
              <a:t> </a:t>
            </a:r>
            <a:r>
              <a:rPr lang="en-US" sz="2000" b="1" dirty="0" err="1"/>
              <a:t>mencakup</a:t>
            </a:r>
            <a:r>
              <a:rPr lang="en-US" sz="2000" b="1" dirty="0"/>
              <a:t> program counter, stack,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sebuah</a:t>
            </a:r>
            <a:r>
              <a:rPr lang="en-US" sz="2000" b="1" dirty="0"/>
              <a:t> data section. </a:t>
            </a:r>
            <a:r>
              <a:rPr lang="en-US" sz="2000" b="1" dirty="0" err="1"/>
              <a:t>Dalam</a:t>
            </a:r>
            <a:r>
              <a:rPr lang="en-US" sz="2000" b="1" dirty="0"/>
              <a:t> </a:t>
            </a:r>
            <a:r>
              <a:rPr lang="en-US" sz="2000" b="1" dirty="0" err="1" smtClean="0"/>
              <a:t>pengeksekusiannya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sebuah</a:t>
            </a:r>
            <a:r>
              <a:rPr lang="en-US" sz="2000" b="1" dirty="0" smtClean="0"/>
              <a:t> </a:t>
            </a:r>
            <a:r>
              <a:rPr lang="en-US" sz="2000" b="1" dirty="0"/>
              <a:t>proses </a:t>
            </a:r>
            <a:r>
              <a:rPr lang="en-US" sz="2000" b="1" dirty="0" err="1"/>
              <a:t>juga</a:t>
            </a:r>
            <a:r>
              <a:rPr lang="en-US" sz="2000" b="1" dirty="0"/>
              <a:t> </a:t>
            </a:r>
            <a:r>
              <a:rPr lang="en-US" sz="2000" b="1" dirty="0" err="1"/>
              <a:t>memiliki</a:t>
            </a:r>
            <a:r>
              <a:rPr lang="en-US" sz="2000" b="1" dirty="0"/>
              <a:t> status yang </a:t>
            </a:r>
            <a:r>
              <a:rPr lang="en-US" sz="2000" b="1" dirty="0" err="1"/>
              <a:t>mencerminkan</a:t>
            </a:r>
            <a:r>
              <a:rPr lang="en-US" sz="2000" b="1" dirty="0"/>
              <a:t> </a:t>
            </a:r>
            <a:r>
              <a:rPr lang="en-US" sz="2000" b="1" dirty="0" err="1"/>
              <a:t>keadaan</a:t>
            </a:r>
            <a:r>
              <a:rPr lang="en-US" sz="2000" b="1" dirty="0"/>
              <a:t> </a:t>
            </a:r>
            <a:r>
              <a:rPr lang="en-US" sz="2000" b="1" dirty="0" err="1"/>
              <a:t>dari</a:t>
            </a:r>
            <a:r>
              <a:rPr lang="en-US" sz="2000" b="1" dirty="0"/>
              <a:t> proses </a:t>
            </a:r>
            <a:r>
              <a:rPr lang="en-US" sz="2000" b="1" dirty="0" err="1"/>
              <a:t>tersebut</a:t>
            </a:r>
            <a:r>
              <a:rPr lang="en-US" sz="2000" b="1" dirty="0"/>
              <a:t>. Status </a:t>
            </a:r>
            <a:r>
              <a:rPr lang="en-US" sz="2000" b="1" dirty="0" err="1" smtClean="0"/>
              <a:t>dari</a:t>
            </a:r>
            <a:r>
              <a:rPr lang="en-US" sz="2000" b="1" dirty="0" smtClean="0"/>
              <a:t>  proses </a:t>
            </a:r>
            <a:r>
              <a:rPr lang="en-US" sz="2000" b="1" dirty="0" err="1"/>
              <a:t>dapat</a:t>
            </a:r>
            <a:r>
              <a:rPr lang="en-US" sz="2000" b="1" dirty="0"/>
              <a:t> </a:t>
            </a:r>
            <a:r>
              <a:rPr lang="en-US" sz="2000" b="1" dirty="0" err="1"/>
              <a:t>berubah-ubah</a:t>
            </a:r>
            <a:r>
              <a:rPr lang="en-US" sz="2000" b="1" dirty="0"/>
              <a:t> </a:t>
            </a:r>
            <a:r>
              <a:rPr lang="en-US" sz="2000" b="1" dirty="0" err="1"/>
              <a:t>setiap</a:t>
            </a:r>
            <a:r>
              <a:rPr lang="en-US" sz="2000" b="1" dirty="0"/>
              <a:t> </a:t>
            </a:r>
            <a:r>
              <a:rPr lang="en-US" sz="2000" b="1" dirty="0" err="1"/>
              <a:t>saat</a:t>
            </a:r>
            <a:r>
              <a:rPr lang="en-US" sz="2000" b="1" dirty="0"/>
              <a:t> </a:t>
            </a:r>
            <a:r>
              <a:rPr lang="en-US" sz="2000" b="1" dirty="0" err="1"/>
              <a:t>sesuai</a:t>
            </a:r>
            <a:r>
              <a:rPr lang="en-US" sz="2000" b="1" dirty="0"/>
              <a:t> </a:t>
            </a:r>
            <a:r>
              <a:rPr lang="en-US" sz="2000" b="1" dirty="0" err="1"/>
              <a:t>dengan</a:t>
            </a:r>
            <a:r>
              <a:rPr lang="en-US" sz="2000" b="1" dirty="0"/>
              <a:t> </a:t>
            </a:r>
            <a:r>
              <a:rPr lang="en-US" sz="2000" b="1" dirty="0" err="1"/>
              <a:t>kondisinya</a:t>
            </a:r>
            <a:r>
              <a:rPr lang="en-US" sz="2000" b="1" dirty="0"/>
              <a:t>. Status </a:t>
            </a:r>
            <a:r>
              <a:rPr lang="en-US" sz="2000" b="1" dirty="0" err="1"/>
              <a:t>tersebut</a:t>
            </a:r>
            <a:r>
              <a:rPr lang="en-US" sz="2000" b="1" dirty="0"/>
              <a:t> </a:t>
            </a:r>
            <a:r>
              <a:rPr lang="en-US" sz="2000" b="1" dirty="0" err="1"/>
              <a:t>mungkin</a:t>
            </a:r>
            <a:r>
              <a:rPr lang="en-US" sz="2000" b="1" dirty="0"/>
              <a:t> </a:t>
            </a:r>
            <a:r>
              <a:rPr lang="en-US" sz="2000" b="1" dirty="0" err="1" smtClean="0"/>
              <a:t>menjadi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satu</a:t>
            </a:r>
            <a:r>
              <a:rPr lang="en-US" sz="2000" b="1" dirty="0" smtClean="0"/>
              <a:t> </a:t>
            </a:r>
            <a:r>
              <a:rPr lang="en-US" sz="2000" b="1" dirty="0" err="1"/>
              <a:t>dari</a:t>
            </a:r>
            <a:r>
              <a:rPr lang="en-US" sz="2000" b="1" dirty="0"/>
              <a:t> lima status </a:t>
            </a:r>
            <a:r>
              <a:rPr lang="en-US" sz="2000" b="1" dirty="0" err="1"/>
              <a:t>berikut</a:t>
            </a:r>
            <a:r>
              <a:rPr lang="en-US" sz="2000" b="1" dirty="0"/>
              <a:t>: new, ready, running, waiting, </a:t>
            </a:r>
            <a:r>
              <a:rPr lang="en-US" sz="2000" b="1" dirty="0" err="1"/>
              <a:t>atau</a:t>
            </a:r>
            <a:r>
              <a:rPr lang="en-US" sz="2000" b="1" dirty="0"/>
              <a:t> terminated. </a:t>
            </a:r>
            <a:r>
              <a:rPr lang="en-US" sz="2000" b="1" dirty="0" err="1"/>
              <a:t>Setiap</a:t>
            </a:r>
            <a:r>
              <a:rPr lang="en-US" sz="2000" b="1" dirty="0"/>
              <a:t> proses </a:t>
            </a:r>
            <a:r>
              <a:rPr lang="en-US" sz="2000" b="1" dirty="0" err="1" smtClean="0"/>
              <a:t>juga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direpresentasikan</a:t>
            </a:r>
            <a:r>
              <a:rPr lang="en-US" sz="2000" b="1" dirty="0" smtClean="0"/>
              <a:t> </a:t>
            </a:r>
            <a:r>
              <a:rPr lang="en-US" sz="2000" b="1" dirty="0" err="1"/>
              <a:t>oleh</a:t>
            </a:r>
            <a:r>
              <a:rPr lang="en-US" sz="2000" b="1" dirty="0"/>
              <a:t> </a:t>
            </a:r>
            <a:r>
              <a:rPr lang="en-US" sz="2000" b="1" dirty="0" err="1"/>
              <a:t>Proces</a:t>
            </a:r>
            <a:r>
              <a:rPr lang="en-US" sz="2000" b="1" dirty="0"/>
              <a:t> Control Block (PCB) yang </a:t>
            </a:r>
            <a:r>
              <a:rPr lang="en-US" sz="2000" b="1" dirty="0" err="1"/>
              <a:t>menyimpan</a:t>
            </a:r>
            <a:r>
              <a:rPr lang="en-US" sz="2000" b="1" dirty="0"/>
              <a:t> </a:t>
            </a:r>
            <a:r>
              <a:rPr lang="en-US" sz="2000" b="1" dirty="0" err="1"/>
              <a:t>segala</a:t>
            </a:r>
            <a:r>
              <a:rPr lang="en-US" sz="2000" b="1" dirty="0"/>
              <a:t> </a:t>
            </a:r>
            <a:r>
              <a:rPr lang="en-US" sz="2000" b="1" dirty="0" err="1"/>
              <a:t>informasi</a:t>
            </a:r>
            <a:r>
              <a:rPr lang="en-US" sz="2000" b="1" dirty="0"/>
              <a:t> </a:t>
            </a:r>
            <a:r>
              <a:rPr lang="en-US" sz="2000" b="1" dirty="0" smtClean="0"/>
              <a:t>yang </a:t>
            </a:r>
            <a:r>
              <a:rPr lang="en-US" sz="2000" b="1" dirty="0" err="1" smtClean="0"/>
              <a:t>berkaitan</a:t>
            </a:r>
            <a:r>
              <a:rPr lang="en-US" sz="2000" b="1" dirty="0" smtClean="0"/>
              <a:t> </a:t>
            </a:r>
            <a:r>
              <a:rPr lang="en-US" sz="2000" b="1" dirty="0" err="1"/>
              <a:t>dengan</a:t>
            </a:r>
            <a:r>
              <a:rPr lang="en-US" sz="2000" b="1" dirty="0"/>
              <a:t> proses </a:t>
            </a:r>
            <a:r>
              <a:rPr lang="en-US" sz="2000" b="1" dirty="0" err="1"/>
              <a:t>tersebut</a:t>
            </a:r>
            <a:r>
              <a:rPr lang="en-US" sz="2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43830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(</a:t>
            </a:r>
            <a:r>
              <a:rPr lang="en-US" dirty="0" err="1" smtClean="0"/>
              <a:t>definisi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en-US" sz="2400" b="1" dirty="0"/>
              <a:t>Thread </a:t>
            </a:r>
            <a:r>
              <a:rPr lang="en-US" sz="2400" b="1" dirty="0" err="1"/>
              <a:t>adalah</a:t>
            </a:r>
            <a:r>
              <a:rPr lang="en-US" sz="2400" b="1" dirty="0"/>
              <a:t> </a:t>
            </a:r>
            <a:r>
              <a:rPr lang="en-US" sz="2400" b="1" dirty="0" err="1"/>
              <a:t>sebuah</a:t>
            </a:r>
            <a:r>
              <a:rPr lang="en-US" sz="2400" b="1" dirty="0"/>
              <a:t> </a:t>
            </a:r>
            <a:r>
              <a:rPr lang="en-US" sz="2400" b="1" dirty="0" err="1"/>
              <a:t>pengontrol</a:t>
            </a:r>
            <a:r>
              <a:rPr lang="en-US" sz="2400" b="1" dirty="0"/>
              <a:t> </a:t>
            </a:r>
            <a:r>
              <a:rPr lang="en-US" sz="2400" b="1" dirty="0" err="1"/>
              <a:t>aliran</a:t>
            </a:r>
            <a:r>
              <a:rPr lang="en-US" sz="2400" b="1" dirty="0"/>
              <a:t> program </a:t>
            </a:r>
            <a:r>
              <a:rPr lang="en-US" sz="2400" b="1" dirty="0" err="1"/>
              <a:t>pelaksanaan</a:t>
            </a:r>
            <a:r>
              <a:rPr lang="en-US" sz="2400" b="1" dirty="0"/>
              <a:t> program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menggunakan</a:t>
            </a:r>
            <a:r>
              <a:rPr lang="en-US" sz="2400" b="1" dirty="0"/>
              <a:t> </a:t>
            </a:r>
            <a:r>
              <a:rPr lang="en-US" sz="2400" b="1" dirty="0" err="1"/>
              <a:t>kendali</a:t>
            </a:r>
            <a:r>
              <a:rPr lang="en-US" sz="2400" b="1" dirty="0"/>
              <a:t> </a:t>
            </a:r>
            <a:r>
              <a:rPr lang="en-US" sz="2400" b="1" dirty="0" err="1"/>
              <a:t>tunggal</a:t>
            </a:r>
            <a:r>
              <a:rPr lang="en-US" sz="2400" b="1" dirty="0"/>
              <a:t>. </a:t>
            </a:r>
            <a:r>
              <a:rPr lang="en-US" sz="2400" b="1" dirty="0" err="1"/>
              <a:t>Operasi</a:t>
            </a:r>
            <a:r>
              <a:rPr lang="en-US" sz="2400" b="1" dirty="0"/>
              <a:t> yang paling Modern </a:t>
            </a:r>
            <a:r>
              <a:rPr lang="en-US" sz="2400" b="1" dirty="0" err="1"/>
              <a:t>saat</a:t>
            </a:r>
            <a:r>
              <a:rPr lang="en-US" sz="2400" b="1" dirty="0"/>
              <a:t> </a:t>
            </a:r>
            <a:r>
              <a:rPr lang="en-US" sz="2400" b="1" dirty="0" err="1"/>
              <a:t>ini</a:t>
            </a:r>
            <a:r>
              <a:rPr lang="en-US" sz="2400" b="1" dirty="0"/>
              <a:t> </a:t>
            </a:r>
            <a:r>
              <a:rPr lang="en-US" sz="2400" b="1" dirty="0" err="1"/>
              <a:t>adalah</a:t>
            </a:r>
            <a:r>
              <a:rPr lang="en-US" sz="2400" b="1" dirty="0"/>
              <a:t> </a:t>
            </a:r>
            <a:r>
              <a:rPr lang="en-US" sz="2400" b="1" dirty="0" err="1"/>
              <a:t>sistem</a:t>
            </a:r>
            <a:r>
              <a:rPr lang="en-US" sz="2400" b="1" dirty="0"/>
              <a:t> yang </a:t>
            </a:r>
            <a:r>
              <a:rPr lang="en-US" sz="2400" b="1" dirty="0" err="1"/>
              <a:t>banyak</a:t>
            </a:r>
            <a:r>
              <a:rPr lang="en-US" sz="2400" b="1" dirty="0"/>
              <a:t> </a:t>
            </a:r>
            <a:r>
              <a:rPr lang="en-US" sz="2400" b="1" dirty="0" err="1"/>
              <a:t>sekali</a:t>
            </a:r>
            <a:r>
              <a:rPr lang="en-US" sz="2400" b="1" dirty="0"/>
              <a:t> </a:t>
            </a:r>
            <a:r>
              <a:rPr lang="en-US" sz="2400" b="1" dirty="0" err="1"/>
              <a:t>menyediakan</a:t>
            </a:r>
            <a:r>
              <a:rPr lang="en-US" sz="2400" b="1" dirty="0"/>
              <a:t> </a:t>
            </a:r>
            <a:r>
              <a:rPr lang="en-US" sz="2400" b="1" dirty="0" err="1"/>
              <a:t>berbagai</a:t>
            </a:r>
            <a:r>
              <a:rPr lang="en-US" sz="2400" b="1" dirty="0"/>
              <a:t> </a:t>
            </a:r>
            <a:r>
              <a:rPr lang="en-US" sz="2400" b="1" dirty="0" err="1"/>
              <a:t>cara</a:t>
            </a:r>
            <a:r>
              <a:rPr lang="en-US" sz="2400" b="1" dirty="0"/>
              <a:t>,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memungkinkan</a:t>
            </a:r>
            <a:r>
              <a:rPr lang="en-US" sz="2400" b="1" dirty="0"/>
              <a:t> </a:t>
            </a:r>
            <a:r>
              <a:rPr lang="en-US" sz="2400" b="1" dirty="0" err="1"/>
              <a:t>suatu</a:t>
            </a:r>
            <a:r>
              <a:rPr lang="en-US" sz="2400" b="1" dirty="0"/>
              <a:t> proses </a:t>
            </a:r>
            <a:r>
              <a:rPr lang="en-US" sz="2400" b="1" dirty="0" err="1"/>
              <a:t>terkendali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baik</a:t>
            </a:r>
            <a:r>
              <a:rPr lang="en-US" sz="2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8246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 err="1"/>
              <a:t>Sejauh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, proses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sebuah</a:t>
            </a:r>
            <a:r>
              <a:rPr lang="en-US" sz="2000" dirty="0"/>
              <a:t> program yang </a:t>
            </a:r>
            <a:r>
              <a:rPr lang="en-US" sz="2000" dirty="0" err="1"/>
              <a:t>mengeksekusi</a:t>
            </a:r>
            <a:r>
              <a:rPr lang="en-US" sz="2000" dirty="0"/>
              <a:t> thread </a:t>
            </a:r>
            <a:r>
              <a:rPr lang="en-US" sz="2000" dirty="0" err="1"/>
              <a:t>tunggal</a:t>
            </a:r>
            <a:r>
              <a:rPr lang="en-US" sz="2000" dirty="0"/>
              <a:t>. </a:t>
            </a:r>
            <a:r>
              <a:rPr lang="en-US" sz="2000" dirty="0" err="1"/>
              <a:t>Kendali</a:t>
            </a:r>
            <a:r>
              <a:rPr lang="en-US" sz="2000" dirty="0"/>
              <a:t> </a:t>
            </a:r>
            <a:r>
              <a:rPr lang="en-US" sz="2000" dirty="0" smtClean="0"/>
              <a:t>thread </a:t>
            </a:r>
            <a:r>
              <a:rPr lang="en-US" sz="2000" dirty="0" err="1" smtClean="0"/>
              <a:t>tunggal</a:t>
            </a:r>
            <a:r>
              <a:rPr lang="en-US" sz="2000" dirty="0" smtClean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hanya</a:t>
            </a:r>
            <a:r>
              <a:rPr lang="en-US" sz="2000" dirty="0"/>
              <a:t> </a:t>
            </a:r>
            <a:r>
              <a:rPr lang="en-US" sz="2000" dirty="0" err="1"/>
              <a:t>memungkinkan</a:t>
            </a:r>
            <a:r>
              <a:rPr lang="en-US" sz="2000" dirty="0"/>
              <a:t> proses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menjalankan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tugas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waktu</a:t>
            </a:r>
            <a:r>
              <a:rPr lang="en-US" sz="2000" dirty="0"/>
              <a:t>.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/>
              <a:t>operasi</a:t>
            </a:r>
            <a:r>
              <a:rPr lang="en-US" sz="2000" dirty="0"/>
              <a:t> modern </a:t>
            </a:r>
            <a:r>
              <a:rPr lang="en-US" sz="2000" dirty="0" err="1"/>
              <a:t>telah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konsep</a:t>
            </a:r>
            <a:r>
              <a:rPr lang="en-US" sz="2000" dirty="0"/>
              <a:t> yang </a:t>
            </a:r>
            <a:r>
              <a:rPr lang="en-US" sz="2000" dirty="0" err="1"/>
              <a:t>dikembangkan</a:t>
            </a:r>
            <a:r>
              <a:rPr lang="en-US" sz="2000" dirty="0"/>
              <a:t> agar </a:t>
            </a:r>
            <a:r>
              <a:rPr lang="en-US" sz="2000" dirty="0" err="1"/>
              <a:t>memungkinkan</a:t>
            </a:r>
            <a:r>
              <a:rPr lang="en-US" sz="2000" dirty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proses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mengeksekusi</a:t>
            </a:r>
            <a:r>
              <a:rPr lang="en-US" sz="2000" dirty="0"/>
              <a:t> multi-threads. </a:t>
            </a:r>
            <a:r>
              <a:rPr lang="en-US" sz="2000" dirty="0" smtClean="0"/>
              <a:t> </a:t>
            </a:r>
            <a:r>
              <a:rPr lang="en-US" sz="2000" dirty="0" err="1" smtClean="0"/>
              <a:t>Umpamanya</a:t>
            </a:r>
            <a:r>
              <a:rPr lang="en-US" sz="2000" dirty="0"/>
              <a:t>,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bersamaan</a:t>
            </a:r>
            <a:r>
              <a:rPr lang="en-US" sz="2000" dirty="0"/>
              <a:t> </a:t>
            </a:r>
            <a:r>
              <a:rPr lang="en-US" sz="2000" dirty="0" err="1"/>
              <a:t>mengetik</a:t>
            </a:r>
            <a:r>
              <a:rPr lang="en-US" sz="2000" dirty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menjalankan</a:t>
            </a:r>
            <a:r>
              <a:rPr lang="en-US" sz="2000" dirty="0" smtClean="0"/>
              <a:t> </a:t>
            </a:r>
            <a:r>
              <a:rPr lang="en-US" sz="2000" dirty="0" err="1"/>
              <a:t>pemeriksaan</a:t>
            </a:r>
            <a:r>
              <a:rPr lang="en-US" sz="2000" dirty="0"/>
              <a:t> </a:t>
            </a:r>
            <a:r>
              <a:rPr lang="en-US" sz="2000" dirty="0" err="1"/>
              <a:t>ejaan</a:t>
            </a:r>
            <a:r>
              <a:rPr lang="en-US" sz="2000" dirty="0"/>
              <a:t> </a:t>
            </a:r>
            <a:r>
              <a:rPr lang="en-US" sz="2000" dirty="0" err="1"/>
              <a:t>didalam</a:t>
            </a:r>
            <a:r>
              <a:rPr lang="en-US" sz="2000" dirty="0"/>
              <a:t> proses yang </a:t>
            </a:r>
            <a:r>
              <a:rPr lang="en-US" sz="2000" dirty="0" err="1"/>
              <a:t>sama</a:t>
            </a:r>
            <a:r>
              <a:rPr lang="en-US" sz="2000" dirty="0" smtClean="0"/>
              <a:t>.</a:t>
            </a:r>
          </a:p>
          <a:p>
            <a:pPr marL="0" indent="0" algn="just">
              <a:buNone/>
            </a:pPr>
            <a:r>
              <a:rPr lang="en-US" sz="2000" dirty="0"/>
              <a:t>Thread </a:t>
            </a:r>
            <a:r>
              <a:rPr lang="en-US" sz="2000" dirty="0" err="1"/>
              <a:t>merupakan</a:t>
            </a:r>
            <a:r>
              <a:rPr lang="en-US" sz="2000" dirty="0"/>
              <a:t> unit </a:t>
            </a:r>
            <a:r>
              <a:rPr lang="en-US" sz="2000" dirty="0" err="1"/>
              <a:t>dasar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penggunaan</a:t>
            </a:r>
            <a:r>
              <a:rPr lang="en-US" sz="2000" dirty="0"/>
              <a:t> CPU, yang </a:t>
            </a:r>
            <a:r>
              <a:rPr lang="en-US" sz="2000" dirty="0" err="1"/>
              <a:t>terdiri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Thread_ID</a:t>
            </a:r>
            <a:r>
              <a:rPr lang="en-US" sz="2000" dirty="0"/>
              <a:t>, program counter</a:t>
            </a:r>
            <a:r>
              <a:rPr lang="en-US" sz="2000" dirty="0" smtClean="0"/>
              <a:t>, register </a:t>
            </a:r>
            <a:r>
              <a:rPr lang="en-US" sz="2000" dirty="0"/>
              <a:t>set, </a:t>
            </a:r>
            <a:r>
              <a:rPr lang="en-US" sz="2000" dirty="0" err="1"/>
              <a:t>dan</a:t>
            </a:r>
            <a:r>
              <a:rPr lang="en-US" sz="2000" dirty="0"/>
              <a:t> stack. </a:t>
            </a:r>
            <a:r>
              <a:rPr lang="en-US" sz="2000" dirty="0" err="1"/>
              <a:t>Sebuah</a:t>
            </a:r>
            <a:r>
              <a:rPr lang="en-US" sz="2000" dirty="0"/>
              <a:t> thread </a:t>
            </a:r>
            <a:r>
              <a:rPr lang="en-US" sz="2000" dirty="0" err="1"/>
              <a:t>berbagi</a:t>
            </a:r>
            <a:r>
              <a:rPr lang="en-US" sz="2000" dirty="0"/>
              <a:t> code section, data section,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sumber</a:t>
            </a:r>
            <a:r>
              <a:rPr lang="en-US" sz="2000" dirty="0"/>
              <a:t> </a:t>
            </a:r>
            <a:r>
              <a:rPr lang="en-US" sz="2000" dirty="0" err="1"/>
              <a:t>daya</a:t>
            </a:r>
            <a:r>
              <a:rPr lang="en-US" sz="2000" dirty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operasi</a:t>
            </a:r>
            <a:r>
              <a:rPr lang="en-US" sz="2000" dirty="0" smtClean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Thread lain yang </a:t>
            </a:r>
            <a:r>
              <a:rPr lang="en-US" sz="2000" dirty="0" err="1"/>
              <a:t>dimiliki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proses yang </a:t>
            </a:r>
            <a:r>
              <a:rPr lang="en-US" sz="2000" dirty="0" err="1"/>
              <a:t>sama</a:t>
            </a:r>
            <a:r>
              <a:rPr lang="en-US" sz="2000" dirty="0"/>
              <a:t>. Thread </a:t>
            </a:r>
            <a:r>
              <a:rPr lang="en-US" sz="2000" dirty="0" err="1"/>
              <a:t>juga</a:t>
            </a:r>
            <a:r>
              <a:rPr lang="en-US" sz="2000" dirty="0"/>
              <a:t> </a:t>
            </a:r>
            <a:r>
              <a:rPr lang="en-US" sz="2000" dirty="0" err="1"/>
              <a:t>sering</a:t>
            </a:r>
            <a:r>
              <a:rPr lang="en-US" sz="2000" dirty="0"/>
              <a:t>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 lightweight </a:t>
            </a:r>
            <a:r>
              <a:rPr lang="en-US" sz="2000" dirty="0"/>
              <a:t>process. </a:t>
            </a:r>
            <a:r>
              <a:rPr lang="en-US" sz="2000" dirty="0" err="1"/>
              <a:t>Sebuah</a:t>
            </a:r>
            <a:r>
              <a:rPr lang="en-US" sz="2000" dirty="0"/>
              <a:t> proses </a:t>
            </a:r>
            <a:r>
              <a:rPr lang="en-US" sz="2000" dirty="0" err="1"/>
              <a:t>tradisional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heavyweight process </a:t>
            </a:r>
            <a:r>
              <a:rPr lang="en-US" sz="2000" dirty="0" err="1"/>
              <a:t>mempunyai</a:t>
            </a:r>
            <a:r>
              <a:rPr lang="en-US" sz="2000" dirty="0"/>
              <a:t> thread </a:t>
            </a:r>
            <a:r>
              <a:rPr lang="en-US" sz="2000" dirty="0" err="1" smtClean="0"/>
              <a:t>tunggal</a:t>
            </a:r>
            <a:r>
              <a:rPr lang="en-US" sz="2000" dirty="0" smtClean="0"/>
              <a:t>  yang </a:t>
            </a:r>
            <a:r>
              <a:rPr lang="en-US" sz="2000" dirty="0" err="1"/>
              <a:t>berfungsi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pengendali</a:t>
            </a:r>
            <a:r>
              <a:rPr lang="en-US" sz="2000" dirty="0"/>
              <a:t>. </a:t>
            </a:r>
            <a:r>
              <a:rPr lang="en-US" sz="2000" dirty="0" err="1"/>
              <a:t>Perbedaannya</a:t>
            </a:r>
            <a:r>
              <a:rPr lang="en-US" sz="2000" dirty="0"/>
              <a:t> </a:t>
            </a:r>
            <a:r>
              <a:rPr lang="en-US" sz="2000" dirty="0" err="1"/>
              <a:t>ialah</a:t>
            </a:r>
            <a:r>
              <a:rPr lang="en-US" sz="2000" dirty="0"/>
              <a:t> proses </a:t>
            </a:r>
            <a:r>
              <a:rPr lang="en-US" sz="2000" dirty="0" err="1"/>
              <a:t>dengan</a:t>
            </a:r>
            <a:r>
              <a:rPr lang="en-US" sz="2000" dirty="0"/>
              <a:t> thread yang </a:t>
            </a:r>
            <a:r>
              <a:rPr lang="en-US" sz="2000" dirty="0" err="1"/>
              <a:t>banyak</a:t>
            </a:r>
            <a:r>
              <a:rPr lang="en-US" sz="2000" dirty="0"/>
              <a:t> </a:t>
            </a:r>
            <a:r>
              <a:rPr lang="en-US" sz="2000" dirty="0" smtClean="0"/>
              <a:t>– </a:t>
            </a:r>
            <a:r>
              <a:rPr lang="en-US" sz="2000" dirty="0" err="1" smtClean="0"/>
              <a:t>mengerjakan</a:t>
            </a:r>
            <a:r>
              <a:rPr lang="en-US" sz="2000" dirty="0" smtClean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tugas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satuan</a:t>
            </a:r>
            <a:r>
              <a:rPr lang="en-US" sz="2000" dirty="0"/>
              <a:t> </a:t>
            </a:r>
            <a:r>
              <a:rPr lang="en-US" sz="2000" dirty="0" err="1"/>
              <a:t>waktu</a:t>
            </a:r>
            <a:endParaRPr lang="en-US" sz="2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(</a:t>
            </a:r>
            <a:r>
              <a:rPr lang="en-US" dirty="0" err="1" smtClean="0"/>
              <a:t>konsep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874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129631"/>
            <a:ext cx="5334000" cy="3467100"/>
          </a:xfr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THREAD (</a:t>
            </a:r>
            <a:r>
              <a:rPr lang="en-US" dirty="0" err="1" smtClean="0"/>
              <a:t>gambar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3895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981200"/>
            <a:ext cx="7029662" cy="3581400"/>
          </a:xfr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THREAD (</a:t>
            </a:r>
            <a:r>
              <a:rPr lang="en-US" dirty="0" err="1" smtClean="0"/>
              <a:t>gambar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171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 marL="0" indent="0" algn="just">
              <a:buNone/>
            </a:pP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umumnya</a:t>
            </a:r>
            <a:r>
              <a:rPr lang="en-US" sz="1600" dirty="0"/>
              <a:t>, </a:t>
            </a:r>
            <a:r>
              <a:rPr lang="en-US" sz="1600" dirty="0" err="1"/>
              <a:t>perangkat</a:t>
            </a:r>
            <a:r>
              <a:rPr lang="en-US" sz="1600" dirty="0"/>
              <a:t> </a:t>
            </a:r>
            <a:r>
              <a:rPr lang="en-US" sz="1600" dirty="0" err="1"/>
              <a:t>lunak</a:t>
            </a:r>
            <a:r>
              <a:rPr lang="en-US" sz="1600" dirty="0"/>
              <a:t> yang </a:t>
            </a:r>
            <a:r>
              <a:rPr lang="en-US" sz="1600" dirty="0" err="1"/>
              <a:t>berjalan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komputer</a:t>
            </a:r>
            <a:r>
              <a:rPr lang="en-US" sz="1600" dirty="0"/>
              <a:t> modern </a:t>
            </a:r>
            <a:r>
              <a:rPr lang="en-US" sz="1600" dirty="0" err="1"/>
              <a:t>dirancang</a:t>
            </a:r>
            <a:r>
              <a:rPr lang="en-US" sz="1600" dirty="0"/>
              <a:t> </a:t>
            </a:r>
            <a:r>
              <a:rPr lang="en-US" sz="1600" dirty="0" err="1" smtClean="0"/>
              <a:t>secara</a:t>
            </a:r>
            <a:r>
              <a:rPr lang="en-US" sz="1600" dirty="0" smtClean="0"/>
              <a:t> multi-threading</a:t>
            </a:r>
            <a:r>
              <a:rPr lang="en-US" sz="1600" dirty="0"/>
              <a:t>. </a:t>
            </a:r>
            <a:r>
              <a:rPr lang="en-US" sz="1600" dirty="0" err="1"/>
              <a:t>Sebuah</a:t>
            </a:r>
            <a:r>
              <a:rPr lang="en-US" sz="1600" dirty="0"/>
              <a:t> </a:t>
            </a:r>
            <a:r>
              <a:rPr lang="en-US" sz="1600" dirty="0" err="1"/>
              <a:t>aplikasi</a:t>
            </a:r>
            <a:r>
              <a:rPr lang="en-US" sz="1600" dirty="0"/>
              <a:t> </a:t>
            </a:r>
            <a:r>
              <a:rPr lang="en-US" sz="1600" dirty="0" err="1"/>
              <a:t>biasanya</a:t>
            </a:r>
            <a:r>
              <a:rPr lang="en-US" sz="1600" dirty="0"/>
              <a:t> </a:t>
            </a:r>
            <a:r>
              <a:rPr lang="en-US" sz="1600" dirty="0" err="1" smtClean="0"/>
              <a:t>diimplementasi</a:t>
            </a:r>
            <a:r>
              <a:rPr lang="en-US" sz="1600" dirty="0" smtClean="0"/>
              <a:t> </a:t>
            </a:r>
            <a:r>
              <a:rPr lang="en-US" sz="1600" dirty="0" err="1"/>
              <a:t>sebagai</a:t>
            </a:r>
            <a:r>
              <a:rPr lang="en-US" sz="1600" dirty="0"/>
              <a:t> proses yang </a:t>
            </a:r>
            <a:r>
              <a:rPr lang="en-US" sz="1600" dirty="0" err="1"/>
              <a:t>terpisah</a:t>
            </a:r>
            <a:r>
              <a:rPr lang="en-US" sz="1600" dirty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beberapa</a:t>
            </a:r>
            <a:r>
              <a:rPr lang="en-US" sz="1600" dirty="0" smtClean="0"/>
              <a:t> </a:t>
            </a:r>
            <a:r>
              <a:rPr lang="en-US" sz="1600" dirty="0"/>
              <a:t>thread yang </a:t>
            </a:r>
            <a:r>
              <a:rPr lang="en-US" sz="1600" dirty="0" err="1"/>
              <a:t>berfungsi</a:t>
            </a:r>
            <a:r>
              <a:rPr lang="en-US" sz="1600" dirty="0"/>
              <a:t> </a:t>
            </a:r>
            <a:r>
              <a:rPr lang="en-US" sz="1600" dirty="0" err="1"/>
              <a:t>sebagai</a:t>
            </a:r>
            <a:r>
              <a:rPr lang="en-US" sz="1600" dirty="0"/>
              <a:t> </a:t>
            </a:r>
            <a:r>
              <a:rPr lang="en-US" sz="1600" dirty="0" err="1"/>
              <a:t>pengendali</a:t>
            </a:r>
            <a:r>
              <a:rPr lang="en-US" sz="1600" dirty="0"/>
              <a:t>. </a:t>
            </a:r>
            <a:r>
              <a:rPr lang="en-US" sz="1600" dirty="0" err="1"/>
              <a:t>Contohnya</a:t>
            </a:r>
            <a:r>
              <a:rPr lang="en-US" sz="1600" dirty="0"/>
              <a:t> </a:t>
            </a:r>
            <a:r>
              <a:rPr lang="en-US" sz="1600" dirty="0" err="1"/>
              <a:t>sebuah</a:t>
            </a:r>
            <a:r>
              <a:rPr lang="en-US" sz="1600" dirty="0"/>
              <a:t> web browser </a:t>
            </a:r>
            <a:r>
              <a:rPr lang="en-US" sz="1600" dirty="0" err="1" smtClean="0"/>
              <a:t>mempunyai</a:t>
            </a:r>
            <a:r>
              <a:rPr lang="en-US" sz="1600" dirty="0" smtClean="0"/>
              <a:t> thread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menampilkan</a:t>
            </a:r>
            <a:r>
              <a:rPr lang="en-US" sz="1600" dirty="0"/>
              <a:t> </a:t>
            </a:r>
            <a:r>
              <a:rPr lang="en-US" sz="1600" dirty="0" err="1"/>
              <a:t>gambar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tulisan</a:t>
            </a:r>
            <a:r>
              <a:rPr lang="en-US" sz="1600" dirty="0"/>
              <a:t> </a:t>
            </a:r>
            <a:r>
              <a:rPr lang="en-US" sz="1600" dirty="0" err="1"/>
              <a:t>sedangkan</a:t>
            </a:r>
            <a:r>
              <a:rPr lang="en-US" sz="1600" dirty="0"/>
              <a:t> thread yang lain </a:t>
            </a:r>
            <a:r>
              <a:rPr lang="en-US" sz="1600" dirty="0" err="1"/>
              <a:t>berfungsi</a:t>
            </a:r>
            <a:r>
              <a:rPr lang="en-US" sz="1600" dirty="0"/>
              <a:t> </a:t>
            </a:r>
            <a:r>
              <a:rPr lang="en-US" sz="1600" dirty="0" err="1" smtClean="0"/>
              <a:t>sebagai</a:t>
            </a:r>
            <a:r>
              <a:rPr lang="en-US" sz="1600" dirty="0" smtClean="0"/>
              <a:t> </a:t>
            </a:r>
            <a:r>
              <a:rPr lang="en-US" sz="1600" dirty="0" err="1" smtClean="0"/>
              <a:t>penerima</a:t>
            </a:r>
            <a:r>
              <a:rPr lang="en-US" sz="1600" dirty="0" smtClean="0"/>
              <a:t> </a:t>
            </a:r>
            <a:r>
              <a:rPr lang="en-US" sz="1600" dirty="0"/>
              <a:t>data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smtClean="0"/>
              <a:t>network.</a:t>
            </a:r>
          </a:p>
          <a:p>
            <a:pPr marL="0" indent="0" algn="just">
              <a:buNone/>
            </a:pPr>
            <a:r>
              <a:rPr lang="en-US" sz="1600" dirty="0" err="1"/>
              <a:t>Terkadang</a:t>
            </a:r>
            <a:r>
              <a:rPr lang="en-US" sz="1600" dirty="0"/>
              <a:t> </a:t>
            </a:r>
            <a:r>
              <a:rPr lang="en-US" sz="1600" dirty="0" err="1"/>
              <a:t>ada</a:t>
            </a:r>
            <a:r>
              <a:rPr lang="en-US" sz="1600" dirty="0"/>
              <a:t> </a:t>
            </a:r>
            <a:r>
              <a:rPr lang="en-US" sz="1600" dirty="0" err="1"/>
              <a:t>sebuah</a:t>
            </a:r>
            <a:r>
              <a:rPr lang="en-US" sz="1600" dirty="0"/>
              <a:t> </a:t>
            </a:r>
            <a:r>
              <a:rPr lang="en-US" sz="1600" dirty="0" err="1"/>
              <a:t>aplikasi</a:t>
            </a:r>
            <a:r>
              <a:rPr lang="en-US" sz="1600" dirty="0"/>
              <a:t> yang </a:t>
            </a:r>
            <a:r>
              <a:rPr lang="en-US" sz="1600" dirty="0" err="1"/>
              <a:t>perlu</a:t>
            </a:r>
            <a:r>
              <a:rPr lang="en-US" sz="1600" dirty="0"/>
              <a:t> </a:t>
            </a:r>
            <a:r>
              <a:rPr lang="en-US" sz="1600" dirty="0" err="1"/>
              <a:t>menjalankan</a:t>
            </a:r>
            <a:r>
              <a:rPr lang="en-US" sz="1600" dirty="0"/>
              <a:t> </a:t>
            </a:r>
            <a:r>
              <a:rPr lang="en-US" sz="1600" dirty="0" err="1"/>
              <a:t>beberapa</a:t>
            </a:r>
            <a:r>
              <a:rPr lang="en-US" sz="1600" dirty="0"/>
              <a:t> </a:t>
            </a:r>
            <a:r>
              <a:rPr lang="en-US" sz="1600" dirty="0" err="1"/>
              <a:t>tugas</a:t>
            </a:r>
            <a:r>
              <a:rPr lang="en-US" sz="1600" dirty="0"/>
              <a:t> yang </a:t>
            </a:r>
            <a:r>
              <a:rPr lang="en-US" sz="1600" dirty="0" err="1"/>
              <a:t>serupa</a:t>
            </a:r>
            <a:r>
              <a:rPr lang="en-US" sz="1600" dirty="0"/>
              <a:t>. </a:t>
            </a:r>
            <a:r>
              <a:rPr lang="en-US" sz="1600" dirty="0" err="1"/>
              <a:t>Sebagai</a:t>
            </a:r>
            <a:endParaRPr lang="en-US" sz="1600" dirty="0"/>
          </a:p>
          <a:p>
            <a:pPr marL="0" indent="0" algn="just">
              <a:buNone/>
            </a:pPr>
            <a:r>
              <a:rPr lang="en-US" sz="1600" dirty="0" err="1"/>
              <a:t>contohnya</a:t>
            </a:r>
            <a:r>
              <a:rPr lang="en-US" sz="1600" dirty="0"/>
              <a:t> </a:t>
            </a:r>
            <a:r>
              <a:rPr lang="en-US" sz="1600" dirty="0" err="1"/>
              <a:t>sebuah</a:t>
            </a:r>
            <a:r>
              <a:rPr lang="en-US" sz="1600" dirty="0"/>
              <a:t> web server </a:t>
            </a: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/>
              <a:t>mempunyai</a:t>
            </a:r>
            <a:r>
              <a:rPr lang="en-US" sz="1600" dirty="0"/>
              <a:t> </a:t>
            </a:r>
            <a:r>
              <a:rPr lang="en-US" sz="1600" dirty="0" err="1"/>
              <a:t>ratusan</a:t>
            </a:r>
            <a:r>
              <a:rPr lang="en-US" sz="1600" dirty="0"/>
              <a:t> </a:t>
            </a:r>
            <a:r>
              <a:rPr lang="en-US" sz="1600" dirty="0" err="1"/>
              <a:t>klien</a:t>
            </a:r>
            <a:r>
              <a:rPr lang="en-US" sz="1600" dirty="0"/>
              <a:t> yang </a:t>
            </a:r>
            <a:r>
              <a:rPr lang="en-US" sz="1600" dirty="0" err="1"/>
              <a:t>mengaksesnya</a:t>
            </a:r>
            <a:r>
              <a:rPr lang="en-US" sz="1600" dirty="0"/>
              <a:t> </a:t>
            </a:r>
            <a:r>
              <a:rPr lang="en-US" sz="1600" dirty="0" err="1"/>
              <a:t>secara</a:t>
            </a:r>
            <a:endParaRPr lang="en-US" sz="1600" dirty="0"/>
          </a:p>
          <a:p>
            <a:pPr marL="0" indent="0" algn="just">
              <a:buNone/>
            </a:pPr>
            <a:r>
              <a:rPr lang="en-US" sz="1600" dirty="0"/>
              <a:t>concurrent. </a:t>
            </a:r>
            <a:r>
              <a:rPr lang="en-US" sz="1600" dirty="0" err="1"/>
              <a:t>Kalau</a:t>
            </a:r>
            <a:r>
              <a:rPr lang="en-US" sz="1600" dirty="0"/>
              <a:t> web server </a:t>
            </a:r>
            <a:r>
              <a:rPr lang="en-US" sz="1600" dirty="0" err="1"/>
              <a:t>berjalan</a:t>
            </a:r>
            <a:r>
              <a:rPr lang="en-US" sz="1600" dirty="0"/>
              <a:t> </a:t>
            </a:r>
            <a:r>
              <a:rPr lang="en-US" sz="1600" dirty="0" err="1"/>
              <a:t>sebagai</a:t>
            </a:r>
            <a:r>
              <a:rPr lang="en-US" sz="1600" dirty="0"/>
              <a:t> proses yang </a:t>
            </a:r>
            <a:r>
              <a:rPr lang="en-US" sz="1600" dirty="0" err="1"/>
              <a:t>hanya</a:t>
            </a:r>
            <a:r>
              <a:rPr lang="en-US" sz="1600" dirty="0"/>
              <a:t> </a:t>
            </a:r>
            <a:r>
              <a:rPr lang="en-US" sz="1600" dirty="0" err="1"/>
              <a:t>mempunyai</a:t>
            </a:r>
            <a:r>
              <a:rPr lang="en-US" sz="1600" dirty="0"/>
              <a:t> thread </a:t>
            </a:r>
            <a:r>
              <a:rPr lang="en-US" sz="1600" dirty="0" err="1"/>
              <a:t>tunggal</a:t>
            </a:r>
            <a:r>
              <a:rPr lang="en-US" sz="1600" dirty="0"/>
              <a:t> </a:t>
            </a:r>
            <a:r>
              <a:rPr lang="en-US" sz="1600" dirty="0" err="1" smtClean="0"/>
              <a:t>maka</a:t>
            </a:r>
            <a:r>
              <a:rPr lang="en-US" sz="1600" dirty="0" smtClean="0"/>
              <a:t> </a:t>
            </a:r>
            <a:r>
              <a:rPr lang="en-US" sz="1600" dirty="0" err="1" smtClean="0"/>
              <a:t>ia</a:t>
            </a:r>
            <a:r>
              <a:rPr lang="en-US" sz="1600" dirty="0" smtClean="0"/>
              <a:t> </a:t>
            </a:r>
            <a:r>
              <a:rPr lang="en-US" sz="1600" dirty="0" err="1"/>
              <a:t>hanya</a:t>
            </a:r>
            <a:r>
              <a:rPr lang="en-US" sz="1600" dirty="0"/>
              <a:t> </a:t>
            </a: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/>
              <a:t>melayani</a:t>
            </a:r>
            <a:r>
              <a:rPr lang="en-US" sz="1600" dirty="0"/>
              <a:t> </a:t>
            </a:r>
            <a:r>
              <a:rPr lang="en-US" sz="1600" dirty="0" err="1"/>
              <a:t>satu</a:t>
            </a:r>
            <a:r>
              <a:rPr lang="en-US" sz="1600" dirty="0"/>
              <a:t> </a:t>
            </a:r>
            <a:r>
              <a:rPr lang="en-US" sz="1600" dirty="0" err="1"/>
              <a:t>klien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satu</a:t>
            </a:r>
            <a:r>
              <a:rPr lang="en-US" sz="1600" dirty="0"/>
              <a:t> </a:t>
            </a:r>
            <a:r>
              <a:rPr lang="en-US" sz="1600" dirty="0" err="1"/>
              <a:t>satuan</a:t>
            </a:r>
            <a:r>
              <a:rPr lang="en-US" sz="1600" dirty="0"/>
              <a:t> </a:t>
            </a:r>
            <a:r>
              <a:rPr lang="en-US" sz="1600" dirty="0" err="1"/>
              <a:t>waktu</a:t>
            </a:r>
            <a:r>
              <a:rPr lang="en-US" sz="1600" dirty="0"/>
              <a:t>. </a:t>
            </a:r>
            <a:r>
              <a:rPr lang="en-US" sz="1600" dirty="0" err="1"/>
              <a:t>Bila</a:t>
            </a:r>
            <a:r>
              <a:rPr lang="en-US" sz="1600" dirty="0"/>
              <a:t> </a:t>
            </a:r>
            <a:r>
              <a:rPr lang="en-US" sz="1600" dirty="0" err="1"/>
              <a:t>ada</a:t>
            </a:r>
            <a:r>
              <a:rPr lang="en-US" sz="1600" dirty="0"/>
              <a:t> </a:t>
            </a:r>
            <a:r>
              <a:rPr lang="en-US" sz="1600" dirty="0" err="1"/>
              <a:t>klien</a:t>
            </a:r>
            <a:r>
              <a:rPr lang="en-US" sz="1600" dirty="0"/>
              <a:t> lain yang </a:t>
            </a:r>
            <a:r>
              <a:rPr lang="en-US" sz="1600" dirty="0" err="1" smtClean="0"/>
              <a:t>ingin</a:t>
            </a:r>
            <a:r>
              <a:rPr lang="en-US" sz="1600" dirty="0" smtClean="0"/>
              <a:t> </a:t>
            </a:r>
            <a:r>
              <a:rPr lang="en-US" sz="1600" dirty="0" err="1" smtClean="0"/>
              <a:t>mengajukan</a:t>
            </a:r>
            <a:r>
              <a:rPr lang="en-US" sz="1600" dirty="0" smtClean="0"/>
              <a:t> </a:t>
            </a:r>
            <a:r>
              <a:rPr lang="en-US" sz="1600" dirty="0" err="1"/>
              <a:t>permintaan</a:t>
            </a:r>
            <a:r>
              <a:rPr lang="en-US" sz="1600" dirty="0"/>
              <a:t> </a:t>
            </a:r>
            <a:r>
              <a:rPr lang="en-US" sz="1600" dirty="0" err="1"/>
              <a:t>maka</a:t>
            </a:r>
            <a:r>
              <a:rPr lang="en-US" sz="1600" dirty="0"/>
              <a:t> </a:t>
            </a:r>
            <a:r>
              <a:rPr lang="en-US" sz="1600" dirty="0" err="1"/>
              <a:t>ia</a:t>
            </a:r>
            <a:r>
              <a:rPr lang="en-US" sz="1600" dirty="0"/>
              <a:t> </a:t>
            </a:r>
            <a:r>
              <a:rPr lang="en-US" sz="1600" dirty="0" err="1"/>
              <a:t>harus</a:t>
            </a:r>
            <a:r>
              <a:rPr lang="en-US" sz="1600" dirty="0"/>
              <a:t> </a:t>
            </a:r>
            <a:r>
              <a:rPr lang="en-US" sz="1600" dirty="0" err="1"/>
              <a:t>menunggu</a:t>
            </a:r>
            <a:r>
              <a:rPr lang="en-US" sz="1600" dirty="0"/>
              <a:t> </a:t>
            </a:r>
            <a:r>
              <a:rPr lang="en-US" sz="1600" dirty="0" err="1"/>
              <a:t>sampai</a:t>
            </a:r>
            <a:r>
              <a:rPr lang="en-US" sz="1600" dirty="0"/>
              <a:t> </a:t>
            </a:r>
            <a:r>
              <a:rPr lang="en-US" sz="1600" dirty="0" err="1"/>
              <a:t>klien</a:t>
            </a:r>
            <a:r>
              <a:rPr lang="en-US" sz="1600" dirty="0"/>
              <a:t> </a:t>
            </a:r>
            <a:r>
              <a:rPr lang="en-US" sz="1600" dirty="0" err="1"/>
              <a:t>sebelumnya</a:t>
            </a:r>
            <a:r>
              <a:rPr lang="en-US" sz="1600" dirty="0"/>
              <a:t> </a:t>
            </a:r>
            <a:r>
              <a:rPr lang="en-US" sz="1600" dirty="0" err="1"/>
              <a:t>selesai</a:t>
            </a:r>
            <a:r>
              <a:rPr lang="en-US" sz="1600" dirty="0"/>
              <a:t> </a:t>
            </a:r>
            <a:r>
              <a:rPr lang="en-US" sz="1600" dirty="0" err="1"/>
              <a:t>dilayani</a:t>
            </a:r>
            <a:r>
              <a:rPr lang="en-US" sz="1600" dirty="0" smtClean="0"/>
              <a:t>. </a:t>
            </a:r>
            <a:r>
              <a:rPr lang="en-US" sz="1600" dirty="0" err="1" smtClean="0"/>
              <a:t>Solusinya</a:t>
            </a:r>
            <a:r>
              <a:rPr lang="en-US" sz="1600" dirty="0" smtClean="0"/>
              <a:t> </a:t>
            </a:r>
            <a:r>
              <a:rPr lang="en-US" sz="1600" dirty="0" err="1"/>
              <a:t>adalah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membuat</a:t>
            </a:r>
            <a:r>
              <a:rPr lang="en-US" sz="1600" dirty="0"/>
              <a:t> web server </a:t>
            </a:r>
            <a:r>
              <a:rPr lang="en-US" sz="1600" dirty="0" err="1"/>
              <a:t>menjadi</a:t>
            </a:r>
            <a:r>
              <a:rPr lang="en-US" sz="1600" dirty="0"/>
              <a:t> multi-threading.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maka</a:t>
            </a:r>
            <a:r>
              <a:rPr lang="en-US" sz="1600" dirty="0"/>
              <a:t> </a:t>
            </a:r>
            <a:r>
              <a:rPr lang="en-US" sz="1600" dirty="0" err="1" smtClean="0"/>
              <a:t>sebuah</a:t>
            </a:r>
            <a:r>
              <a:rPr lang="en-US" sz="1600" dirty="0" smtClean="0"/>
              <a:t>  web </a:t>
            </a:r>
            <a:r>
              <a:rPr lang="en-US" sz="1600" dirty="0"/>
              <a:t>server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membuat</a:t>
            </a:r>
            <a:r>
              <a:rPr lang="en-US" sz="1600" dirty="0"/>
              <a:t> thread yang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mendengar</a:t>
            </a:r>
            <a:r>
              <a:rPr lang="en-US" sz="1600" dirty="0"/>
              <a:t> </a:t>
            </a:r>
            <a:r>
              <a:rPr lang="en-US" sz="1600" dirty="0" err="1"/>
              <a:t>permintaan</a:t>
            </a:r>
            <a:r>
              <a:rPr lang="en-US" sz="1600" dirty="0"/>
              <a:t> </a:t>
            </a:r>
            <a:r>
              <a:rPr lang="en-US" sz="1600" dirty="0" err="1"/>
              <a:t>klien</a:t>
            </a:r>
            <a:r>
              <a:rPr lang="en-US" sz="1600" dirty="0"/>
              <a:t>, </a:t>
            </a:r>
            <a:r>
              <a:rPr lang="en-US" sz="1600" dirty="0" err="1"/>
              <a:t>ketika</a:t>
            </a:r>
            <a:r>
              <a:rPr lang="en-US" sz="1600" dirty="0"/>
              <a:t> </a:t>
            </a:r>
            <a:r>
              <a:rPr lang="en-US" sz="1600" dirty="0" err="1"/>
              <a:t>permintaan</a:t>
            </a:r>
            <a:r>
              <a:rPr lang="en-US" sz="1600" dirty="0"/>
              <a:t> </a:t>
            </a:r>
            <a:r>
              <a:rPr lang="en-US" sz="1600" dirty="0" smtClean="0"/>
              <a:t>lain  </a:t>
            </a:r>
            <a:r>
              <a:rPr lang="en-US" sz="1600" dirty="0" err="1" smtClean="0"/>
              <a:t>diajukan</a:t>
            </a:r>
            <a:r>
              <a:rPr lang="en-US" sz="1600" dirty="0" smtClean="0"/>
              <a:t> </a:t>
            </a:r>
            <a:r>
              <a:rPr lang="en-US" sz="1600" dirty="0" err="1"/>
              <a:t>maka</a:t>
            </a:r>
            <a:r>
              <a:rPr lang="en-US" sz="1600" dirty="0"/>
              <a:t> web server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menciptakan</a:t>
            </a:r>
            <a:r>
              <a:rPr lang="en-US" sz="1600" dirty="0"/>
              <a:t> thread lain yang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melayani</a:t>
            </a:r>
            <a:r>
              <a:rPr lang="en-US" sz="1600" dirty="0"/>
              <a:t> </a:t>
            </a:r>
            <a:r>
              <a:rPr lang="en-US" sz="1600" dirty="0" err="1"/>
              <a:t>permintaan</a:t>
            </a:r>
            <a:r>
              <a:rPr lang="en-US" sz="1600" dirty="0"/>
              <a:t> </a:t>
            </a:r>
            <a:r>
              <a:rPr lang="en-US" sz="1600" dirty="0" err="1"/>
              <a:t>tersebut</a:t>
            </a:r>
            <a:r>
              <a:rPr lang="en-US" sz="1600" dirty="0"/>
              <a:t>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MULTI-THREAD (</a:t>
            </a:r>
            <a:r>
              <a:rPr lang="en-US" dirty="0" err="1" smtClean="0"/>
              <a:t>konsep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225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55000" lnSpcReduction="20000"/>
          </a:bodyPr>
          <a:lstStyle/>
          <a:p>
            <a:pPr marL="514350" indent="-514350" algn="just">
              <a:buFont typeface="+mj-lt"/>
              <a:buAutoNum type="arabicParenR"/>
            </a:pPr>
            <a:r>
              <a:rPr lang="en-US" dirty="0" err="1" smtClean="0"/>
              <a:t>Responsif</a:t>
            </a:r>
            <a:r>
              <a:rPr lang="en-US" dirty="0"/>
              <a:t>.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interaktif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responsif</a:t>
            </a:r>
            <a:r>
              <a:rPr lang="en-US" dirty="0"/>
              <a:t> </a:t>
            </a:r>
            <a:r>
              <a:rPr lang="en-US" dirty="0" err="1"/>
              <a:t>meski</a:t>
            </a:r>
            <a:r>
              <a:rPr lang="en-US" dirty="0"/>
              <a:t> pun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program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diblok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yang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. </a:t>
            </a:r>
            <a:r>
              <a:rPr lang="en-US" dirty="0" err="1"/>
              <a:t>Umpamanya</a:t>
            </a:r>
            <a:r>
              <a:rPr lang="en-US" dirty="0"/>
              <a:t>, </a:t>
            </a:r>
            <a:r>
              <a:rPr lang="en-US" dirty="0" err="1"/>
              <a:t>sebuah</a:t>
            </a:r>
            <a:r>
              <a:rPr lang="en-US" dirty="0"/>
              <a:t> thread </a:t>
            </a:r>
            <a:r>
              <a:rPr lang="en-US" dirty="0" err="1" smtClean="0"/>
              <a:t>dari</a:t>
            </a:r>
            <a:r>
              <a:rPr lang="en-US" dirty="0" smtClean="0"/>
              <a:t> web </a:t>
            </a:r>
            <a:r>
              <a:rPr lang="en-US" dirty="0"/>
              <a:t>browser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melayani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sementara</a:t>
            </a:r>
            <a:r>
              <a:rPr lang="en-US" dirty="0"/>
              <a:t> thread lain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/>
              <a:t>.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en-US" dirty="0" err="1" smtClean="0"/>
              <a:t>Berbagi</a:t>
            </a:r>
            <a:r>
              <a:rPr lang="en-US" dirty="0" smtClean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. thread </a:t>
            </a:r>
            <a:r>
              <a:rPr lang="en-US" dirty="0" err="1"/>
              <a:t>berbagi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thread lain </a:t>
            </a:r>
            <a:r>
              <a:rPr lang="en-US" dirty="0" smtClean="0"/>
              <a:t>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/>
              <a:t>oleh</a:t>
            </a:r>
            <a:r>
              <a:rPr lang="en-US" dirty="0"/>
              <a:t> proses yang </a:t>
            </a:r>
            <a:r>
              <a:rPr lang="en-US" dirty="0" err="1"/>
              <a:t>sama</a:t>
            </a:r>
            <a:r>
              <a:rPr lang="en-US" dirty="0"/>
              <a:t>.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berbagi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mengizinkan</a:t>
            </a:r>
            <a:r>
              <a:rPr lang="en-US" dirty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thread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.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en-US" dirty="0" err="1" smtClean="0"/>
              <a:t>Ekonomis</a:t>
            </a:r>
            <a:r>
              <a:rPr lang="en-US" dirty="0"/>
              <a:t>.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proses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pengalokasian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/>
              <a:t>daya</a:t>
            </a:r>
            <a:r>
              <a:rPr lang="en-US" dirty="0"/>
              <a:t>. </a:t>
            </a:r>
            <a:r>
              <a:rPr lang="en-US" dirty="0" err="1"/>
              <a:t>Alternatifnya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thread, </a:t>
            </a:r>
            <a:r>
              <a:rPr lang="en-US" dirty="0" err="1"/>
              <a:t>karena</a:t>
            </a:r>
            <a:r>
              <a:rPr lang="en-US" dirty="0"/>
              <a:t> thread </a:t>
            </a:r>
            <a:r>
              <a:rPr lang="en-US" dirty="0" err="1"/>
              <a:t>berbagi</a:t>
            </a:r>
            <a:r>
              <a:rPr lang="en-US" dirty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proses yang </a:t>
            </a:r>
            <a:r>
              <a:rPr lang="en-US" dirty="0" err="1"/>
              <a:t>memilikinya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ekonomis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context </a:t>
            </a:r>
            <a:r>
              <a:rPr lang="en-US" dirty="0"/>
              <a:t>switch thread. Akan </a:t>
            </a:r>
            <a:r>
              <a:rPr lang="en-US" dirty="0" err="1"/>
              <a:t>susah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proses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thread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pengaturan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pengaturan</a:t>
            </a:r>
            <a:r>
              <a:rPr lang="en-US" dirty="0"/>
              <a:t> </a:t>
            </a:r>
            <a:r>
              <a:rPr lang="en-US" dirty="0" smtClean="0"/>
              <a:t>proses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/>
              <a:t>lama </a:t>
            </a:r>
            <a:r>
              <a:rPr lang="en-US" dirty="0" err="1"/>
              <a:t>dibandingkan</a:t>
            </a:r>
            <a:r>
              <a:rPr lang="en-US" dirty="0"/>
              <a:t> thread. </a:t>
            </a:r>
            <a:r>
              <a:rPr lang="en-US" dirty="0" err="1"/>
              <a:t>Pada</a:t>
            </a:r>
            <a:r>
              <a:rPr lang="en-US" dirty="0"/>
              <a:t> Solaris, </a:t>
            </a:r>
            <a:r>
              <a:rPr lang="en-US" dirty="0" err="1"/>
              <a:t>pembuatan</a:t>
            </a:r>
            <a:r>
              <a:rPr lang="en-US" dirty="0"/>
              <a:t> proses </a:t>
            </a:r>
            <a:r>
              <a:rPr lang="en-US" dirty="0" err="1"/>
              <a:t>lebih</a:t>
            </a:r>
            <a:r>
              <a:rPr lang="en-US" dirty="0"/>
              <a:t> lama 30 kali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/>
              <a:t>thread, </a:t>
            </a:r>
            <a:r>
              <a:rPr lang="en-US" dirty="0" err="1"/>
              <a:t>dan</a:t>
            </a:r>
            <a:r>
              <a:rPr lang="en-US" dirty="0"/>
              <a:t> context switch proses 5 kali </a:t>
            </a:r>
            <a:r>
              <a:rPr lang="en-US" dirty="0" err="1"/>
              <a:t>lebih</a:t>
            </a:r>
            <a:r>
              <a:rPr lang="en-US" dirty="0"/>
              <a:t> lama </a:t>
            </a:r>
            <a:r>
              <a:rPr lang="en-US" dirty="0" err="1"/>
              <a:t>dibandingkan</a:t>
            </a:r>
            <a:r>
              <a:rPr lang="en-US" dirty="0"/>
              <a:t> context </a:t>
            </a:r>
            <a:r>
              <a:rPr lang="en-US" dirty="0" smtClean="0"/>
              <a:t>switch thread</a:t>
            </a:r>
            <a:r>
              <a:rPr lang="en-US" dirty="0"/>
              <a:t>.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en-US" dirty="0" err="1" smtClean="0"/>
              <a:t>Utilisasi</a:t>
            </a:r>
            <a:r>
              <a:rPr lang="en-US" dirty="0" smtClean="0"/>
              <a:t> </a:t>
            </a:r>
            <a:r>
              <a:rPr lang="en-US" dirty="0" err="1"/>
              <a:t>arsitektur</a:t>
            </a:r>
            <a:r>
              <a:rPr lang="en-US" dirty="0"/>
              <a:t> multiprocessor.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multithreading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arsitektur</a:t>
            </a:r>
            <a:r>
              <a:rPr lang="en-US" dirty="0"/>
              <a:t> multiprocessor,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thread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pararel</a:t>
            </a:r>
            <a:r>
              <a:rPr lang="en-US" dirty="0"/>
              <a:t> di </a:t>
            </a:r>
            <a:r>
              <a:rPr lang="en-US" dirty="0" err="1" smtClean="0"/>
              <a:t>atas</a:t>
            </a:r>
            <a:r>
              <a:rPr lang="en-US" dirty="0" smtClean="0"/>
              <a:t> processor </a:t>
            </a:r>
            <a:r>
              <a:rPr lang="en-US" dirty="0"/>
              <a:t>yang </a:t>
            </a:r>
            <a:r>
              <a:rPr lang="en-US" dirty="0" err="1"/>
              <a:t>berbeda</a:t>
            </a:r>
            <a:r>
              <a:rPr lang="en-US" dirty="0"/>
              <a:t>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arsitektur</a:t>
            </a:r>
            <a:r>
              <a:rPr lang="en-US" dirty="0"/>
              <a:t> processor </a:t>
            </a:r>
            <a:r>
              <a:rPr lang="en-US" dirty="0" err="1"/>
              <a:t>tunggal</a:t>
            </a:r>
            <a:r>
              <a:rPr lang="en-US" dirty="0"/>
              <a:t>, CPU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smtClean="0"/>
              <a:t>thread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/>
              <a:t>bergantian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berlangsung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ilusi</a:t>
            </a:r>
            <a:r>
              <a:rPr lang="en-US" dirty="0"/>
              <a:t> </a:t>
            </a:r>
            <a:r>
              <a:rPr lang="en-US" dirty="0" err="1" smtClean="0"/>
              <a:t>pararel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kenyataannya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thread yang </a:t>
            </a:r>
            <a:r>
              <a:rPr lang="en-US" dirty="0" err="1"/>
              <a:t>dijalankan</a:t>
            </a:r>
            <a:r>
              <a:rPr lang="en-US" dirty="0"/>
              <a:t> CPU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satu-satuan</a:t>
            </a:r>
            <a:r>
              <a:rPr lang="en-US" dirty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(</a:t>
            </a:r>
            <a:r>
              <a:rPr lang="en-US" dirty="0" err="1" smtClean="0"/>
              <a:t>satu-satuan</a:t>
            </a:r>
            <a:r>
              <a:rPr lang="en-US" dirty="0" smtClean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CPU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time slice </a:t>
            </a:r>
            <a:r>
              <a:rPr lang="en-US" dirty="0" err="1"/>
              <a:t>atau</a:t>
            </a:r>
            <a:r>
              <a:rPr lang="en-US" dirty="0"/>
              <a:t> quantum).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THREAD (</a:t>
            </a:r>
            <a:r>
              <a:rPr lang="en-US" dirty="0" err="1" smtClean="0"/>
              <a:t>keuntungan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4676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 bwMode="auto">
          <a:xfrm>
            <a:off x="304800" y="914400"/>
            <a:ext cx="8458200" cy="50323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3600" dirty="0" smtClean="0">
                <a:effectLst/>
              </a:rPr>
              <a:t>LATIHAN SOAL 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>
          <a:xfrm>
            <a:off x="533400" y="1600200"/>
            <a:ext cx="8153400" cy="4614862"/>
          </a:xfrm>
        </p:spPr>
        <p:txBody>
          <a:bodyPr anchor="ctr">
            <a:noAutofit/>
          </a:bodyPr>
          <a:lstStyle/>
          <a:p>
            <a:pPr marL="463550" indent="-463550" algn="just">
              <a:buFont typeface="+mj-lt"/>
              <a:buAutoNum type="arabicParenR"/>
            </a:pPr>
            <a:r>
              <a:rPr lang="en-US" sz="1600" dirty="0" err="1" smtClean="0"/>
              <a:t>Tunjukkan</a:t>
            </a:r>
            <a:r>
              <a:rPr lang="en-US" sz="1600" dirty="0" smtClean="0"/>
              <a:t> </a:t>
            </a:r>
            <a:r>
              <a:rPr lang="en-US" sz="1600" dirty="0" err="1"/>
              <a:t>dua</a:t>
            </a:r>
            <a:r>
              <a:rPr lang="en-US" sz="1600" dirty="0"/>
              <a:t> </a:t>
            </a:r>
            <a:r>
              <a:rPr lang="en-US" sz="1600" dirty="0" err="1"/>
              <a:t>contoh</a:t>
            </a:r>
            <a:r>
              <a:rPr lang="en-US" sz="1600" dirty="0"/>
              <a:t> </a:t>
            </a:r>
            <a:r>
              <a:rPr lang="en-US" sz="1600" dirty="0" err="1"/>
              <a:t>pemrograman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multithreading yang </a:t>
            </a: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/>
              <a:t>meningkatkan</a:t>
            </a:r>
            <a:r>
              <a:rPr lang="en-US" sz="1600" dirty="0"/>
              <a:t> </a:t>
            </a:r>
            <a:r>
              <a:rPr lang="en-US" sz="1600" dirty="0" err="1"/>
              <a:t>sebuah</a:t>
            </a:r>
            <a:r>
              <a:rPr lang="en-US" sz="1600" dirty="0"/>
              <a:t> </a:t>
            </a:r>
            <a:r>
              <a:rPr lang="en-US" sz="1600" dirty="0" err="1"/>
              <a:t>solusi</a:t>
            </a:r>
            <a:r>
              <a:rPr lang="en-US" sz="1600" dirty="0"/>
              <a:t> thread </a:t>
            </a:r>
            <a:r>
              <a:rPr lang="en-US" sz="1600" dirty="0" err="1"/>
              <a:t>tunggal</a:t>
            </a:r>
            <a:r>
              <a:rPr lang="en-US" sz="1600" dirty="0"/>
              <a:t>.</a:t>
            </a:r>
          </a:p>
          <a:p>
            <a:pPr marL="463550" indent="-463550">
              <a:buFont typeface="+mj-lt"/>
              <a:buAutoNum type="arabicParenR"/>
            </a:pPr>
            <a:r>
              <a:rPr lang="en-US" sz="1600" dirty="0" err="1"/>
              <a:t>Tunjukkan</a:t>
            </a:r>
            <a:r>
              <a:rPr lang="en-US" sz="1600" dirty="0"/>
              <a:t> </a:t>
            </a:r>
            <a:r>
              <a:rPr lang="en-US" sz="1600" dirty="0" err="1"/>
              <a:t>dua</a:t>
            </a:r>
            <a:r>
              <a:rPr lang="en-US" sz="1600" dirty="0"/>
              <a:t> </a:t>
            </a:r>
            <a:r>
              <a:rPr lang="en-US" sz="1600" dirty="0" err="1"/>
              <a:t>contoh</a:t>
            </a:r>
            <a:r>
              <a:rPr lang="en-US" sz="1600" dirty="0"/>
              <a:t> </a:t>
            </a:r>
            <a:r>
              <a:rPr lang="en-US" sz="1600" dirty="0" err="1"/>
              <a:t>pemrograman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multithreading yang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/>
              <a:t>meningkatkan</a:t>
            </a:r>
            <a:r>
              <a:rPr lang="en-US" sz="1600" dirty="0"/>
              <a:t> </a:t>
            </a:r>
            <a:r>
              <a:rPr lang="en-US" sz="1600" dirty="0" err="1"/>
              <a:t>sebuah</a:t>
            </a:r>
            <a:r>
              <a:rPr lang="en-US" sz="1600" dirty="0"/>
              <a:t> </a:t>
            </a:r>
            <a:r>
              <a:rPr lang="en-US" sz="1600" dirty="0" err="1"/>
              <a:t>solusi</a:t>
            </a:r>
            <a:r>
              <a:rPr lang="en-US" sz="1600" dirty="0"/>
              <a:t> thread </a:t>
            </a:r>
            <a:r>
              <a:rPr lang="en-US" sz="1600" dirty="0" err="1"/>
              <a:t>tunggal</a:t>
            </a:r>
            <a:r>
              <a:rPr lang="en-US" sz="1600" dirty="0"/>
              <a:t>.</a:t>
            </a:r>
          </a:p>
          <a:p>
            <a:pPr marL="463550" indent="-463550">
              <a:buFont typeface="+mj-lt"/>
              <a:buAutoNum type="arabicParenR"/>
            </a:pPr>
            <a:r>
              <a:rPr lang="en-US" sz="1600" dirty="0" err="1"/>
              <a:t>Sebutkan</a:t>
            </a:r>
            <a:r>
              <a:rPr lang="en-US" sz="1600" dirty="0"/>
              <a:t> </a:t>
            </a:r>
            <a:r>
              <a:rPr lang="en-US" sz="1600" dirty="0" err="1"/>
              <a:t>dua</a:t>
            </a:r>
            <a:r>
              <a:rPr lang="en-US" sz="1600" dirty="0"/>
              <a:t> </a:t>
            </a:r>
            <a:r>
              <a:rPr lang="en-US" sz="1600" dirty="0" err="1"/>
              <a:t>perbedaan</a:t>
            </a:r>
            <a:r>
              <a:rPr lang="en-US" sz="1600" dirty="0"/>
              <a:t> </a:t>
            </a:r>
            <a:r>
              <a:rPr lang="en-US" sz="1600" dirty="0" err="1"/>
              <a:t>antara</a:t>
            </a:r>
            <a:r>
              <a:rPr lang="en-US" sz="1600" dirty="0"/>
              <a:t> user level thread </a:t>
            </a:r>
            <a:r>
              <a:rPr lang="en-US" sz="1600" dirty="0" err="1"/>
              <a:t>dan</a:t>
            </a:r>
            <a:r>
              <a:rPr lang="en-US" sz="1600" dirty="0"/>
              <a:t> kernel thread. </a:t>
            </a:r>
            <a:r>
              <a:rPr lang="en-US" sz="1600" dirty="0" err="1"/>
              <a:t>Saat</a:t>
            </a:r>
            <a:r>
              <a:rPr lang="en-US" sz="1600" dirty="0"/>
              <a:t> </a:t>
            </a:r>
            <a:r>
              <a:rPr lang="en-US" sz="1600" dirty="0" err="1"/>
              <a:t>kondisi</a:t>
            </a:r>
            <a:r>
              <a:rPr lang="en-US" sz="1600" dirty="0"/>
              <a:t> </a:t>
            </a:r>
            <a:r>
              <a:rPr lang="en-US" sz="1600" dirty="0" err="1"/>
              <a:t>bagaimana</a:t>
            </a:r>
            <a:r>
              <a:rPr lang="en-US" sz="1600" dirty="0"/>
              <a:t> </a:t>
            </a:r>
            <a:r>
              <a:rPr lang="en-US" sz="1600" dirty="0" err="1"/>
              <a:t>salah</a:t>
            </a:r>
            <a:r>
              <a:rPr lang="en-US" sz="1600" dirty="0"/>
              <a:t> </a:t>
            </a:r>
            <a:r>
              <a:rPr lang="en-US" sz="1600" dirty="0" err="1"/>
              <a:t>satu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thread </a:t>
            </a:r>
            <a:r>
              <a:rPr lang="en-US" sz="1600" dirty="0" err="1"/>
              <a:t>tersebut</a:t>
            </a:r>
            <a:r>
              <a:rPr lang="en-US" sz="1600" dirty="0"/>
              <a:t> </a:t>
            </a:r>
            <a:r>
              <a:rPr lang="en-US" sz="1600" dirty="0" err="1"/>
              <a:t>lebih</a:t>
            </a:r>
            <a:r>
              <a:rPr lang="en-US" sz="1600" dirty="0"/>
              <a:t> </a:t>
            </a:r>
            <a:r>
              <a:rPr lang="en-US" sz="1600" dirty="0" err="1"/>
              <a:t>baik</a:t>
            </a:r>
            <a:endParaRPr lang="en-US" sz="1600" dirty="0"/>
          </a:p>
          <a:p>
            <a:pPr marL="463550" indent="-463550">
              <a:buFont typeface="+mj-lt"/>
              <a:buAutoNum type="arabicParenR"/>
            </a:pPr>
            <a:r>
              <a:rPr lang="en-US" sz="1600" dirty="0" err="1"/>
              <a:t>Jelaskan</a:t>
            </a:r>
            <a:r>
              <a:rPr lang="en-US" sz="1600" dirty="0"/>
              <a:t> </a:t>
            </a:r>
            <a:r>
              <a:rPr lang="en-US" sz="1600" dirty="0" err="1"/>
              <a:t>tindakan</a:t>
            </a:r>
            <a:r>
              <a:rPr lang="en-US" sz="1600" dirty="0"/>
              <a:t> yang </a:t>
            </a:r>
            <a:r>
              <a:rPr lang="en-US" sz="1600" dirty="0" err="1"/>
              <a:t>diambil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</a:t>
            </a:r>
            <a:r>
              <a:rPr lang="en-US" sz="1600" dirty="0" err="1"/>
              <a:t>sebuah</a:t>
            </a:r>
            <a:r>
              <a:rPr lang="en-US" sz="1600" dirty="0"/>
              <a:t> kernel </a:t>
            </a:r>
            <a:r>
              <a:rPr lang="en-US" sz="1600" dirty="0" err="1"/>
              <a:t>saat</a:t>
            </a:r>
            <a:r>
              <a:rPr lang="en-US" sz="1600" dirty="0"/>
              <a:t> </a:t>
            </a:r>
            <a:r>
              <a:rPr lang="en-US" sz="1600" dirty="0" err="1"/>
              <a:t>alih</a:t>
            </a:r>
            <a:r>
              <a:rPr lang="en-US" sz="1600" dirty="0"/>
              <a:t> </a:t>
            </a:r>
            <a:r>
              <a:rPr lang="en-US" sz="1600" dirty="0" err="1"/>
              <a:t>konteks</a:t>
            </a:r>
            <a:r>
              <a:rPr lang="en-US" sz="1600" dirty="0"/>
              <a:t> </a:t>
            </a:r>
            <a:r>
              <a:rPr lang="en-US" sz="1600" dirty="0" err="1"/>
              <a:t>antara</a:t>
            </a:r>
            <a:r>
              <a:rPr lang="en-US" sz="1600" dirty="0"/>
              <a:t> kernel level thread.</a:t>
            </a:r>
          </a:p>
          <a:p>
            <a:pPr marL="463550" indent="-463550">
              <a:buFont typeface="+mj-lt"/>
              <a:buAutoNum type="arabicParenR"/>
            </a:pPr>
            <a:r>
              <a:rPr lang="en-US" sz="1600" dirty="0" err="1"/>
              <a:t>Sumber</a:t>
            </a:r>
            <a:r>
              <a:rPr lang="en-US" sz="1600" dirty="0"/>
              <a:t> </a:t>
            </a:r>
            <a:r>
              <a:rPr lang="en-US" sz="1600" dirty="0" err="1"/>
              <a:t>daya</a:t>
            </a:r>
            <a:r>
              <a:rPr lang="en-US" sz="1600" dirty="0"/>
              <a:t> </a:t>
            </a:r>
            <a:r>
              <a:rPr lang="en-US" sz="1600" dirty="0" err="1"/>
              <a:t>apa</a:t>
            </a:r>
            <a:r>
              <a:rPr lang="en-US" sz="1600" dirty="0"/>
              <a:t> </a:t>
            </a:r>
            <a:r>
              <a:rPr lang="en-US" sz="1600" dirty="0" err="1"/>
              <a:t>sajakah</a:t>
            </a:r>
            <a:r>
              <a:rPr lang="en-US" sz="1600" dirty="0"/>
              <a:t> yang </a:t>
            </a:r>
            <a:r>
              <a:rPr lang="en-US" sz="1600" dirty="0" err="1"/>
              <a:t>digunakan</a:t>
            </a:r>
            <a:r>
              <a:rPr lang="en-US" sz="1600" dirty="0"/>
              <a:t> </a:t>
            </a:r>
            <a:r>
              <a:rPr lang="en-US" sz="1600" dirty="0" err="1"/>
              <a:t>ketika</a:t>
            </a:r>
            <a:r>
              <a:rPr lang="en-US" sz="1600" dirty="0"/>
              <a:t> </a:t>
            </a:r>
            <a:r>
              <a:rPr lang="en-US" sz="1600" dirty="0" err="1"/>
              <a:t>sebuah</a:t>
            </a:r>
            <a:r>
              <a:rPr lang="en-US" sz="1600" dirty="0"/>
              <a:t> thread </a:t>
            </a:r>
            <a:r>
              <a:rPr lang="en-US" sz="1600" dirty="0" err="1"/>
              <a:t>dibuat</a:t>
            </a:r>
            <a:r>
              <a:rPr lang="en-US" sz="1600" dirty="0"/>
              <a:t>? </a:t>
            </a:r>
            <a:r>
              <a:rPr lang="en-US" sz="1600" dirty="0" err="1"/>
              <a:t>Apa</a:t>
            </a:r>
            <a:r>
              <a:rPr lang="en-US" sz="1600" dirty="0"/>
              <a:t> yang </a:t>
            </a:r>
            <a:r>
              <a:rPr lang="en-US" sz="1600" dirty="0" err="1"/>
              <a:t>membedakannya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pembentukan</a:t>
            </a:r>
            <a:r>
              <a:rPr lang="en-US" sz="1600" dirty="0"/>
              <a:t> </a:t>
            </a:r>
            <a:r>
              <a:rPr lang="en-US" sz="1600" dirty="0" err="1"/>
              <a:t>sebuah</a:t>
            </a:r>
            <a:r>
              <a:rPr lang="en-US" sz="1600" dirty="0"/>
              <a:t> proses.</a:t>
            </a:r>
          </a:p>
          <a:p>
            <a:pPr marL="463550" indent="-463550">
              <a:buFont typeface="+mj-lt"/>
              <a:buAutoNum type="arabicParenR"/>
            </a:pPr>
            <a:r>
              <a:rPr lang="en-US" sz="1600" dirty="0" err="1"/>
              <a:t>Tunjukkan</a:t>
            </a:r>
            <a:r>
              <a:rPr lang="en-US" sz="1600" dirty="0"/>
              <a:t> </a:t>
            </a:r>
            <a:r>
              <a:rPr lang="en-US" sz="1600" dirty="0" err="1"/>
              <a:t>tindakan</a:t>
            </a:r>
            <a:r>
              <a:rPr lang="en-US" sz="1600" dirty="0"/>
              <a:t> yang </a:t>
            </a:r>
            <a:r>
              <a:rPr lang="en-US" sz="1600" dirty="0" err="1"/>
              <a:t>diambil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</a:t>
            </a:r>
            <a:r>
              <a:rPr lang="en-US" sz="1600" dirty="0" err="1"/>
              <a:t>sebuah</a:t>
            </a:r>
            <a:r>
              <a:rPr lang="en-US" sz="1600" dirty="0"/>
              <a:t> thread library </a:t>
            </a:r>
            <a:r>
              <a:rPr lang="en-US" sz="1600" dirty="0" err="1"/>
              <a:t>saat</a:t>
            </a:r>
            <a:r>
              <a:rPr lang="en-US" sz="1600" dirty="0"/>
              <a:t> </a:t>
            </a:r>
            <a:r>
              <a:rPr lang="en-US" sz="1600" dirty="0" err="1"/>
              <a:t>alih</a:t>
            </a:r>
            <a:r>
              <a:rPr lang="en-US" sz="1600" dirty="0"/>
              <a:t> </a:t>
            </a:r>
            <a:r>
              <a:rPr lang="en-US" sz="1600" dirty="0" err="1"/>
              <a:t>konteks</a:t>
            </a:r>
            <a:r>
              <a:rPr lang="en-US" sz="1600" dirty="0"/>
              <a:t> </a:t>
            </a:r>
            <a:r>
              <a:rPr lang="en-US" sz="1600" dirty="0" err="1"/>
              <a:t>antara</a:t>
            </a:r>
            <a:r>
              <a:rPr lang="en-US" sz="1600" dirty="0"/>
              <a:t> user level thread</a:t>
            </a:r>
            <a:r>
              <a:rPr lang="en-US" sz="1600" dirty="0" smtClean="0"/>
              <a:t>.</a:t>
            </a:r>
          </a:p>
          <a:p>
            <a:pPr marL="463550" indent="-463550">
              <a:buFont typeface="+mj-lt"/>
              <a:buAutoNum type="arabicParenR"/>
            </a:pPr>
            <a:r>
              <a:rPr lang="en-US" sz="1600" dirty="0" err="1"/>
              <a:t>Sebutkan</a:t>
            </a:r>
            <a:r>
              <a:rPr lang="en-US" sz="1600" dirty="0"/>
              <a:t> lima </a:t>
            </a:r>
            <a:r>
              <a:rPr lang="en-US" sz="1600" dirty="0" err="1"/>
              <a:t>aktivitas</a:t>
            </a:r>
            <a:r>
              <a:rPr lang="en-US" sz="1600" dirty="0"/>
              <a:t> </a:t>
            </a:r>
            <a:r>
              <a:rPr lang="en-US" sz="1600" dirty="0" err="1"/>
              <a:t>sistem</a:t>
            </a:r>
            <a:r>
              <a:rPr lang="en-US" sz="1600" dirty="0"/>
              <a:t> </a:t>
            </a:r>
            <a:r>
              <a:rPr lang="en-US" sz="1600" dirty="0" err="1"/>
              <a:t>operasi</a:t>
            </a:r>
            <a:r>
              <a:rPr lang="en-US" sz="1600" dirty="0"/>
              <a:t> yang </a:t>
            </a:r>
            <a:r>
              <a:rPr lang="en-US" sz="1600" dirty="0" err="1"/>
              <a:t>merupakan</a:t>
            </a:r>
            <a:r>
              <a:rPr lang="en-US" sz="1600" dirty="0"/>
              <a:t> </a:t>
            </a:r>
            <a:r>
              <a:rPr lang="en-US" sz="1600" dirty="0" err="1"/>
              <a:t>contoh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suatu</a:t>
            </a:r>
            <a:r>
              <a:rPr lang="en-US" sz="1600" dirty="0"/>
              <a:t> </a:t>
            </a:r>
            <a:r>
              <a:rPr lang="en-US" sz="1600" dirty="0" err="1"/>
              <a:t>managemen</a:t>
            </a:r>
            <a:r>
              <a:rPr lang="en-US" sz="1600" dirty="0"/>
              <a:t> proses.</a:t>
            </a:r>
          </a:p>
          <a:p>
            <a:pPr marL="463550" indent="-463550">
              <a:buFont typeface="+mj-lt"/>
              <a:buAutoNum type="arabicParenR"/>
            </a:pPr>
            <a:r>
              <a:rPr lang="en-US" sz="1600" dirty="0" err="1"/>
              <a:t>Definisikan</a:t>
            </a:r>
            <a:r>
              <a:rPr lang="en-US" sz="1600" dirty="0"/>
              <a:t> </a:t>
            </a:r>
            <a:r>
              <a:rPr lang="en-US" sz="1600" dirty="0" err="1"/>
              <a:t>perbedaan</a:t>
            </a:r>
            <a:r>
              <a:rPr lang="en-US" sz="1600" dirty="0"/>
              <a:t> </a:t>
            </a:r>
            <a:r>
              <a:rPr lang="en-US" sz="1600" dirty="0" err="1"/>
              <a:t>antara</a:t>
            </a:r>
            <a:r>
              <a:rPr lang="en-US" sz="1600" dirty="0"/>
              <a:t> </a:t>
            </a:r>
            <a:r>
              <a:rPr lang="en-US" sz="1600" dirty="0" err="1"/>
              <a:t>penjadualan</a:t>
            </a:r>
            <a:r>
              <a:rPr lang="en-US" sz="1600" dirty="0"/>
              <a:t> short term, medium term </a:t>
            </a:r>
            <a:r>
              <a:rPr lang="en-US" sz="1600" dirty="0" err="1"/>
              <a:t>dan</a:t>
            </a:r>
            <a:r>
              <a:rPr lang="en-US" sz="1600" dirty="0"/>
              <a:t> long term.</a:t>
            </a:r>
          </a:p>
          <a:p>
            <a:pPr marL="463550" indent="-463550">
              <a:buFont typeface="+mj-lt"/>
              <a:buAutoNum type="arabicParenR"/>
            </a:pPr>
            <a:r>
              <a:rPr lang="en-US" sz="1600" dirty="0" err="1"/>
              <a:t>Jelaskan</a:t>
            </a:r>
            <a:r>
              <a:rPr lang="en-US" sz="1600" dirty="0"/>
              <a:t> </a:t>
            </a:r>
            <a:r>
              <a:rPr lang="en-US" sz="1600" dirty="0" err="1"/>
              <a:t>tindakan</a:t>
            </a:r>
            <a:r>
              <a:rPr lang="en-US" sz="1600" dirty="0"/>
              <a:t> yang </a:t>
            </a:r>
            <a:r>
              <a:rPr lang="en-US" sz="1600" dirty="0" err="1"/>
              <a:t>diambil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</a:t>
            </a:r>
            <a:r>
              <a:rPr lang="en-US" sz="1600" dirty="0" err="1"/>
              <a:t>sebuah</a:t>
            </a:r>
            <a:r>
              <a:rPr lang="en-US" sz="1600" dirty="0"/>
              <a:t> kernel </a:t>
            </a:r>
            <a:r>
              <a:rPr lang="en-US" sz="1600" dirty="0" err="1"/>
              <a:t>ketika</a:t>
            </a:r>
            <a:r>
              <a:rPr lang="en-US" sz="1600" dirty="0"/>
              <a:t> </a:t>
            </a:r>
            <a:r>
              <a:rPr lang="en-US" sz="1600" dirty="0" err="1"/>
              <a:t>alih</a:t>
            </a:r>
            <a:r>
              <a:rPr lang="en-US" sz="1600" dirty="0"/>
              <a:t> </a:t>
            </a:r>
            <a:r>
              <a:rPr lang="en-US" sz="1600" dirty="0" err="1"/>
              <a:t>konteks</a:t>
            </a:r>
            <a:r>
              <a:rPr lang="en-US" sz="1600" dirty="0"/>
              <a:t> </a:t>
            </a:r>
            <a:r>
              <a:rPr lang="en-US" sz="1600" dirty="0" err="1"/>
              <a:t>antar</a:t>
            </a:r>
            <a:r>
              <a:rPr lang="en-US" sz="1600" dirty="0"/>
              <a:t> proses.</a:t>
            </a:r>
          </a:p>
          <a:p>
            <a:pPr marL="463550" indent="-463550">
              <a:buFont typeface="+mj-lt"/>
              <a:buAutoNum type="arabicParenR"/>
            </a:pPr>
            <a:r>
              <a:rPr lang="en-US" sz="1600" dirty="0" err="1"/>
              <a:t>Informasi</a:t>
            </a:r>
            <a:r>
              <a:rPr lang="en-US" sz="1600" dirty="0"/>
              <a:t> </a:t>
            </a:r>
            <a:r>
              <a:rPr lang="en-US" sz="1600" dirty="0" err="1"/>
              <a:t>apa</a:t>
            </a:r>
            <a:r>
              <a:rPr lang="en-US" sz="1600" dirty="0"/>
              <a:t> </a:t>
            </a:r>
            <a:r>
              <a:rPr lang="en-US" sz="1600" dirty="0" err="1"/>
              <a:t>saja</a:t>
            </a:r>
            <a:r>
              <a:rPr lang="en-US" sz="1600" dirty="0"/>
              <a:t> yang </a:t>
            </a:r>
            <a:r>
              <a:rPr lang="en-US" sz="1600" dirty="0" err="1"/>
              <a:t>disimpan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tabel</a:t>
            </a:r>
            <a:r>
              <a:rPr lang="en-US" sz="1600" dirty="0"/>
              <a:t> proses </a:t>
            </a:r>
            <a:r>
              <a:rPr lang="en-US" sz="1600" dirty="0" err="1"/>
              <a:t>saat</a:t>
            </a:r>
            <a:r>
              <a:rPr lang="en-US" sz="1600" dirty="0"/>
              <a:t> </a:t>
            </a:r>
            <a:r>
              <a:rPr lang="en-US" sz="1600" dirty="0" err="1"/>
              <a:t>alih</a:t>
            </a:r>
            <a:r>
              <a:rPr lang="en-US" sz="1600" dirty="0"/>
              <a:t> </a:t>
            </a:r>
            <a:r>
              <a:rPr lang="en-US" sz="1600" dirty="0" err="1"/>
              <a:t>konteks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satu</a:t>
            </a:r>
            <a:r>
              <a:rPr lang="en-US" sz="1600" dirty="0"/>
              <a:t> proses </a:t>
            </a:r>
            <a:r>
              <a:rPr lang="en-US" sz="1600" dirty="0" err="1"/>
              <a:t>ke</a:t>
            </a:r>
            <a:r>
              <a:rPr lang="en-US" sz="1600" dirty="0"/>
              <a:t> proses lain.</a:t>
            </a:r>
          </a:p>
          <a:p>
            <a:pPr marL="463550" indent="-463550">
              <a:buFont typeface="+mj-lt"/>
              <a:buAutoNum type="arabicParenR"/>
            </a:pP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11874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 descr="Granite"/>
          <p:cNvSpPr>
            <a:spLocks noChangeArrowheads="1" noChangeShapeType="1" noTextEdit="1"/>
          </p:cNvSpPr>
          <p:nvPr/>
        </p:nvSpPr>
        <p:spPr bwMode="auto">
          <a:xfrm>
            <a:off x="1437968" y="2438400"/>
            <a:ext cx="6705600" cy="32766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83" lon="19439992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Impact"/>
              </a:rPr>
              <a:t>Next….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76400" y="5257800"/>
            <a:ext cx="1716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Calisto MT" pitchFamily="18" charset="0"/>
              </a:rPr>
              <a:t>PERTEMUAN  -  6</a:t>
            </a:r>
            <a:endParaRPr lang="en-US" sz="1400" b="1" dirty="0">
              <a:solidFill>
                <a:schemeClr val="bg1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615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>
            <a:noAutofit/>
          </a:bodyPr>
          <a:lstStyle/>
          <a:p>
            <a:pPr marL="57150" indent="0" algn="just">
              <a:buNone/>
            </a:pPr>
            <a:r>
              <a:rPr lang="en-US" sz="1600" b="1" dirty="0" smtClean="0"/>
              <a:t>Proses </a:t>
            </a:r>
            <a:r>
              <a:rPr lang="en-US" sz="1600" b="1" dirty="0" err="1"/>
              <a:t>didefinisikan</a:t>
            </a:r>
            <a:r>
              <a:rPr lang="en-US" sz="1600" b="1" dirty="0"/>
              <a:t> </a:t>
            </a:r>
            <a:r>
              <a:rPr lang="en-US" sz="1600" b="1" dirty="0" err="1"/>
              <a:t>sebagai</a:t>
            </a:r>
            <a:r>
              <a:rPr lang="en-US" sz="1600" b="1" dirty="0"/>
              <a:t> program yang </a:t>
            </a:r>
            <a:r>
              <a:rPr lang="en-US" sz="1600" b="1" dirty="0" err="1"/>
              <a:t>sedang</a:t>
            </a:r>
            <a:r>
              <a:rPr lang="en-US" sz="1600" b="1" dirty="0"/>
              <a:t> </a:t>
            </a:r>
            <a:r>
              <a:rPr lang="en-US" sz="1600" b="1" dirty="0" err="1"/>
              <a:t>dieksekusi</a:t>
            </a:r>
            <a:r>
              <a:rPr lang="en-US" sz="1600" b="1" dirty="0"/>
              <a:t>. </a:t>
            </a:r>
            <a:r>
              <a:rPr lang="en-US" sz="1600" b="1" dirty="0" err="1"/>
              <a:t>Menurut</a:t>
            </a:r>
            <a:r>
              <a:rPr lang="en-US" sz="1600" b="1" dirty="0"/>
              <a:t> </a:t>
            </a:r>
            <a:r>
              <a:rPr lang="en-US" sz="1600" b="1" dirty="0" err="1"/>
              <a:t>Silberschatz</a:t>
            </a:r>
            <a:r>
              <a:rPr lang="en-US" sz="1600" b="1" dirty="0"/>
              <a:t> proses </a:t>
            </a:r>
            <a:r>
              <a:rPr lang="en-US" sz="1600" b="1" dirty="0" err="1" smtClean="0"/>
              <a:t>tidak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hanya</a:t>
            </a:r>
            <a:r>
              <a:rPr lang="en-US" sz="1600" b="1" dirty="0" smtClean="0"/>
              <a:t> </a:t>
            </a:r>
            <a:r>
              <a:rPr lang="en-US" sz="1600" b="1" dirty="0" err="1"/>
              <a:t>sekedar</a:t>
            </a:r>
            <a:r>
              <a:rPr lang="en-US" sz="1600" b="1" dirty="0"/>
              <a:t> </a:t>
            </a:r>
            <a:r>
              <a:rPr lang="en-US" sz="1600" b="1" dirty="0" err="1"/>
              <a:t>suatu</a:t>
            </a:r>
            <a:r>
              <a:rPr lang="en-US" sz="1600" b="1" dirty="0"/>
              <a:t> </a:t>
            </a:r>
            <a:r>
              <a:rPr lang="en-US" sz="1600" b="1" dirty="0" err="1"/>
              <a:t>kode</a:t>
            </a:r>
            <a:r>
              <a:rPr lang="en-US" sz="1600" b="1" dirty="0"/>
              <a:t> program (text section), </a:t>
            </a:r>
            <a:r>
              <a:rPr lang="en-US" sz="1600" b="1" dirty="0" err="1"/>
              <a:t>melainkan</a:t>
            </a:r>
            <a:r>
              <a:rPr lang="en-US" sz="1600" b="1" dirty="0"/>
              <a:t> </a:t>
            </a:r>
            <a:r>
              <a:rPr lang="en-US" sz="1600" b="1" dirty="0" err="1"/>
              <a:t>meliputi</a:t>
            </a:r>
            <a:r>
              <a:rPr lang="en-US" sz="1600" b="1" dirty="0"/>
              <a:t> </a:t>
            </a:r>
            <a:r>
              <a:rPr lang="en-US" sz="1600" b="1" dirty="0" err="1"/>
              <a:t>beberapa</a:t>
            </a:r>
            <a:r>
              <a:rPr lang="en-US" sz="1600" b="1" dirty="0"/>
              <a:t> </a:t>
            </a:r>
            <a:r>
              <a:rPr lang="en-US" sz="1600" b="1" dirty="0" err="1"/>
              <a:t>aktivitas</a:t>
            </a:r>
            <a:r>
              <a:rPr lang="en-US" sz="1600" b="1" dirty="0"/>
              <a:t> </a:t>
            </a:r>
            <a:r>
              <a:rPr lang="en-US" sz="1600" b="1" dirty="0" smtClean="0"/>
              <a:t>yang </a:t>
            </a:r>
            <a:r>
              <a:rPr lang="en-US" sz="1600" b="1" dirty="0" err="1" smtClean="0"/>
              <a:t>bersangkutan</a:t>
            </a:r>
            <a:r>
              <a:rPr lang="en-US" sz="1600" b="1" dirty="0" smtClean="0"/>
              <a:t> </a:t>
            </a:r>
            <a:r>
              <a:rPr lang="en-US" sz="1600" b="1" dirty="0" err="1"/>
              <a:t>seperti</a:t>
            </a:r>
            <a:r>
              <a:rPr lang="en-US" sz="1600" b="1" dirty="0"/>
              <a:t> program counter </a:t>
            </a:r>
            <a:r>
              <a:rPr lang="en-US" sz="1600" b="1" dirty="0" err="1"/>
              <a:t>dan</a:t>
            </a:r>
            <a:r>
              <a:rPr lang="en-US" sz="1600" b="1" dirty="0"/>
              <a:t> stack. </a:t>
            </a:r>
            <a:r>
              <a:rPr lang="en-US" sz="1600" b="1" dirty="0" err="1"/>
              <a:t>Sebuah</a:t>
            </a:r>
            <a:r>
              <a:rPr lang="en-US" sz="1600" b="1" dirty="0"/>
              <a:t> proses </a:t>
            </a:r>
            <a:r>
              <a:rPr lang="en-US" sz="1600" b="1" dirty="0" err="1"/>
              <a:t>juga</a:t>
            </a:r>
            <a:r>
              <a:rPr lang="en-US" sz="1600" b="1" dirty="0"/>
              <a:t> </a:t>
            </a:r>
            <a:r>
              <a:rPr lang="en-US" sz="1600" b="1" dirty="0" err="1"/>
              <a:t>melibatkan</a:t>
            </a:r>
            <a:r>
              <a:rPr lang="en-US" sz="1600" b="1" dirty="0"/>
              <a:t> stack yang </a:t>
            </a:r>
            <a:r>
              <a:rPr lang="en-US" sz="1600" b="1" dirty="0" err="1" smtClean="0"/>
              <a:t>berisi</a:t>
            </a:r>
            <a:r>
              <a:rPr lang="en-US" sz="1600" b="1" dirty="0" smtClean="0"/>
              <a:t> data </a:t>
            </a:r>
            <a:r>
              <a:rPr lang="en-US" sz="1600" b="1" dirty="0" err="1"/>
              <a:t>sementara</a:t>
            </a:r>
            <a:r>
              <a:rPr lang="en-US" sz="1600" b="1" dirty="0"/>
              <a:t> (parameter </a:t>
            </a:r>
            <a:r>
              <a:rPr lang="en-US" sz="1600" b="1" dirty="0" err="1"/>
              <a:t>fungsi</a:t>
            </a:r>
            <a:r>
              <a:rPr lang="en-US" sz="1600" b="1" dirty="0"/>
              <a:t>/</a:t>
            </a:r>
            <a:r>
              <a:rPr lang="en-US" sz="1600" b="1" dirty="0" err="1"/>
              <a:t>metode</a:t>
            </a:r>
            <a:r>
              <a:rPr lang="en-US" sz="1600" b="1" dirty="0"/>
              <a:t>, return address, </a:t>
            </a:r>
            <a:r>
              <a:rPr lang="en-US" sz="1600" b="1" dirty="0" err="1"/>
              <a:t>dan</a:t>
            </a:r>
            <a:r>
              <a:rPr lang="en-US" sz="1600" b="1" dirty="0"/>
              <a:t> </a:t>
            </a:r>
            <a:r>
              <a:rPr lang="en-US" sz="1600" b="1" dirty="0" err="1"/>
              <a:t>variabel</a:t>
            </a:r>
            <a:r>
              <a:rPr lang="en-US" sz="1600" b="1" dirty="0"/>
              <a:t> </a:t>
            </a:r>
            <a:r>
              <a:rPr lang="en-US" sz="1600" b="1" dirty="0" err="1"/>
              <a:t>lokal</a:t>
            </a:r>
            <a:r>
              <a:rPr lang="en-US" sz="1600" b="1" dirty="0"/>
              <a:t>) </a:t>
            </a:r>
            <a:r>
              <a:rPr lang="en-US" sz="1600" b="1" dirty="0" err="1"/>
              <a:t>dan</a:t>
            </a:r>
            <a:r>
              <a:rPr lang="en-US" sz="1600" b="1" dirty="0"/>
              <a:t> data section </a:t>
            </a:r>
            <a:r>
              <a:rPr lang="en-US" sz="1600" b="1" dirty="0" smtClean="0"/>
              <a:t>yang </a:t>
            </a:r>
            <a:r>
              <a:rPr lang="en-US" sz="1600" b="1" dirty="0" err="1" smtClean="0"/>
              <a:t>menyimpan</a:t>
            </a:r>
            <a:r>
              <a:rPr lang="en-US" sz="1600" b="1" dirty="0" smtClean="0"/>
              <a:t> </a:t>
            </a:r>
            <a:r>
              <a:rPr lang="en-US" sz="1600" b="1" dirty="0" err="1"/>
              <a:t>variabel-variabel</a:t>
            </a:r>
            <a:r>
              <a:rPr lang="en-US" sz="1600" b="1" dirty="0"/>
              <a:t> global. </a:t>
            </a:r>
            <a:r>
              <a:rPr lang="en-US" sz="1600" b="1" dirty="0" err="1"/>
              <a:t>Tanenbaum</a:t>
            </a:r>
            <a:r>
              <a:rPr lang="en-US" sz="1600" b="1" dirty="0"/>
              <a:t> </a:t>
            </a:r>
            <a:r>
              <a:rPr lang="en-US" sz="1600" b="1" dirty="0" err="1"/>
              <a:t>juga</a:t>
            </a:r>
            <a:r>
              <a:rPr lang="en-US" sz="1600" b="1" dirty="0"/>
              <a:t> </a:t>
            </a:r>
            <a:r>
              <a:rPr lang="en-US" sz="1600" b="1" dirty="0" err="1"/>
              <a:t>berpendapat</a:t>
            </a:r>
            <a:r>
              <a:rPr lang="en-US" sz="1600" b="1" dirty="0"/>
              <a:t> </a:t>
            </a:r>
            <a:r>
              <a:rPr lang="en-US" sz="1600" b="1" dirty="0" err="1"/>
              <a:t>bahwa</a:t>
            </a:r>
            <a:r>
              <a:rPr lang="en-US" sz="1600" b="1" dirty="0"/>
              <a:t> proses </a:t>
            </a:r>
            <a:r>
              <a:rPr lang="en-US" sz="1600" b="1" dirty="0" err="1"/>
              <a:t>adalah</a:t>
            </a:r>
            <a:r>
              <a:rPr lang="en-US" sz="1600" b="1" dirty="0"/>
              <a:t> </a:t>
            </a:r>
            <a:r>
              <a:rPr lang="en-US" sz="1600" b="1" dirty="0" err="1" smtClean="0"/>
              <a:t>sebuah</a:t>
            </a:r>
            <a:r>
              <a:rPr lang="en-US" sz="1600" b="1" dirty="0" smtClean="0"/>
              <a:t> program </a:t>
            </a:r>
            <a:r>
              <a:rPr lang="en-US" sz="1600" b="1" dirty="0"/>
              <a:t>yang </a:t>
            </a:r>
            <a:r>
              <a:rPr lang="en-US" sz="1600" b="1" dirty="0" err="1"/>
              <a:t>dieksekusi</a:t>
            </a:r>
            <a:r>
              <a:rPr lang="en-US" sz="1600" b="1" dirty="0"/>
              <a:t> yang </a:t>
            </a:r>
            <a:r>
              <a:rPr lang="en-US" sz="1600" b="1" dirty="0" err="1"/>
              <a:t>mencakup</a:t>
            </a:r>
            <a:r>
              <a:rPr lang="en-US" sz="1600" b="1" dirty="0"/>
              <a:t> program counter, register, </a:t>
            </a:r>
            <a:r>
              <a:rPr lang="en-US" sz="1600" b="1" dirty="0" err="1"/>
              <a:t>dan</a:t>
            </a:r>
            <a:r>
              <a:rPr lang="en-US" sz="1600" b="1" dirty="0"/>
              <a:t> </a:t>
            </a:r>
            <a:r>
              <a:rPr lang="en-US" sz="1600" b="1" dirty="0" err="1"/>
              <a:t>variabel</a:t>
            </a:r>
            <a:r>
              <a:rPr lang="en-US" sz="1600" b="1" dirty="0"/>
              <a:t> di </a:t>
            </a:r>
            <a:r>
              <a:rPr lang="en-US" sz="1600" b="1" dirty="0" err="1"/>
              <a:t>dalamnya</a:t>
            </a:r>
            <a:r>
              <a:rPr lang="en-US" sz="1600" b="1" dirty="0" smtClean="0"/>
              <a:t>. </a:t>
            </a:r>
            <a:r>
              <a:rPr lang="en-US" sz="1600" b="1" dirty="0" err="1" smtClean="0"/>
              <a:t>Keterkaitan</a:t>
            </a:r>
            <a:r>
              <a:rPr lang="en-US" sz="1600" b="1" dirty="0" smtClean="0"/>
              <a:t> </a:t>
            </a:r>
            <a:r>
              <a:rPr lang="en-US" sz="1600" b="1" dirty="0" err="1"/>
              <a:t>hubungan</a:t>
            </a:r>
            <a:r>
              <a:rPr lang="en-US" sz="1600" b="1" dirty="0"/>
              <a:t> </a:t>
            </a:r>
            <a:r>
              <a:rPr lang="en-US" sz="1600" b="1" dirty="0" err="1"/>
              <a:t>antara</a:t>
            </a:r>
            <a:r>
              <a:rPr lang="en-US" sz="1600" b="1" dirty="0"/>
              <a:t> proses </a:t>
            </a:r>
            <a:r>
              <a:rPr lang="en-US" sz="1600" b="1" dirty="0" err="1"/>
              <a:t>dengan</a:t>
            </a:r>
            <a:r>
              <a:rPr lang="en-US" sz="1600" b="1" dirty="0"/>
              <a:t> </a:t>
            </a:r>
            <a:r>
              <a:rPr lang="en-US" sz="1600" b="1" dirty="0" err="1"/>
              <a:t>Sistem</a:t>
            </a:r>
            <a:r>
              <a:rPr lang="en-US" sz="1600" b="1" dirty="0"/>
              <a:t> </a:t>
            </a:r>
            <a:r>
              <a:rPr lang="en-US" sz="1600" b="1" dirty="0" err="1"/>
              <a:t>Operasi</a:t>
            </a:r>
            <a:r>
              <a:rPr lang="en-US" sz="1600" b="1" dirty="0"/>
              <a:t> </a:t>
            </a:r>
            <a:r>
              <a:rPr lang="en-US" sz="1600" b="1" dirty="0" err="1"/>
              <a:t>terlihat</a:t>
            </a:r>
            <a:r>
              <a:rPr lang="en-US" sz="1600" b="1" dirty="0"/>
              <a:t> </a:t>
            </a:r>
            <a:r>
              <a:rPr lang="en-US" sz="1600" b="1" dirty="0" err="1"/>
              <a:t>dari</a:t>
            </a:r>
            <a:r>
              <a:rPr lang="en-US" sz="1600" b="1" dirty="0"/>
              <a:t> </a:t>
            </a:r>
            <a:r>
              <a:rPr lang="en-US" sz="1600" b="1" dirty="0" err="1"/>
              <a:t>cara</a:t>
            </a:r>
            <a:r>
              <a:rPr lang="en-US" sz="1600" b="1" dirty="0"/>
              <a:t> </a:t>
            </a:r>
            <a:r>
              <a:rPr lang="en-US" sz="1600" b="1" dirty="0" err="1"/>
              <a:t>Sistem</a:t>
            </a:r>
            <a:r>
              <a:rPr lang="en-US" sz="1600" b="1" dirty="0"/>
              <a:t> </a:t>
            </a:r>
            <a:r>
              <a:rPr lang="en-US" sz="1600" b="1" dirty="0" err="1" smtClean="0"/>
              <a:t>Operasi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menjalankan</a:t>
            </a:r>
            <a:r>
              <a:rPr lang="en-US" sz="1600" b="1" dirty="0" smtClean="0"/>
              <a:t>/</a:t>
            </a:r>
            <a:r>
              <a:rPr lang="en-US" sz="1600" b="1" dirty="0" err="1" smtClean="0"/>
              <a:t>mengeksekusi</a:t>
            </a:r>
            <a:r>
              <a:rPr lang="en-US" sz="1600" b="1" dirty="0" smtClean="0"/>
              <a:t> </a:t>
            </a:r>
            <a:r>
              <a:rPr lang="en-US" sz="1600" b="1" dirty="0"/>
              <a:t>proses. </a:t>
            </a:r>
            <a:r>
              <a:rPr lang="en-US" sz="1600" b="1" dirty="0" err="1"/>
              <a:t>Sistem</a:t>
            </a:r>
            <a:r>
              <a:rPr lang="en-US" sz="1600" b="1" dirty="0"/>
              <a:t> </a:t>
            </a:r>
            <a:r>
              <a:rPr lang="en-US" sz="1600" b="1" dirty="0" err="1"/>
              <a:t>Operasi</a:t>
            </a:r>
            <a:r>
              <a:rPr lang="en-US" sz="1600" b="1" dirty="0"/>
              <a:t> </a:t>
            </a:r>
            <a:r>
              <a:rPr lang="en-US" sz="1600" b="1" dirty="0" err="1"/>
              <a:t>mengeksekusi</a:t>
            </a:r>
            <a:r>
              <a:rPr lang="en-US" sz="1600" b="1" dirty="0"/>
              <a:t> proses </a:t>
            </a:r>
            <a:r>
              <a:rPr lang="en-US" sz="1600" b="1" dirty="0" err="1"/>
              <a:t>dengan</a:t>
            </a:r>
            <a:r>
              <a:rPr lang="en-US" sz="1600" b="1" dirty="0"/>
              <a:t> </a:t>
            </a:r>
            <a:r>
              <a:rPr lang="en-US" sz="1600" b="1" dirty="0" err="1"/>
              <a:t>dua</a:t>
            </a:r>
            <a:r>
              <a:rPr lang="en-US" sz="1600" b="1" dirty="0"/>
              <a:t> </a:t>
            </a:r>
            <a:r>
              <a:rPr lang="en-US" sz="1600" b="1" dirty="0" err="1"/>
              <a:t>cara</a:t>
            </a:r>
            <a:r>
              <a:rPr lang="en-US" sz="1600" b="1" dirty="0"/>
              <a:t> </a:t>
            </a:r>
            <a:r>
              <a:rPr lang="en-US" sz="1600" b="1" dirty="0" err="1" smtClean="0"/>
              <a:t>yaitu</a:t>
            </a:r>
            <a:r>
              <a:rPr lang="en-US" sz="1600" b="1" dirty="0" smtClean="0"/>
              <a:t>  BATCH SYSTEM yang </a:t>
            </a:r>
            <a:r>
              <a:rPr lang="en-US" sz="1600" b="1" dirty="0" err="1"/>
              <a:t>mengeksekusi</a:t>
            </a:r>
            <a:r>
              <a:rPr lang="en-US" sz="1600" b="1" dirty="0"/>
              <a:t> </a:t>
            </a:r>
            <a:r>
              <a:rPr lang="en-US" sz="1600" b="1" dirty="0" smtClean="0"/>
              <a:t>JOBS </a:t>
            </a:r>
            <a:r>
              <a:rPr lang="en-US" sz="1600" b="1" dirty="0" err="1" smtClean="0"/>
              <a:t>dan</a:t>
            </a:r>
            <a:r>
              <a:rPr lang="en-US" sz="1600" b="1" dirty="0" smtClean="0"/>
              <a:t> TIME-SHARED SYSTEM yang </a:t>
            </a:r>
            <a:r>
              <a:rPr lang="en-US" sz="1600" b="1" dirty="0" err="1"/>
              <a:t>mengatur</a:t>
            </a:r>
            <a:r>
              <a:rPr lang="en-US" sz="1600" b="1" dirty="0"/>
              <a:t> </a:t>
            </a:r>
            <a:r>
              <a:rPr lang="en-US" sz="1600" b="1" dirty="0" err="1" smtClean="0"/>
              <a:t>pengeksekusian</a:t>
            </a:r>
            <a:r>
              <a:rPr lang="en-US" sz="1600" b="1" dirty="0" smtClean="0"/>
              <a:t> program </a:t>
            </a:r>
            <a:r>
              <a:rPr lang="en-US" sz="1600" b="1" dirty="0" err="1"/>
              <a:t>pengguna</a:t>
            </a:r>
            <a:r>
              <a:rPr lang="en-US" sz="1600" b="1" dirty="0"/>
              <a:t> (user) </a:t>
            </a:r>
            <a:r>
              <a:rPr lang="en-US" sz="1600" b="1" dirty="0" err="1"/>
              <a:t>atau</a:t>
            </a:r>
            <a:r>
              <a:rPr lang="en-US" sz="1600" b="1" dirty="0"/>
              <a:t> </a:t>
            </a:r>
            <a:r>
              <a:rPr lang="en-US" sz="1600" b="1" dirty="0" smtClean="0"/>
              <a:t>TASKS. </a:t>
            </a:r>
            <a:r>
              <a:rPr lang="en-US" sz="1600" b="1" dirty="0" err="1"/>
              <a:t>Bahkan</a:t>
            </a:r>
            <a:r>
              <a:rPr lang="en-US" sz="1600" b="1" dirty="0"/>
              <a:t> </a:t>
            </a:r>
            <a:r>
              <a:rPr lang="en-US" sz="1600" b="1" dirty="0" err="1"/>
              <a:t>pada</a:t>
            </a:r>
            <a:r>
              <a:rPr lang="en-US" sz="1600" b="1" dirty="0"/>
              <a:t> </a:t>
            </a:r>
            <a:r>
              <a:rPr lang="en-US" sz="1600" b="1" dirty="0" err="1"/>
              <a:t>sistem</a:t>
            </a:r>
            <a:r>
              <a:rPr lang="en-US" sz="1600" b="1" dirty="0"/>
              <a:t> </a:t>
            </a:r>
            <a:r>
              <a:rPr lang="en-US" sz="1600" b="1" dirty="0" err="1"/>
              <a:t>pengguna</a:t>
            </a:r>
            <a:r>
              <a:rPr lang="en-US" sz="1600" b="1" dirty="0"/>
              <a:t> </a:t>
            </a:r>
            <a:r>
              <a:rPr lang="en-US" sz="1600" b="1" dirty="0" err="1"/>
              <a:t>tunggal</a:t>
            </a:r>
            <a:r>
              <a:rPr lang="en-US" sz="1600" b="1" dirty="0"/>
              <a:t> (single user) pun </a:t>
            </a:r>
            <a:r>
              <a:rPr lang="en-US" sz="1600" b="1" dirty="0" err="1" smtClean="0"/>
              <a:t>seperti</a:t>
            </a:r>
            <a:r>
              <a:rPr lang="en-US" sz="1600" b="1" dirty="0" smtClean="0"/>
              <a:t> Microsoft </a:t>
            </a:r>
            <a:r>
              <a:rPr lang="en-US" sz="1600" b="1" dirty="0"/>
              <a:t>Windows </a:t>
            </a:r>
            <a:r>
              <a:rPr lang="en-US" sz="1600" b="1" dirty="0" err="1"/>
              <a:t>dan</a:t>
            </a:r>
            <a:r>
              <a:rPr lang="en-US" sz="1600" b="1" dirty="0"/>
              <a:t> Mac OS, </a:t>
            </a:r>
            <a:r>
              <a:rPr lang="en-US" sz="1600" b="1" dirty="0" err="1"/>
              <a:t>seorang</a:t>
            </a:r>
            <a:r>
              <a:rPr lang="en-US" sz="1600" b="1" dirty="0"/>
              <a:t> </a:t>
            </a:r>
            <a:r>
              <a:rPr lang="en-US" sz="1600" b="1" dirty="0" err="1"/>
              <a:t>pengguna</a:t>
            </a:r>
            <a:r>
              <a:rPr lang="en-US" sz="1600" b="1" dirty="0"/>
              <a:t> </a:t>
            </a:r>
            <a:r>
              <a:rPr lang="en-US" sz="1600" b="1" dirty="0" err="1"/>
              <a:t>mampu</a:t>
            </a:r>
            <a:r>
              <a:rPr lang="en-US" sz="1600" b="1" dirty="0"/>
              <a:t> </a:t>
            </a:r>
            <a:r>
              <a:rPr lang="en-US" sz="1600" b="1" dirty="0" err="1"/>
              <a:t>menjalankan</a:t>
            </a:r>
            <a:r>
              <a:rPr lang="en-US" sz="1600" b="1" dirty="0"/>
              <a:t> </a:t>
            </a:r>
            <a:r>
              <a:rPr lang="en-US" sz="1600" b="1" dirty="0" err="1"/>
              <a:t>beberapa</a:t>
            </a:r>
            <a:r>
              <a:rPr lang="en-US" sz="1600" b="1" dirty="0"/>
              <a:t> program </a:t>
            </a:r>
            <a:r>
              <a:rPr lang="en-US" sz="1600" b="1" dirty="0" err="1" smtClean="0"/>
              <a:t>pada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saat</a:t>
            </a:r>
            <a:r>
              <a:rPr lang="en-US" sz="1600" b="1" dirty="0" smtClean="0"/>
              <a:t> </a:t>
            </a:r>
            <a:r>
              <a:rPr lang="en-US" sz="1600" b="1" dirty="0"/>
              <a:t>yang </a:t>
            </a:r>
            <a:r>
              <a:rPr lang="en-US" sz="1600" b="1" dirty="0" err="1"/>
              <a:t>sama</a:t>
            </a:r>
            <a:r>
              <a:rPr lang="en-US" sz="1600" b="1" dirty="0"/>
              <a:t>, </a:t>
            </a:r>
            <a:r>
              <a:rPr lang="en-US" sz="1600" b="1" dirty="0" err="1"/>
              <a:t>seperti</a:t>
            </a:r>
            <a:r>
              <a:rPr lang="en-US" sz="1600" b="1" dirty="0"/>
              <a:t> Spread Sheet, Web Browser, </a:t>
            </a:r>
            <a:r>
              <a:rPr lang="en-US" sz="1600" b="1" dirty="0" err="1"/>
              <a:t>dan</a:t>
            </a:r>
            <a:r>
              <a:rPr lang="en-US" sz="1600" b="1" dirty="0"/>
              <a:t> Web Email. </a:t>
            </a:r>
            <a:r>
              <a:rPr lang="en-US" sz="1600" b="1" dirty="0" err="1"/>
              <a:t>Bahkan</a:t>
            </a:r>
            <a:r>
              <a:rPr lang="en-US" sz="1600" b="1" dirty="0"/>
              <a:t> </a:t>
            </a:r>
            <a:r>
              <a:rPr lang="en-US" sz="1600" b="1" dirty="0" err="1"/>
              <a:t>jika</a:t>
            </a:r>
            <a:r>
              <a:rPr lang="en-US" sz="1600" b="1" dirty="0"/>
              <a:t> </a:t>
            </a:r>
            <a:r>
              <a:rPr lang="en-US" sz="1600" b="1" dirty="0" err="1"/>
              <a:t>pengguna</a:t>
            </a:r>
            <a:r>
              <a:rPr lang="en-US" sz="1600" b="1" dirty="0"/>
              <a:t> </a:t>
            </a:r>
            <a:r>
              <a:rPr lang="en-US" sz="1600" b="1" dirty="0" err="1" smtClean="0"/>
              <a:t>hanya</a:t>
            </a:r>
            <a:r>
              <a:rPr lang="en-US" sz="1600" b="1" dirty="0" smtClean="0"/>
              <a:t>  </a:t>
            </a:r>
            <a:r>
              <a:rPr lang="en-US" sz="1600" b="1" dirty="0" err="1" smtClean="0"/>
              <a:t>menggunakan</a:t>
            </a:r>
            <a:r>
              <a:rPr lang="en-US" sz="1600" b="1" dirty="0" smtClean="0"/>
              <a:t> </a:t>
            </a:r>
            <a:r>
              <a:rPr lang="en-US" sz="1600" b="1" dirty="0" err="1"/>
              <a:t>satu</a:t>
            </a:r>
            <a:r>
              <a:rPr lang="en-US" sz="1600" b="1" dirty="0"/>
              <a:t> program </a:t>
            </a:r>
            <a:r>
              <a:rPr lang="en-US" sz="1600" b="1" dirty="0" err="1"/>
              <a:t>saja</a:t>
            </a:r>
            <a:r>
              <a:rPr lang="en-US" sz="1600" b="1" dirty="0"/>
              <a:t> </a:t>
            </a:r>
            <a:r>
              <a:rPr lang="en-US" sz="1600" b="1" dirty="0" err="1"/>
              <a:t>pada</a:t>
            </a:r>
            <a:r>
              <a:rPr lang="en-US" sz="1600" b="1" dirty="0"/>
              <a:t> </a:t>
            </a:r>
            <a:r>
              <a:rPr lang="en-US" sz="1600" b="1" dirty="0" err="1"/>
              <a:t>satu</a:t>
            </a:r>
            <a:r>
              <a:rPr lang="en-US" sz="1600" b="1" dirty="0"/>
              <a:t> </a:t>
            </a:r>
            <a:r>
              <a:rPr lang="en-US" sz="1600" b="1" dirty="0" err="1"/>
              <a:t>waktu</a:t>
            </a:r>
            <a:r>
              <a:rPr lang="en-US" sz="1600" b="1" dirty="0"/>
              <a:t>, </a:t>
            </a:r>
            <a:r>
              <a:rPr lang="en-US" sz="1600" b="1" dirty="0" err="1"/>
              <a:t>sistem</a:t>
            </a:r>
            <a:r>
              <a:rPr lang="en-US" sz="1600" b="1" dirty="0"/>
              <a:t> </a:t>
            </a:r>
            <a:r>
              <a:rPr lang="en-US" sz="1600" b="1" dirty="0" err="1"/>
              <a:t>operasi</a:t>
            </a:r>
            <a:r>
              <a:rPr lang="en-US" sz="1600" b="1" dirty="0"/>
              <a:t> </a:t>
            </a:r>
            <a:r>
              <a:rPr lang="en-US" sz="1600" b="1" dirty="0" err="1"/>
              <a:t>perlu</a:t>
            </a:r>
            <a:r>
              <a:rPr lang="en-US" sz="1600" b="1" dirty="0"/>
              <a:t> </a:t>
            </a:r>
            <a:r>
              <a:rPr lang="en-US" sz="1600" b="1" dirty="0" err="1"/>
              <a:t>mendukung</a:t>
            </a:r>
            <a:r>
              <a:rPr lang="en-US" sz="1600" b="1" dirty="0"/>
              <a:t> </a:t>
            </a:r>
            <a:r>
              <a:rPr lang="en-US" sz="1600" b="1" dirty="0" smtClean="0"/>
              <a:t>program  </a:t>
            </a:r>
            <a:r>
              <a:rPr lang="en-US" sz="1600" b="1" dirty="0" err="1" smtClean="0"/>
              <a:t>internalnya</a:t>
            </a:r>
            <a:r>
              <a:rPr lang="en-US" sz="1600" b="1" dirty="0" smtClean="0"/>
              <a:t> </a:t>
            </a:r>
            <a:r>
              <a:rPr lang="en-US" sz="1600" b="1" dirty="0" err="1"/>
              <a:t>sendiri</a:t>
            </a:r>
            <a:r>
              <a:rPr lang="en-US" sz="1600" b="1" dirty="0"/>
              <a:t>, </a:t>
            </a:r>
            <a:r>
              <a:rPr lang="en-US" sz="1600" b="1" dirty="0" err="1"/>
              <a:t>seperti</a:t>
            </a:r>
            <a:r>
              <a:rPr lang="en-US" sz="1600" b="1" dirty="0"/>
              <a:t> </a:t>
            </a:r>
            <a:r>
              <a:rPr lang="en-US" sz="1600" b="1" dirty="0" err="1"/>
              <a:t>manajemen</a:t>
            </a:r>
            <a:r>
              <a:rPr lang="en-US" sz="1600" b="1" dirty="0"/>
              <a:t> </a:t>
            </a:r>
            <a:r>
              <a:rPr lang="en-US" sz="1600" b="1" dirty="0" err="1"/>
              <a:t>memori</a:t>
            </a:r>
            <a:r>
              <a:rPr lang="en-US" sz="1600" b="1" dirty="0"/>
              <a:t>. </a:t>
            </a:r>
            <a:r>
              <a:rPr lang="en-US" sz="1600" b="1" dirty="0" err="1"/>
              <a:t>Dengan</a:t>
            </a:r>
            <a:r>
              <a:rPr lang="en-US" sz="1600" b="1" dirty="0"/>
              <a:t> kata lain, </a:t>
            </a:r>
            <a:r>
              <a:rPr lang="en-US" sz="1600" b="1" dirty="0" err="1"/>
              <a:t>semua</a:t>
            </a:r>
            <a:r>
              <a:rPr lang="en-US" sz="1600" b="1" dirty="0"/>
              <a:t> </a:t>
            </a:r>
            <a:r>
              <a:rPr lang="en-US" sz="1600" b="1" dirty="0" err="1"/>
              <a:t>aktivitas</a:t>
            </a:r>
            <a:r>
              <a:rPr lang="en-US" sz="1600" b="1" dirty="0"/>
              <a:t> </a:t>
            </a:r>
            <a:r>
              <a:rPr lang="en-US" sz="1600" b="1" dirty="0" err="1"/>
              <a:t>tersebut</a:t>
            </a:r>
            <a:r>
              <a:rPr lang="en-US" sz="1600" b="1" dirty="0"/>
              <a:t> </a:t>
            </a:r>
            <a:r>
              <a:rPr lang="en-US" sz="1600" b="1" dirty="0" err="1"/>
              <a:t>adalah</a:t>
            </a:r>
            <a:endParaRPr lang="en-US" sz="1600" b="1" dirty="0"/>
          </a:p>
          <a:p>
            <a:pPr marL="57150" indent="0" algn="just">
              <a:buNone/>
            </a:pPr>
            <a:r>
              <a:rPr lang="en-US" sz="1600" b="1" dirty="0" err="1"/>
              <a:t>identik</a:t>
            </a:r>
            <a:r>
              <a:rPr lang="en-US" sz="1600" b="1" dirty="0"/>
              <a:t> </a:t>
            </a:r>
            <a:r>
              <a:rPr lang="en-US" sz="1600" b="1" dirty="0" err="1"/>
              <a:t>sehingga</a:t>
            </a:r>
            <a:r>
              <a:rPr lang="en-US" sz="1600" b="1" dirty="0"/>
              <a:t> </a:t>
            </a:r>
            <a:r>
              <a:rPr lang="en-US" sz="1600" b="1" dirty="0" err="1"/>
              <a:t>kita</a:t>
            </a:r>
            <a:r>
              <a:rPr lang="en-US" sz="1600" b="1" dirty="0"/>
              <a:t> </a:t>
            </a:r>
            <a:r>
              <a:rPr lang="en-US" sz="1600" b="1" dirty="0" err="1"/>
              <a:t>menyebutnya</a:t>
            </a:r>
            <a:r>
              <a:rPr lang="en-US" sz="1600" b="1" dirty="0"/>
              <a:t> ''Proses</a:t>
            </a:r>
            <a:r>
              <a:rPr lang="en-US" sz="1600" b="1" dirty="0" smtClean="0"/>
              <a:t>''. Program </a:t>
            </a:r>
            <a:r>
              <a:rPr lang="en-US" sz="1600" b="1" dirty="0" err="1"/>
              <a:t>itu</a:t>
            </a:r>
            <a:r>
              <a:rPr lang="en-US" sz="1600" b="1" dirty="0"/>
              <a:t> </a:t>
            </a:r>
            <a:r>
              <a:rPr lang="en-US" sz="1600" b="1" dirty="0" err="1"/>
              <a:t>sendiri</a:t>
            </a:r>
            <a:r>
              <a:rPr lang="en-US" sz="1600" b="1" dirty="0"/>
              <a:t> </a:t>
            </a:r>
            <a:r>
              <a:rPr lang="en-US" sz="1600" b="1" dirty="0" err="1"/>
              <a:t>bukanlah</a:t>
            </a:r>
            <a:r>
              <a:rPr lang="en-US" sz="1600" b="1" dirty="0"/>
              <a:t> </a:t>
            </a:r>
            <a:r>
              <a:rPr lang="en-US" sz="1600" b="1" dirty="0" err="1"/>
              <a:t>sebuah</a:t>
            </a:r>
            <a:r>
              <a:rPr lang="en-US" sz="1600" b="1" dirty="0"/>
              <a:t> proses.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7696200" cy="503238"/>
          </a:xfrm>
        </p:spPr>
        <p:txBody>
          <a:bodyPr/>
          <a:lstStyle/>
          <a:p>
            <a:r>
              <a:rPr lang="en-US" sz="3600" dirty="0" smtClean="0"/>
              <a:t>PROSES  (</a:t>
            </a:r>
            <a:r>
              <a:rPr lang="en-US" sz="3600" dirty="0" err="1" smtClean="0"/>
              <a:t>pendahuluan</a:t>
            </a:r>
            <a:r>
              <a:rPr lang="en-US" sz="3600" dirty="0" smtClean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86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 anchor="ctr">
            <a:noAutofit/>
          </a:bodyPr>
          <a:lstStyle/>
          <a:p>
            <a:pPr marL="57150" indent="0" algn="just">
              <a:buNone/>
            </a:pPr>
            <a:r>
              <a:rPr lang="en-US" sz="2000" dirty="0" err="1"/>
              <a:t>Saat</a:t>
            </a:r>
            <a:r>
              <a:rPr lang="en-US" sz="2000" dirty="0"/>
              <a:t> </a:t>
            </a:r>
            <a:r>
              <a:rPr lang="en-US" sz="2000" dirty="0" err="1"/>
              <a:t>komputer</a:t>
            </a:r>
            <a:r>
              <a:rPr lang="en-US" sz="2000" dirty="0"/>
              <a:t> </a:t>
            </a:r>
            <a:r>
              <a:rPr lang="en-US" sz="2000" dirty="0" err="1"/>
              <a:t>berjalan</a:t>
            </a:r>
            <a:r>
              <a:rPr lang="en-US" sz="2000" dirty="0"/>
              <a:t>, </a:t>
            </a:r>
            <a:r>
              <a:rPr lang="en-US" sz="2000" dirty="0" err="1"/>
              <a:t>terdapat</a:t>
            </a:r>
            <a:r>
              <a:rPr lang="en-US" sz="2000" dirty="0"/>
              <a:t> </a:t>
            </a:r>
            <a:r>
              <a:rPr lang="en-US" sz="2000" dirty="0" err="1"/>
              <a:t>banyak</a:t>
            </a:r>
            <a:r>
              <a:rPr lang="en-US" sz="2000" dirty="0"/>
              <a:t> proses yang </a:t>
            </a:r>
            <a:r>
              <a:rPr lang="en-US" sz="2000" dirty="0" err="1"/>
              <a:t>berjalan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bersamaan</a:t>
            </a:r>
            <a:r>
              <a:rPr lang="en-US" sz="2000" dirty="0"/>
              <a:t>. </a:t>
            </a:r>
            <a:r>
              <a:rPr lang="en-US" sz="2000" dirty="0" err="1"/>
              <a:t>Sebuah</a:t>
            </a:r>
            <a:r>
              <a:rPr lang="en-US" sz="2000" dirty="0"/>
              <a:t> </a:t>
            </a:r>
            <a:r>
              <a:rPr lang="en-US" sz="2000" dirty="0" smtClean="0"/>
              <a:t>proses </a:t>
            </a:r>
            <a:r>
              <a:rPr lang="en-US" sz="2000" dirty="0" err="1" smtClean="0"/>
              <a:t>dibuat</a:t>
            </a:r>
            <a:r>
              <a:rPr lang="en-US" sz="2000" dirty="0" smtClean="0"/>
              <a:t> </a:t>
            </a:r>
            <a:r>
              <a:rPr lang="en-US" sz="2000" dirty="0" err="1"/>
              <a:t>melalui</a:t>
            </a:r>
            <a:r>
              <a:rPr lang="en-US" sz="2000" dirty="0"/>
              <a:t> </a:t>
            </a:r>
            <a:r>
              <a:rPr lang="en-US" sz="2000" b="1" dirty="0" smtClean="0"/>
              <a:t>SYSTEM CALL CREATE-PRO</a:t>
            </a:r>
            <a:r>
              <a:rPr lang="en-US" sz="2000" dirty="0" smtClean="0"/>
              <a:t>CESS </a:t>
            </a:r>
            <a:r>
              <a:rPr lang="en-US" sz="2000" dirty="0" err="1" smtClean="0"/>
              <a:t>membentuk</a:t>
            </a:r>
            <a:r>
              <a:rPr lang="en-US" sz="2000" dirty="0" smtClean="0"/>
              <a:t> </a:t>
            </a:r>
            <a:r>
              <a:rPr lang="en-US" sz="2000" dirty="0"/>
              <a:t>proses </a:t>
            </a:r>
            <a:r>
              <a:rPr lang="en-US" sz="2000" dirty="0" err="1"/>
              <a:t>turunan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b="1" dirty="0" smtClean="0"/>
              <a:t>CHILD PROCESS</a:t>
            </a:r>
            <a:r>
              <a:rPr lang="en-US" sz="2000" dirty="0" smtClean="0"/>
              <a:t>) yang 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/>
              <a:t>oleh</a:t>
            </a:r>
            <a:r>
              <a:rPr lang="en-US" sz="2000" dirty="0"/>
              <a:t> proses </a:t>
            </a:r>
            <a:r>
              <a:rPr lang="en-US" sz="2000" dirty="0" err="1"/>
              <a:t>induk</a:t>
            </a:r>
            <a:r>
              <a:rPr lang="en-US" sz="2000" dirty="0"/>
              <a:t> </a:t>
            </a:r>
            <a:r>
              <a:rPr lang="en-US" sz="2000" b="1" dirty="0" smtClean="0"/>
              <a:t>PARENT PROCESS</a:t>
            </a:r>
            <a:r>
              <a:rPr lang="en-US" sz="2000" dirty="0" smtClean="0"/>
              <a:t>. </a:t>
            </a:r>
            <a:r>
              <a:rPr lang="en-US" sz="2000" dirty="0"/>
              <a:t>Proses </a:t>
            </a:r>
            <a:r>
              <a:rPr lang="en-US" sz="2000" dirty="0" err="1"/>
              <a:t>turunan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juga</a:t>
            </a:r>
            <a:r>
              <a:rPr lang="en-US" sz="2000" dirty="0"/>
              <a:t> </a:t>
            </a:r>
            <a:r>
              <a:rPr lang="en-US" sz="2000" dirty="0" err="1"/>
              <a:t>mampu</a:t>
            </a:r>
            <a:r>
              <a:rPr lang="en-US" sz="2000" dirty="0"/>
              <a:t> </a:t>
            </a:r>
            <a:r>
              <a:rPr lang="en-US" sz="2000" dirty="0" err="1"/>
              <a:t>membuat</a:t>
            </a:r>
            <a:r>
              <a:rPr lang="en-US" sz="2000" dirty="0"/>
              <a:t> </a:t>
            </a:r>
            <a:r>
              <a:rPr lang="en-US" sz="2000" dirty="0" smtClean="0"/>
              <a:t>proses  </a:t>
            </a:r>
            <a:r>
              <a:rPr lang="en-US" sz="2000" dirty="0" err="1" smtClean="0"/>
              <a:t>baru</a:t>
            </a:r>
            <a:r>
              <a:rPr lang="en-US" sz="2000" dirty="0" smtClean="0"/>
              <a:t>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kesemua</a:t>
            </a:r>
            <a:r>
              <a:rPr lang="en-US" sz="2000" dirty="0"/>
              <a:t> proses-proses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akhirnya</a:t>
            </a:r>
            <a:r>
              <a:rPr lang="en-US" sz="2000" dirty="0"/>
              <a:t> </a:t>
            </a:r>
            <a:r>
              <a:rPr lang="en-US" sz="2000" dirty="0" err="1"/>
              <a:t>membentuk</a:t>
            </a:r>
            <a:r>
              <a:rPr lang="en-US" sz="2000" dirty="0"/>
              <a:t> </a:t>
            </a:r>
            <a:r>
              <a:rPr lang="en-US" sz="2000" dirty="0" err="1"/>
              <a:t>pohon</a:t>
            </a:r>
            <a:r>
              <a:rPr lang="en-US" sz="2000" dirty="0"/>
              <a:t> proses</a:t>
            </a:r>
            <a:r>
              <a:rPr lang="en-US" sz="2000" dirty="0" smtClean="0"/>
              <a:t>.</a:t>
            </a:r>
          </a:p>
          <a:p>
            <a:pPr marL="57150" indent="0" algn="just">
              <a:buNone/>
            </a:pPr>
            <a:r>
              <a:rPr lang="en-US" sz="2000" dirty="0" err="1" smtClean="0"/>
              <a:t>Terdapat</a:t>
            </a:r>
            <a:r>
              <a:rPr lang="en-US" sz="2000" dirty="0" smtClean="0"/>
              <a:t> 2 (</a:t>
            </a:r>
            <a:r>
              <a:rPr lang="en-US" sz="2000" dirty="0" err="1" smtClean="0"/>
              <a:t>dua</a:t>
            </a:r>
            <a:r>
              <a:rPr lang="en-US" sz="2000" dirty="0" smtClean="0"/>
              <a:t>) </a:t>
            </a:r>
            <a:r>
              <a:rPr lang="en-US" sz="2000" dirty="0" err="1"/>
              <a:t>kemungkinan</a:t>
            </a:r>
            <a:r>
              <a:rPr lang="en-US" sz="2000" dirty="0"/>
              <a:t> </a:t>
            </a:r>
            <a:r>
              <a:rPr lang="en-US" sz="2000" dirty="0" err="1"/>
              <a:t>bagaimana</a:t>
            </a:r>
            <a:r>
              <a:rPr lang="en-US" sz="2000" dirty="0"/>
              <a:t> </a:t>
            </a:r>
            <a:r>
              <a:rPr lang="en-US" sz="2000" dirty="0" err="1"/>
              <a:t>jalannya</a:t>
            </a:r>
            <a:r>
              <a:rPr lang="en-US" sz="2000" dirty="0"/>
              <a:t> (running) proses </a:t>
            </a:r>
            <a:r>
              <a:rPr lang="en-US" sz="2000" dirty="0" err="1"/>
              <a:t>induk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turunan</a:t>
            </a:r>
            <a:r>
              <a:rPr lang="en-US" sz="2000" dirty="0"/>
              <a:t> </a:t>
            </a:r>
            <a:r>
              <a:rPr lang="en-US" sz="2000" dirty="0" err="1"/>
              <a:t>berjalan</a:t>
            </a:r>
            <a:r>
              <a:rPr lang="en-US" sz="2000" dirty="0"/>
              <a:t> (running</a:t>
            </a:r>
            <a:r>
              <a:rPr lang="en-US" sz="2000" dirty="0" smtClean="0"/>
              <a:t>). Proses-proses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berjalan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konkuren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proses </a:t>
            </a:r>
            <a:r>
              <a:rPr lang="en-US" sz="2000" dirty="0" err="1"/>
              <a:t>induk</a:t>
            </a:r>
            <a:r>
              <a:rPr lang="en-US" sz="2000" dirty="0"/>
              <a:t> </a:t>
            </a:r>
            <a:r>
              <a:rPr lang="en-US" sz="2000" dirty="0" err="1"/>
              <a:t>menunggu</a:t>
            </a:r>
            <a:r>
              <a:rPr lang="en-US" sz="2000" dirty="0"/>
              <a:t> </a:t>
            </a:r>
            <a:r>
              <a:rPr lang="en-US" sz="2000" dirty="0" err="1" smtClean="0"/>
              <a:t>sampai</a:t>
            </a:r>
            <a:r>
              <a:rPr lang="en-US" sz="2000" dirty="0" smtClean="0"/>
              <a:t> 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/</a:t>
            </a:r>
            <a:r>
              <a:rPr lang="en-US" sz="2000" dirty="0" err="1" smtClean="0"/>
              <a:t>seluruh</a:t>
            </a:r>
            <a:r>
              <a:rPr lang="en-US" sz="2000" dirty="0" smtClean="0"/>
              <a:t> </a:t>
            </a:r>
            <a:r>
              <a:rPr lang="en-US" sz="2000" dirty="0"/>
              <a:t>proses </a:t>
            </a:r>
            <a:r>
              <a:rPr lang="en-US" sz="2000" dirty="0" err="1"/>
              <a:t>turunannya</a:t>
            </a:r>
            <a:r>
              <a:rPr lang="en-US" sz="2000" dirty="0"/>
              <a:t> </a:t>
            </a:r>
            <a:r>
              <a:rPr lang="en-US" sz="2000" dirty="0" err="1"/>
              <a:t>selesai</a:t>
            </a:r>
            <a:r>
              <a:rPr lang="en-US" sz="2000" dirty="0"/>
              <a:t> </a:t>
            </a:r>
            <a:r>
              <a:rPr lang="en-US" sz="2000" dirty="0" err="1"/>
              <a:t>berjalan</a:t>
            </a:r>
            <a:r>
              <a:rPr lang="en-US" sz="2000" dirty="0"/>
              <a:t>. </a:t>
            </a:r>
            <a:endParaRPr lang="en-US" sz="2000" dirty="0" smtClean="0"/>
          </a:p>
          <a:p>
            <a:pPr marL="57150" indent="0" algn="just">
              <a:buNone/>
            </a:pP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/>
              <a:t>terdapat</a:t>
            </a:r>
            <a:r>
              <a:rPr lang="en-US" sz="2000" dirty="0"/>
              <a:t> </a:t>
            </a:r>
            <a:r>
              <a:rPr lang="en-US" sz="2000" dirty="0" err="1"/>
              <a:t>dua</a:t>
            </a:r>
            <a:r>
              <a:rPr lang="en-US" sz="2000" dirty="0"/>
              <a:t> </a:t>
            </a:r>
            <a:r>
              <a:rPr lang="en-US" sz="2000" dirty="0" err="1"/>
              <a:t>kemungkinan</a:t>
            </a:r>
            <a:r>
              <a:rPr lang="en-US" sz="2000" dirty="0"/>
              <a:t> </a:t>
            </a:r>
            <a:r>
              <a:rPr lang="en-US" sz="2000" dirty="0" err="1" smtClean="0"/>
              <a:t>dalam</a:t>
            </a:r>
            <a:r>
              <a:rPr lang="en-US" sz="2000" dirty="0"/>
              <a:t>  </a:t>
            </a:r>
            <a:r>
              <a:rPr lang="en-US" sz="2000" dirty="0" err="1"/>
              <a:t>pemberian</a:t>
            </a:r>
            <a:r>
              <a:rPr lang="en-US" sz="2000" dirty="0"/>
              <a:t> </a:t>
            </a:r>
            <a:r>
              <a:rPr lang="en-US" sz="2000" dirty="0" err="1"/>
              <a:t>ruang</a:t>
            </a:r>
            <a:r>
              <a:rPr lang="en-US" sz="2000" dirty="0"/>
              <a:t> </a:t>
            </a:r>
            <a:r>
              <a:rPr lang="en-US" sz="2000" dirty="0" err="1"/>
              <a:t>alamat</a:t>
            </a:r>
            <a:r>
              <a:rPr lang="en-US" sz="2000" dirty="0"/>
              <a:t> (address space) proses yang </a:t>
            </a:r>
            <a:r>
              <a:rPr lang="en-US" sz="2000" dirty="0" err="1"/>
              <a:t>baru</a:t>
            </a:r>
            <a:r>
              <a:rPr lang="en-US" sz="2000" dirty="0"/>
              <a:t>. Proses </a:t>
            </a:r>
            <a:r>
              <a:rPr lang="en-US" sz="2000" dirty="0" err="1"/>
              <a:t>turunan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duplikasi</a:t>
            </a:r>
            <a:r>
              <a:rPr lang="en-US" sz="2000" dirty="0"/>
              <a:t>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8077200" cy="503238"/>
          </a:xfrm>
        </p:spPr>
        <p:txBody>
          <a:bodyPr/>
          <a:lstStyle/>
          <a:p>
            <a:r>
              <a:rPr lang="en-US" sz="3600" dirty="0" smtClean="0"/>
              <a:t>PROSES  (</a:t>
            </a:r>
            <a:r>
              <a:rPr lang="en-US" sz="3600" dirty="0" err="1" smtClean="0"/>
              <a:t>pembentukan</a:t>
            </a:r>
            <a:r>
              <a:rPr lang="en-US" sz="3600" dirty="0" smtClean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10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 anchor="ctr">
            <a:noAutofit/>
          </a:bodyPr>
          <a:lstStyle/>
          <a:p>
            <a:pPr marL="57150" indent="0" algn="just">
              <a:buNone/>
            </a:pPr>
            <a:r>
              <a:rPr lang="en-US" sz="1600" dirty="0" err="1"/>
              <a:t>Suatu</a:t>
            </a:r>
            <a:r>
              <a:rPr lang="en-US" sz="1600" dirty="0"/>
              <a:t> proses </a:t>
            </a:r>
            <a:r>
              <a:rPr lang="en-US" sz="1600" dirty="0" err="1"/>
              <a:t>diterminasi</a:t>
            </a:r>
            <a:r>
              <a:rPr lang="en-US" sz="1600" dirty="0"/>
              <a:t> </a:t>
            </a:r>
            <a:r>
              <a:rPr lang="en-US" sz="1600" dirty="0" err="1"/>
              <a:t>ketika</a:t>
            </a:r>
            <a:r>
              <a:rPr lang="en-US" sz="1600" dirty="0"/>
              <a:t> proses </a:t>
            </a:r>
            <a:r>
              <a:rPr lang="en-US" sz="1600" dirty="0" err="1"/>
              <a:t>tersebut</a:t>
            </a:r>
            <a:r>
              <a:rPr lang="en-US" sz="1600" dirty="0"/>
              <a:t> </a:t>
            </a:r>
            <a:r>
              <a:rPr lang="en-US" sz="1600" dirty="0" err="1"/>
              <a:t>telah</a:t>
            </a:r>
            <a:r>
              <a:rPr lang="en-US" sz="1600" dirty="0"/>
              <a:t> </a:t>
            </a:r>
            <a:r>
              <a:rPr lang="en-US" sz="1600" dirty="0" err="1"/>
              <a:t>selesai</a:t>
            </a:r>
            <a:r>
              <a:rPr lang="en-US" sz="1600" dirty="0"/>
              <a:t> </a:t>
            </a:r>
            <a:r>
              <a:rPr lang="en-US" sz="1600" dirty="0" err="1"/>
              <a:t>mengeksekusi</a:t>
            </a:r>
            <a:r>
              <a:rPr lang="en-US" sz="1600" dirty="0"/>
              <a:t> </a:t>
            </a:r>
            <a:r>
              <a:rPr lang="en-US" sz="1600" dirty="0" err="1"/>
              <a:t>perintah</a:t>
            </a:r>
            <a:r>
              <a:rPr lang="en-US" sz="1600" dirty="0"/>
              <a:t> </a:t>
            </a:r>
            <a:r>
              <a:rPr lang="en-US" sz="1600" dirty="0" err="1"/>
              <a:t>terakhir</a:t>
            </a:r>
            <a:r>
              <a:rPr lang="en-US" sz="1600" dirty="0"/>
              <a:t> </a:t>
            </a:r>
            <a:r>
              <a:rPr lang="en-US" sz="1600" dirty="0" err="1" smtClean="0"/>
              <a:t>serta</a:t>
            </a:r>
            <a:r>
              <a:rPr lang="en-US" sz="1600" dirty="0" smtClean="0"/>
              <a:t>  </a:t>
            </a:r>
            <a:r>
              <a:rPr lang="en-US" sz="1600" dirty="0" err="1" smtClean="0"/>
              <a:t>meminta</a:t>
            </a:r>
            <a:r>
              <a:rPr lang="en-US" sz="1600" dirty="0" smtClean="0"/>
              <a:t> </a:t>
            </a:r>
            <a:r>
              <a:rPr lang="en-US" sz="1600" dirty="0" err="1"/>
              <a:t>sistem</a:t>
            </a:r>
            <a:r>
              <a:rPr lang="en-US" sz="1600" dirty="0"/>
              <a:t> </a:t>
            </a:r>
            <a:r>
              <a:rPr lang="en-US" sz="1600" dirty="0" err="1"/>
              <a:t>operasi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menghapus</a:t>
            </a:r>
            <a:r>
              <a:rPr lang="en-US" sz="1600" dirty="0"/>
              <a:t> </a:t>
            </a:r>
            <a:r>
              <a:rPr lang="en-US" sz="1600" dirty="0" err="1"/>
              <a:t>perintah</a:t>
            </a:r>
            <a:r>
              <a:rPr lang="en-US" sz="1600" dirty="0"/>
              <a:t> </a:t>
            </a:r>
            <a:r>
              <a:rPr lang="en-US" sz="1600" dirty="0" err="1"/>
              <a:t>tersebut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menggunakan</a:t>
            </a:r>
            <a:r>
              <a:rPr lang="en-US" sz="1600" dirty="0"/>
              <a:t> system call exit.</a:t>
            </a:r>
          </a:p>
          <a:p>
            <a:pPr marL="57150" indent="0" algn="just">
              <a:buNone/>
            </a:pP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saat</a:t>
            </a:r>
            <a:r>
              <a:rPr lang="en-US" sz="1600" dirty="0"/>
              <a:t> </a:t>
            </a:r>
            <a:r>
              <a:rPr lang="en-US" sz="1600" dirty="0" err="1"/>
              <a:t>itu</a:t>
            </a:r>
            <a:r>
              <a:rPr lang="en-US" sz="1600" dirty="0"/>
              <a:t>, proses </a:t>
            </a: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/>
              <a:t>mengembalikan</a:t>
            </a:r>
            <a:r>
              <a:rPr lang="en-US" sz="1600" dirty="0"/>
              <a:t> data </a:t>
            </a:r>
            <a:r>
              <a:rPr lang="en-US" sz="1600" dirty="0" err="1"/>
              <a:t>keluaran</a:t>
            </a:r>
            <a:r>
              <a:rPr lang="en-US" sz="1600" dirty="0"/>
              <a:t> </a:t>
            </a:r>
            <a:r>
              <a:rPr lang="en-US" sz="1600" dirty="0" err="1"/>
              <a:t>kepada</a:t>
            </a:r>
            <a:r>
              <a:rPr lang="en-US" sz="1600" dirty="0"/>
              <a:t> proses </a:t>
            </a:r>
            <a:r>
              <a:rPr lang="en-US" sz="1600" dirty="0" err="1"/>
              <a:t>induk-nya</a:t>
            </a:r>
            <a:r>
              <a:rPr lang="en-US" sz="1600" dirty="0"/>
              <a:t> </a:t>
            </a:r>
            <a:r>
              <a:rPr lang="en-US" sz="1600" dirty="0" err="1"/>
              <a:t>melalui</a:t>
            </a:r>
            <a:r>
              <a:rPr lang="en-US" sz="1600" dirty="0"/>
              <a:t> </a:t>
            </a:r>
            <a:r>
              <a:rPr lang="en-US" sz="1600" dirty="0" smtClean="0"/>
              <a:t>system call </a:t>
            </a:r>
            <a:r>
              <a:rPr lang="en-US" sz="1600" dirty="0"/>
              <a:t>wait. </a:t>
            </a:r>
            <a:r>
              <a:rPr lang="en-US" sz="1600" dirty="0" err="1"/>
              <a:t>Semua</a:t>
            </a:r>
            <a:r>
              <a:rPr lang="en-US" sz="1600" dirty="0"/>
              <a:t> </a:t>
            </a:r>
            <a:r>
              <a:rPr lang="en-US" sz="1600" dirty="0" err="1"/>
              <a:t>sumber-daya</a:t>
            </a:r>
            <a:r>
              <a:rPr lang="en-US" sz="1600" dirty="0"/>
              <a:t> yang </a:t>
            </a:r>
            <a:r>
              <a:rPr lang="en-US" sz="1600" dirty="0" err="1"/>
              <a:t>digunakan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proses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dialokasikan</a:t>
            </a:r>
            <a:r>
              <a:rPr lang="en-US" sz="1600" dirty="0"/>
              <a:t> </a:t>
            </a:r>
            <a:r>
              <a:rPr lang="en-US" sz="1600" dirty="0" err="1"/>
              <a:t>kembali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</a:t>
            </a: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 smtClean="0"/>
              <a:t>operasi</a:t>
            </a:r>
            <a:r>
              <a:rPr lang="en-US" sz="1600" dirty="0" smtClean="0"/>
              <a:t> </a:t>
            </a:r>
            <a:r>
              <a:rPr lang="en-US" sz="1600" dirty="0"/>
              <a:t>agar </a:t>
            </a: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/>
              <a:t>dimanfaatkan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proses lain</a:t>
            </a:r>
            <a:r>
              <a:rPr lang="en-US" sz="1600" dirty="0" smtClean="0"/>
              <a:t>.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/>
              <a:t>proses </a:t>
            </a:r>
            <a:r>
              <a:rPr lang="en-US" sz="1600" dirty="0" err="1"/>
              <a:t>juga</a:t>
            </a:r>
            <a:r>
              <a:rPr lang="en-US" sz="1600" dirty="0"/>
              <a:t> </a:t>
            </a: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/>
              <a:t>diterminasi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sengaja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proses lain </a:t>
            </a:r>
            <a:r>
              <a:rPr lang="en-US" sz="1600" dirty="0" err="1"/>
              <a:t>melalui</a:t>
            </a:r>
            <a:r>
              <a:rPr lang="en-US" sz="1600" dirty="0"/>
              <a:t> system call abort.</a:t>
            </a:r>
          </a:p>
          <a:p>
            <a:pPr marL="57150" indent="0" algn="just">
              <a:buNone/>
            </a:pPr>
            <a:r>
              <a:rPr lang="en-US" sz="1600" dirty="0" err="1"/>
              <a:t>Biasanya</a:t>
            </a:r>
            <a:r>
              <a:rPr lang="en-US" sz="1600" dirty="0"/>
              <a:t> proses </a:t>
            </a:r>
            <a:r>
              <a:rPr lang="en-US" sz="1600" dirty="0" err="1"/>
              <a:t>induk</a:t>
            </a:r>
            <a:r>
              <a:rPr lang="en-US" sz="1600" dirty="0"/>
              <a:t> </a:t>
            </a:r>
            <a:r>
              <a:rPr lang="en-US" sz="1600" dirty="0" err="1"/>
              <a:t>melakukan</a:t>
            </a:r>
            <a:r>
              <a:rPr lang="en-US" sz="1600" dirty="0"/>
              <a:t> </a:t>
            </a:r>
            <a:r>
              <a:rPr lang="en-US" sz="1600" dirty="0" err="1"/>
              <a:t>hal</a:t>
            </a:r>
            <a:r>
              <a:rPr lang="en-US" sz="1600" dirty="0"/>
              <a:t>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turunannya</a:t>
            </a:r>
            <a:r>
              <a:rPr lang="en-US" sz="1600" dirty="0"/>
              <a:t>. </a:t>
            </a:r>
            <a:r>
              <a:rPr lang="en-US" sz="1600" dirty="0" err="1"/>
              <a:t>Alasan</a:t>
            </a:r>
            <a:r>
              <a:rPr lang="en-US" sz="1600" dirty="0"/>
              <a:t> </a:t>
            </a:r>
            <a:r>
              <a:rPr lang="en-US" sz="1600" dirty="0" err="1"/>
              <a:t>terminasi</a:t>
            </a:r>
            <a:r>
              <a:rPr lang="en-US" sz="1600" dirty="0"/>
              <a:t> </a:t>
            </a:r>
            <a:r>
              <a:rPr lang="en-US" sz="1600" dirty="0" err="1"/>
              <a:t>tersebut</a:t>
            </a:r>
            <a:r>
              <a:rPr lang="en-US" sz="1600" dirty="0"/>
              <a:t> </a:t>
            </a:r>
            <a:r>
              <a:rPr lang="en-US" sz="1600" dirty="0" err="1"/>
              <a:t>seperti</a:t>
            </a:r>
            <a:r>
              <a:rPr lang="en-US" sz="1600" dirty="0"/>
              <a:t>:</a:t>
            </a:r>
          </a:p>
          <a:p>
            <a:pPr indent="-285750" algn="just">
              <a:buBlip>
                <a:blip r:embed="rId2"/>
              </a:buBlip>
            </a:pPr>
            <a:r>
              <a:rPr lang="en-US" sz="1600" dirty="0" err="1" smtClean="0"/>
              <a:t>Turunan</a:t>
            </a:r>
            <a:r>
              <a:rPr lang="en-US" sz="1600" dirty="0" smtClean="0"/>
              <a:t> </a:t>
            </a:r>
            <a:r>
              <a:rPr lang="en-US" sz="1600" dirty="0" err="1"/>
              <a:t>melampaui</a:t>
            </a:r>
            <a:r>
              <a:rPr lang="en-US" sz="1600" dirty="0"/>
              <a:t> </a:t>
            </a:r>
            <a:r>
              <a:rPr lang="en-US" sz="1600" dirty="0" err="1"/>
              <a:t>penggunaan</a:t>
            </a:r>
            <a:r>
              <a:rPr lang="en-US" sz="1600" dirty="0"/>
              <a:t> </a:t>
            </a:r>
            <a:r>
              <a:rPr lang="en-US" sz="1600" dirty="0" err="1"/>
              <a:t>sumber-daya</a:t>
            </a:r>
            <a:r>
              <a:rPr lang="en-US" sz="1600" dirty="0"/>
              <a:t> yang </a:t>
            </a:r>
            <a:r>
              <a:rPr lang="en-US" sz="1600" dirty="0" err="1"/>
              <a:t>telah</a:t>
            </a:r>
            <a:r>
              <a:rPr lang="en-US" sz="1600" dirty="0"/>
              <a:t> </a:t>
            </a:r>
            <a:r>
              <a:rPr lang="en-US" sz="1600" dirty="0" err="1"/>
              <a:t>dialokasikan</a:t>
            </a:r>
            <a:r>
              <a:rPr lang="en-US" sz="1600" dirty="0"/>
              <a:t>.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keadaan</a:t>
            </a:r>
            <a:r>
              <a:rPr lang="en-US" sz="1600" dirty="0"/>
              <a:t> </a:t>
            </a:r>
            <a:r>
              <a:rPr lang="en-US" sz="1600" dirty="0" err="1"/>
              <a:t>ini</a:t>
            </a:r>
            <a:r>
              <a:rPr lang="en-US" sz="1600" dirty="0"/>
              <a:t>, </a:t>
            </a:r>
            <a:r>
              <a:rPr lang="en-US" sz="1600" dirty="0" smtClean="0"/>
              <a:t>proses </a:t>
            </a:r>
            <a:r>
              <a:rPr lang="en-US" sz="1600" dirty="0" err="1" smtClean="0"/>
              <a:t>induk</a:t>
            </a:r>
            <a:r>
              <a:rPr lang="en-US" sz="1600" dirty="0" smtClean="0"/>
              <a:t> </a:t>
            </a:r>
            <a:r>
              <a:rPr lang="en-US" sz="1600" dirty="0" err="1"/>
              <a:t>perlu</a:t>
            </a:r>
            <a:r>
              <a:rPr lang="en-US" sz="1600" dirty="0"/>
              <a:t> </a:t>
            </a:r>
            <a:r>
              <a:rPr lang="en-US" sz="1600" dirty="0" err="1"/>
              <a:t>mempunyai</a:t>
            </a:r>
            <a:r>
              <a:rPr lang="en-US" sz="1600" dirty="0"/>
              <a:t> </a:t>
            </a:r>
            <a:r>
              <a:rPr lang="en-US" sz="1600" dirty="0" err="1"/>
              <a:t>mekanisme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memeriksa</a:t>
            </a:r>
            <a:r>
              <a:rPr lang="en-US" sz="1600" dirty="0"/>
              <a:t> status </a:t>
            </a:r>
            <a:r>
              <a:rPr lang="en-US" sz="1600" dirty="0" err="1"/>
              <a:t>turunannya-nya</a:t>
            </a:r>
            <a:r>
              <a:rPr lang="en-US" sz="1600" dirty="0"/>
              <a:t>.</a:t>
            </a:r>
          </a:p>
          <a:p>
            <a:pPr indent="-285750" algn="just">
              <a:buBlip>
                <a:blip r:embed="rId2"/>
              </a:buBlip>
            </a:pPr>
            <a:r>
              <a:rPr lang="en-US" sz="1600" dirty="0" smtClean="0"/>
              <a:t>Task </a:t>
            </a:r>
            <a:r>
              <a:rPr lang="en-US" sz="1600" dirty="0"/>
              <a:t>yang </a:t>
            </a:r>
            <a:r>
              <a:rPr lang="en-US" sz="1600" dirty="0" err="1"/>
              <a:t>ditugaskan</a:t>
            </a:r>
            <a:r>
              <a:rPr lang="en-US" sz="1600" dirty="0"/>
              <a:t> </a:t>
            </a:r>
            <a:r>
              <a:rPr lang="en-US" sz="1600" dirty="0" err="1"/>
              <a:t>kepada</a:t>
            </a:r>
            <a:r>
              <a:rPr lang="en-US" sz="1600" dirty="0"/>
              <a:t> </a:t>
            </a:r>
            <a:r>
              <a:rPr lang="en-US" sz="1600" dirty="0" err="1"/>
              <a:t>turunan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lagi</a:t>
            </a:r>
            <a:r>
              <a:rPr lang="en-US" sz="1600" dirty="0"/>
              <a:t> </a:t>
            </a:r>
            <a:r>
              <a:rPr lang="en-US" sz="1600" dirty="0" err="1"/>
              <a:t>diperlukan</a:t>
            </a:r>
            <a:r>
              <a:rPr lang="en-US" sz="1600" dirty="0"/>
              <a:t>.</a:t>
            </a:r>
          </a:p>
          <a:p>
            <a:pPr indent="-285750" algn="just">
              <a:buBlip>
                <a:blip r:embed="rId2"/>
              </a:buBlip>
            </a:pPr>
            <a:r>
              <a:rPr lang="en-US" sz="1600" dirty="0" smtClean="0"/>
              <a:t>Proses </a:t>
            </a:r>
            <a:r>
              <a:rPr lang="en-US" sz="1600" dirty="0" err="1"/>
              <a:t>induk</a:t>
            </a:r>
            <a:r>
              <a:rPr lang="en-US" sz="1600" dirty="0"/>
              <a:t> </a:t>
            </a:r>
            <a:r>
              <a:rPr lang="en-US" sz="1600" dirty="0" err="1"/>
              <a:t>selesai</a:t>
            </a:r>
            <a:r>
              <a:rPr lang="en-US" sz="1600" dirty="0"/>
              <a:t>,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sistem</a:t>
            </a:r>
            <a:r>
              <a:rPr lang="en-US" sz="1600" dirty="0"/>
              <a:t> </a:t>
            </a:r>
            <a:r>
              <a:rPr lang="en-US" sz="1600" dirty="0" err="1"/>
              <a:t>operasi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mengizinkan</a:t>
            </a:r>
            <a:r>
              <a:rPr lang="en-US" sz="1600" dirty="0"/>
              <a:t> proses </a:t>
            </a:r>
            <a:r>
              <a:rPr lang="en-US" sz="1600" dirty="0" err="1"/>
              <a:t>turunan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tetap</a:t>
            </a:r>
            <a:r>
              <a:rPr lang="en-US" sz="1600" dirty="0"/>
              <a:t> </a:t>
            </a:r>
            <a:r>
              <a:rPr lang="en-US" sz="1600" dirty="0" err="1"/>
              <a:t>berjalan</a:t>
            </a:r>
            <a:r>
              <a:rPr lang="en-US" sz="1600" dirty="0"/>
              <a:t>.</a:t>
            </a:r>
          </a:p>
          <a:p>
            <a:pPr marL="57150" indent="0" algn="just">
              <a:buNone/>
            </a:pPr>
            <a:r>
              <a:rPr lang="en-US" sz="1600" dirty="0" err="1"/>
              <a:t>Jadi</a:t>
            </a:r>
            <a:r>
              <a:rPr lang="en-US" sz="1600" dirty="0"/>
              <a:t>, </a:t>
            </a:r>
            <a:r>
              <a:rPr lang="en-US" sz="1600" dirty="0" err="1"/>
              <a:t>semua</a:t>
            </a:r>
            <a:r>
              <a:rPr lang="en-US" sz="1600" dirty="0"/>
              <a:t> proses </a:t>
            </a:r>
            <a:r>
              <a:rPr lang="en-US" sz="1600" dirty="0" err="1"/>
              <a:t>turunan</a:t>
            </a:r>
            <a:r>
              <a:rPr lang="en-US" sz="1600" dirty="0"/>
              <a:t>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berakhir</a:t>
            </a:r>
            <a:r>
              <a:rPr lang="en-US" sz="1600" dirty="0"/>
              <a:t> pula. Hal </a:t>
            </a:r>
            <a:r>
              <a:rPr lang="en-US" sz="1600" dirty="0" err="1"/>
              <a:t>ini</a:t>
            </a:r>
            <a:r>
              <a:rPr lang="en-US" sz="1600" dirty="0"/>
              <a:t> yang </a:t>
            </a:r>
            <a:r>
              <a:rPr lang="en-US" sz="1600" dirty="0" err="1"/>
              <a:t>disebut</a:t>
            </a:r>
            <a:r>
              <a:rPr lang="en-US" sz="1600" dirty="0"/>
              <a:t> cascading termination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8077200" cy="503238"/>
          </a:xfrm>
        </p:spPr>
        <p:txBody>
          <a:bodyPr/>
          <a:lstStyle/>
          <a:p>
            <a:r>
              <a:rPr lang="en-US" sz="3600" dirty="0" smtClean="0"/>
              <a:t>PROSES  (</a:t>
            </a:r>
            <a:r>
              <a:rPr lang="en-US" sz="3600" dirty="0" err="1" smtClean="0"/>
              <a:t>terminasi</a:t>
            </a:r>
            <a:r>
              <a:rPr lang="en-US" sz="3600" dirty="0" smtClean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70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 anchor="ctr">
            <a:noAutofit/>
          </a:bodyPr>
          <a:lstStyle/>
          <a:p>
            <a:pPr marL="57150" indent="0" algn="just">
              <a:buNone/>
            </a:pPr>
            <a:r>
              <a:rPr lang="en-US" sz="1800" dirty="0" err="1"/>
              <a:t>Sebuah</a:t>
            </a:r>
            <a:r>
              <a:rPr lang="en-US" sz="1800" dirty="0"/>
              <a:t> proses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memiliki</a:t>
            </a:r>
            <a:r>
              <a:rPr lang="en-US" sz="1800" dirty="0"/>
              <a:t> </a:t>
            </a:r>
            <a:r>
              <a:rPr lang="en-US" sz="1800" dirty="0" err="1"/>
              <a:t>tiga</a:t>
            </a:r>
            <a:r>
              <a:rPr lang="en-US" sz="1800" dirty="0"/>
              <a:t> status </a:t>
            </a:r>
            <a:r>
              <a:rPr lang="en-US" sz="1800" dirty="0" err="1"/>
              <a:t>utama</a:t>
            </a:r>
            <a:r>
              <a:rPr lang="en-US" sz="1800" dirty="0"/>
              <a:t> </a:t>
            </a:r>
            <a:r>
              <a:rPr lang="en-US" sz="1800" dirty="0" err="1"/>
              <a:t>yaitu</a:t>
            </a:r>
            <a:r>
              <a:rPr lang="en-US" sz="1800" dirty="0" smtClean="0"/>
              <a:t>:</a:t>
            </a:r>
          </a:p>
          <a:p>
            <a:pPr marL="57150" indent="0" algn="just">
              <a:buNone/>
            </a:pPr>
            <a:endParaRPr lang="en-US" sz="1800" dirty="0"/>
          </a:p>
          <a:p>
            <a:pPr indent="-285750" algn="just">
              <a:buBlip>
                <a:blip r:embed="rId2"/>
              </a:buBlip>
            </a:pPr>
            <a:r>
              <a:rPr lang="en-US" sz="1800" dirty="0" smtClean="0"/>
              <a:t>Running</a:t>
            </a:r>
            <a:r>
              <a:rPr lang="en-US" sz="1800" dirty="0"/>
              <a:t>: status yang </a:t>
            </a:r>
            <a:r>
              <a:rPr lang="en-US" sz="1800" dirty="0" err="1"/>
              <a:t>dimiliki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saat</a:t>
            </a:r>
            <a:r>
              <a:rPr lang="en-US" sz="1800" dirty="0"/>
              <a:t> </a:t>
            </a:r>
            <a:r>
              <a:rPr lang="en-US" sz="1800" dirty="0" err="1"/>
              <a:t>instruksi-instruksi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sebuah</a:t>
            </a:r>
            <a:r>
              <a:rPr lang="en-US" sz="1800" dirty="0"/>
              <a:t> proses </a:t>
            </a:r>
            <a:r>
              <a:rPr lang="en-US" sz="1800" dirty="0" err="1"/>
              <a:t>dieksekusi</a:t>
            </a:r>
            <a:r>
              <a:rPr lang="en-US" sz="1800" dirty="0"/>
              <a:t>.</a:t>
            </a:r>
          </a:p>
          <a:p>
            <a:pPr indent="-285750" algn="just">
              <a:buBlip>
                <a:blip r:embed="rId2"/>
              </a:buBlip>
            </a:pPr>
            <a:r>
              <a:rPr lang="en-US" sz="1800" dirty="0" smtClean="0"/>
              <a:t>Waiting</a:t>
            </a:r>
            <a:r>
              <a:rPr lang="en-US" sz="1800" dirty="0"/>
              <a:t>: status yang </a:t>
            </a:r>
            <a:r>
              <a:rPr lang="en-US" sz="1800" dirty="0" err="1"/>
              <a:t>dimiliki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saat</a:t>
            </a:r>
            <a:r>
              <a:rPr lang="en-US" sz="1800" dirty="0"/>
              <a:t> proses </a:t>
            </a:r>
            <a:r>
              <a:rPr lang="en-US" sz="1800" dirty="0" err="1"/>
              <a:t>menunggu</a:t>
            </a:r>
            <a:r>
              <a:rPr lang="en-US" sz="1800" dirty="0"/>
              <a:t> </a:t>
            </a:r>
            <a:r>
              <a:rPr lang="en-US" sz="1800" dirty="0" err="1"/>
              <a:t>suatu</a:t>
            </a:r>
            <a:r>
              <a:rPr lang="en-US" sz="1800" dirty="0"/>
              <a:t> </a:t>
            </a:r>
            <a:r>
              <a:rPr lang="en-US" sz="1800" dirty="0" err="1"/>
              <a:t>sebuah</a:t>
            </a:r>
            <a:r>
              <a:rPr lang="en-US" sz="1800" dirty="0"/>
              <a:t> event </a:t>
            </a:r>
            <a:r>
              <a:rPr lang="en-US" sz="1800" dirty="0" err="1"/>
              <a:t>seperti</a:t>
            </a:r>
            <a:r>
              <a:rPr lang="en-US" sz="1800" dirty="0"/>
              <a:t> proses M/K.</a:t>
            </a:r>
          </a:p>
          <a:p>
            <a:pPr indent="-285750" algn="just">
              <a:buBlip>
                <a:blip r:embed="rId2"/>
              </a:buBlip>
            </a:pPr>
            <a:r>
              <a:rPr lang="en-US" sz="1800" dirty="0" smtClean="0"/>
              <a:t>Ready</a:t>
            </a:r>
            <a:r>
              <a:rPr lang="en-US" sz="1800" dirty="0"/>
              <a:t>: status yang </a:t>
            </a:r>
            <a:r>
              <a:rPr lang="en-US" sz="1800" dirty="0" err="1"/>
              <a:t>dimiliki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saat</a:t>
            </a:r>
            <a:r>
              <a:rPr lang="en-US" sz="1800" dirty="0"/>
              <a:t> proses </a:t>
            </a:r>
            <a:r>
              <a:rPr lang="en-US" sz="1800" dirty="0" err="1"/>
              <a:t>siap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dieksekusi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dirty="0" err="1"/>
              <a:t>prosesor</a:t>
            </a:r>
            <a:r>
              <a:rPr lang="en-US" sz="1800" dirty="0"/>
              <a:t>.</a:t>
            </a:r>
          </a:p>
          <a:p>
            <a:pPr marL="57150" indent="0" algn="just">
              <a:buNone/>
            </a:pPr>
            <a:endParaRPr lang="en-US" sz="1800" dirty="0" smtClean="0"/>
          </a:p>
          <a:p>
            <a:pPr marL="57150" indent="0" algn="just">
              <a:buNone/>
            </a:pPr>
            <a:r>
              <a:rPr lang="en-US" sz="1800" dirty="0" err="1" smtClean="0"/>
              <a:t>Terdapat</a:t>
            </a:r>
            <a:r>
              <a:rPr lang="en-US" sz="1800" dirty="0" smtClean="0"/>
              <a:t> </a:t>
            </a:r>
            <a:r>
              <a:rPr lang="en-US" sz="1800" dirty="0" err="1"/>
              <a:t>dua</a:t>
            </a:r>
            <a:r>
              <a:rPr lang="en-US" sz="1800" dirty="0"/>
              <a:t> status </a:t>
            </a:r>
            <a:r>
              <a:rPr lang="en-US" sz="1800" dirty="0" err="1"/>
              <a:t>tambahan</a:t>
            </a:r>
            <a:r>
              <a:rPr lang="en-US" sz="1800" dirty="0"/>
              <a:t>, </a:t>
            </a:r>
            <a:r>
              <a:rPr lang="en-US" sz="1800" dirty="0" err="1"/>
              <a:t>yaitu</a:t>
            </a:r>
            <a:r>
              <a:rPr lang="en-US" sz="1800" dirty="0"/>
              <a:t> </a:t>
            </a:r>
            <a:r>
              <a:rPr lang="en-US" sz="1800" dirty="0" err="1"/>
              <a:t>saat</a:t>
            </a:r>
            <a:r>
              <a:rPr lang="en-US" sz="1800" dirty="0"/>
              <a:t> </a:t>
            </a:r>
            <a:r>
              <a:rPr lang="en-US" sz="1800" dirty="0" err="1"/>
              <a:t>pembentukan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terminasi</a:t>
            </a:r>
            <a:r>
              <a:rPr lang="en-US" sz="1800" dirty="0" smtClean="0"/>
              <a:t>:</a:t>
            </a:r>
          </a:p>
          <a:p>
            <a:pPr marL="57150" indent="0" algn="just">
              <a:buNone/>
            </a:pPr>
            <a:endParaRPr lang="en-US" sz="1800" dirty="0"/>
          </a:p>
          <a:p>
            <a:pPr indent="-285750" algn="just">
              <a:buBlip>
                <a:blip r:embed="rId2"/>
              </a:buBlip>
            </a:pPr>
            <a:r>
              <a:rPr lang="en-US" sz="1800" dirty="0" smtClean="0"/>
              <a:t>New</a:t>
            </a:r>
            <a:r>
              <a:rPr lang="en-US" sz="1800" dirty="0"/>
              <a:t>: status yang </a:t>
            </a:r>
            <a:r>
              <a:rPr lang="en-US" sz="1800" dirty="0" err="1"/>
              <a:t>dimiliki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saat</a:t>
            </a:r>
            <a:r>
              <a:rPr lang="en-US" sz="1800" dirty="0"/>
              <a:t> proses </a:t>
            </a:r>
            <a:r>
              <a:rPr lang="en-US" sz="1800" dirty="0" err="1"/>
              <a:t>baru</a:t>
            </a:r>
            <a:r>
              <a:rPr lang="en-US" sz="1800" dirty="0"/>
              <a:t> </a:t>
            </a:r>
            <a:r>
              <a:rPr lang="en-US" sz="1800" dirty="0" err="1"/>
              <a:t>saja</a:t>
            </a:r>
            <a:r>
              <a:rPr lang="en-US" sz="1800" dirty="0"/>
              <a:t> </a:t>
            </a:r>
            <a:r>
              <a:rPr lang="en-US" sz="1800" dirty="0" err="1"/>
              <a:t>dibuat</a:t>
            </a:r>
            <a:r>
              <a:rPr lang="en-US" sz="1800" dirty="0"/>
              <a:t>.</a:t>
            </a:r>
          </a:p>
          <a:p>
            <a:pPr indent="-285750" algn="just">
              <a:buBlip>
                <a:blip r:embed="rId2"/>
              </a:buBlip>
            </a:pPr>
            <a:r>
              <a:rPr lang="en-US" sz="1800" dirty="0" smtClean="0"/>
              <a:t>Terminated</a:t>
            </a:r>
            <a:r>
              <a:rPr lang="en-US" sz="1800" dirty="0"/>
              <a:t>: status yang </a:t>
            </a:r>
            <a:r>
              <a:rPr lang="en-US" sz="1800" dirty="0" err="1"/>
              <a:t>dimiliki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saat</a:t>
            </a:r>
            <a:r>
              <a:rPr lang="en-US" sz="1800" dirty="0"/>
              <a:t> proses </a:t>
            </a:r>
            <a:r>
              <a:rPr lang="en-US" sz="1800" dirty="0" err="1"/>
              <a:t>telah</a:t>
            </a:r>
            <a:r>
              <a:rPr lang="en-US" sz="1800" dirty="0"/>
              <a:t> </a:t>
            </a:r>
            <a:r>
              <a:rPr lang="en-US" sz="1800" dirty="0" err="1"/>
              <a:t>selesai</a:t>
            </a:r>
            <a:r>
              <a:rPr lang="en-US" sz="1800" dirty="0"/>
              <a:t> </a:t>
            </a:r>
            <a:r>
              <a:rPr lang="en-US" sz="1800" dirty="0" err="1"/>
              <a:t>dieksekusi</a:t>
            </a:r>
            <a:r>
              <a:rPr lang="en-US" sz="1800" dirty="0"/>
              <a:t>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8077200" cy="503238"/>
          </a:xfrm>
        </p:spPr>
        <p:txBody>
          <a:bodyPr/>
          <a:lstStyle/>
          <a:p>
            <a:r>
              <a:rPr lang="en-US" sz="3600" dirty="0" smtClean="0"/>
              <a:t>PROSES  (status)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46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570037"/>
            <a:ext cx="4953000" cy="4449763"/>
          </a:xfrm>
        </p:spPr>
        <p:txBody>
          <a:bodyPr anchor="ctr">
            <a:noAutofit/>
          </a:bodyPr>
          <a:lstStyle/>
          <a:p>
            <a:pPr marL="57150" indent="0" algn="just">
              <a:buNone/>
            </a:pPr>
            <a:r>
              <a:rPr lang="en-US" sz="1800" dirty="0" err="1"/>
              <a:t>Hanya</a:t>
            </a:r>
            <a:r>
              <a:rPr lang="en-US" sz="1800" dirty="0"/>
              <a:t> </a:t>
            </a:r>
            <a:r>
              <a:rPr lang="en-US" sz="1800" dirty="0" err="1"/>
              <a:t>satu</a:t>
            </a:r>
            <a:r>
              <a:rPr lang="en-US" sz="1800" dirty="0"/>
              <a:t> proses yang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berjalan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prosesor</a:t>
            </a:r>
            <a:r>
              <a:rPr lang="en-US" sz="1800" dirty="0"/>
              <a:t> </a:t>
            </a:r>
            <a:r>
              <a:rPr lang="en-US" sz="1800" dirty="0" err="1"/>
              <a:t>mana</a:t>
            </a:r>
            <a:r>
              <a:rPr lang="en-US" sz="1800" dirty="0"/>
              <a:t> pun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satu</a:t>
            </a:r>
            <a:r>
              <a:rPr lang="en-US" sz="1800" dirty="0"/>
              <a:t> </a:t>
            </a:r>
            <a:r>
              <a:rPr lang="en-US" sz="1800" dirty="0" err="1"/>
              <a:t>waktu</a:t>
            </a:r>
            <a:r>
              <a:rPr lang="en-US" sz="1800" dirty="0"/>
              <a:t>. </a:t>
            </a:r>
            <a:r>
              <a:rPr lang="en-US" sz="1800" dirty="0" err="1"/>
              <a:t>Namun</a:t>
            </a:r>
            <a:r>
              <a:rPr lang="en-US" sz="1800" dirty="0"/>
              <a:t>, </a:t>
            </a:r>
            <a:r>
              <a:rPr lang="en-US" sz="1800" dirty="0" err="1" smtClean="0"/>
              <a:t>banyak</a:t>
            </a:r>
            <a:r>
              <a:rPr lang="en-US" sz="1800" dirty="0" smtClean="0"/>
              <a:t> proses </a:t>
            </a:r>
            <a:r>
              <a:rPr lang="en-US" sz="1800" dirty="0"/>
              <a:t>yang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berstatus</a:t>
            </a:r>
            <a:r>
              <a:rPr lang="en-US" sz="1800" dirty="0"/>
              <a:t> Ready </a:t>
            </a:r>
            <a:r>
              <a:rPr lang="en-US" sz="1800" dirty="0" err="1"/>
              <a:t>atau</a:t>
            </a:r>
            <a:r>
              <a:rPr lang="en-US" sz="1800" dirty="0"/>
              <a:t> Waiting. Ada </a:t>
            </a:r>
            <a:r>
              <a:rPr lang="en-US" sz="1800" dirty="0" err="1"/>
              <a:t>tiga</a:t>
            </a:r>
            <a:r>
              <a:rPr lang="en-US" sz="1800" dirty="0"/>
              <a:t> </a:t>
            </a:r>
            <a:r>
              <a:rPr lang="en-US" sz="1800" dirty="0" err="1"/>
              <a:t>kemungkinan</a:t>
            </a:r>
            <a:r>
              <a:rPr lang="en-US" sz="1800" dirty="0"/>
              <a:t> </a:t>
            </a:r>
            <a:r>
              <a:rPr lang="en-US" sz="1800" dirty="0" err="1"/>
              <a:t>bila</a:t>
            </a:r>
            <a:r>
              <a:rPr lang="en-US" sz="1800" dirty="0"/>
              <a:t> </a:t>
            </a:r>
            <a:r>
              <a:rPr lang="en-US" sz="1800" dirty="0" err="1"/>
              <a:t>sebuah</a:t>
            </a:r>
            <a:r>
              <a:rPr lang="en-US" sz="1800" dirty="0"/>
              <a:t> proses </a:t>
            </a:r>
            <a:r>
              <a:rPr lang="en-US" sz="1800" dirty="0" err="1" smtClean="0"/>
              <a:t>memiliki</a:t>
            </a:r>
            <a:r>
              <a:rPr lang="en-US" sz="1800" dirty="0" smtClean="0"/>
              <a:t>  status </a:t>
            </a:r>
            <a:r>
              <a:rPr lang="en-US" sz="1800" dirty="0"/>
              <a:t>Running:</a:t>
            </a:r>
          </a:p>
          <a:p>
            <a:pPr marL="457200" indent="-400050" algn="just">
              <a:buBlip>
                <a:blip r:embed="rId2"/>
              </a:buBlip>
            </a:pPr>
            <a:r>
              <a:rPr lang="en-US" sz="1800" dirty="0" err="1" smtClean="0"/>
              <a:t>Jika</a:t>
            </a:r>
            <a:r>
              <a:rPr lang="en-US" sz="1800" dirty="0" smtClean="0"/>
              <a:t> </a:t>
            </a:r>
            <a:r>
              <a:rPr lang="en-US" sz="1800" dirty="0"/>
              <a:t>program </a:t>
            </a:r>
            <a:r>
              <a:rPr lang="en-US" sz="1800" dirty="0" err="1"/>
              <a:t>telah</a:t>
            </a:r>
            <a:r>
              <a:rPr lang="en-US" sz="1800" dirty="0"/>
              <a:t> </a:t>
            </a:r>
            <a:r>
              <a:rPr lang="en-US" sz="1800" dirty="0" err="1"/>
              <a:t>selesai</a:t>
            </a:r>
            <a:r>
              <a:rPr lang="en-US" sz="1800" dirty="0"/>
              <a:t> </a:t>
            </a:r>
            <a:r>
              <a:rPr lang="en-US" sz="1800" dirty="0" err="1"/>
              <a:t>dieksekusi</a:t>
            </a:r>
            <a:r>
              <a:rPr lang="en-US" sz="1800" dirty="0"/>
              <a:t> </a:t>
            </a:r>
            <a:r>
              <a:rPr lang="en-US" sz="1800" dirty="0" err="1"/>
              <a:t>maka</a:t>
            </a:r>
            <a:r>
              <a:rPr lang="en-US" sz="1800" dirty="0"/>
              <a:t> status </a:t>
            </a:r>
            <a:r>
              <a:rPr lang="en-US" sz="1800" dirty="0" err="1"/>
              <a:t>dari</a:t>
            </a:r>
            <a:r>
              <a:rPr lang="en-US" sz="1800" dirty="0"/>
              <a:t> proses </a:t>
            </a:r>
            <a:r>
              <a:rPr lang="en-US" sz="1800" dirty="0" err="1"/>
              <a:t>tersebut</a:t>
            </a:r>
            <a:r>
              <a:rPr lang="en-US" sz="1800" dirty="0"/>
              <a:t>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berubah</a:t>
            </a:r>
            <a:r>
              <a:rPr lang="en-US" sz="1800" dirty="0"/>
              <a:t> </a:t>
            </a:r>
            <a:r>
              <a:rPr lang="en-US" sz="1800" dirty="0" err="1" smtClean="0"/>
              <a:t>menjadi</a:t>
            </a:r>
            <a:r>
              <a:rPr lang="en-US" sz="1800" dirty="0" smtClean="0"/>
              <a:t> Terminated</a:t>
            </a:r>
            <a:r>
              <a:rPr lang="en-US" sz="1800" dirty="0"/>
              <a:t>.</a:t>
            </a:r>
          </a:p>
          <a:p>
            <a:pPr marL="457200" indent="-400050" algn="just">
              <a:buBlip>
                <a:blip r:embed="rId2"/>
              </a:buBlip>
            </a:pPr>
            <a:r>
              <a:rPr lang="en-US" sz="1800" dirty="0" err="1" smtClean="0"/>
              <a:t>Jika</a:t>
            </a:r>
            <a:r>
              <a:rPr lang="en-US" sz="1800" dirty="0" smtClean="0"/>
              <a:t> </a:t>
            </a:r>
            <a:r>
              <a:rPr lang="en-US" sz="1800" dirty="0" err="1"/>
              <a:t>waktu</a:t>
            </a:r>
            <a:r>
              <a:rPr lang="en-US" sz="1800" dirty="0"/>
              <a:t> yang </a:t>
            </a:r>
            <a:r>
              <a:rPr lang="en-US" sz="1800" dirty="0" err="1"/>
              <a:t>disediakan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OS </a:t>
            </a:r>
            <a:r>
              <a:rPr lang="en-US" sz="1800" dirty="0" err="1"/>
              <a:t>untuk</a:t>
            </a:r>
            <a:r>
              <a:rPr lang="en-US" sz="1800" dirty="0"/>
              <a:t> proses </a:t>
            </a:r>
            <a:r>
              <a:rPr lang="en-US" sz="1800" dirty="0" err="1"/>
              <a:t>tersebut</a:t>
            </a:r>
            <a:r>
              <a:rPr lang="en-US" sz="1800" dirty="0"/>
              <a:t> </a:t>
            </a:r>
            <a:r>
              <a:rPr lang="en-US" sz="1800" dirty="0" err="1"/>
              <a:t>sudah</a:t>
            </a:r>
            <a:r>
              <a:rPr lang="en-US" sz="1800" dirty="0"/>
              <a:t> </a:t>
            </a:r>
            <a:r>
              <a:rPr lang="en-US" sz="1800" dirty="0" err="1"/>
              <a:t>habis</a:t>
            </a:r>
            <a:r>
              <a:rPr lang="en-US" sz="1800" dirty="0"/>
              <a:t> </a:t>
            </a:r>
            <a:r>
              <a:rPr lang="en-US" sz="1800" dirty="0" err="1"/>
              <a:t>maka</a:t>
            </a:r>
            <a:r>
              <a:rPr lang="en-US" sz="1800" dirty="0"/>
              <a:t>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 smtClean="0"/>
              <a:t>terjadi</a:t>
            </a:r>
            <a:r>
              <a:rPr lang="en-US" sz="1800" dirty="0" smtClean="0"/>
              <a:t>  interrupt </a:t>
            </a:r>
            <a:r>
              <a:rPr lang="en-US" sz="1800" dirty="0" err="1"/>
              <a:t>dan</a:t>
            </a:r>
            <a:r>
              <a:rPr lang="en-US" sz="1800" dirty="0"/>
              <a:t> proses </a:t>
            </a:r>
            <a:r>
              <a:rPr lang="en-US" sz="1800" dirty="0" err="1"/>
              <a:t>tersebut</a:t>
            </a:r>
            <a:r>
              <a:rPr lang="en-US" sz="1800" dirty="0"/>
              <a:t> </a:t>
            </a:r>
            <a:r>
              <a:rPr lang="en-US" sz="1800" dirty="0" err="1"/>
              <a:t>kini</a:t>
            </a:r>
            <a:r>
              <a:rPr lang="en-US" sz="1800" dirty="0"/>
              <a:t> </a:t>
            </a:r>
            <a:r>
              <a:rPr lang="en-US" sz="1800" dirty="0" err="1"/>
              <a:t>berstatus</a:t>
            </a:r>
            <a:r>
              <a:rPr lang="en-US" sz="1800" dirty="0"/>
              <a:t> Ready.</a:t>
            </a:r>
          </a:p>
          <a:p>
            <a:pPr marL="457200" indent="-400050" algn="just">
              <a:buBlip>
                <a:blip r:embed="rId2"/>
              </a:buBlip>
            </a:pPr>
            <a:r>
              <a:rPr lang="en-US" sz="1800" dirty="0" err="1" smtClean="0"/>
              <a:t>Jika</a:t>
            </a:r>
            <a:r>
              <a:rPr lang="en-US" sz="1800" dirty="0" smtClean="0"/>
              <a:t> </a:t>
            </a:r>
            <a:r>
              <a:rPr lang="en-US" sz="1800" dirty="0" err="1"/>
              <a:t>suatu</a:t>
            </a:r>
            <a:r>
              <a:rPr lang="en-US" sz="1800" dirty="0"/>
              <a:t> event </a:t>
            </a:r>
            <a:r>
              <a:rPr lang="en-US" sz="1800" dirty="0" err="1"/>
              <a:t>terjadi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saat</a:t>
            </a:r>
            <a:r>
              <a:rPr lang="en-US" sz="1800" dirty="0"/>
              <a:t> proses </a:t>
            </a:r>
            <a:r>
              <a:rPr lang="en-US" sz="1800" dirty="0" err="1"/>
              <a:t>dieksekusi</a:t>
            </a:r>
            <a:r>
              <a:rPr lang="en-US" sz="1800" dirty="0"/>
              <a:t> (</a:t>
            </a:r>
            <a:r>
              <a:rPr lang="en-US" sz="1800" dirty="0" err="1"/>
              <a:t>seperti</a:t>
            </a:r>
            <a:r>
              <a:rPr lang="en-US" sz="1800" dirty="0"/>
              <a:t> </a:t>
            </a:r>
            <a:r>
              <a:rPr lang="en-US" sz="1800" dirty="0" err="1"/>
              <a:t>ada</a:t>
            </a:r>
            <a:r>
              <a:rPr lang="en-US" sz="1800" dirty="0"/>
              <a:t> </a:t>
            </a:r>
            <a:r>
              <a:rPr lang="en-US" sz="1800" dirty="0" err="1"/>
              <a:t>permintaan</a:t>
            </a:r>
            <a:r>
              <a:rPr lang="en-US" sz="1800" dirty="0"/>
              <a:t> M/K) </a:t>
            </a:r>
            <a:r>
              <a:rPr lang="en-US" sz="1800" dirty="0" err="1"/>
              <a:t>maka</a:t>
            </a:r>
            <a:r>
              <a:rPr lang="en-US" sz="1800" dirty="0"/>
              <a:t> </a:t>
            </a:r>
            <a:r>
              <a:rPr lang="en-US" sz="1800" dirty="0" smtClean="0"/>
              <a:t>proses  </a:t>
            </a:r>
            <a:r>
              <a:rPr lang="en-US" sz="1800" dirty="0" err="1" smtClean="0"/>
              <a:t>tersebut</a:t>
            </a:r>
            <a:r>
              <a:rPr lang="en-US" sz="1800" dirty="0" smtClean="0"/>
              <a:t>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menunggu</a:t>
            </a:r>
            <a:r>
              <a:rPr lang="en-US" sz="1800" dirty="0"/>
              <a:t> event </a:t>
            </a:r>
            <a:r>
              <a:rPr lang="en-US" sz="1800" dirty="0" err="1"/>
              <a:t>tersebut</a:t>
            </a:r>
            <a:r>
              <a:rPr lang="en-US" sz="1800" dirty="0"/>
              <a:t> </a:t>
            </a:r>
            <a:r>
              <a:rPr lang="en-US" sz="1800" dirty="0" err="1"/>
              <a:t>selesai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proses </a:t>
            </a:r>
            <a:r>
              <a:rPr lang="en-US" sz="1800" dirty="0" err="1"/>
              <a:t>berstatus</a:t>
            </a:r>
            <a:r>
              <a:rPr lang="en-US" sz="1800" dirty="0"/>
              <a:t> Waiting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8077200" cy="503238"/>
          </a:xfrm>
        </p:spPr>
        <p:txBody>
          <a:bodyPr/>
          <a:lstStyle/>
          <a:p>
            <a:r>
              <a:rPr lang="en-US" sz="3600" dirty="0" smtClean="0"/>
              <a:t>PROSES  (status </a:t>
            </a:r>
            <a:r>
              <a:rPr lang="en-US" sz="3600" dirty="0" err="1" smtClean="0"/>
              <a:t>utama</a:t>
            </a:r>
            <a:r>
              <a:rPr lang="en-US" sz="3600" dirty="0" smtClean="0"/>
              <a:t>)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057400"/>
            <a:ext cx="36195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177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400" dirty="0" err="1"/>
              <a:t>Setiap</a:t>
            </a:r>
            <a:r>
              <a:rPr lang="en-US" sz="1400" dirty="0"/>
              <a:t> proses </a:t>
            </a:r>
            <a:r>
              <a:rPr lang="en-US" sz="1400" dirty="0" err="1"/>
              <a:t>digambarkan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sistem</a:t>
            </a:r>
            <a:r>
              <a:rPr lang="en-US" sz="1400" dirty="0"/>
              <a:t> </a:t>
            </a:r>
            <a:r>
              <a:rPr lang="en-US" sz="1400" dirty="0" err="1"/>
              <a:t>operasi</a:t>
            </a:r>
            <a:r>
              <a:rPr lang="en-US" sz="1400" dirty="0"/>
              <a:t> </a:t>
            </a:r>
            <a:r>
              <a:rPr lang="en-US" sz="1400" dirty="0" err="1"/>
              <a:t>oleh</a:t>
            </a:r>
            <a:r>
              <a:rPr lang="en-US" sz="1400" dirty="0"/>
              <a:t> </a:t>
            </a:r>
            <a:r>
              <a:rPr lang="en-US" sz="1400" dirty="0" err="1"/>
              <a:t>sebuah</a:t>
            </a:r>
            <a:r>
              <a:rPr lang="en-US" sz="1400" dirty="0"/>
              <a:t> process control block (PCB) </a:t>
            </a:r>
            <a:r>
              <a:rPr lang="en-US" sz="1400" dirty="0" smtClean="0"/>
              <a:t>– </a:t>
            </a:r>
            <a:r>
              <a:rPr lang="en-US" sz="1400" dirty="0" err="1" smtClean="0"/>
              <a:t>juga</a:t>
            </a:r>
            <a:r>
              <a:rPr lang="en-US" sz="1400" dirty="0" smtClean="0"/>
              <a:t> </a:t>
            </a:r>
            <a:r>
              <a:rPr lang="en-US" sz="1400" dirty="0" err="1" smtClean="0"/>
              <a:t>disebut</a:t>
            </a:r>
            <a:r>
              <a:rPr lang="en-US" sz="1400" dirty="0" smtClean="0"/>
              <a:t> </a:t>
            </a:r>
            <a:r>
              <a:rPr lang="en-US" sz="1400" dirty="0" err="1"/>
              <a:t>sebuah</a:t>
            </a:r>
            <a:r>
              <a:rPr lang="en-US" sz="1400" dirty="0"/>
              <a:t> control block. </a:t>
            </a:r>
            <a:r>
              <a:rPr lang="en-US" sz="1400" dirty="0" err="1"/>
              <a:t>Sebuah</a:t>
            </a:r>
            <a:r>
              <a:rPr lang="en-US" sz="1400" dirty="0"/>
              <a:t> PCB </a:t>
            </a:r>
            <a:r>
              <a:rPr lang="en-US" sz="1400" dirty="0" err="1"/>
              <a:t>ditunjukkan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smtClean="0"/>
              <a:t> “</a:t>
            </a:r>
            <a:r>
              <a:rPr lang="en-US" sz="1400" dirty="0"/>
              <a:t>Process </a:t>
            </a:r>
            <a:r>
              <a:rPr lang="en-US" sz="1400" dirty="0" smtClean="0"/>
              <a:t>Control  Block</a:t>
            </a:r>
            <a:r>
              <a:rPr lang="en-US" sz="1400" dirty="0"/>
              <a:t>”. PCB </a:t>
            </a:r>
            <a:r>
              <a:rPr lang="en-US" sz="1400" dirty="0" err="1"/>
              <a:t>berisikan</a:t>
            </a:r>
            <a:r>
              <a:rPr lang="en-US" sz="1400" dirty="0"/>
              <a:t> </a:t>
            </a:r>
            <a:r>
              <a:rPr lang="en-US" sz="1400" dirty="0" err="1"/>
              <a:t>banyak</a:t>
            </a:r>
            <a:r>
              <a:rPr lang="en-US" sz="1400" dirty="0"/>
              <a:t> </a:t>
            </a:r>
            <a:r>
              <a:rPr lang="en-US" sz="1400" dirty="0" err="1"/>
              <a:t>bagian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err="1"/>
              <a:t>informasi</a:t>
            </a:r>
            <a:r>
              <a:rPr lang="en-US" sz="1400" dirty="0"/>
              <a:t> yang </a:t>
            </a:r>
            <a:r>
              <a:rPr lang="en-US" sz="1400" dirty="0" err="1"/>
              <a:t>berhubungan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sebuah</a:t>
            </a:r>
            <a:r>
              <a:rPr lang="en-US" sz="1400" dirty="0"/>
              <a:t> proses </a:t>
            </a:r>
            <a:r>
              <a:rPr lang="en-US" sz="1400" dirty="0" smtClean="0"/>
              <a:t>yang  </a:t>
            </a:r>
            <a:r>
              <a:rPr lang="en-US" sz="1400" dirty="0" err="1" smtClean="0"/>
              <a:t>spesifik</a:t>
            </a:r>
            <a:r>
              <a:rPr lang="en-US" sz="1400" dirty="0"/>
              <a:t>, </a:t>
            </a:r>
            <a:r>
              <a:rPr lang="en-US" sz="1400" dirty="0" err="1"/>
              <a:t>termasuk</a:t>
            </a:r>
            <a:r>
              <a:rPr lang="en-US" sz="1400" dirty="0"/>
              <a:t> </a:t>
            </a:r>
            <a:r>
              <a:rPr lang="en-US" sz="1400" dirty="0" err="1"/>
              <a:t>hal-hal</a:t>
            </a:r>
            <a:r>
              <a:rPr lang="en-US" sz="1400" dirty="0"/>
              <a:t> di </a:t>
            </a:r>
            <a:r>
              <a:rPr lang="en-US" sz="1400" dirty="0" err="1"/>
              <a:t>bawah</a:t>
            </a:r>
            <a:r>
              <a:rPr lang="en-US" sz="1400" dirty="0"/>
              <a:t> </a:t>
            </a:r>
            <a:r>
              <a:rPr lang="en-US" sz="1400" dirty="0" err="1"/>
              <a:t>ini</a:t>
            </a:r>
            <a:r>
              <a:rPr lang="en-US" sz="1400" dirty="0" smtClean="0"/>
              <a:t>:</a:t>
            </a:r>
          </a:p>
          <a:p>
            <a:pPr marL="463550" indent="-463550" algn="just">
              <a:buBlip>
                <a:blip r:embed="rId2"/>
              </a:buBlip>
            </a:pPr>
            <a:r>
              <a:rPr lang="en-US" sz="1400" dirty="0" smtClean="0"/>
              <a:t>Status </a:t>
            </a:r>
            <a:r>
              <a:rPr lang="en-US" sz="1400" dirty="0"/>
              <a:t>proses: status </a:t>
            </a:r>
            <a:r>
              <a:rPr lang="en-US" sz="1400" dirty="0" err="1"/>
              <a:t>mungkin</a:t>
            </a:r>
            <a:r>
              <a:rPr lang="en-US" sz="1400" dirty="0"/>
              <a:t>, new, ready, running, waiting, halted,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juga</a:t>
            </a:r>
            <a:r>
              <a:rPr lang="en-US" sz="1400" dirty="0"/>
              <a:t> </a:t>
            </a:r>
            <a:r>
              <a:rPr lang="en-US" sz="1400" dirty="0" err="1"/>
              <a:t>banyak</a:t>
            </a:r>
            <a:r>
              <a:rPr lang="en-US" sz="1400" dirty="0"/>
              <a:t> </a:t>
            </a:r>
            <a:r>
              <a:rPr lang="en-US" sz="1400" dirty="0" err="1"/>
              <a:t>lagi</a:t>
            </a:r>
            <a:r>
              <a:rPr lang="en-US" sz="1400" dirty="0"/>
              <a:t>.</a:t>
            </a:r>
          </a:p>
          <a:p>
            <a:pPr marL="463550" indent="-463550" algn="just">
              <a:buBlip>
                <a:blip r:embed="rId2"/>
              </a:buBlip>
            </a:pPr>
            <a:r>
              <a:rPr lang="en-US" sz="1400" dirty="0" smtClean="0"/>
              <a:t>Program </a:t>
            </a:r>
            <a:r>
              <a:rPr lang="en-US" sz="1400" dirty="0"/>
              <a:t>counter: </a:t>
            </a:r>
            <a:r>
              <a:rPr lang="en-US" sz="1400" dirty="0" err="1"/>
              <a:t>suatu</a:t>
            </a:r>
            <a:r>
              <a:rPr lang="en-US" sz="1400" dirty="0"/>
              <a:t> stack yang </a:t>
            </a:r>
            <a:r>
              <a:rPr lang="en-US" sz="1400" dirty="0" err="1"/>
              <a:t>berisi</a:t>
            </a:r>
            <a:r>
              <a:rPr lang="en-US" sz="1400" dirty="0"/>
              <a:t> </a:t>
            </a:r>
            <a:r>
              <a:rPr lang="en-US" sz="1400" dirty="0" err="1"/>
              <a:t>alamat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err="1"/>
              <a:t>instruksi</a:t>
            </a:r>
            <a:r>
              <a:rPr lang="en-US" sz="1400" dirty="0"/>
              <a:t> </a:t>
            </a:r>
            <a:r>
              <a:rPr lang="en-US" sz="1400" dirty="0" err="1"/>
              <a:t>selanjutnya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dieksekusi</a:t>
            </a:r>
            <a:r>
              <a:rPr lang="en-US" sz="1400" dirty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 proses </a:t>
            </a:r>
            <a:r>
              <a:rPr lang="en-US" sz="1400" dirty="0" err="1"/>
              <a:t>ini</a:t>
            </a:r>
            <a:r>
              <a:rPr lang="en-US" sz="1400" dirty="0"/>
              <a:t>.</a:t>
            </a:r>
          </a:p>
          <a:p>
            <a:pPr marL="463550" indent="-463550" algn="just">
              <a:buBlip>
                <a:blip r:embed="rId2"/>
              </a:buBlip>
            </a:pPr>
            <a:r>
              <a:rPr lang="en-US" sz="1400" dirty="0" smtClean="0"/>
              <a:t>CPU </a:t>
            </a:r>
            <a:r>
              <a:rPr lang="en-US" sz="1400" dirty="0"/>
              <a:t>register: Register </a:t>
            </a:r>
            <a:r>
              <a:rPr lang="en-US" sz="1400" dirty="0" err="1"/>
              <a:t>bervariasi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jumlah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jenis</a:t>
            </a:r>
            <a:r>
              <a:rPr lang="en-US" sz="1400" dirty="0"/>
              <a:t>, </a:t>
            </a:r>
            <a:r>
              <a:rPr lang="en-US" sz="1400" dirty="0" err="1"/>
              <a:t>tergantung</a:t>
            </a:r>
            <a:r>
              <a:rPr lang="en-US" sz="1400" dirty="0"/>
              <a:t> </a:t>
            </a:r>
            <a:r>
              <a:rPr lang="en-US" sz="1400" dirty="0" err="1"/>
              <a:t>pada</a:t>
            </a:r>
            <a:r>
              <a:rPr lang="en-US" sz="1400" dirty="0"/>
              <a:t> </a:t>
            </a:r>
            <a:r>
              <a:rPr lang="en-US" sz="1400" dirty="0" err="1"/>
              <a:t>rancangan</a:t>
            </a:r>
            <a:r>
              <a:rPr lang="en-US" sz="1400" dirty="0"/>
              <a:t> </a:t>
            </a:r>
            <a:r>
              <a:rPr lang="en-US" sz="1400" dirty="0" err="1"/>
              <a:t>komputer</a:t>
            </a:r>
            <a:r>
              <a:rPr lang="en-US" sz="1400" dirty="0"/>
              <a:t>.</a:t>
            </a:r>
          </a:p>
          <a:p>
            <a:pPr marL="463550" indent="-463550" algn="just">
              <a:buBlip>
                <a:blip r:embed="rId2"/>
              </a:buBlip>
            </a:pPr>
            <a:r>
              <a:rPr lang="en-US" sz="1400" dirty="0"/>
              <a:t>Register </a:t>
            </a:r>
            <a:r>
              <a:rPr lang="en-US" sz="1400" dirty="0" err="1"/>
              <a:t>tersebut</a:t>
            </a:r>
            <a:r>
              <a:rPr lang="en-US" sz="1400" dirty="0"/>
              <a:t> </a:t>
            </a:r>
            <a:r>
              <a:rPr lang="en-US" sz="1400" dirty="0" err="1"/>
              <a:t>termasuk</a:t>
            </a:r>
            <a:r>
              <a:rPr lang="en-US" sz="1400" dirty="0"/>
              <a:t> accumulator, register </a:t>
            </a:r>
            <a:r>
              <a:rPr lang="en-US" sz="1400" dirty="0" err="1"/>
              <a:t>indeks</a:t>
            </a:r>
            <a:r>
              <a:rPr lang="en-US" sz="1400" dirty="0"/>
              <a:t>, stack pointer, general-purposes </a:t>
            </a:r>
            <a:r>
              <a:rPr lang="en-US" sz="1400" dirty="0" smtClean="0"/>
              <a:t>register, </a:t>
            </a:r>
            <a:r>
              <a:rPr lang="en-US" sz="1400" dirty="0" err="1" smtClean="0"/>
              <a:t>ditambah</a:t>
            </a:r>
            <a:r>
              <a:rPr lang="en-US" sz="1400" dirty="0" smtClean="0"/>
              <a:t> </a:t>
            </a:r>
            <a:r>
              <a:rPr lang="en-US" sz="1400" dirty="0"/>
              <a:t>code information </a:t>
            </a:r>
            <a:r>
              <a:rPr lang="en-US" sz="1400" dirty="0" err="1"/>
              <a:t>pada</a:t>
            </a:r>
            <a:r>
              <a:rPr lang="en-US" sz="1400" dirty="0"/>
              <a:t> </a:t>
            </a:r>
            <a:r>
              <a:rPr lang="en-US" sz="1400" dirty="0" err="1"/>
              <a:t>kondisi</a:t>
            </a:r>
            <a:r>
              <a:rPr lang="en-US" sz="1400" dirty="0"/>
              <a:t> </a:t>
            </a:r>
            <a:r>
              <a:rPr lang="en-US" sz="1400" dirty="0" err="1"/>
              <a:t>apa</a:t>
            </a:r>
            <a:r>
              <a:rPr lang="en-US" sz="1400" dirty="0"/>
              <a:t> pun. </a:t>
            </a:r>
            <a:r>
              <a:rPr lang="en-US" sz="1400" dirty="0" err="1"/>
              <a:t>Beserta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program counter</a:t>
            </a:r>
            <a:r>
              <a:rPr lang="en-US" sz="1400" dirty="0" smtClean="0"/>
              <a:t>, </a:t>
            </a:r>
            <a:r>
              <a:rPr lang="en-US" sz="1400" dirty="0" err="1" smtClean="0"/>
              <a:t>keadaan</a:t>
            </a:r>
            <a:r>
              <a:rPr lang="en-US" sz="1400" dirty="0" smtClean="0"/>
              <a:t>/status </a:t>
            </a:r>
            <a:r>
              <a:rPr lang="en-US" sz="1400" dirty="0" err="1"/>
              <a:t>informasi</a:t>
            </a:r>
            <a:r>
              <a:rPr lang="en-US" sz="1400" dirty="0"/>
              <a:t> </a:t>
            </a:r>
            <a:r>
              <a:rPr lang="en-US" sz="1400" dirty="0" err="1"/>
              <a:t>harus</a:t>
            </a:r>
            <a:r>
              <a:rPr lang="en-US" sz="1400" dirty="0"/>
              <a:t> </a:t>
            </a:r>
            <a:r>
              <a:rPr lang="en-US" sz="1400" dirty="0" err="1"/>
              <a:t>disimpan</a:t>
            </a:r>
            <a:r>
              <a:rPr lang="en-US" sz="1400" dirty="0"/>
              <a:t> </a:t>
            </a:r>
            <a:r>
              <a:rPr lang="en-US" sz="1400" dirty="0" err="1"/>
              <a:t>ketika</a:t>
            </a:r>
            <a:r>
              <a:rPr lang="en-US" sz="1400" dirty="0"/>
              <a:t> </a:t>
            </a:r>
            <a:r>
              <a:rPr lang="en-US" sz="1400" dirty="0" err="1"/>
              <a:t>gangguan</a:t>
            </a:r>
            <a:r>
              <a:rPr lang="en-US" sz="1400" dirty="0"/>
              <a:t> </a:t>
            </a:r>
            <a:r>
              <a:rPr lang="en-US" sz="1400" dirty="0" err="1"/>
              <a:t>terjadi</a:t>
            </a:r>
            <a:r>
              <a:rPr lang="en-US" sz="1400" dirty="0"/>
              <a:t>,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memungkinkan</a:t>
            </a:r>
            <a:r>
              <a:rPr lang="en-US" sz="1400" dirty="0"/>
              <a:t> </a:t>
            </a:r>
            <a:r>
              <a:rPr lang="en-US" sz="1400" dirty="0" smtClean="0"/>
              <a:t>proses  </a:t>
            </a:r>
            <a:r>
              <a:rPr lang="en-US" sz="1400" dirty="0" err="1" smtClean="0"/>
              <a:t>tersebut</a:t>
            </a:r>
            <a:r>
              <a:rPr lang="en-US" sz="1400" dirty="0" smtClean="0"/>
              <a:t> </a:t>
            </a:r>
            <a:r>
              <a:rPr lang="en-US" sz="1400" dirty="0" err="1"/>
              <a:t>berjalan</a:t>
            </a:r>
            <a:r>
              <a:rPr lang="en-US" sz="1400" dirty="0"/>
              <a:t>/</a:t>
            </a:r>
            <a:r>
              <a:rPr lang="en-US" sz="1400" dirty="0" err="1"/>
              <a:t>bekerja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benar</a:t>
            </a:r>
            <a:r>
              <a:rPr lang="en-US" sz="1400" dirty="0"/>
              <a:t> </a:t>
            </a:r>
            <a:r>
              <a:rPr lang="en-US" sz="1400" dirty="0" err="1"/>
              <a:t>setelahnya</a:t>
            </a:r>
            <a:r>
              <a:rPr lang="en-US" sz="1400" dirty="0"/>
              <a:t> (</a:t>
            </a:r>
            <a:r>
              <a:rPr lang="en-US" sz="1400" dirty="0" err="1"/>
              <a:t>lihat</a:t>
            </a:r>
            <a:r>
              <a:rPr lang="en-US" sz="1400" dirty="0"/>
              <a:t> </a:t>
            </a:r>
            <a:r>
              <a:rPr lang="en-US" sz="1400" dirty="0" err="1"/>
              <a:t>Gambar</a:t>
            </a:r>
            <a:r>
              <a:rPr lang="en-US" sz="1400" dirty="0"/>
              <a:t> 10.3, “Status Proses”).</a:t>
            </a:r>
          </a:p>
          <a:p>
            <a:pPr marL="463550" indent="-463550" algn="just">
              <a:buBlip>
                <a:blip r:embed="rId2"/>
              </a:buBlip>
            </a:pPr>
            <a:r>
              <a:rPr lang="en-US" sz="1400" dirty="0" err="1" smtClean="0"/>
              <a:t>Informasi</a:t>
            </a:r>
            <a:r>
              <a:rPr lang="en-US" sz="1400" dirty="0" smtClean="0"/>
              <a:t> </a:t>
            </a:r>
            <a:r>
              <a:rPr lang="en-US" sz="1400" dirty="0" err="1"/>
              <a:t>manajemen</a:t>
            </a:r>
            <a:r>
              <a:rPr lang="en-US" sz="1400" dirty="0"/>
              <a:t> </a:t>
            </a:r>
            <a:r>
              <a:rPr lang="en-US" sz="1400" dirty="0" err="1"/>
              <a:t>memori</a:t>
            </a:r>
            <a:r>
              <a:rPr lang="en-US" sz="1400" dirty="0"/>
              <a:t>: </a:t>
            </a:r>
            <a:r>
              <a:rPr lang="en-US" sz="1400" dirty="0" err="1"/>
              <a:t>Informasi</a:t>
            </a:r>
            <a:r>
              <a:rPr lang="en-US" sz="1400" dirty="0"/>
              <a:t> </a:t>
            </a:r>
            <a:r>
              <a:rPr lang="en-US" sz="1400" dirty="0" err="1"/>
              <a:t>ini</a:t>
            </a:r>
            <a:r>
              <a:rPr lang="en-US" sz="1400" dirty="0"/>
              <a:t> </a:t>
            </a:r>
            <a:r>
              <a:rPr lang="en-US" sz="1400" dirty="0" err="1"/>
              <a:t>dapat</a:t>
            </a:r>
            <a:r>
              <a:rPr lang="en-US" sz="1400" dirty="0"/>
              <a:t> </a:t>
            </a:r>
            <a:r>
              <a:rPr lang="en-US" sz="1400" dirty="0" err="1"/>
              <a:t>termasuk</a:t>
            </a:r>
            <a:r>
              <a:rPr lang="en-US" sz="1400" dirty="0"/>
              <a:t> </a:t>
            </a:r>
            <a:r>
              <a:rPr lang="en-US" sz="1400" dirty="0" err="1"/>
              <a:t>suatu</a:t>
            </a:r>
            <a:r>
              <a:rPr lang="en-US" sz="1400" dirty="0"/>
              <a:t> </a:t>
            </a:r>
            <a:r>
              <a:rPr lang="en-US" sz="1400" dirty="0" err="1"/>
              <a:t>informasi</a:t>
            </a:r>
            <a:r>
              <a:rPr lang="en-US" sz="1400" dirty="0"/>
              <a:t> </a:t>
            </a:r>
            <a:r>
              <a:rPr lang="en-US" sz="1400" dirty="0" err="1"/>
              <a:t>sebagai</a:t>
            </a:r>
            <a:r>
              <a:rPr lang="en-US" sz="1400" dirty="0"/>
              <a:t> </a:t>
            </a:r>
            <a:r>
              <a:rPr lang="en-US" sz="1400" dirty="0" err="1"/>
              <a:t>nilai</a:t>
            </a:r>
            <a:r>
              <a:rPr lang="en-US" sz="1400" dirty="0"/>
              <a:t> </a:t>
            </a:r>
            <a:r>
              <a:rPr lang="en-US" sz="1400" dirty="0" err="1" smtClean="0"/>
              <a:t>dari</a:t>
            </a:r>
            <a:r>
              <a:rPr lang="en-US" sz="1400" dirty="0" smtClean="0"/>
              <a:t> </a:t>
            </a:r>
            <a:r>
              <a:rPr lang="en-US" sz="1400" dirty="0" err="1" smtClean="0"/>
              <a:t>dasar</a:t>
            </a:r>
            <a:r>
              <a:rPr lang="en-US" sz="1400" dirty="0" smtClean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batas</a:t>
            </a:r>
            <a:r>
              <a:rPr lang="en-US" sz="1400" dirty="0"/>
              <a:t> register, </a:t>
            </a:r>
            <a:r>
              <a:rPr lang="en-US" sz="1400" dirty="0" err="1"/>
              <a:t>tabel</a:t>
            </a:r>
            <a:r>
              <a:rPr lang="en-US" sz="1400" dirty="0"/>
              <a:t> page/</a:t>
            </a:r>
            <a:r>
              <a:rPr lang="en-US" sz="1400" dirty="0" err="1"/>
              <a:t>halaman</a:t>
            </a:r>
            <a:r>
              <a:rPr lang="en-US" sz="1400" dirty="0"/>
              <a:t>, 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tabel</a:t>
            </a:r>
            <a:r>
              <a:rPr lang="en-US" sz="1400" dirty="0"/>
              <a:t> </a:t>
            </a:r>
            <a:r>
              <a:rPr lang="en-US" sz="1400" dirty="0" err="1"/>
              <a:t>segmen</a:t>
            </a:r>
            <a:r>
              <a:rPr lang="en-US" sz="1400" dirty="0"/>
              <a:t> </a:t>
            </a:r>
            <a:r>
              <a:rPr lang="en-US" sz="1400" dirty="0" err="1"/>
              <a:t>tergantung</a:t>
            </a:r>
            <a:r>
              <a:rPr lang="en-US" sz="1400" dirty="0"/>
              <a:t> </a:t>
            </a:r>
            <a:r>
              <a:rPr lang="en-US" sz="1400" dirty="0" err="1"/>
              <a:t>pada</a:t>
            </a:r>
            <a:r>
              <a:rPr lang="en-US" sz="1400" dirty="0"/>
              <a:t> </a:t>
            </a:r>
            <a:r>
              <a:rPr lang="en-US" sz="1400" dirty="0" err="1"/>
              <a:t>sistem</a:t>
            </a:r>
            <a:r>
              <a:rPr lang="en-US" sz="1400" dirty="0"/>
              <a:t> </a:t>
            </a:r>
            <a:r>
              <a:rPr lang="en-US" sz="1400" dirty="0" err="1" smtClean="0"/>
              <a:t>memori</a:t>
            </a:r>
            <a:r>
              <a:rPr lang="en-US" sz="1400" dirty="0" smtClean="0"/>
              <a:t>  yang </a:t>
            </a:r>
            <a:r>
              <a:rPr lang="en-US" sz="1400" dirty="0" err="1"/>
              <a:t>digunakan</a:t>
            </a:r>
            <a:r>
              <a:rPr lang="en-US" sz="1400" dirty="0"/>
              <a:t> </a:t>
            </a:r>
            <a:r>
              <a:rPr lang="en-US" sz="1400" dirty="0" err="1"/>
              <a:t>oleh</a:t>
            </a:r>
            <a:r>
              <a:rPr lang="en-US" sz="1400" dirty="0"/>
              <a:t> </a:t>
            </a:r>
            <a:r>
              <a:rPr lang="en-US" sz="1400" dirty="0" err="1"/>
              <a:t>sistem</a:t>
            </a:r>
            <a:r>
              <a:rPr lang="en-US" sz="1400" dirty="0"/>
              <a:t> </a:t>
            </a:r>
            <a:r>
              <a:rPr lang="en-US" sz="1400" dirty="0" err="1"/>
              <a:t>operasi</a:t>
            </a:r>
            <a:r>
              <a:rPr lang="en-US" sz="1400" dirty="0"/>
              <a:t> (</a:t>
            </a:r>
            <a:r>
              <a:rPr lang="en-US" sz="1400" dirty="0" err="1"/>
              <a:t>lihat</a:t>
            </a:r>
            <a:r>
              <a:rPr lang="en-US" sz="1400" dirty="0"/>
              <a:t> </a:t>
            </a:r>
            <a:r>
              <a:rPr lang="en-US" sz="1400" dirty="0" err="1"/>
              <a:t>Bagian</a:t>
            </a:r>
            <a:r>
              <a:rPr lang="en-US" sz="1400" dirty="0"/>
              <a:t> V, “</a:t>
            </a:r>
            <a:r>
              <a:rPr lang="en-US" sz="1400" dirty="0" err="1"/>
              <a:t>Memori</a:t>
            </a:r>
            <a:r>
              <a:rPr lang="en-US" sz="1400" dirty="0"/>
              <a:t>”).</a:t>
            </a:r>
          </a:p>
          <a:p>
            <a:pPr marL="463550" indent="-463550" algn="just">
              <a:buBlip>
                <a:blip r:embed="rId2"/>
              </a:buBlip>
            </a:pPr>
            <a:r>
              <a:rPr lang="en-US" sz="1400" dirty="0" err="1" smtClean="0"/>
              <a:t>Informasi</a:t>
            </a:r>
            <a:r>
              <a:rPr lang="en-US" sz="1400" dirty="0" smtClean="0"/>
              <a:t> </a:t>
            </a:r>
            <a:r>
              <a:rPr lang="en-US" sz="1400" dirty="0" err="1"/>
              <a:t>pencatatan</a:t>
            </a:r>
            <a:r>
              <a:rPr lang="en-US" sz="1400" dirty="0"/>
              <a:t>: </a:t>
            </a:r>
            <a:r>
              <a:rPr lang="en-US" sz="1400" dirty="0" err="1"/>
              <a:t>Informasi</a:t>
            </a:r>
            <a:r>
              <a:rPr lang="en-US" sz="1400" dirty="0"/>
              <a:t> </a:t>
            </a:r>
            <a:r>
              <a:rPr lang="en-US" sz="1400" dirty="0" err="1"/>
              <a:t>ini</a:t>
            </a:r>
            <a:r>
              <a:rPr lang="en-US" sz="1400" dirty="0"/>
              <a:t> </a:t>
            </a:r>
            <a:r>
              <a:rPr lang="en-US" sz="1400" dirty="0" err="1"/>
              <a:t>termasuk</a:t>
            </a:r>
            <a:r>
              <a:rPr lang="en-US" sz="1400" dirty="0"/>
              <a:t> </a:t>
            </a:r>
            <a:r>
              <a:rPr lang="en-US" sz="1400" dirty="0" err="1"/>
              <a:t>jumlah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CPU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waktu</a:t>
            </a:r>
            <a:r>
              <a:rPr lang="en-US" sz="1400" dirty="0"/>
              <a:t> </a:t>
            </a:r>
            <a:r>
              <a:rPr lang="en-US" sz="1400" dirty="0" err="1"/>
              <a:t>riil</a:t>
            </a:r>
            <a:r>
              <a:rPr lang="en-US" sz="1400" dirty="0"/>
              <a:t> yang </a:t>
            </a:r>
            <a:r>
              <a:rPr lang="en-US" sz="1400" dirty="0" err="1"/>
              <a:t>digunakan</a:t>
            </a:r>
            <a:r>
              <a:rPr lang="en-US" sz="1400" dirty="0" smtClean="0"/>
              <a:t>,  </a:t>
            </a:r>
            <a:r>
              <a:rPr lang="en-US" sz="1400" dirty="0" err="1" smtClean="0"/>
              <a:t>batas</a:t>
            </a:r>
            <a:r>
              <a:rPr lang="en-US" sz="1400" dirty="0" smtClean="0"/>
              <a:t> </a:t>
            </a:r>
            <a:r>
              <a:rPr lang="en-US" sz="1400" dirty="0" err="1"/>
              <a:t>waktu</a:t>
            </a:r>
            <a:r>
              <a:rPr lang="en-US" sz="1400" dirty="0"/>
              <a:t>, </a:t>
            </a:r>
            <a:r>
              <a:rPr lang="en-US" sz="1400" dirty="0" err="1"/>
              <a:t>jumlah</a:t>
            </a:r>
            <a:r>
              <a:rPr lang="en-US" sz="1400" dirty="0"/>
              <a:t> </a:t>
            </a:r>
            <a:r>
              <a:rPr lang="en-US" sz="1400" dirty="0" err="1"/>
              <a:t>akun</a:t>
            </a:r>
            <a:r>
              <a:rPr lang="en-US" sz="1400" dirty="0"/>
              <a:t> </a:t>
            </a:r>
            <a:r>
              <a:rPr lang="en-US" sz="1400" dirty="0" err="1"/>
              <a:t>jumlah</a:t>
            </a:r>
            <a:r>
              <a:rPr lang="en-US" sz="1400" dirty="0"/>
              <a:t> job </a:t>
            </a:r>
            <a:r>
              <a:rPr lang="en-US" sz="1400" dirty="0" err="1"/>
              <a:t>atau</a:t>
            </a:r>
            <a:r>
              <a:rPr lang="en-US" sz="1400" dirty="0"/>
              <a:t> proses,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banyak</a:t>
            </a:r>
            <a:r>
              <a:rPr lang="en-US" sz="1400" dirty="0"/>
              <a:t> </a:t>
            </a:r>
            <a:r>
              <a:rPr lang="en-US" sz="1400" dirty="0" err="1"/>
              <a:t>lagi</a:t>
            </a:r>
            <a:r>
              <a:rPr lang="en-US" sz="1400" dirty="0"/>
              <a:t>.</a:t>
            </a:r>
          </a:p>
          <a:p>
            <a:pPr marL="463550" indent="-463550" algn="just">
              <a:buBlip>
                <a:blip r:embed="rId2"/>
              </a:buBlip>
            </a:pPr>
            <a:r>
              <a:rPr lang="en-US" sz="1400" dirty="0" err="1" smtClean="0"/>
              <a:t>Informasi</a:t>
            </a:r>
            <a:r>
              <a:rPr lang="en-US" sz="1400" dirty="0" smtClean="0"/>
              <a:t> </a:t>
            </a:r>
            <a:r>
              <a:rPr lang="en-US" sz="1400" dirty="0"/>
              <a:t>status M/K: </a:t>
            </a:r>
            <a:r>
              <a:rPr lang="en-US" sz="1400" dirty="0" err="1"/>
              <a:t>Informasi</a:t>
            </a:r>
            <a:r>
              <a:rPr lang="en-US" sz="1400" dirty="0"/>
              <a:t> </a:t>
            </a:r>
            <a:r>
              <a:rPr lang="en-US" sz="1400" dirty="0" err="1"/>
              <a:t>termasuk</a:t>
            </a:r>
            <a:r>
              <a:rPr lang="en-US" sz="1400" dirty="0"/>
              <a:t> </a:t>
            </a:r>
            <a:r>
              <a:rPr lang="en-US" sz="1400" dirty="0" err="1"/>
              <a:t>daftar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err="1"/>
              <a:t>perangkat</a:t>
            </a:r>
            <a:r>
              <a:rPr lang="en-US" sz="1400" dirty="0"/>
              <a:t> M/K yang di </a:t>
            </a:r>
            <a:r>
              <a:rPr lang="en-US" sz="1400" dirty="0" err="1"/>
              <a:t>gunakan</a:t>
            </a:r>
            <a:r>
              <a:rPr lang="en-US" sz="1400" dirty="0"/>
              <a:t> </a:t>
            </a:r>
            <a:r>
              <a:rPr lang="en-US" sz="1400" dirty="0" err="1" smtClean="0"/>
              <a:t>pada</a:t>
            </a:r>
            <a:r>
              <a:rPr lang="en-US" sz="1400" dirty="0" smtClean="0"/>
              <a:t>  proses </a:t>
            </a:r>
            <a:r>
              <a:rPr lang="en-US" sz="1400" dirty="0" err="1"/>
              <a:t>ini</a:t>
            </a:r>
            <a:r>
              <a:rPr lang="en-US" sz="1400" dirty="0"/>
              <a:t>, </a:t>
            </a:r>
            <a:r>
              <a:rPr lang="en-US" sz="1400" dirty="0" err="1"/>
              <a:t>suatu</a:t>
            </a:r>
            <a:r>
              <a:rPr lang="en-US" sz="1400" dirty="0"/>
              <a:t> </a:t>
            </a:r>
            <a:r>
              <a:rPr lang="en-US" sz="1400" dirty="0" err="1"/>
              <a:t>daftar</a:t>
            </a:r>
            <a:r>
              <a:rPr lang="en-US" sz="1400" dirty="0"/>
              <a:t> </a:t>
            </a:r>
            <a:r>
              <a:rPr lang="en-US" sz="1400" dirty="0" err="1"/>
              <a:t>berkas-berkas</a:t>
            </a:r>
            <a:r>
              <a:rPr lang="en-US" sz="1400" dirty="0"/>
              <a:t> yang </a:t>
            </a:r>
            <a:r>
              <a:rPr lang="en-US" sz="1400" dirty="0" err="1"/>
              <a:t>sedang</a:t>
            </a:r>
            <a:r>
              <a:rPr lang="en-US" sz="1400" dirty="0"/>
              <a:t> </a:t>
            </a:r>
            <a:r>
              <a:rPr lang="en-US" sz="1400" dirty="0" err="1"/>
              <a:t>diakses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banyak</a:t>
            </a:r>
            <a:r>
              <a:rPr lang="en-US" sz="1400" dirty="0"/>
              <a:t> </a:t>
            </a:r>
            <a:r>
              <a:rPr lang="en-US" sz="1400" dirty="0" err="1"/>
              <a:t>lagi</a:t>
            </a:r>
            <a:r>
              <a:rPr lang="en-US" sz="1400" dirty="0"/>
              <a:t>.</a:t>
            </a:r>
          </a:p>
          <a:p>
            <a:pPr marL="463550" indent="-463550" algn="just">
              <a:buBlip>
                <a:blip r:embed="rId2"/>
              </a:buBlip>
            </a:pPr>
            <a:r>
              <a:rPr lang="en-US" sz="1400" dirty="0" smtClean="0"/>
              <a:t>PCB </a:t>
            </a:r>
            <a:r>
              <a:rPr lang="en-US" sz="1400" dirty="0" err="1"/>
              <a:t>hanya</a:t>
            </a:r>
            <a:r>
              <a:rPr lang="en-US" sz="1400" dirty="0"/>
              <a:t> </a:t>
            </a:r>
            <a:r>
              <a:rPr lang="en-US" sz="1400" dirty="0" err="1"/>
              <a:t>berfungsi</a:t>
            </a:r>
            <a:r>
              <a:rPr lang="en-US" sz="1400" dirty="0"/>
              <a:t> </a:t>
            </a:r>
            <a:r>
              <a:rPr lang="en-US" sz="1400" dirty="0" err="1"/>
              <a:t>sebagai</a:t>
            </a:r>
            <a:r>
              <a:rPr lang="en-US" sz="1400" dirty="0"/>
              <a:t> </a:t>
            </a:r>
            <a:r>
              <a:rPr lang="en-US" sz="1400" dirty="0" err="1"/>
              <a:t>tempat</a:t>
            </a:r>
            <a:r>
              <a:rPr lang="en-US" sz="1400" dirty="0"/>
              <a:t> </a:t>
            </a:r>
            <a:r>
              <a:rPr lang="en-US" sz="1400" dirty="0" err="1"/>
              <a:t>penyimpanan</a:t>
            </a:r>
            <a:r>
              <a:rPr lang="en-US" sz="1400" dirty="0"/>
              <a:t> </a:t>
            </a:r>
            <a:r>
              <a:rPr lang="en-US" sz="1400" dirty="0" err="1"/>
              <a:t>informasi</a:t>
            </a:r>
            <a:r>
              <a:rPr lang="en-US" sz="1400" dirty="0"/>
              <a:t> yang </a:t>
            </a:r>
            <a:r>
              <a:rPr lang="en-US" sz="1400" dirty="0" err="1"/>
              <a:t>dapat</a:t>
            </a:r>
            <a:r>
              <a:rPr lang="en-US" sz="1400" dirty="0"/>
              <a:t> </a:t>
            </a:r>
            <a:r>
              <a:rPr lang="en-US" sz="1400" dirty="0" err="1"/>
              <a:t>bervariasi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smtClean="0"/>
              <a:t>proses  yang </a:t>
            </a:r>
            <a:r>
              <a:rPr lang="en-US" sz="1400" dirty="0" err="1"/>
              <a:t>satu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yang lain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PROSES CONTROL BLOCK (PCB)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516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20131\U_ESA_UNGGUL\CCS4402 SISTEM OPERASI\c310-f02-pcb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057400"/>
            <a:ext cx="3671887" cy="3792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1096962"/>
            <a:ext cx="8229600" cy="50323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err="1" smtClean="0">
                <a:solidFill>
                  <a:schemeClr val="bg1"/>
                </a:solidFill>
                <a:latin typeface="Calisto MT" pitchFamily="18" charset="0"/>
              </a:rPr>
              <a:t>Gambar</a:t>
            </a:r>
            <a:r>
              <a:rPr lang="en-US" sz="3600" b="1" dirty="0" smtClean="0">
                <a:solidFill>
                  <a:schemeClr val="bg1"/>
                </a:solidFill>
                <a:latin typeface="Calisto MT" pitchFamily="18" charset="0"/>
              </a:rPr>
              <a:t> </a:t>
            </a:r>
          </a:p>
          <a:p>
            <a:r>
              <a:rPr lang="en-US" sz="3600" b="1" dirty="0" smtClean="0">
                <a:solidFill>
                  <a:schemeClr val="bg1"/>
                </a:solidFill>
                <a:latin typeface="Calisto MT" pitchFamily="18" charset="0"/>
              </a:rPr>
              <a:t>PROSES CONTROL BLOCK (PCB) </a:t>
            </a:r>
            <a:endParaRPr lang="en-US" b="1" dirty="0">
              <a:solidFill>
                <a:schemeClr val="bg1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601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 marL="0" indent="0" algn="just">
              <a:buNone/>
            </a:pPr>
            <a:r>
              <a:rPr lang="en-US" sz="1600" dirty="0" err="1"/>
              <a:t>Sistem</a:t>
            </a:r>
            <a:r>
              <a:rPr lang="en-US" sz="1600" dirty="0"/>
              <a:t> </a:t>
            </a:r>
            <a:r>
              <a:rPr lang="en-US" sz="1600" dirty="0" err="1"/>
              <a:t>operasi</a:t>
            </a:r>
            <a:r>
              <a:rPr lang="en-US" sz="1600" dirty="0"/>
              <a:t> yang </a:t>
            </a:r>
            <a:r>
              <a:rPr lang="en-US" sz="1600" dirty="0" err="1"/>
              <a:t>mendukung</a:t>
            </a:r>
            <a:r>
              <a:rPr lang="en-US" sz="1600" dirty="0"/>
              <a:t> </a:t>
            </a:r>
            <a:r>
              <a:rPr lang="en-US" sz="1600" dirty="0" err="1"/>
              <a:t>konsep</a:t>
            </a:r>
            <a:r>
              <a:rPr lang="en-US" sz="1600" dirty="0"/>
              <a:t> proses </a:t>
            </a:r>
            <a:r>
              <a:rPr lang="en-US" sz="1600" dirty="0" err="1"/>
              <a:t>harus</a:t>
            </a:r>
            <a:r>
              <a:rPr lang="en-US" sz="1600" dirty="0"/>
              <a:t> </a:t>
            </a:r>
            <a:r>
              <a:rPr lang="en-US" sz="1600" dirty="0" err="1"/>
              <a:t>menyediakan</a:t>
            </a:r>
            <a:r>
              <a:rPr lang="en-US" sz="1600" dirty="0"/>
              <a:t> </a:t>
            </a:r>
            <a:r>
              <a:rPr lang="en-US" sz="1600" dirty="0" err="1"/>
              <a:t>beberapa</a:t>
            </a:r>
            <a:r>
              <a:rPr lang="en-US" sz="1600" dirty="0"/>
              <a:t> </a:t>
            </a:r>
            <a:r>
              <a:rPr lang="en-US" sz="1600" dirty="0" err="1"/>
              <a:t>cara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 smtClean="0"/>
              <a:t>membuat</a:t>
            </a:r>
            <a:r>
              <a:rPr lang="en-US" sz="1600" dirty="0" smtClean="0"/>
              <a:t> </a:t>
            </a:r>
            <a:r>
              <a:rPr lang="en-US" sz="1600" dirty="0" err="1" smtClean="0"/>
              <a:t>seluruh</a:t>
            </a:r>
            <a:r>
              <a:rPr lang="en-US" sz="1600" dirty="0" smtClean="0"/>
              <a:t> </a:t>
            </a:r>
            <a:r>
              <a:rPr lang="en-US" sz="1600" dirty="0"/>
              <a:t>proses yang </a:t>
            </a:r>
            <a:r>
              <a:rPr lang="en-US" sz="1600" dirty="0" err="1"/>
              <a:t>dibutuhkan</a:t>
            </a:r>
            <a:r>
              <a:rPr lang="en-US" sz="1600" dirty="0"/>
              <a:t>.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sistem</a:t>
            </a:r>
            <a:r>
              <a:rPr lang="en-US" sz="1600" dirty="0"/>
              <a:t> yang simple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sistem</a:t>
            </a:r>
            <a:r>
              <a:rPr lang="en-US" sz="1600" dirty="0"/>
              <a:t> yang </a:t>
            </a:r>
            <a:r>
              <a:rPr lang="en-US" sz="1600" dirty="0" err="1"/>
              <a:t>didisain</a:t>
            </a:r>
            <a:r>
              <a:rPr lang="en-US" sz="1600" dirty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menjalankan</a:t>
            </a:r>
            <a:r>
              <a:rPr lang="en-US" sz="1600" dirty="0" smtClean="0"/>
              <a:t> </a:t>
            </a:r>
            <a:r>
              <a:rPr lang="en-US" sz="1600" dirty="0" err="1"/>
              <a:t>applikasi</a:t>
            </a:r>
            <a:r>
              <a:rPr lang="en-US" sz="1600" dirty="0"/>
              <a:t> </a:t>
            </a:r>
            <a:r>
              <a:rPr lang="en-US" sz="1600" dirty="0" err="1"/>
              <a:t>sederhana</a:t>
            </a:r>
            <a:r>
              <a:rPr lang="en-US" sz="1600" dirty="0"/>
              <a:t>, </a:t>
            </a:r>
            <a:r>
              <a:rPr lang="en-US" sz="1600" dirty="0" err="1"/>
              <a:t>sangat</a:t>
            </a:r>
            <a:r>
              <a:rPr lang="en-US" sz="1600" dirty="0"/>
              <a:t> </a:t>
            </a:r>
            <a:r>
              <a:rPr lang="en-US" sz="1600" dirty="0" err="1"/>
              <a:t>mungkin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mendapatkan</a:t>
            </a:r>
            <a:r>
              <a:rPr lang="en-US" sz="1600" dirty="0"/>
              <a:t> </a:t>
            </a:r>
            <a:r>
              <a:rPr lang="en-US" sz="1600" dirty="0" err="1"/>
              <a:t>seluruh</a:t>
            </a:r>
            <a:r>
              <a:rPr lang="en-US" sz="1600" dirty="0"/>
              <a:t> proses yang </a:t>
            </a:r>
            <a:r>
              <a:rPr lang="en-US" sz="1600" dirty="0" err="1" smtClean="0"/>
              <a:t>akan</a:t>
            </a:r>
            <a:r>
              <a:rPr lang="en-US" sz="1600" dirty="0" smtClean="0"/>
              <a:t>  </a:t>
            </a:r>
            <a:r>
              <a:rPr lang="en-US" sz="1600" dirty="0" err="1" smtClean="0"/>
              <a:t>dibutuhkan</a:t>
            </a:r>
            <a:r>
              <a:rPr lang="en-US" sz="1600" dirty="0" smtClean="0"/>
              <a:t> </a:t>
            </a:r>
            <a:r>
              <a:rPr lang="en-US" sz="1600" dirty="0" err="1"/>
              <a:t>itu</a:t>
            </a:r>
            <a:r>
              <a:rPr lang="en-US" sz="1600" dirty="0"/>
              <a:t>, </a:t>
            </a:r>
            <a:r>
              <a:rPr lang="en-US" sz="1600" dirty="0" err="1"/>
              <a:t>terjadi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waktu</a:t>
            </a:r>
            <a:r>
              <a:rPr lang="en-US" sz="1600" dirty="0"/>
              <a:t> </a:t>
            </a:r>
            <a:r>
              <a:rPr lang="en-US" sz="1600" dirty="0" err="1"/>
              <a:t>sistem</a:t>
            </a:r>
            <a:r>
              <a:rPr lang="en-US" sz="1600" dirty="0"/>
              <a:t> </a:t>
            </a:r>
            <a:r>
              <a:rPr lang="en-US" sz="1600" dirty="0" err="1"/>
              <a:t>dimulai</a:t>
            </a:r>
            <a:r>
              <a:rPr lang="en-US" sz="1600" dirty="0"/>
              <a:t>.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kebanyakan</a:t>
            </a:r>
            <a:r>
              <a:rPr lang="en-US" sz="1600" dirty="0"/>
              <a:t> system </a:t>
            </a:r>
            <a:r>
              <a:rPr lang="en-US" sz="1600" dirty="0" err="1"/>
              <a:t>bagaimanapun</a:t>
            </a:r>
            <a:r>
              <a:rPr lang="en-US" sz="1600" dirty="0"/>
              <a:t> </a:t>
            </a:r>
            <a:r>
              <a:rPr lang="en-US" sz="1600" dirty="0" err="1" smtClean="0"/>
              <a:t>juga</a:t>
            </a:r>
            <a:r>
              <a:rPr lang="en-US" sz="1600" dirty="0" smtClean="0"/>
              <a:t>  </a:t>
            </a:r>
            <a:r>
              <a:rPr lang="en-US" sz="1600" dirty="0" err="1" smtClean="0"/>
              <a:t>beberapa</a:t>
            </a:r>
            <a:r>
              <a:rPr lang="en-US" sz="1600" dirty="0" smtClean="0"/>
              <a:t> </a:t>
            </a:r>
            <a:r>
              <a:rPr lang="en-US" sz="1600" dirty="0" err="1"/>
              <a:t>cara</a:t>
            </a:r>
            <a:r>
              <a:rPr lang="en-US" sz="1600" dirty="0"/>
              <a:t> </a:t>
            </a:r>
            <a:r>
              <a:rPr lang="en-US" sz="1600" dirty="0" err="1"/>
              <a:t>dibutuhkan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membuat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menghacurkan</a:t>
            </a:r>
            <a:r>
              <a:rPr lang="en-US" sz="1600" dirty="0"/>
              <a:t> </a:t>
            </a:r>
            <a:r>
              <a:rPr lang="en-US" sz="1600" dirty="0" err="1"/>
              <a:t>selama</a:t>
            </a:r>
            <a:r>
              <a:rPr lang="en-US" sz="1600" dirty="0"/>
              <a:t> </a:t>
            </a:r>
            <a:r>
              <a:rPr lang="en-US" sz="1600" dirty="0" err="1"/>
              <a:t>operasi</a:t>
            </a:r>
            <a:r>
              <a:rPr lang="en-US" sz="1600" dirty="0"/>
              <a:t>.</a:t>
            </a:r>
          </a:p>
          <a:p>
            <a:pPr marL="0" indent="0" algn="just">
              <a:buNone/>
            </a:pPr>
            <a:r>
              <a:rPr lang="en-US" sz="1600" dirty="0" err="1"/>
              <a:t>Hieraki</a:t>
            </a:r>
            <a:r>
              <a:rPr lang="en-US" sz="1600" dirty="0"/>
              <a:t> proses </a:t>
            </a:r>
            <a:r>
              <a:rPr lang="en-US" sz="1600" dirty="0" err="1"/>
              <a:t>biasanya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sangat</a:t>
            </a:r>
            <a:r>
              <a:rPr lang="en-US" sz="1600" dirty="0"/>
              <a:t> deep (</a:t>
            </a:r>
            <a:r>
              <a:rPr lang="en-US" sz="1600" dirty="0" err="1"/>
              <a:t>lebih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tiga</a:t>
            </a:r>
            <a:r>
              <a:rPr lang="en-US" sz="1600" dirty="0"/>
              <a:t> </a:t>
            </a:r>
            <a:r>
              <a:rPr lang="en-US" sz="1600" dirty="0" err="1"/>
              <a:t>tingkatan</a:t>
            </a:r>
            <a:r>
              <a:rPr lang="en-US" sz="1600" dirty="0"/>
              <a:t> </a:t>
            </a:r>
            <a:r>
              <a:rPr lang="en-US" sz="1600" dirty="0" err="1"/>
              <a:t>adalah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wajar</a:t>
            </a:r>
            <a:r>
              <a:rPr lang="en-US" sz="1600" dirty="0"/>
              <a:t>), </a:t>
            </a:r>
            <a:r>
              <a:rPr lang="en-US" sz="1600" dirty="0" err="1" smtClean="0"/>
              <a:t>dimana</a:t>
            </a:r>
            <a:r>
              <a:rPr lang="en-US" sz="1600" dirty="0"/>
              <a:t> </a:t>
            </a:r>
            <a:r>
              <a:rPr lang="en-US" sz="1600" dirty="0" err="1"/>
              <a:t>hierarki</a:t>
            </a:r>
            <a:r>
              <a:rPr lang="en-US" sz="1600" dirty="0"/>
              <a:t> </a:t>
            </a:r>
            <a:r>
              <a:rPr lang="en-US" sz="1600" dirty="0" err="1"/>
              <a:t>berkas</a:t>
            </a:r>
            <a:r>
              <a:rPr lang="en-US" sz="1600" dirty="0"/>
              <a:t> </a:t>
            </a:r>
            <a:r>
              <a:rPr lang="en-US" sz="1600" dirty="0" err="1"/>
              <a:t>umumnya</a:t>
            </a:r>
            <a:r>
              <a:rPr lang="en-US" sz="1600" dirty="0"/>
              <a:t> </a:t>
            </a:r>
            <a:r>
              <a:rPr lang="en-US" sz="1600" dirty="0" err="1"/>
              <a:t>empat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lima. </a:t>
            </a:r>
            <a:r>
              <a:rPr lang="en-US" sz="1600" dirty="0" err="1"/>
              <a:t>Hierarki</a:t>
            </a:r>
            <a:r>
              <a:rPr lang="en-US" sz="1600" dirty="0"/>
              <a:t> proses typically short-lived, </a:t>
            </a:r>
            <a:r>
              <a:rPr lang="en-US" sz="1600" dirty="0" err="1" smtClean="0"/>
              <a:t>kebanyakan</a:t>
            </a:r>
            <a:r>
              <a:rPr lang="en-US" sz="1600" dirty="0" smtClean="0"/>
              <a:t>  </a:t>
            </a:r>
            <a:r>
              <a:rPr lang="en-US" sz="1600" dirty="0" err="1" smtClean="0"/>
              <a:t>umumnya</a:t>
            </a:r>
            <a:r>
              <a:rPr lang="en-US" sz="1600" dirty="0" smtClean="0"/>
              <a:t> </a:t>
            </a:r>
            <a:r>
              <a:rPr lang="en-US" sz="1600" dirty="0" err="1"/>
              <a:t>cuma</a:t>
            </a:r>
            <a:r>
              <a:rPr lang="en-US" sz="1600" dirty="0"/>
              <a:t> </a:t>
            </a:r>
            <a:r>
              <a:rPr lang="en-US" sz="1600" dirty="0" err="1" smtClean="0"/>
              <a:t>beberapa</a:t>
            </a:r>
            <a:r>
              <a:rPr lang="en-US" sz="1600" dirty="0" smtClean="0"/>
              <a:t> </a:t>
            </a:r>
            <a:r>
              <a:rPr lang="en-US" sz="1600" dirty="0" err="1"/>
              <a:t>menit</a:t>
            </a:r>
            <a:r>
              <a:rPr lang="en-US" sz="1600" dirty="0"/>
              <a:t> </a:t>
            </a:r>
            <a:r>
              <a:rPr lang="en-US" sz="1600" dirty="0" err="1"/>
              <a:t>saja</a:t>
            </a:r>
            <a:r>
              <a:rPr lang="en-US" sz="1600" dirty="0"/>
              <a:t>, </a:t>
            </a:r>
            <a:r>
              <a:rPr lang="en-US" sz="1600" dirty="0" err="1"/>
              <a:t>tapi</a:t>
            </a:r>
            <a:r>
              <a:rPr lang="en-US" sz="1600" dirty="0"/>
              <a:t> </a:t>
            </a:r>
            <a:r>
              <a:rPr lang="en-US" sz="1600" dirty="0" err="1"/>
              <a:t>hierarki</a:t>
            </a:r>
            <a:r>
              <a:rPr lang="en-US" sz="1600" dirty="0"/>
              <a:t> </a:t>
            </a:r>
            <a:r>
              <a:rPr lang="en-US" sz="1600" dirty="0" err="1"/>
              <a:t>direktorinya</a:t>
            </a:r>
            <a:r>
              <a:rPr lang="en-US" sz="1600" dirty="0"/>
              <a:t> </a:t>
            </a:r>
            <a:r>
              <a:rPr lang="en-US" sz="1600" dirty="0" err="1"/>
              <a:t>dapat</a:t>
            </a:r>
            <a:r>
              <a:rPr lang="en-US" sz="1600" dirty="0"/>
              <a:t> exist </a:t>
            </a:r>
            <a:r>
              <a:rPr lang="en-US" sz="1600" dirty="0" err="1"/>
              <a:t>sampai</a:t>
            </a:r>
            <a:r>
              <a:rPr lang="en-US" sz="1600" dirty="0"/>
              <a:t> </a:t>
            </a:r>
            <a:r>
              <a:rPr lang="en-US" sz="1600" dirty="0" err="1"/>
              <a:t>bertahun-tahun</a:t>
            </a:r>
            <a:r>
              <a:rPr lang="en-US" sz="1600" dirty="0"/>
              <a:t>.</a:t>
            </a:r>
          </a:p>
          <a:p>
            <a:pPr marL="0" indent="0" algn="just">
              <a:buNone/>
            </a:pPr>
            <a:r>
              <a:rPr lang="en-US" sz="1600" dirty="0" err="1"/>
              <a:t>Pemilikan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perlindungan</a:t>
            </a:r>
            <a:r>
              <a:rPr lang="en-US" sz="1600" dirty="0"/>
              <a:t> </a:t>
            </a:r>
            <a:r>
              <a:rPr lang="en-US" sz="1600" dirty="0" err="1"/>
              <a:t>juga</a:t>
            </a:r>
            <a:r>
              <a:rPr lang="en-US" sz="1600" dirty="0"/>
              <a:t> </a:t>
            </a:r>
            <a:r>
              <a:rPr lang="en-US" sz="1600" dirty="0" err="1"/>
              <a:t>membedakan</a:t>
            </a:r>
            <a:r>
              <a:rPr lang="en-US" sz="1600" dirty="0"/>
              <a:t> </a:t>
            </a:r>
            <a:r>
              <a:rPr lang="en-US" sz="1600" dirty="0" err="1"/>
              <a:t>antara</a:t>
            </a:r>
            <a:r>
              <a:rPr lang="en-US" sz="1600" dirty="0"/>
              <a:t> proses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berkas-berkas</a:t>
            </a:r>
            <a:r>
              <a:rPr lang="en-US" sz="1600" dirty="0"/>
              <a:t>. </a:t>
            </a:r>
            <a:r>
              <a:rPr lang="en-US" sz="1600" dirty="0" err="1"/>
              <a:t>Biasanya</a:t>
            </a:r>
            <a:r>
              <a:rPr lang="en-US" sz="1600" dirty="0"/>
              <a:t> </a:t>
            </a:r>
            <a:r>
              <a:rPr lang="en-US" sz="1600" dirty="0" err="1" smtClean="0"/>
              <a:t>hanya</a:t>
            </a:r>
            <a:r>
              <a:rPr lang="en-US" sz="1600" dirty="0" smtClean="0"/>
              <a:t>  proses </a:t>
            </a:r>
            <a:r>
              <a:rPr lang="en-US" sz="1600" dirty="0" err="1"/>
              <a:t>induk</a:t>
            </a:r>
            <a:r>
              <a:rPr lang="en-US" sz="1600" dirty="0"/>
              <a:t> yang </a:t>
            </a: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/>
              <a:t>mengendalikan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bahkan</a:t>
            </a:r>
            <a:r>
              <a:rPr lang="en-US" sz="1600" dirty="0"/>
              <a:t> </a:t>
            </a:r>
            <a:r>
              <a:rPr lang="en-US" sz="1600" dirty="0" err="1"/>
              <a:t>mengakses</a:t>
            </a:r>
            <a:r>
              <a:rPr lang="en-US" sz="1600" dirty="0"/>
              <a:t> </a:t>
            </a:r>
            <a:r>
              <a:rPr lang="en-US" sz="1600" dirty="0" err="1"/>
              <a:t>sebuah</a:t>
            </a:r>
            <a:r>
              <a:rPr lang="en-US" sz="1600" dirty="0"/>
              <a:t> proses </a:t>
            </a:r>
            <a:r>
              <a:rPr lang="en-US" sz="1600" dirty="0" err="1"/>
              <a:t>turunan</a:t>
            </a:r>
            <a:r>
              <a:rPr lang="en-US" sz="1600" dirty="0"/>
              <a:t>, </a:t>
            </a:r>
            <a:r>
              <a:rPr lang="en-US" sz="1600" dirty="0" err="1" smtClean="0"/>
              <a:t>tapi</a:t>
            </a:r>
            <a:r>
              <a:rPr lang="en-US" sz="1600" dirty="0" smtClean="0"/>
              <a:t>  </a:t>
            </a:r>
            <a:r>
              <a:rPr lang="en-US" sz="1600" dirty="0" err="1" smtClean="0"/>
              <a:t>mekanismenya</a:t>
            </a:r>
            <a:r>
              <a:rPr lang="en-US" sz="1600" dirty="0" smtClean="0"/>
              <a:t> </a:t>
            </a:r>
            <a:r>
              <a:rPr lang="en-US" sz="1600" dirty="0" err="1"/>
              <a:t>membolehkan</a:t>
            </a:r>
            <a:r>
              <a:rPr lang="en-US" sz="1600" dirty="0"/>
              <a:t> </a:t>
            </a:r>
            <a:r>
              <a:rPr lang="en-US" sz="1600" dirty="0" err="1"/>
              <a:t>berkas-berkas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direktori</a:t>
            </a:r>
            <a:r>
              <a:rPr lang="en-US" sz="1600" dirty="0"/>
              <a:t> </a:t>
            </a:r>
            <a:r>
              <a:rPr lang="en-US" sz="1600" dirty="0" err="1"/>
              <a:t>dibaca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</a:t>
            </a:r>
            <a:r>
              <a:rPr lang="en-US" sz="1600" dirty="0" err="1"/>
              <a:t>grup</a:t>
            </a:r>
            <a:r>
              <a:rPr lang="en-US" sz="1600" dirty="0"/>
              <a:t> </a:t>
            </a:r>
            <a:r>
              <a:rPr lang="en-US" sz="1600" dirty="0" err="1"/>
              <a:t>daripada</a:t>
            </a:r>
            <a:r>
              <a:rPr lang="en-US" sz="1600" dirty="0"/>
              <a:t> </a:t>
            </a:r>
            <a:r>
              <a:rPr lang="en-US" sz="1600" dirty="0" err="1"/>
              <a:t>hanya</a:t>
            </a:r>
            <a:r>
              <a:rPr lang="en-US" sz="1600" dirty="0"/>
              <a:t> </a:t>
            </a:r>
            <a:r>
              <a:rPr lang="en-US" sz="1600" dirty="0" err="1"/>
              <a:t>pemilik</a:t>
            </a:r>
            <a:r>
              <a:rPr lang="en-US" sz="1600" dirty="0"/>
              <a:t>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HIRARKI  PROSES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194536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1589</TotalTime>
  <Words>1980</Words>
  <Application>Microsoft Office PowerPoint</Application>
  <PresentationFormat>On-screen Show (4:3)</PresentationFormat>
  <Paragraphs>82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2_Office Theme</vt:lpstr>
      <vt:lpstr>PERTEMUAN   5</vt:lpstr>
      <vt:lpstr>PROSES  (pendahuluan) </vt:lpstr>
      <vt:lpstr>PROSES  (pembentukan) </vt:lpstr>
      <vt:lpstr>PROSES  (terminasi) </vt:lpstr>
      <vt:lpstr>PROSES  (status) </vt:lpstr>
      <vt:lpstr>PROSES  (status utama) </vt:lpstr>
      <vt:lpstr>PROSES CONTROL BLOCK (PCB) </vt:lpstr>
      <vt:lpstr>PowerPoint Presentation</vt:lpstr>
      <vt:lpstr>HIRARKI  PROSES</vt:lpstr>
      <vt:lpstr>Rangkuman Proses</vt:lpstr>
      <vt:lpstr>THREAD (definisi)</vt:lpstr>
      <vt:lpstr>THREAD (konsep)</vt:lpstr>
      <vt:lpstr>THREAD (gambar)</vt:lpstr>
      <vt:lpstr>THREAD (gambar)</vt:lpstr>
      <vt:lpstr>MULTI-THREAD (konsep)</vt:lpstr>
      <vt:lpstr>THREAD (keuntungan)</vt:lpstr>
      <vt:lpstr>LATIHAN SOAL </vt:lpstr>
      <vt:lpstr>PowerPoint Presentation</vt:lpstr>
    </vt:vector>
  </TitlesOfParts>
  <Company>Deftones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nizirwan</cp:lastModifiedBy>
  <cp:revision>114</cp:revision>
  <dcterms:created xsi:type="dcterms:W3CDTF">2013-09-12T06:02:39Z</dcterms:created>
  <dcterms:modified xsi:type="dcterms:W3CDTF">2013-11-09T18:59:01Z</dcterms:modified>
</cp:coreProperties>
</file>