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9" r:id="rId4"/>
    <p:sldId id="261" r:id="rId5"/>
    <p:sldId id="321" r:id="rId6"/>
    <p:sldId id="262" r:id="rId7"/>
    <p:sldId id="286" r:id="rId8"/>
    <p:sldId id="322" r:id="rId9"/>
    <p:sldId id="287" r:id="rId10"/>
    <p:sldId id="330" r:id="rId11"/>
    <p:sldId id="312" r:id="rId12"/>
    <p:sldId id="313" r:id="rId13"/>
    <p:sldId id="314" r:id="rId14"/>
    <p:sldId id="315" r:id="rId15"/>
    <p:sldId id="316" r:id="rId16"/>
    <p:sldId id="317" r:id="rId17"/>
    <p:sldId id="323" r:id="rId18"/>
    <p:sldId id="318" r:id="rId19"/>
    <p:sldId id="264" r:id="rId20"/>
    <p:sldId id="265" r:id="rId21"/>
    <p:sldId id="324" r:id="rId22"/>
    <p:sldId id="325" r:id="rId23"/>
    <p:sldId id="326" r:id="rId24"/>
    <p:sldId id="327" r:id="rId25"/>
    <p:sldId id="331" r:id="rId26"/>
    <p:sldId id="328" r:id="rId27"/>
    <p:sldId id="333" r:id="rId28"/>
    <p:sldId id="332" r:id="rId29"/>
    <p:sldId id="33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074" autoAdjust="0"/>
  </p:normalViewPr>
  <p:slideViewPr>
    <p:cSldViewPr>
      <p:cViewPr varScale="1">
        <p:scale>
          <a:sx n="94" d="100"/>
          <a:sy n="94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Deadlock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 ANTI DEADLOCK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Anti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Mengabaikan</a:t>
            </a:r>
            <a:r>
              <a:rPr lang="en-US" dirty="0" smtClean="0"/>
              <a:t>: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(Ostrich)</a:t>
            </a:r>
          </a:p>
          <a:p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Recovery: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deadlock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endParaRPr lang="en-US" dirty="0" smtClean="0"/>
          </a:p>
          <a:p>
            <a:r>
              <a:rPr lang="en-US" dirty="0" err="1" smtClean="0"/>
              <a:t>Menghindari</a:t>
            </a:r>
            <a:r>
              <a:rPr lang="en-US" dirty="0" smtClean="0"/>
              <a:t> deadlock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endParaRPr lang="en-US" dirty="0" smtClean="0"/>
          </a:p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deadlock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Abaikan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restart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deadlock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deadlock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Deteksi</a:t>
            </a:r>
            <a:r>
              <a:rPr lang="en-US" dirty="0" smtClean="0"/>
              <a:t> Deadlock </a:t>
            </a:r>
            <a:r>
              <a:rPr lang="en-US" dirty="0" err="1" smtClean="0"/>
              <a:t>dan</a:t>
            </a:r>
            <a:r>
              <a:rPr lang="en-US" dirty="0" smtClean="0"/>
              <a:t>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Deteksi</a:t>
            </a:r>
            <a:r>
              <a:rPr lang="en-US" dirty="0" smtClean="0"/>
              <a:t> deadlock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Deteksi</a:t>
            </a:r>
            <a:r>
              <a:rPr lang="en-US" dirty="0" smtClean="0"/>
              <a:t> deadlock </a:t>
            </a:r>
            <a:r>
              <a:rPr lang="en-US" dirty="0" err="1" smtClean="0"/>
              <a:t>untuk</a:t>
            </a:r>
            <a:r>
              <a:rPr lang="en-US" dirty="0" smtClean="0"/>
              <a:t> 1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per </a:t>
            </a:r>
            <a:r>
              <a:rPr lang="en-US" dirty="0" err="1" smtClean="0"/>
              <a:t>tipe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Deteksi</a:t>
            </a:r>
            <a:r>
              <a:rPr lang="en-US" dirty="0" smtClean="0"/>
              <a:t> deadlock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per </a:t>
            </a:r>
            <a:r>
              <a:rPr lang="en-US" dirty="0" err="1" smtClean="0"/>
              <a:t>tipe</a:t>
            </a:r>
            <a:endParaRPr lang="en-US" dirty="0" smtClean="0"/>
          </a:p>
          <a:p>
            <a:r>
              <a:rPr lang="en-US" dirty="0" smtClean="0"/>
              <a:t>Recovery deadlock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dlockDete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828800"/>
            <a:ext cx="3105150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Deteksi</a:t>
            </a:r>
            <a:r>
              <a:rPr lang="en-US" dirty="0" smtClean="0"/>
              <a:t> Deadlock </a:t>
            </a:r>
            <a:r>
              <a:rPr lang="en-US" dirty="0" err="1" smtClean="0"/>
              <a:t>untuk</a:t>
            </a:r>
            <a:r>
              <a:rPr lang="en-US" dirty="0" smtClean="0"/>
              <a:t> 1 </a:t>
            </a:r>
            <a:r>
              <a:rPr lang="en-US" dirty="0" err="1" smtClean="0"/>
              <a:t>Sumberdaya</a:t>
            </a:r>
            <a:r>
              <a:rPr lang="en-US" dirty="0" smtClean="0"/>
              <a:t> per </a:t>
            </a:r>
            <a:r>
              <a:rPr lang="en-US" dirty="0" err="1" smtClean="0"/>
              <a:t>Tipe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Gunakan</a:t>
            </a:r>
            <a:r>
              <a:rPr lang="en-US" dirty="0" smtClean="0"/>
              <a:t> graph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en-US" dirty="0" smtClean="0"/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 N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2-6</a:t>
            </a:r>
          </a:p>
          <a:p>
            <a:pPr marL="777240" lvl="1" indent="-457200">
              <a:buFont typeface="+mj-lt"/>
              <a:buAutoNum type="arabicPeriod" startAt="2"/>
            </a:pPr>
            <a:r>
              <a:rPr lang="en-US" dirty="0" smtClean="0"/>
              <a:t>List L </a:t>
            </a:r>
            <a:r>
              <a:rPr lang="en-US" dirty="0" err="1" smtClean="0"/>
              <a:t>diinisialisasi</a:t>
            </a:r>
            <a:r>
              <a:rPr lang="en-US" dirty="0" smtClean="0"/>
              <a:t> (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</a:p>
          <a:p>
            <a:pPr marL="777240" lvl="1" indent="-45720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endParaRPr lang="en-US" dirty="0" smtClean="0"/>
          </a:p>
          <a:p>
            <a:pPr marL="777240" lvl="1" indent="-457200">
              <a:buFont typeface="+mj-lt"/>
              <a:buAutoNum type="arabicPeriod" startAt="3"/>
            </a:pPr>
            <a:r>
              <a:rPr lang="en-US" dirty="0" err="1" smtClean="0"/>
              <a:t>Tambahkan</a:t>
            </a:r>
            <a:r>
              <a:rPr lang="en-US" dirty="0" smtClean="0"/>
              <a:t> N </a:t>
            </a:r>
            <a:r>
              <a:rPr lang="en-US" dirty="0" err="1" smtClean="0"/>
              <a:t>ke</a:t>
            </a:r>
            <a:r>
              <a:rPr lang="en-US" dirty="0" smtClean="0"/>
              <a:t> 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</a:p>
          <a:p>
            <a:pPr marL="777240" lvl="1" indent="-45720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(deadlock)</a:t>
            </a:r>
          </a:p>
          <a:p>
            <a:pPr marL="777240" lvl="1" indent="-457200">
              <a:buFont typeface="+mj-lt"/>
              <a:buAutoNum type="arabicPeriod" startAt="4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 </a:t>
            </a:r>
          </a:p>
          <a:p>
            <a:pPr marL="777240" lvl="1" indent="-45720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pergi</a:t>
            </a:r>
            <a:r>
              <a:rPr lang="en-US" dirty="0" smtClean="0"/>
              <a:t> ke5,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6</a:t>
            </a:r>
          </a:p>
          <a:p>
            <a:pPr marL="777240" lvl="1" indent="-457200">
              <a:buFont typeface="+mj-lt"/>
              <a:buAutoNum type="arabicPeriod" startAt="5"/>
            </a:pP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, </a:t>
            </a:r>
          </a:p>
          <a:p>
            <a:pPr marL="777240" lvl="1" indent="-457200"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jadikan</a:t>
            </a:r>
            <a:r>
              <a:rPr lang="en-US" dirty="0" smtClean="0"/>
              <a:t> node </a:t>
            </a:r>
            <a:r>
              <a:rPr lang="en-US" dirty="0" err="1" smtClean="0"/>
              <a:t>berikutnya</a:t>
            </a:r>
            <a:r>
              <a:rPr lang="en-US" dirty="0" smtClean="0"/>
              <a:t> N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</a:t>
            </a:r>
          </a:p>
          <a:p>
            <a:pPr marL="777240" lvl="1" indent="-457200">
              <a:buFont typeface="+mj-lt"/>
              <a:buAutoNum type="arabicPeriod" startAt="6"/>
            </a:pPr>
            <a:r>
              <a:rPr lang="en-US" dirty="0" err="1" smtClean="0"/>
              <a:t>Jika</a:t>
            </a:r>
            <a:r>
              <a:rPr lang="en-US" dirty="0" smtClean="0"/>
              <a:t> N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jadikan</a:t>
            </a:r>
            <a:r>
              <a:rPr lang="en-US" dirty="0" smtClean="0"/>
              <a:t> node </a:t>
            </a:r>
            <a:r>
              <a:rPr lang="en-US" dirty="0" err="1" smtClean="0"/>
              <a:t>sebelumnya</a:t>
            </a:r>
            <a:r>
              <a:rPr lang="en-US" dirty="0" smtClean="0"/>
              <a:t> 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4</a:t>
            </a:r>
          </a:p>
          <a:p>
            <a:pPr marL="777240" lvl="1" indent="-457200">
              <a:buFont typeface="+mj-lt"/>
              <a:buAutoNum type="arabicPeriod" startAt="6"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Deteksi</a:t>
            </a:r>
            <a:r>
              <a:rPr lang="en-US" dirty="0" smtClean="0"/>
              <a:t> Deadlock </a:t>
            </a:r>
            <a:r>
              <a:rPr lang="en-US" dirty="0" err="1" smtClean="0"/>
              <a:t>untuk</a:t>
            </a:r>
            <a:r>
              <a:rPr lang="en-US" dirty="0" smtClean="0"/>
              <a:t> &gt; 1 </a:t>
            </a:r>
            <a:r>
              <a:rPr lang="en-US" dirty="0" err="1" smtClean="0"/>
              <a:t>Sumberdaya</a:t>
            </a:r>
            <a:r>
              <a:rPr lang="en-US" dirty="0" smtClean="0"/>
              <a:t> per </a:t>
            </a:r>
            <a:r>
              <a:rPr lang="en-US" dirty="0" err="1" smtClean="0"/>
              <a:t>Tipe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-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endParaRPr lang="en-US" dirty="0" smtClean="0"/>
          </a:p>
          <a:p>
            <a:r>
              <a:rPr lang="en-US" dirty="0" smtClean="0"/>
              <a:t>E = (E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E</a:t>
            </a:r>
            <a:r>
              <a:rPr lang="en-US" baseline="-25000" dirty="0" err="1" smtClean="0"/>
              <a:t>m</a:t>
            </a:r>
            <a:r>
              <a:rPr lang="en-US" dirty="0" smtClean="0"/>
              <a:t>), A = (A</a:t>
            </a:r>
            <a:r>
              <a:rPr lang="en-US" baseline="-25000" dirty="0" smtClean="0"/>
              <a:t>1</a:t>
            </a:r>
            <a:r>
              <a:rPr lang="en-US" dirty="0" smtClean="0"/>
              <a:t>,…,A</a:t>
            </a:r>
            <a:r>
              <a:rPr lang="en-US" baseline="-25000" dirty="0" smtClean="0"/>
              <a:t>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29400" y="4419600"/>
          <a:ext cx="192293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990360" imgH="431640" progId="Equation.3">
                  <p:embed/>
                </p:oleObj>
              </mc:Choice>
              <mc:Fallback>
                <p:oleObj name="Equation" r:id="rId3" imgW="9903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19600"/>
                        <a:ext cx="192293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Deteksi</a:t>
            </a:r>
            <a:r>
              <a:rPr lang="en-US" dirty="0" smtClean="0"/>
              <a:t> Deadlock </a:t>
            </a:r>
            <a:r>
              <a:rPr lang="en-US" dirty="0" err="1" smtClean="0"/>
              <a:t>untuk</a:t>
            </a:r>
            <a:r>
              <a:rPr lang="en-US" dirty="0" smtClean="0"/>
              <a:t> &gt; 1 </a:t>
            </a:r>
            <a:r>
              <a:rPr lang="en-US" dirty="0" err="1" smtClean="0"/>
              <a:t>Sumberdaya</a:t>
            </a:r>
            <a:r>
              <a:rPr lang="en-US" dirty="0" smtClean="0"/>
              <a:t> per </a:t>
            </a:r>
            <a:r>
              <a:rPr lang="en-US" dirty="0" err="1" smtClean="0"/>
              <a:t>Tipe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per </a:t>
            </a:r>
            <a:r>
              <a:rPr lang="en-US" dirty="0" err="1" smtClean="0"/>
              <a:t>satu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deadlock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≤ A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tandai</a:t>
            </a:r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,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marL="502920" indent="-457200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deadlock</a:t>
            </a:r>
          </a:p>
          <a:p>
            <a:pPr marL="777240" lvl="1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 = (4,2,3,1), A = (2,1,0,0)</a:t>
            </a:r>
          </a:p>
          <a:p>
            <a:endParaRPr lang="en-US" dirty="0" smtClean="0"/>
          </a:p>
          <a:p>
            <a:r>
              <a:rPr lang="en-US" dirty="0" smtClean="0"/>
              <a:t>C =                       R =</a:t>
            </a:r>
          </a:p>
          <a:p>
            <a:endParaRPr lang="en-US" dirty="0" smtClean="0"/>
          </a:p>
          <a:p>
            <a:r>
              <a:rPr lang="en-US" dirty="0" err="1" smtClean="0"/>
              <a:t>Tandai</a:t>
            </a:r>
            <a:r>
              <a:rPr lang="en-US" dirty="0" smtClean="0"/>
              <a:t> P</a:t>
            </a:r>
            <a:r>
              <a:rPr lang="en-US" baseline="-25000" dirty="0" smtClean="0"/>
              <a:t>3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P</a:t>
            </a:r>
            <a:r>
              <a:rPr lang="en-US" baseline="-25000" dirty="0" smtClean="0"/>
              <a:t>1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deadlock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1981200"/>
          <a:ext cx="164238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901440" imgH="711000" progId="Equation.3">
                  <p:embed/>
                </p:oleObj>
              </mc:Choice>
              <mc:Fallback>
                <p:oleObj name="Equation" r:id="rId3" imgW="90144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1642381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038600" y="1981200"/>
          <a:ext cx="16430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901440" imgH="711000" progId="Equation.3">
                  <p:embed/>
                </p:oleObj>
              </mc:Choice>
              <mc:Fallback>
                <p:oleObj name="Equation" r:id="rId5" imgW="9014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164306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Deadlock?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kali </a:t>
            </a:r>
            <a:r>
              <a:rPr lang="en-US" dirty="0" err="1" smtClean="0"/>
              <a:t>ada</a:t>
            </a:r>
            <a:r>
              <a:rPr lang="en-US" dirty="0" smtClean="0"/>
              <a:t> resource request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k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CPU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ambang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preemption,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rollback,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deadlock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yang </a:t>
            </a:r>
            <a:r>
              <a:rPr lang="en-US" dirty="0" err="1" smtClean="0"/>
              <a:t>dicatat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deadlock,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-rerun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Deadlock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Anti Deadlock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Hal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Deadlock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Menghindari</a:t>
            </a:r>
            <a:r>
              <a:rPr lang="en-US" dirty="0" smtClean="0"/>
              <a:t>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deadlock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mengasumsikan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endParaRPr lang="en-US" dirty="0" smtClean="0"/>
          </a:p>
          <a:p>
            <a:r>
              <a:rPr lang="en-US" dirty="0" err="1" smtClean="0"/>
              <a:t>Realisasinya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-per-</a:t>
            </a:r>
            <a:r>
              <a:rPr lang="en-US" dirty="0" err="1" smtClean="0"/>
              <a:t>satu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agar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deadlock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Trajectories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deadlock </a:t>
            </a:r>
            <a:r>
              <a:rPr lang="en-US" dirty="0" err="1" smtClean="0"/>
              <a:t>terjadi</a:t>
            </a:r>
            <a:r>
              <a:rPr lang="id-ID" dirty="0" smtClean="0"/>
              <a:t> (</a:t>
            </a:r>
            <a:r>
              <a:rPr lang="id-ID" i="1" dirty="0" smtClean="0"/>
              <a:t>shaded area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deadlock</a:t>
            </a:r>
            <a:r>
              <a:rPr lang="id-ID" dirty="0" smtClean="0"/>
              <a:t> (</a:t>
            </a:r>
            <a:r>
              <a:rPr lang="id-ID" i="1" dirty="0" smtClean="0"/>
              <a:t>safe states</a:t>
            </a:r>
            <a:r>
              <a:rPr lang="id-ID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rajecto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2895600"/>
            <a:ext cx="5343811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yang </a:t>
            </a:r>
            <a:r>
              <a:rPr lang="en-US" dirty="0" err="1" smtClean="0"/>
              <a:t>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state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E, A, R, C</a:t>
            </a:r>
          </a:p>
          <a:p>
            <a:r>
              <a:rPr lang="en-US" dirty="0" smtClean="0"/>
              <a:t>State yang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agar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state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selamat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Has       Max                               Has       Max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Free:3</a:t>
            </a:r>
            <a:r>
              <a:rPr lang="id-ID" dirty="0" smtClean="0"/>
              <a:t> (aman)</a:t>
            </a:r>
            <a:r>
              <a:rPr lang="en-US" dirty="0" smtClean="0"/>
              <a:t>                             Free: 2</a:t>
            </a:r>
            <a:r>
              <a:rPr lang="id-ID" dirty="0" smtClean="0"/>
              <a:t> (tidak aman)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276600"/>
          <a:ext cx="2667000" cy="137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</a:tblGrid>
              <a:tr h="45300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4592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92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9200" y="3276600"/>
          <a:ext cx="27432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482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Banker,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yang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nasabahnya</a:t>
            </a:r>
            <a:r>
              <a:rPr lang="en-US" dirty="0" smtClean="0"/>
              <a:t> (</a:t>
            </a:r>
            <a:r>
              <a:rPr lang="en-US" dirty="0" err="1" smtClean="0"/>
              <a:t>Dijkstra</a:t>
            </a:r>
            <a:r>
              <a:rPr lang="en-US" dirty="0" smtClean="0"/>
              <a:t>, 1965)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state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ditunda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	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E=(6,3,4,2), C=(5,3,2,2), A=(1,0,2,0)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352800"/>
          <a:ext cx="3276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"/>
                <a:gridCol w="655320"/>
                <a:gridCol w="655320"/>
                <a:gridCol w="655320"/>
                <a:gridCol w="65532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3352800"/>
          <a:ext cx="3581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Mutual Exclusion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sharing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pengalokasian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endParaRPr lang="en-US" dirty="0" smtClean="0"/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Hold and Wait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request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No Preemption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Virtualisasi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: spooling),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endParaRPr lang="en-US" dirty="0" smtClean="0"/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Circular Wait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Penomoran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, request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BEBERAPA HAL TERKAIT DENGAN DEADLOCK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butuh</a:t>
            </a:r>
            <a:r>
              <a:rPr lang="en-US" dirty="0" smtClean="0"/>
              <a:t> database record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mengunci</a:t>
            </a:r>
            <a:r>
              <a:rPr lang="en-US" dirty="0" smtClean="0"/>
              <a:t> record yang </a:t>
            </a:r>
            <a:r>
              <a:rPr lang="en-US" dirty="0" err="1" smtClean="0"/>
              <a:t>dibutuhkannya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deadlock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tahap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mengunci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record yang </a:t>
            </a:r>
            <a:r>
              <a:rPr lang="en-US" dirty="0" err="1" smtClean="0"/>
              <a:t>dibutuhkannya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record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release (</a:t>
            </a:r>
            <a:r>
              <a:rPr lang="en-US" dirty="0" err="1" smtClean="0"/>
              <a:t>semua</a:t>
            </a:r>
            <a:r>
              <a:rPr lang="en-US" dirty="0" smtClean="0"/>
              <a:t> record yang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dikunci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restart (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1).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Deadlock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)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membalas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balasannya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resource deadlock</a:t>
            </a:r>
          </a:p>
          <a:p>
            <a:r>
              <a:rPr lang="en-US" dirty="0" smtClean="0"/>
              <a:t>Timeout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endParaRPr lang="en-US" dirty="0" smtClean="0"/>
          </a:p>
          <a:p>
            <a:r>
              <a:rPr lang="en-US" dirty="0" smtClean="0"/>
              <a:t>Resource deadlock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buffer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deadlock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terblok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busy waiting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 (</a:t>
            </a:r>
            <a:r>
              <a:rPr lang="en-US" dirty="0" err="1" smtClean="0"/>
              <a:t>algoritma</a:t>
            </a:r>
            <a:r>
              <a:rPr lang="en-US" dirty="0" smtClean="0"/>
              <a:t> Ostrich)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policy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(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deadlock)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FCFS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smtClean="0"/>
              <a:t> starvation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hardware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reusability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Serially reusable: acquire </a:t>
            </a:r>
            <a:r>
              <a:rPr lang="en-US" dirty="0" smtClean="0">
                <a:sym typeface="Wingdings" pitchFamily="2" charset="2"/>
              </a:rPr>
              <a:t> use  release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Consumable: create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acquire </a:t>
            </a:r>
            <a:r>
              <a:rPr lang="en-US" dirty="0" smtClean="0">
                <a:sym typeface="Wingdings" pitchFamily="2" charset="2"/>
              </a:rPr>
              <a:t> use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preemptiveness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Preemptible</a:t>
            </a:r>
            <a:r>
              <a:rPr lang="en-US" dirty="0" smtClean="0"/>
              <a:t> (memory, CPU time) vs. non-</a:t>
            </a:r>
            <a:r>
              <a:rPr lang="en-US" dirty="0" err="1" smtClean="0"/>
              <a:t>preemptible</a:t>
            </a:r>
            <a:r>
              <a:rPr lang="en-US" dirty="0" smtClean="0"/>
              <a:t> (CD recorder)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Shared vs. dedicated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Deadlock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non-</a:t>
            </a:r>
            <a:r>
              <a:rPr lang="en-US" dirty="0" err="1" smtClean="0"/>
              <a:t>preemptible</a:t>
            </a:r>
            <a:endParaRPr lang="en-US" dirty="0" smtClean="0"/>
          </a:p>
          <a:p>
            <a:r>
              <a:rPr lang="en-US" dirty="0" smtClean="0"/>
              <a:t>Agar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semaphore/</a:t>
            </a: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smtClean="0"/>
              <a:t>Deadlock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dining philosophers)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Definisi</a:t>
            </a:r>
            <a:r>
              <a:rPr lang="en-US" sz="4400" dirty="0" smtClean="0"/>
              <a:t> Deadlock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terjebak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deadlock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event (</a:t>
            </a:r>
            <a:r>
              <a:rPr lang="en-US" dirty="0" err="1" smtClean="0"/>
              <a:t>terblok</a:t>
            </a:r>
            <a:r>
              <a:rPr lang="en-US" dirty="0" smtClean="0"/>
              <a:t>)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deadlock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event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resource deadlock</a:t>
            </a:r>
          </a:p>
          <a:p>
            <a:r>
              <a:rPr lang="en-US" dirty="0" smtClean="0">
                <a:sym typeface="Wingdings" pitchFamily="2" charset="2"/>
              </a:rPr>
              <a:t>Resource deadlock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</a:t>
            </a:r>
            <a:r>
              <a:rPr lang="en-US" dirty="0" smtClean="0">
                <a:sym typeface="Wingdings" pitchFamily="2" charset="2"/>
              </a:rPr>
              <a:t> paling </a:t>
            </a:r>
            <a:r>
              <a:rPr lang="en-US" dirty="0" err="1" smtClean="0">
                <a:sym typeface="Wingdings" pitchFamily="2" charset="2"/>
              </a:rPr>
              <a:t>banyak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Resource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Mutual exclusion: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Hold and Wait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dikuasainya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preemption: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melepaskan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Circular Wait: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Dimodelkan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Node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smtClean="0"/>
              <a:t>Deadlock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Graph (1)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1905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39624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962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19050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0"/>
            <a:endCxn id="5" idx="4"/>
          </p:cNvCxnSpPr>
          <p:nvPr/>
        </p:nvCxnSpPr>
        <p:spPr>
          <a:xfrm rot="5400000" flipH="1" flipV="1">
            <a:off x="342900" y="3124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  <a:endCxn id="9" idx="2"/>
          </p:cNvCxnSpPr>
          <p:nvPr/>
        </p:nvCxnSpPr>
        <p:spPr>
          <a:xfrm rot="5400000" flipH="1" flipV="1">
            <a:off x="2019300" y="3124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15000" y="41148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5000" y="1905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2819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0" y="2819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18" idx="2"/>
          </p:cNvCxnSpPr>
          <p:nvPr/>
        </p:nvCxnSpPr>
        <p:spPr>
          <a:xfrm flipV="1">
            <a:off x="4724400" y="2095500"/>
            <a:ext cx="9906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6"/>
          </p:cNvCxnSpPr>
          <p:nvPr/>
        </p:nvCxnSpPr>
        <p:spPr>
          <a:xfrm>
            <a:off x="6096000" y="2095500"/>
            <a:ext cx="9144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6"/>
          </p:cNvCxnSpPr>
          <p:nvPr/>
        </p:nvCxnSpPr>
        <p:spPr>
          <a:xfrm rot="5400000">
            <a:off x="6038850" y="3257550"/>
            <a:ext cx="11049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2"/>
          </p:cNvCxnSpPr>
          <p:nvPr/>
        </p:nvCxnSpPr>
        <p:spPr>
          <a:xfrm rot="10800000">
            <a:off x="4800600" y="320040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3111</TotalTime>
  <Words>1110</Words>
  <Application>Microsoft Macintosh PowerPoint</Application>
  <PresentationFormat>On-screen Show (4:3)</PresentationFormat>
  <Paragraphs>227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Courier New</vt:lpstr>
      <vt:lpstr>Franklin Gothic Book</vt:lpstr>
      <vt:lpstr>Perpetua</vt:lpstr>
      <vt:lpstr>Wingdings</vt:lpstr>
      <vt:lpstr>Wingdings 2</vt:lpstr>
      <vt:lpstr>Equity</vt:lpstr>
      <vt:lpstr>Equation</vt:lpstr>
      <vt:lpstr>Sistem Operasi: Deadlock</vt:lpstr>
      <vt:lpstr>Overview</vt:lpstr>
      <vt:lpstr>DEFINISI</vt:lpstr>
      <vt:lpstr>Sumber Daya</vt:lpstr>
      <vt:lpstr>Sumber Daya dan Deadlock</vt:lpstr>
      <vt:lpstr> Definisi Deadlock</vt:lpstr>
      <vt:lpstr>Syarat Terjadinya Resource Deadlock</vt:lpstr>
      <vt:lpstr>Pemodelan Deadlock</vt:lpstr>
      <vt:lpstr>Contoh Graph (1)</vt:lpstr>
      <vt:lpstr>STRATEGI ANTI DEADLOCK</vt:lpstr>
      <vt:lpstr>Strategi Anti Deadlock</vt:lpstr>
      <vt:lpstr>Algoritma Burung Unta</vt:lpstr>
      <vt:lpstr>Deteksi Deadlock dan Recovery</vt:lpstr>
      <vt:lpstr>Deteksi Deadlock untuk 1 Sumberdaya per Tipe</vt:lpstr>
      <vt:lpstr>Deteksi Deadlock untuk &gt; 1 Sumberdaya per Tipe (1)</vt:lpstr>
      <vt:lpstr>Deteksi Deadlock untuk &gt; 1 Sumberdaya per Tipe (2)</vt:lpstr>
      <vt:lpstr>Contoh</vt:lpstr>
      <vt:lpstr>Kapan Perlu Mendeteksi Deadlock?</vt:lpstr>
      <vt:lpstr>Deadlock Recovery</vt:lpstr>
      <vt:lpstr>Menghindari Deadlock</vt:lpstr>
      <vt:lpstr>Resource Trajectories</vt:lpstr>
      <vt:lpstr>State yang Aman</vt:lpstr>
      <vt:lpstr>Algoritma untuk Menghindari Deadlock</vt:lpstr>
      <vt:lpstr>Pencegahan Deadlock</vt:lpstr>
      <vt:lpstr>BEBERAPA HAL TERKAIT DENGAN DEADLOCK</vt:lpstr>
      <vt:lpstr>Two Phase Locking</vt:lpstr>
      <vt:lpstr>Communication Deadlock</vt:lpstr>
      <vt:lpstr>Livelock</vt:lpstr>
      <vt:lpstr>Starvation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Tri Ismardiko Widyawan</cp:lastModifiedBy>
  <cp:revision>522</cp:revision>
  <dcterms:created xsi:type="dcterms:W3CDTF">2011-06-05T02:29:43Z</dcterms:created>
  <dcterms:modified xsi:type="dcterms:W3CDTF">2017-08-11T00:47:49Z</dcterms:modified>
</cp:coreProperties>
</file>