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16" r:id="rId2"/>
    <p:sldId id="335" r:id="rId3"/>
    <p:sldId id="257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5" r:id="rId22"/>
    <p:sldId id="374" r:id="rId23"/>
    <p:sldId id="386" r:id="rId24"/>
    <p:sldId id="387" r:id="rId25"/>
    <p:sldId id="388" r:id="rId26"/>
    <p:sldId id="389" r:id="rId27"/>
    <p:sldId id="390" r:id="rId28"/>
    <p:sldId id="391" r:id="rId29"/>
    <p:sldId id="392" r:id="rId30"/>
    <p:sldId id="394" r:id="rId31"/>
    <p:sldId id="395" r:id="rId32"/>
    <p:sldId id="375" r:id="rId33"/>
    <p:sldId id="396" r:id="rId34"/>
    <p:sldId id="397" r:id="rId35"/>
    <p:sldId id="399" r:id="rId36"/>
    <p:sldId id="400" r:id="rId37"/>
    <p:sldId id="376" r:id="rId38"/>
    <p:sldId id="401" r:id="rId39"/>
    <p:sldId id="402" r:id="rId40"/>
    <p:sldId id="403" r:id="rId41"/>
    <p:sldId id="404" r:id="rId42"/>
    <p:sldId id="405" r:id="rId43"/>
    <p:sldId id="406" r:id="rId44"/>
    <p:sldId id="407" r:id="rId45"/>
    <p:sldId id="408" r:id="rId46"/>
    <p:sldId id="409" r:id="rId47"/>
    <p:sldId id="410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>
        <p:scale>
          <a:sx n="70" d="100"/>
          <a:sy n="70" d="100"/>
        </p:scale>
        <p:origin x="-132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0576D4-8DE7-4D38-A6AB-AFFC0955E9A0}" type="datetimeFigureOut">
              <a:rPr lang="id-ID"/>
              <a:pPr>
                <a:defRPr/>
              </a:pPr>
              <a:t>30/08/2017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3D7ED9-0DA6-4B58-8A6B-50EC85EDA1B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E52C4C-F8B4-4DB0-AA3D-E460887086E7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646059-F18F-44C9-B3D3-914690FB42F5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5C5E8F-AB52-4E82-94F3-803C78EB57E8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DE9021-75FD-46FA-927E-765252361D13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DE9021-75FD-46FA-927E-765252361D13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DE9021-75FD-46FA-927E-765252361D13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DE9021-75FD-46FA-927E-765252361D13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DE9021-75FD-46FA-927E-765252361D13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DE9021-75FD-46FA-927E-765252361D13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DE9021-75FD-46FA-927E-765252361D13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DE9021-75FD-46FA-927E-765252361D13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039-04C8-4C61-B59D-EA9E3975BFA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DE9021-75FD-46FA-927E-765252361D13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C9187-E1D0-4540-905A-8EF9ACECCED2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C9187-E1D0-4540-905A-8EF9ACECCED2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C9187-E1D0-4540-905A-8EF9ACECCED2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C9187-E1D0-4540-905A-8EF9ACECCED2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C9187-E1D0-4540-905A-8EF9ACECCED2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C9187-E1D0-4540-905A-8EF9ACECCED2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C9187-E1D0-4540-905A-8EF9ACECCED2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C9187-E1D0-4540-905A-8EF9ACECCED2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C9187-E1D0-4540-905A-8EF9ACECCED2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0F0767-F9F5-4963-B5C5-2AFCDC9C3F1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BC9187-E1D0-4540-905A-8EF9ACECCED2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C835B-4DB5-4174-8D9B-DCAD91A019E2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C835B-4DB5-4174-8D9B-DCAD91A019E2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C835B-4DB5-4174-8D9B-DCAD91A019E2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C835B-4DB5-4174-8D9B-DCAD91A019E2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C835B-4DB5-4174-8D9B-DCAD91A019E2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8D8EBA-796D-47DB-B390-068F933A136E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  <a:pPr>
                <a:defRPr/>
              </a:pPr>
              <a:t>42</a:t>
            </a:fld>
            <a:endParaRPr lang="id-ID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  <a:pPr>
                <a:defRPr/>
              </a:pPr>
              <a:t>43</a:t>
            </a:fld>
            <a:endParaRPr lang="id-ID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  <a:pPr>
                <a:defRPr/>
              </a:pPr>
              <a:t>44</a:t>
            </a:fld>
            <a:endParaRPr lang="id-ID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  <a:pPr>
                <a:defRPr/>
              </a:pPr>
              <a:t>45</a:t>
            </a:fld>
            <a:endParaRPr lang="id-ID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75FED7-8479-424B-998C-AAE7F6F60C60}" type="slidenum">
              <a:rPr lang="id-ID" smtClean="0"/>
              <a:pPr>
                <a:defRPr/>
              </a:pPr>
              <a:t>47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BD4FC3-151D-4483-AA94-8244031F851E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DA322A-A232-48B7-BAB3-88B74504EF56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15D36-E614-4E64-9CA7-AF70244851D4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951C8B-0DB6-4D21-BF55-1B7FB56F3F9D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55081-E625-46F0-9C33-273C3AE28908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04FBD-4FF0-49E4-9B83-F9446CB7AA74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DB077-F6CD-46BC-9507-D245993A2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C2D6-2D7F-487C-BDCB-3DEF06460AE1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E2C82-6CC9-4802-9A57-2ECF9A3B8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9662A-481E-4A6C-BB40-0F0A65F28E81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3033-6212-481C-A364-CECAC398C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0BB6-47C5-4FD2-9AF6-D19624B35EB0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CEE1-B5DB-40F4-BE01-45C9198CE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C6BC-78F8-4915-9B75-FF12487DBA1E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0BDC5-22DA-4CF2-A033-7F9CC043C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89398-7098-4784-BFC7-91B15748ADD6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D092-9AE6-4264-8798-7282BAEA7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75CE-9186-4A5E-90FE-10FC6635BA2E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835BF-9401-4506-853A-F42B9854D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FB138-F56D-4359-9DB4-EC89FEEB4B18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1317-F592-444C-8B09-6FEDF9FDF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49699-CE71-4D41-A4AA-FECA86774BBC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61EB7-B609-4ED7-A86F-38C8FBFF6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D0699-35BD-46E0-96DB-ACE005BB87E3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DDD3-F18B-4A2E-8855-D7F5CA531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0ABB-09D2-43D7-A7F1-66D63245071A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75E01-371E-4404-A29A-6401A40EB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AA9CD7-6AE2-425B-A1AD-5CC0B8B20EB6}" type="datetime1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965974B-106F-46D5-89C5-71ABB6A9A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spc="0" dirty="0" smtClean="0">
                <a:solidFill>
                  <a:schemeClr val="bg1"/>
                </a:solidFill>
                <a:cs typeface="Times New Roman"/>
              </a:rPr>
              <a:t>KONSEP DASAR  CRYPTOGRAPHY</a:t>
            </a:r>
            <a:r>
              <a:rPr lang="en-US" spc="0" dirty="0" smtClean="0">
                <a:cs typeface="Times New Roman"/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PERTEMUAN 1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AGUNG MULYO WIDODO DAN HOLDER S.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TEKNIK INFORMATIKA  FAKULTAS ILMU KOMPUTER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248400" cy="407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646318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485399" cy="427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733982" cy="452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29239"/>
            <a:ext cx="5410200" cy="444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8953"/>
            <a:ext cx="5946555" cy="440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20730"/>
            <a:ext cx="5347028" cy="410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43000"/>
            <a:ext cx="4885166" cy="378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646419" cy="474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787439" cy="458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446038" cy="421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188054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3140968"/>
            <a:ext cx="6825952" cy="7452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KONSEP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CRYPTOGRAPHY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1143000" y="994138"/>
            <a:ext cx="6184900" cy="3577862"/>
            <a:chOff x="1435100" y="104622"/>
            <a:chExt cx="7499350" cy="4086196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435100" y="104622"/>
              <a:ext cx="7499350" cy="1142999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Apa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Sih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Kriptografi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??</a:t>
              </a:r>
              <a:endPara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1435100" y="998477"/>
              <a:ext cx="7499350" cy="3192341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Ilmu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yang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ditujukan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untuk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mempelajari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melakukan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eksplorasi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seputar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keamanan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pengiriman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sebuah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pesan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(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message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).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Sedangkan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praktisi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yang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menggunakannya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sering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disebut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dengan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kriptografer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(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cryptographer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).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1059705" y="958850"/>
            <a:ext cx="7512050" cy="4660753"/>
            <a:chOff x="1422400" y="274638"/>
            <a:chExt cx="7512050" cy="6149513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1435100" y="274638"/>
              <a:ext cx="7499350" cy="71755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Yang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dimaksud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kriptografi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:</a:t>
              </a: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1422400" y="1623552"/>
              <a:ext cx="7499350" cy="4800599"/>
            </a:xfrm>
            <a:prstGeom prst="rect">
              <a:avLst/>
            </a:prstGeom>
          </p:spPr>
          <p:txBody>
            <a:bodyPr/>
            <a:lstStyle/>
            <a:p>
              <a:pPr marL="461963" marR="0" lvl="0" indent="-461963" algn="just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Berasal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dari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kata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cryptography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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diadopsi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dari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bahasa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Yunani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untuk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merujuk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kepada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“secret-writing” .</a:t>
              </a:r>
            </a:p>
            <a:p>
              <a:pPr marL="461963" marR="0" lvl="0" indent="-461963" algn="just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Banyak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digunakan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terutama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dalam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bidang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pertahanan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dan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keamanan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.</a:t>
              </a:r>
            </a:p>
            <a:p>
              <a:pPr marL="461963" marR="0" lvl="0" indent="-461963" algn="just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Juga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umum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diaplikasikan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untuk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segala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aktivitas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yang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berhubungan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dengan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Teknologi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Informasi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Symbol" pitchFamily="18" charset="2"/>
                </a:rPr>
                <a:t>.</a:t>
              </a:r>
            </a:p>
            <a:p>
              <a:pPr marL="461963" marR="0" lvl="0" indent="-461963" algn="just" defTabSz="914400" rtl="0" eaLnBrk="1" fontAlgn="auto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Dasar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pengembangannya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menggunakan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model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matematika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2133600"/>
            <a:ext cx="75438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Apa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hubungan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antara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cryptanalysis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cryptology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???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861216" y="1246563"/>
            <a:ext cx="7620000" cy="4310730"/>
            <a:chOff x="1371600" y="533400"/>
            <a:chExt cx="7620000" cy="5943600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1371600" y="533400"/>
              <a:ext cx="7543800" cy="762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cryptanalysis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dan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cryptology 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??</a:t>
              </a: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1371600" y="1524000"/>
              <a:ext cx="7620000" cy="4953000"/>
            </a:xfrm>
            <a:prstGeom prst="rect">
              <a:avLst/>
            </a:prstGeom>
          </p:spPr>
          <p:txBody>
            <a:bodyPr/>
            <a:lstStyle/>
            <a:p>
              <a:pPr marL="461963" marR="0" lvl="0" indent="-461963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Cryptanalysis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adalah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cara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yang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digunakan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untuk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memecahkan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chipertext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menjadi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plaintext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tanpa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mengetahui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kunci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(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key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 yang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sebenarnya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 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User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yang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melakukannya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disebut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cryptanalyst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461963" marR="0" lvl="0" indent="-461963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461963" marR="0" lvl="0" indent="-461963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q"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Cryptology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adalah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studi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yang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dilakukan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untuk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mempelajari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segala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bentuk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tentang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cryptography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cryptanalysis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850583" y="1251876"/>
            <a:ext cx="7620000" cy="4234524"/>
            <a:chOff x="1371600" y="533400"/>
            <a:chExt cx="7620000" cy="5148924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1371600" y="533400"/>
              <a:ext cx="7543800" cy="576924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Fakta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sejarah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penggunaan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kriptografi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:</a:t>
              </a:r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1371600" y="1338924"/>
              <a:ext cx="7620000" cy="4343400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Tentara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Yunani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pada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perang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Sparta (400SM)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menggunakan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scytale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, </a:t>
              </a: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742950" marR="0" lvl="1" indent="-28575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–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yakni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pita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panjang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dari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daun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papyrus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+ 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sebatang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silinder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, yang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digunakan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sebagai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alat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untuk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mengirimkan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pesan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rahasia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perihal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strategi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perang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5" y="-76200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1219200" y="887808"/>
            <a:ext cx="7162800" cy="4114800"/>
            <a:chOff x="1371600" y="381000"/>
            <a:chExt cx="7543800" cy="5647849"/>
          </a:xfrm>
        </p:grpSpPr>
        <p:sp>
          <p:nvSpPr>
            <p:cNvPr id="9" name="Rectangle 2"/>
            <p:cNvSpPr txBox="1">
              <a:spLocks noChangeArrowheads="1"/>
            </p:cNvSpPr>
            <p:nvPr/>
          </p:nvSpPr>
          <p:spPr>
            <a:xfrm>
              <a:off x="1371600" y="381000"/>
              <a:ext cx="7543800" cy="685800"/>
            </a:xfrm>
            <a:prstGeom prst="rect">
              <a:avLst/>
            </a:prstGeom>
          </p:spPr>
          <p:txBody>
            <a:bodyPr>
              <a:normAutofit fontScale="97500" lnSpcReduction="100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Skema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Scytale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:</a:t>
              </a:r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1694906" y="1210236"/>
            <a:ext cx="4119823" cy="1296363"/>
          </p:xfrm>
          <a:graphic>
            <a:graphicData uri="http://schemas.openxmlformats.org/presentationml/2006/ole">
              <p:oleObj spid="_x0000_s46082" name="VISIO" r:id="rId5" imgW="2542540" imgH="866140" progId="">
                <p:embed/>
              </p:oleObj>
            </a:graphicData>
          </a:graphic>
        </p:graphicFrame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371600" y="2684433"/>
              <a:ext cx="7239000" cy="3344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342900" indent="-342900" algn="just">
                <a:lnSpc>
                  <a:spcPct val="15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w"/>
              </a:pPr>
              <a:r>
                <a:rPr lang="en-US" sz="1600" i="1" dirty="0">
                  <a:latin typeface="Arial" pitchFamily="34" charset="0"/>
                  <a:cs typeface="Arial" pitchFamily="34" charset="0"/>
                </a:rPr>
                <a:t>Plaintext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ditulis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secara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horisontal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yakni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baris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per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baris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).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w"/>
              </a:pP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Jika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pita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dilepas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maka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huruf-huruf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pada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pita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telah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tersusun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membentuk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pesan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rahasia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en-US" sz="1600" i="1" dirty="0" err="1">
                  <a:latin typeface="Arial" pitchFamily="34" charset="0"/>
                  <a:cs typeface="Arial" pitchFamily="34" charset="0"/>
                </a:rPr>
                <a:t>ciphertext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).</a:t>
              </a:r>
            </a:p>
            <a:p>
              <a:pPr marL="342900" indent="-342900" algn="just">
                <a:lnSpc>
                  <a:spcPct val="15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w"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Agar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penerima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bisa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membaca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pesan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tersebut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maka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pita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dililitkan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kembali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menggunakan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silinder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yang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diameternya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sama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dengan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diameter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silinder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si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pengirim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1063243" y="1425680"/>
            <a:ext cx="7543800" cy="2933679"/>
            <a:chOff x="1371600" y="381000"/>
            <a:chExt cx="7543800" cy="2933679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1371600" y="381000"/>
              <a:ext cx="7543800" cy="1295400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Bidang-bidang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yang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biasanya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mengaplikasikan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kriptografi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:</a:t>
              </a:r>
            </a:p>
          </p:txBody>
        </p:sp>
        <p:sp>
          <p:nvSpPr>
            <p:cNvPr id="5" name="Rectangle 3"/>
            <p:cNvSpPr txBox="1">
              <a:spLocks noChangeArrowheads="1"/>
            </p:cNvSpPr>
            <p:nvPr/>
          </p:nvSpPr>
          <p:spPr>
            <a:xfrm>
              <a:off x="1371600" y="1562079"/>
              <a:ext cx="7499350" cy="1752600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Proses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pengiriman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data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melalui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kanal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komunikasi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(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kanal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suara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atau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kanal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data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).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just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Mekanisme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penyimpanan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data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ke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dalam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disk-storage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02.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05.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 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223658" y="3331030"/>
            <a:ext cx="453934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cs typeface="Times New Roman"/>
              </a:rPr>
              <a:t>KONSEP DASAR </a:t>
            </a:r>
            <a:r>
              <a:rPr lang="en-US" b="1" spc="0" dirty="0" smtClean="0">
                <a:solidFill>
                  <a:schemeClr val="bg1"/>
                </a:solidFill>
                <a:cs typeface="Times New Roman"/>
              </a:rPr>
              <a:t>CRYPTOGRAPHY</a:t>
            </a:r>
            <a:endParaRPr b="1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4223658" y="3701145"/>
            <a:ext cx="38735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cs typeface="Times New Roman"/>
              </a:rPr>
              <a:t>ENKRIPSI DAN DEKRIPSI</a:t>
            </a:r>
            <a:endParaRPr b="1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212770" y="5236028"/>
            <a:ext cx="3886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ALGORITMA </a:t>
            </a:r>
            <a:r>
              <a:rPr lang="en-US" b="1" dirty="0" smtClean="0">
                <a:solidFill>
                  <a:schemeClr val="bg1"/>
                </a:solidFill>
                <a:cs typeface="Times New Roman"/>
              </a:rPr>
              <a:t>RSA</a:t>
            </a:r>
          </a:p>
        </p:txBody>
      </p:sp>
      <p:sp>
        <p:nvSpPr>
          <p:cNvPr id="34" name="object 7"/>
          <p:cNvSpPr txBox="1"/>
          <p:nvPr/>
        </p:nvSpPr>
        <p:spPr>
          <a:xfrm>
            <a:off x="4225474" y="4082144"/>
            <a:ext cx="4918526" cy="331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cs typeface="Times New Roman"/>
              </a:rPr>
              <a:t>ALGORITMA CRYPTOGRAPHY MODERN</a:t>
            </a:r>
            <a:endParaRPr b="1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5" name="object 7"/>
          <p:cNvSpPr txBox="1"/>
          <p:nvPr/>
        </p:nvSpPr>
        <p:spPr>
          <a:xfrm>
            <a:off x="4223658" y="4463144"/>
            <a:ext cx="4463142" cy="3093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cs typeface="Times New Roman"/>
              </a:rPr>
              <a:t>DATA ENCRYPTION STANDARD (DES)</a:t>
            </a:r>
          </a:p>
        </p:txBody>
      </p:sp>
      <p:sp>
        <p:nvSpPr>
          <p:cNvPr id="36" name="object 7"/>
          <p:cNvSpPr txBox="1"/>
          <p:nvPr/>
        </p:nvSpPr>
        <p:spPr>
          <a:xfrm>
            <a:off x="4203700" y="4833258"/>
            <a:ext cx="4940300" cy="336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cs typeface="Times New Roman"/>
              </a:rPr>
              <a:t>ADVANCED ENCRYPTION STANDARD(AES)</a:t>
            </a:r>
          </a:p>
        </p:txBody>
      </p:sp>
      <p:sp>
        <p:nvSpPr>
          <p:cNvPr id="37" name="object 7"/>
          <p:cNvSpPr txBox="1"/>
          <p:nvPr/>
        </p:nvSpPr>
        <p:spPr>
          <a:xfrm>
            <a:off x="4212766" y="5660578"/>
            <a:ext cx="3886200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QUIZ 1</a:t>
            </a:r>
            <a:endParaRPr lang="en-US" b="1" dirty="0" smtClean="0">
              <a:solidFill>
                <a:schemeClr val="bg1"/>
              </a:solidFill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98623" y="906777"/>
            <a:ext cx="7248244" cy="6342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Skema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Implementasi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Kriptografi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81200" y="1972811"/>
            <a:ext cx="5410200" cy="3132589"/>
            <a:chOff x="1573720" y="1972810"/>
            <a:chExt cx="7077410" cy="4551517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>
              <a:off x="5527308" y="5315330"/>
              <a:ext cx="951790" cy="1066762"/>
            </a:xfrm>
            <a:prstGeom prst="flowChartMagneticDisk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4575519" y="4817508"/>
              <a:ext cx="1757150" cy="640057"/>
            </a:xfrm>
            <a:prstGeom prst="curvedDownArrow">
              <a:avLst>
                <a:gd name="adj1" fmla="val 53333"/>
                <a:gd name="adj2" fmla="val 106667"/>
                <a:gd name="adj3" fmla="val 33333"/>
              </a:avLst>
            </a:prstGeom>
            <a:solidFill>
              <a:schemeClr val="accent1"/>
            </a:solidFill>
            <a:ln w="12700" cap="sq">
              <a:solidFill>
                <a:srgbClr val="00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4941591" y="4106333"/>
              <a:ext cx="3709539" cy="42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di-enkripsi menjadi </a:t>
              </a:r>
              <a:r>
                <a:rPr lang="en-US" i="1">
                  <a:latin typeface="Book Antiqua" pitchFamily="18" charset="0"/>
                </a:rPr>
                <a:t>ciphertext</a:t>
              </a: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auto">
            <a:xfrm>
              <a:off x="4282660" y="5528682"/>
              <a:ext cx="512502" cy="853409"/>
            </a:xfrm>
            <a:prstGeom prst="flowChartMultidocument">
              <a:avLst/>
            </a:prstGeom>
            <a:solidFill>
              <a:srgbClr val="FFCC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793364" y="5670917"/>
              <a:ext cx="1198889" cy="42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i="1"/>
                <a:t>plaintext</a:t>
              </a: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1573720" y="4177451"/>
              <a:ext cx="585717" cy="853409"/>
            </a:xfrm>
            <a:prstGeom prst="flowChartDocument">
              <a:avLst/>
            </a:prstGeom>
            <a:solidFill>
              <a:srgbClr val="FFCC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auto">
            <a:xfrm>
              <a:off x="2452295" y="2328397"/>
              <a:ext cx="439288" cy="782292"/>
            </a:xfrm>
            <a:prstGeom prst="moon">
              <a:avLst>
                <a:gd name="adj" fmla="val 50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2232652" y="3252924"/>
              <a:ext cx="366073" cy="640057"/>
            </a:xfrm>
            <a:prstGeom prst="flowChartProcess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>
              <a:off x="2379081" y="2612867"/>
              <a:ext cx="73215" cy="640057"/>
            </a:xfrm>
            <a:prstGeom prst="flowChartProcess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auto">
            <a:xfrm>
              <a:off x="1720150" y="3466276"/>
              <a:ext cx="439288" cy="640057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99CC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auto">
            <a:xfrm>
              <a:off x="3111227" y="2541749"/>
              <a:ext cx="878575" cy="426705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1" name="AutoShape 15"/>
            <p:cNvSpPr>
              <a:spLocks noChangeArrowheads="1"/>
            </p:cNvSpPr>
            <p:nvPr/>
          </p:nvSpPr>
          <p:spPr bwMode="auto">
            <a:xfrm>
              <a:off x="4136231" y="2470632"/>
              <a:ext cx="658931" cy="640057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>
              <a:off x="3330871" y="2968454"/>
              <a:ext cx="878575" cy="426705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3" name="AutoShape 17"/>
            <p:cNvSpPr>
              <a:spLocks noChangeArrowheads="1"/>
            </p:cNvSpPr>
            <p:nvPr/>
          </p:nvSpPr>
          <p:spPr bwMode="auto">
            <a:xfrm>
              <a:off x="3257656" y="2186162"/>
              <a:ext cx="878575" cy="426705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4" name="AutoShape 18"/>
            <p:cNvSpPr>
              <a:spLocks noChangeArrowheads="1"/>
            </p:cNvSpPr>
            <p:nvPr/>
          </p:nvSpPr>
          <p:spPr bwMode="auto">
            <a:xfrm>
              <a:off x="4355875" y="2897337"/>
              <a:ext cx="658931" cy="640057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5" name="AutoShape 19"/>
            <p:cNvSpPr>
              <a:spLocks noChangeArrowheads="1"/>
            </p:cNvSpPr>
            <p:nvPr/>
          </p:nvSpPr>
          <p:spPr bwMode="auto">
            <a:xfrm>
              <a:off x="4429089" y="1972810"/>
              <a:ext cx="658931" cy="640057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H="1" flipV="1">
              <a:off x="2086223" y="5030860"/>
              <a:ext cx="292858" cy="640057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3038012" y="5955387"/>
              <a:ext cx="1171433" cy="71117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H="1" flipV="1">
              <a:off x="4209446" y="3608511"/>
              <a:ext cx="732146" cy="56894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H="1">
              <a:off x="6039810" y="4533038"/>
              <a:ext cx="805360" cy="355587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6552312" y="6097622"/>
              <a:ext cx="1464292" cy="42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</a:rPr>
                <a:t>Basisdata</a:t>
              </a:r>
            </a:p>
          </p:txBody>
        </p:sp>
        <p:sp>
          <p:nvSpPr>
            <p:cNvPr id="31" name="Text Box 25"/>
            <p:cNvSpPr txBox="1">
              <a:spLocks noChangeArrowheads="1"/>
            </p:cNvSpPr>
            <p:nvPr/>
          </p:nvSpPr>
          <p:spPr bwMode="auto">
            <a:xfrm>
              <a:off x="5014806" y="2612867"/>
              <a:ext cx="1459716" cy="426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dikirimkan</a:t>
              </a: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2159437" y="3870757"/>
              <a:ext cx="1467342" cy="37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000" i="1">
                  <a:latin typeface="Bookman Old Style" pitchFamily="18" charset="0"/>
                </a:rPr>
                <a:t>transmitter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1143000" y="1143000"/>
            <a:ext cx="6650038" cy="4386930"/>
            <a:chOff x="1371600" y="304800"/>
            <a:chExt cx="7793038" cy="6400800"/>
          </a:xfrm>
        </p:grpSpPr>
        <p:sp>
          <p:nvSpPr>
            <p:cNvPr id="9" name="Rectangle 2"/>
            <p:cNvSpPr txBox="1">
              <a:spLocks noChangeArrowheads="1"/>
            </p:cNvSpPr>
            <p:nvPr/>
          </p:nvSpPr>
          <p:spPr>
            <a:xfrm>
              <a:off x="1371600" y="304800"/>
              <a:ext cx="7543800" cy="1066800"/>
            </a:xfrm>
            <a:prstGeom prst="rect">
              <a:avLst/>
            </a:prstGeom>
          </p:spPr>
          <p:txBody>
            <a:bodyPr>
              <a:normAutofit fontScale="75000" lnSpcReduction="200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Implementasi Kriptografi pada </a:t>
              </a:r>
              <a:r>
                <a:rPr kumimoji="0" lang="en-US" sz="4000" b="0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Book Antiqua" pitchFamily="18" charset="0"/>
                  <a:ea typeface="+mj-ea"/>
                  <a:cs typeface="+mj-cs"/>
                </a:rPr>
                <a:t>image</a:t>
              </a:r>
              <a:r>
                <a:rPr kumimoji="0" 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:</a:t>
              </a:r>
              <a:endPara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1628775" y="3609975"/>
              <a:ext cx="3781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latin typeface="Book Antiqua" pitchFamily="18" charset="0"/>
                </a:rPr>
                <a:t>Plaintext</a:t>
              </a:r>
              <a:r>
                <a:rPr lang="en-US">
                  <a:latin typeface="Arial" charset="0"/>
                </a:rPr>
                <a:t> (</a:t>
              </a:r>
              <a:r>
                <a:rPr lang="en-US">
                  <a:latin typeface="Courier New" pitchFamily="49" charset="0"/>
                </a:rPr>
                <a:t>sabrina.jpg</a:t>
              </a:r>
              <a:r>
                <a:rPr lang="en-US">
                  <a:latin typeface="Arial" charset="0"/>
                </a:rPr>
                <a:t>): </a:t>
              </a: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5029200" y="1295400"/>
              <a:ext cx="41354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>
                  <a:latin typeface="Book Antiqua" pitchFamily="18" charset="0"/>
                </a:rPr>
                <a:t>Ciphertext</a:t>
              </a:r>
              <a:r>
                <a:rPr lang="en-US">
                  <a:latin typeface="Arial" charset="0"/>
                </a:rPr>
                <a:t> (</a:t>
              </a:r>
              <a:r>
                <a:rPr lang="en-US">
                  <a:latin typeface="Courier New" pitchFamily="49" charset="0"/>
                </a:rPr>
                <a:t>sabrina1.jpg</a:t>
              </a:r>
              <a:r>
                <a:rPr lang="en-US">
                  <a:latin typeface="Arial" charset="0"/>
                </a:rPr>
                <a:t>): </a:t>
              </a:r>
            </a:p>
          </p:txBody>
        </p:sp>
        <p:pic>
          <p:nvPicPr>
            <p:cNvPr id="12" name="Picture 28" descr="Lena25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575" y="4143375"/>
              <a:ext cx="2562225" cy="256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0" descr="lena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300" y="1828800"/>
              <a:ext cx="2628900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32"/>
            <p:cNvSpPr>
              <a:spLocks noChangeArrowheads="1"/>
            </p:cNvSpPr>
            <p:nvPr/>
          </p:nvSpPr>
          <p:spPr bwMode="auto">
            <a:xfrm>
              <a:off x="4648200" y="4648200"/>
              <a:ext cx="3581400" cy="12954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9193 h 21600"/>
                <a:gd name="T20" fmla="*/ 1700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057" y="0"/>
                  </a:moveTo>
                  <a:lnTo>
                    <a:pt x="10513" y="8524"/>
                  </a:lnTo>
                  <a:lnTo>
                    <a:pt x="15109" y="8524"/>
                  </a:lnTo>
                  <a:lnTo>
                    <a:pt x="15109" y="19193"/>
                  </a:lnTo>
                  <a:lnTo>
                    <a:pt x="0" y="19193"/>
                  </a:lnTo>
                  <a:lnTo>
                    <a:pt x="0" y="21600"/>
                  </a:lnTo>
                  <a:lnTo>
                    <a:pt x="17004" y="21600"/>
                  </a:lnTo>
                  <a:lnTo>
                    <a:pt x="17004" y="8524"/>
                  </a:lnTo>
                  <a:lnTo>
                    <a:pt x="21600" y="8524"/>
                  </a:lnTo>
                  <a:lnTo>
                    <a:pt x="16057" y="0"/>
                  </a:lnTo>
                  <a:close/>
                </a:path>
              </a:pathLst>
            </a:custGeom>
            <a:solidFill>
              <a:srgbClr val="00FF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435100" y="1238049"/>
            <a:ext cx="6489700" cy="3714951"/>
            <a:chOff x="1435100" y="274638"/>
            <a:chExt cx="7499350" cy="4078226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435100" y="274638"/>
              <a:ext cx="7499350" cy="1143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Simple Scheme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Kriptografi</a:t>
              </a:r>
              <a:endPara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pic>
          <p:nvPicPr>
            <p:cNvPr id="7" name="Picture 4" descr="C:\My Documents\PCE_0809_CoSys\krip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780928"/>
              <a:ext cx="4753840" cy="157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1143000" y="762000"/>
            <a:ext cx="6629400" cy="4950487"/>
            <a:chOff x="1371600" y="862164"/>
            <a:chExt cx="7620000" cy="5327622"/>
          </a:xfrm>
        </p:grpSpPr>
        <p:sp>
          <p:nvSpPr>
            <p:cNvPr id="4" name="Rectangle 2"/>
            <p:cNvSpPr txBox="1">
              <a:spLocks noChangeArrowheads="1"/>
            </p:cNvSpPr>
            <p:nvPr/>
          </p:nvSpPr>
          <p:spPr>
            <a:xfrm>
              <a:off x="1435608" y="862164"/>
              <a:ext cx="7498080" cy="1143000"/>
            </a:xfrm>
            <a:prstGeom prst="rect">
              <a:avLst/>
            </a:prstGeom>
          </p:spPr>
          <p:txBody>
            <a:bodyPr>
              <a:normAutofit fontScale="97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Misalkan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dimodelkan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pada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sebuah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fungsi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matematika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:</a:t>
              </a:r>
            </a:p>
          </p:txBody>
        </p:sp>
        <p:pic>
          <p:nvPicPr>
            <p:cNvPr id="5" name="Picture 3" descr="C:\My Documents\PCE_0809_CoSys\krip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462" y="4306375"/>
              <a:ext cx="5693103" cy="1883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371600" y="2092239"/>
              <a:ext cx="7620000" cy="246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461963" indent="-461963" algn="just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q"/>
              </a:pPr>
              <a:r>
                <a:rPr lang="en-US" sz="2400" i="1" dirty="0">
                  <a:latin typeface="Arial" pitchFamily="34" charset="0"/>
                  <a:cs typeface="Arial" pitchFamily="34" charset="0"/>
                </a:rPr>
                <a:t>Plaintext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: x</a:t>
              </a:r>
              <a:endParaRPr lang="en-US" sz="2400" dirty="0">
                <a:latin typeface="Arial" pitchFamily="34" charset="0"/>
                <a:cs typeface="Arial" pitchFamily="34" charset="0"/>
                <a:sym typeface="Symbol" pitchFamily="18" charset="2"/>
              </a:endParaRPr>
            </a:p>
            <a:p>
              <a:pPr marL="461963" indent="-461963" algn="just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q"/>
              </a:pPr>
              <a:r>
                <a:rPr lang="en-US" sz="2400" dirty="0" err="1">
                  <a:latin typeface="Arial" pitchFamily="34" charset="0"/>
                  <a:cs typeface="Arial" pitchFamily="34" charset="0"/>
                  <a:sym typeface="Symbol" pitchFamily="18" charset="2"/>
                </a:rPr>
                <a:t>Algoritma</a:t>
              </a:r>
              <a:r>
                <a:rPr lang="en-US" sz="24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: </a:t>
              </a:r>
              <a:r>
                <a:rPr lang="en-US" sz="2400" dirty="0" err="1">
                  <a:latin typeface="Arial" pitchFamily="34" charset="0"/>
                  <a:cs typeface="Arial" pitchFamily="34" charset="0"/>
                  <a:sym typeface="Symbol" pitchFamily="18" charset="2"/>
                </a:rPr>
                <a:t>tambahkan</a:t>
              </a:r>
              <a:r>
                <a:rPr lang="en-US" sz="24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x </a:t>
              </a:r>
              <a:r>
                <a:rPr lang="en-US" sz="2400" dirty="0" err="1">
                  <a:latin typeface="Arial" pitchFamily="34" charset="0"/>
                  <a:cs typeface="Arial" pitchFamily="34" charset="0"/>
                  <a:sym typeface="Symbol" pitchFamily="18" charset="2"/>
                </a:rPr>
                <a:t>dengan</a:t>
              </a:r>
              <a:r>
                <a:rPr lang="en-US" sz="24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  <a:sym typeface="Symbol" pitchFamily="18" charset="2"/>
                </a:rPr>
                <a:t>bilangan</a:t>
              </a:r>
              <a:r>
                <a:rPr lang="en-US" sz="24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13</a:t>
              </a:r>
            </a:p>
            <a:p>
              <a:pPr marL="461963" indent="-461963" algn="just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q"/>
              </a:pPr>
              <a:r>
                <a:rPr lang="en-US" sz="2400" i="1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Key</a:t>
              </a:r>
              <a:r>
                <a:rPr lang="en-US" sz="24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 : </a:t>
              </a:r>
              <a:r>
                <a:rPr lang="en-US" sz="2400" i="1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f</a:t>
              </a:r>
              <a:r>
                <a:rPr lang="en-US" sz="2400" dirty="0">
                  <a:latin typeface="Arial" pitchFamily="34" charset="0"/>
                  <a:cs typeface="Arial" pitchFamily="34" charset="0"/>
                  <a:sym typeface="Symbol" pitchFamily="18" charset="2"/>
                </a:rPr>
                <a:t>(x)</a:t>
              </a:r>
            </a:p>
            <a:p>
              <a:pPr marL="461963" indent="-461963" algn="just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q"/>
              </a:pPr>
              <a:r>
                <a:rPr lang="en-US" sz="2400" i="1" dirty="0" err="1">
                  <a:latin typeface="Arial" pitchFamily="34" charset="0"/>
                  <a:cs typeface="Arial" pitchFamily="34" charset="0"/>
                </a:rPr>
                <a:t>Ciphertext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: (x+13)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71600" y="1023270"/>
            <a:ext cx="75438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Contoh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2600" y="2080152"/>
            <a:ext cx="5181600" cy="3385470"/>
            <a:chOff x="1981200" y="1981200"/>
            <a:chExt cx="6248400" cy="4038600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981200" y="1981200"/>
              <a:ext cx="6019800" cy="914401"/>
            </a:xfrm>
            <a:prstGeom prst="roundRect">
              <a:avLst>
                <a:gd name="adj" fmla="val 16667"/>
              </a:avLst>
            </a:prstGeom>
            <a:solidFill>
              <a:srgbClr val="99FFCC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Bookman Old Style" pitchFamily="18" charset="0"/>
                </a:rPr>
                <a:t>Plaintext</a:t>
              </a:r>
              <a:r>
                <a:rPr lang="en-US" dirty="0">
                  <a:latin typeface="Arial" charset="0"/>
                </a:rPr>
                <a:t> </a:t>
              </a:r>
              <a:r>
                <a:rPr lang="en-US" dirty="0">
                  <a:latin typeface="Arial" charset="0"/>
                  <a:sym typeface="Symbol" pitchFamily="18" charset="2"/>
                </a:rPr>
                <a:t></a:t>
              </a:r>
              <a:r>
                <a:rPr lang="en-US" dirty="0">
                  <a:latin typeface="Arial" charset="0"/>
                </a:rPr>
                <a:t> </a:t>
              </a:r>
              <a:r>
                <a:rPr lang="en-US" dirty="0" err="1">
                  <a:latin typeface="Arial" charset="0"/>
                </a:rPr>
                <a:t>Televisi</a:t>
              </a:r>
              <a:r>
                <a:rPr lang="en-US" dirty="0">
                  <a:latin typeface="Arial" charset="0"/>
                </a:rPr>
                <a:t> </a:t>
              </a:r>
              <a:r>
                <a:rPr lang="en-US" dirty="0" err="1">
                  <a:latin typeface="Arial" charset="0"/>
                </a:rPr>
                <a:t>sudah</a:t>
              </a:r>
              <a:r>
                <a:rPr lang="en-US" dirty="0">
                  <a:latin typeface="Arial" charset="0"/>
                </a:rPr>
                <a:t> </a:t>
              </a:r>
              <a:r>
                <a:rPr lang="en-US" dirty="0" err="1">
                  <a:latin typeface="Arial" charset="0"/>
                </a:rPr>
                <a:t>dibeli</a:t>
              </a:r>
              <a:endParaRPr lang="en-US" dirty="0">
                <a:latin typeface="Arial" charset="0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1981200" y="4800600"/>
              <a:ext cx="6019800" cy="1219200"/>
            </a:xfrm>
            <a:prstGeom prst="bevel">
              <a:avLst>
                <a:gd name="adj" fmla="val 12500"/>
              </a:avLst>
            </a:prstGeom>
            <a:solidFill>
              <a:srgbClr val="CCCC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Bookman Old Style" pitchFamily="18" charset="0"/>
                </a:rPr>
                <a:t>Ciphertext</a:t>
              </a:r>
              <a:r>
                <a:rPr lang="en-US">
                  <a:latin typeface="Arial" charset="0"/>
                </a:rPr>
                <a:t> </a:t>
              </a:r>
              <a:r>
                <a:rPr lang="en-US">
                  <a:latin typeface="Arial" charset="0"/>
                  <a:sym typeface="Symbol" pitchFamily="18" charset="2"/>
                </a:rPr>
                <a:t></a:t>
              </a:r>
              <a:r>
                <a:rPr lang="en-US">
                  <a:latin typeface="Arial" charset="0"/>
                </a:rPr>
                <a:t> Gryrivfv fhqnu qvoryv</a:t>
              </a: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2590800" y="3505200"/>
              <a:ext cx="1981200" cy="609600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ahoma" pitchFamily="34" charset="0"/>
                </a:rPr>
                <a:t>Key</a:t>
              </a: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5400000">
              <a:off x="3238500" y="4152900"/>
              <a:ext cx="685800" cy="609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 rot="5400000">
              <a:off x="3238500" y="2933700"/>
              <a:ext cx="685800" cy="609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5410200" y="3505200"/>
              <a:ext cx="1981200" cy="609600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Tahoma" pitchFamily="34" charset="0"/>
                </a:rPr>
                <a:t>Key</a:t>
              </a: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rot="-5400000">
              <a:off x="6057900" y="2933700"/>
              <a:ext cx="685800" cy="609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 rot="-5400000">
              <a:off x="6057900" y="4152900"/>
              <a:ext cx="685800" cy="6096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C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 rot="-5400000">
              <a:off x="1557337" y="3548063"/>
              <a:ext cx="1304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enkripsi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 rot="5400000">
              <a:off x="7339012" y="3557588"/>
              <a:ext cx="13239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FF"/>
                  </a:solidFill>
                  <a:latin typeface="Comic Sans MS" pitchFamily="66" charset="0"/>
                </a:rPr>
                <a:t>dekripsi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9201" y="1744050"/>
            <a:ext cx="21387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disimbolkan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12466" y="2214403"/>
            <a:ext cx="1702053" cy="529146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C = </a:t>
            </a:r>
            <a:r>
              <a:rPr lang="en-US" sz="2000" i="1">
                <a:latin typeface="Arial" pitchFamily="34" charset="0"/>
                <a:cs typeface="Arial" pitchFamily="34" charset="0"/>
              </a:rPr>
              <a:t>chipertext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153775" y="979728"/>
            <a:ext cx="1702053" cy="529146"/>
          </a:xfrm>
          <a:prstGeom prst="rect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P = </a:t>
            </a:r>
            <a:r>
              <a:rPr lang="en-US" sz="2000" i="1">
                <a:latin typeface="Arial" pitchFamily="34" charset="0"/>
                <a:cs typeface="Arial" pitchFamily="34" charset="0"/>
              </a:rPr>
              <a:t>plaintext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273403" y="1332492"/>
            <a:ext cx="821681" cy="529146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332094" y="2038020"/>
            <a:ext cx="821681" cy="293970"/>
          </a:xfrm>
          <a:prstGeom prst="lin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07503" y="2978725"/>
            <a:ext cx="881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maka: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36584" y="3390283"/>
            <a:ext cx="5480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Fungsi pemetaan P</a:t>
            </a:r>
            <a:r>
              <a:rPr lang="en-US" sz="2000">
                <a:latin typeface="Arial" pitchFamily="34" charset="0"/>
                <a:cs typeface="Arial" pitchFamily="34" charset="0"/>
                <a:sym typeface="Symbol" pitchFamily="18" charset="2"/>
              </a:rPr>
              <a:t></a:t>
            </a:r>
            <a:r>
              <a:rPr lang="en-US" sz="2000">
                <a:latin typeface="Arial" pitchFamily="34" charset="0"/>
                <a:cs typeface="Arial" pitchFamily="34" charset="0"/>
              </a:rPr>
              <a:t>C disebut E (</a:t>
            </a:r>
            <a:r>
              <a:rPr lang="en-US" sz="2000" i="1">
                <a:latin typeface="Arial" pitchFamily="34" charset="0"/>
                <a:cs typeface="Arial" pitchFamily="34" charset="0"/>
              </a:rPr>
              <a:t>encryption</a:t>
            </a:r>
            <a:r>
              <a:rPr lang="en-US" sz="2000">
                <a:latin typeface="Arial" pitchFamily="34" charset="0"/>
                <a:cs typeface="Arial" pitchFamily="34" charset="0"/>
              </a:rPr>
              <a:t>):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395275" y="4635982"/>
            <a:ext cx="5631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Fungsi pemetaan C </a:t>
            </a:r>
            <a:r>
              <a:rPr lang="en-US" sz="2000">
                <a:latin typeface="Arial" pitchFamily="34" charset="0"/>
                <a:cs typeface="Arial" pitchFamily="34" charset="0"/>
                <a:sym typeface="Symbol" pitchFamily="18" charset="2"/>
              </a:rPr>
              <a:t> </a:t>
            </a:r>
            <a:r>
              <a:rPr lang="en-US" sz="2000">
                <a:latin typeface="Arial" pitchFamily="34" charset="0"/>
                <a:cs typeface="Arial" pitchFamily="34" charset="0"/>
              </a:rPr>
              <a:t>P disebut D (</a:t>
            </a:r>
            <a:r>
              <a:rPr lang="en-US" sz="2000" i="1">
                <a:latin typeface="Arial" pitchFamily="34" charset="0"/>
                <a:cs typeface="Arial" pitchFamily="34" charset="0"/>
              </a:rPr>
              <a:t>decryption</a:t>
            </a:r>
            <a:r>
              <a:rPr lang="en-US" sz="2000">
                <a:latin typeface="Arial" pitchFamily="34" charset="0"/>
                <a:cs typeface="Arial" pitchFamily="34" charset="0"/>
              </a:rPr>
              <a:t>):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923499" y="3860635"/>
            <a:ext cx="1291212" cy="587940"/>
          </a:xfrm>
          <a:prstGeom prst="rect">
            <a:avLst/>
          </a:prstGeom>
          <a:solidFill>
            <a:srgbClr val="CC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E(P) = C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923499" y="5095310"/>
            <a:ext cx="1291212" cy="587940"/>
          </a:xfrm>
          <a:prstGeom prst="rect">
            <a:avLst/>
          </a:prstGeom>
          <a:solidFill>
            <a:srgbClr val="CCCC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D(C) = 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14400" y="990600"/>
            <a:ext cx="7543800" cy="57148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Skema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Proses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Enkripsi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Dekripsi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63560" y="2003952"/>
            <a:ext cx="6705600" cy="3810000"/>
            <a:chOff x="1447800" y="2133600"/>
            <a:chExt cx="7308850" cy="434340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4114800" y="2819400"/>
              <a:ext cx="1524000" cy="990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FF"/>
                  </a:solidFill>
                  <a:latin typeface="Arial" charset="0"/>
                </a:rPr>
                <a:t>enkripsi</a:t>
              </a: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4114800" y="4572000"/>
              <a:ext cx="1524000" cy="990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FF"/>
                  </a:solidFill>
                  <a:latin typeface="Arial" charset="0"/>
                </a:rPr>
                <a:t>dekripsi</a:t>
              </a: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447800" y="3581400"/>
              <a:ext cx="1447800" cy="1524000"/>
            </a:xfrm>
            <a:prstGeom prst="foldedCorner">
              <a:avLst>
                <a:gd name="adj" fmla="val 12500"/>
              </a:avLst>
            </a:prstGeom>
            <a:solidFill>
              <a:srgbClr val="99FF9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Bookman Old Style" pitchFamily="18" charset="0"/>
                </a:rPr>
                <a:t>Plaintext</a:t>
              </a: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7162800" y="3429000"/>
              <a:ext cx="1447800" cy="1524000"/>
            </a:xfrm>
            <a:prstGeom prst="foldedCorner">
              <a:avLst>
                <a:gd name="adj" fmla="val 12500"/>
              </a:avLst>
            </a:prstGeom>
            <a:solidFill>
              <a:srgbClr val="99FF99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id-ID">
                <a:latin typeface="Bookman Old Style" pitchFamily="18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7467600" y="3810000"/>
              <a:ext cx="838200" cy="6858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7010400" y="5029200"/>
              <a:ext cx="17462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Bookman Old Style" pitchFamily="18" charset="0"/>
                </a:rPr>
                <a:t>Ciphertext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429000" y="3352800"/>
              <a:ext cx="685800" cy="0"/>
            </a:xfrm>
            <a:prstGeom prst="line">
              <a:avLst/>
            </a:prstGeom>
            <a:noFill/>
            <a:ln w="28575" cap="sq">
              <a:solidFill>
                <a:srgbClr val="008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429000" y="3352800"/>
              <a:ext cx="0" cy="762000"/>
            </a:xfrm>
            <a:prstGeom prst="line">
              <a:avLst/>
            </a:prstGeom>
            <a:noFill/>
            <a:ln w="28575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2895600" y="4114800"/>
              <a:ext cx="533400" cy="0"/>
            </a:xfrm>
            <a:prstGeom prst="line">
              <a:avLst/>
            </a:prstGeom>
            <a:noFill/>
            <a:ln w="28575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2895600" y="4572000"/>
              <a:ext cx="533400" cy="0"/>
            </a:xfrm>
            <a:prstGeom prst="line">
              <a:avLst/>
            </a:prstGeom>
            <a:noFill/>
            <a:ln w="28575" cap="sq">
              <a:solidFill>
                <a:srgbClr val="008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429000" y="4572000"/>
              <a:ext cx="0" cy="609600"/>
            </a:xfrm>
            <a:prstGeom prst="line">
              <a:avLst/>
            </a:prstGeom>
            <a:noFill/>
            <a:ln w="28575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429000" y="5181600"/>
              <a:ext cx="685800" cy="0"/>
            </a:xfrm>
            <a:prstGeom prst="line">
              <a:avLst/>
            </a:prstGeom>
            <a:noFill/>
            <a:ln w="28575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6096000" y="3962400"/>
              <a:ext cx="1066800" cy="0"/>
            </a:xfrm>
            <a:prstGeom prst="line">
              <a:avLst/>
            </a:prstGeom>
            <a:noFill/>
            <a:ln w="28575" cap="sq">
              <a:solidFill>
                <a:srgbClr val="008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5486400" y="4953000"/>
              <a:ext cx="609600" cy="0"/>
            </a:xfrm>
            <a:prstGeom prst="line">
              <a:avLst/>
            </a:prstGeom>
            <a:noFill/>
            <a:ln w="28575" cap="sq">
              <a:solidFill>
                <a:srgbClr val="008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5562600" y="3276600"/>
              <a:ext cx="533400" cy="0"/>
            </a:xfrm>
            <a:prstGeom prst="line">
              <a:avLst/>
            </a:prstGeom>
            <a:noFill/>
            <a:ln w="28575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6096000" y="3276600"/>
              <a:ext cx="0" cy="685800"/>
            </a:xfrm>
            <a:prstGeom prst="line">
              <a:avLst/>
            </a:prstGeom>
            <a:noFill/>
            <a:ln w="28575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6096000" y="4419600"/>
              <a:ext cx="0" cy="5334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6096000" y="4419600"/>
              <a:ext cx="1066800" cy="0"/>
            </a:xfrm>
            <a:prstGeom prst="line">
              <a:avLst/>
            </a:prstGeom>
            <a:noFill/>
            <a:ln w="28575" cap="sq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>
              <a:off x="2590800" y="2133600"/>
              <a:ext cx="1143000" cy="609600"/>
            </a:xfrm>
            <a:prstGeom prst="flowChartPreparation">
              <a:avLst/>
            </a:prstGeom>
            <a:solidFill>
              <a:srgbClr val="339966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CC00"/>
                  </a:solidFill>
                  <a:latin typeface="Tahoma" pitchFamily="34" charset="0"/>
                </a:rPr>
                <a:t>K</a:t>
              </a:r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>
              <a:off x="5715000" y="5867400"/>
              <a:ext cx="1143000" cy="609600"/>
            </a:xfrm>
            <a:prstGeom prst="flowChartPreparation">
              <a:avLst/>
            </a:prstGeom>
            <a:solidFill>
              <a:srgbClr val="339966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CC00"/>
                  </a:solidFill>
                  <a:latin typeface="Tahoma" pitchFamily="34" charset="0"/>
                </a:rPr>
                <a:t>K</a:t>
              </a: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rot="10800000" flipV="1">
              <a:off x="4876800" y="2438400"/>
              <a:ext cx="0" cy="53340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3733800" y="2438400"/>
              <a:ext cx="1143000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4876800" y="5562600"/>
              <a:ext cx="0" cy="60960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4876800" y="6172200"/>
              <a:ext cx="838200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d-ID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71600" y="1072263"/>
            <a:ext cx="7543800" cy="52793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berlaku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sebagai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berikut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14400" y="1981200"/>
            <a:ext cx="7499350" cy="3657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Apabila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kunci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enkripsi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sama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kunci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dekripsi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maka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sistem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kriptografi-nya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disebut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sistem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simetris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sistem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konvensional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algoritma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kriptografi-nya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disebut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algoritma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simetri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algoritma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konvensional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Contohnya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Algoritma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DES (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Data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Encyption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Standard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14400" y="1045192"/>
            <a:ext cx="7543800" cy="101220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kriptografi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simetris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sama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digunakan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untuk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enkripsi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dekripsi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pesan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</p:txBody>
      </p:sp>
      <p:pic>
        <p:nvPicPr>
          <p:cNvPr id="4" name="Picture 4" descr="C:\My Documents\PCE_0809_CoSys\symetric_cry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7010400" cy="260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6800" y="884238"/>
            <a:ext cx="7499350" cy="639762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Kelebihan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algoritma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simetris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2133600"/>
            <a:ext cx="7499350" cy="2362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Kecepatan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operasi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lebih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tinggi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bila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dibandingkan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algoritma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asimetris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Karena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kecepatan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operasinya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cukup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tinggi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maka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dapat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digunakan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sistem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real-time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QUIZ 2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12.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08.  </a:t>
            </a:r>
          </a:p>
        </p:txBody>
      </p:sp>
      <p:sp>
        <p:nvSpPr>
          <p:cNvPr id="21" name="object 7"/>
          <p:cNvSpPr txBox="1"/>
          <p:nvPr/>
        </p:nvSpPr>
        <p:spPr>
          <a:xfrm>
            <a:off x="4191000" y="3331032"/>
            <a:ext cx="4025900" cy="250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MESSAGE DIGEST 5 (MD5)</a:t>
            </a:r>
            <a:endParaRPr lang="en-US" b="1" dirty="0" smtClean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4191000" y="3722916"/>
            <a:ext cx="3492500" cy="260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DOUBLE DES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TRIPLE DES</a:t>
            </a:r>
            <a:endParaRPr lang="en-US" b="1" dirty="0" smtClean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4191000" y="4082144"/>
            <a:ext cx="47244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FUNGSI HASH DALAM CRYPTOGRAPHY</a:t>
            </a:r>
          </a:p>
        </p:txBody>
      </p:sp>
      <p:sp>
        <p:nvSpPr>
          <p:cNvPr id="34" name="object 7"/>
          <p:cNvSpPr txBox="1"/>
          <p:nvPr/>
        </p:nvSpPr>
        <p:spPr>
          <a:xfrm>
            <a:off x="4190996" y="4474058"/>
            <a:ext cx="4025900" cy="250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6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DIGITAL SIGNATURE</a:t>
            </a:r>
            <a:endParaRPr lang="en-US" b="1" dirty="0" smtClean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125684" y="4822368"/>
            <a:ext cx="4495800" cy="3048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NUMBER THEORY ALGORITHMS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4125684" y="520337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ELECTRONIC MAIL SECURITY</a:t>
            </a:r>
            <a:endParaRPr kumimoji="0" lang="sv-SE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19200" y="990600"/>
            <a:ext cx="749935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Kelemahan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algoritma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simetris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955048"/>
            <a:ext cx="7499350" cy="3200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Untuk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tiap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pengiriman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pesan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user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berbeda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dibutuhkan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kunci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berbeda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juga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sehingga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terjadi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kesulitan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manajemen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kunci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tersebut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Permasalahan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pengiriman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kunci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itu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sendiri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disebut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"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key distribution problem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".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71600" y="1035050"/>
            <a:ext cx="6858000" cy="565150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(K)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berlaku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sebagai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berikut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828800"/>
            <a:ext cx="7499350" cy="3657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Apabila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kunci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enkripsi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tidak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sama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kunci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dekripsi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maka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sistem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kriptografi-nya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disebut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sistem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asimetris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sistem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kunci-publik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algoritma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kriptografi-nya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disebut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algoritma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nirsimetri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algoritma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kunci-publik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Contohnya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Algoritma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RSA (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Rivest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-Shamir-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Adleman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6800" y="990600"/>
            <a:ext cx="7543800" cy="1600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kriptografi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asimetris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, K1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digunakan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untuk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enkripsi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plaintext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K2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digunakan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untuk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dekripsi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ciphertext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</p:txBody>
      </p:sp>
      <p:pic>
        <p:nvPicPr>
          <p:cNvPr id="4" name="Picture 4" descr="C:\My Documents\PCE_0809_CoSys\asymetric_cry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73912"/>
            <a:ext cx="6731852" cy="309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6800" y="990600"/>
            <a:ext cx="749935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Kelebihan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algoritma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asimetris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38200" y="2133600"/>
            <a:ext cx="7499350" cy="1975737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Masalah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keamanan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distribusi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kunci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dapat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lebih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Masalah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manajemen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kunci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lebih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karena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jumlah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kunci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lebih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sedikit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35100" y="913421"/>
            <a:ext cx="5651500" cy="57986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Kelemahan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algoritma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asimetris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885664"/>
            <a:ext cx="7499350" cy="2454705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Kecepatan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lebih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rendah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bila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dibandingkan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algoritma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simetris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Untuk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tingkat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keamanan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kunci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yang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digunakan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lebih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panjang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dibandingkan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algoritma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simetris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648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71600" y="947076"/>
            <a:ext cx="7543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Klasifikasi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algoritma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kriptografi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berdasar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panjang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data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digunakan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sekali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proses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2005608"/>
            <a:ext cx="7620000" cy="39379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Algoritma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stream cipher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: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/data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hendak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dikirim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dioperasikan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dalam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bentuk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blok-blok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lebih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kecil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byte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atau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biasanya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satu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karakter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per-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satuan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waktu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proses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menggunakan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tranformasi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enkripsi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berubah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setiap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waktu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Contohnya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Blowfish, DES,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Idea, RC5, Safer, Square,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Twofish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RC6, Loki97.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Algoritma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block cipher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: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/data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hendak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dikirim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dalam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bentuk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blok-blok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besar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misal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64-bit)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dimana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blok-blok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dioperasikan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fungsi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enkripsi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menghasilkan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rahasia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dalam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blok-blok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berukuran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juga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Contoh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RC4, Seal, A5, Oryx.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21216" y="878836"/>
            <a:ext cx="7543800" cy="95792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Klasifikasi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algoritma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kriptografi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berdasar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panjang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data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digunakan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sekali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proses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07568" y="2064436"/>
            <a:ext cx="7620000" cy="37267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Algoritma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stream cipher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: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/data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hendak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dikirim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dioperasikan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dalam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bentuk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blok-blok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lebih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kecil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byte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atau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biasanya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satu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karakter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per-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satuan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waktu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proses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menggunakan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tranformasi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enkripsi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berubah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setiap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waktu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Contohnya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Blowfish, DES,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Gost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Idea, RC5, Safer, Square,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Twofish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RC6, Loki97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Algoritma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block cipher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: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/data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hendak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dikirim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dalam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bentuk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blok-blok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besar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misal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64-bit)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dimana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blok-blok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dioperasikan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dengan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fungsi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enkripsi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menghasilkan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informasi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rahasia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dalam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blok-blok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yang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berukuran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sama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juga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Contoh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RC4, Seal, A5, Oryx.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62000" y="2819400"/>
            <a:ext cx="7499350" cy="68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 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R I M A   K A S I H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6148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Mahasiswa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menguasai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konsep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cryptography 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KONTRAK KULIAH</a:t>
            </a:r>
          </a:p>
        </p:txBody>
      </p:sp>
      <p:sp>
        <p:nvSpPr>
          <p:cNvPr id="5" name="object 6"/>
          <p:cNvSpPr txBox="1">
            <a:spLocks noGrp="1"/>
          </p:cNvSpPr>
          <p:nvPr>
            <p:ph idx="1"/>
          </p:nvPr>
        </p:nvSpPr>
        <p:spPr>
          <a:xfrm>
            <a:off x="457200" y="1447801"/>
            <a:ext cx="8229600" cy="2133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335">
              <a:lnSpc>
                <a:spcPct val="95825"/>
              </a:lnSpc>
              <a:spcBef>
                <a:spcPts val="1290"/>
              </a:spcBef>
            </a:pPr>
            <a:r>
              <a:rPr sz="2400" spc="-9" smtClean="0">
                <a:latin typeface="Arial" pitchFamily="34" charset="0"/>
                <a:cs typeface="Arial" pitchFamily="34" charset="0"/>
              </a:rPr>
              <a:t>B</a:t>
            </a:r>
            <a:r>
              <a:rPr sz="2400" spc="0" smtClean="0">
                <a:latin typeface="Arial" pitchFamily="34" charset="0"/>
                <a:cs typeface="Arial" pitchFamily="34" charset="0"/>
              </a:rPr>
              <a:t>aju </a:t>
            </a:r>
            <a:r>
              <a:rPr sz="2400" spc="-9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api dan So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p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n +</a:t>
            </a:r>
            <a:r>
              <a:rPr sz="2400" spc="-9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Sep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tu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marL="12700" marR="61335">
              <a:lnSpc>
                <a:spcPct val="95825"/>
              </a:lnSpc>
              <a:spcBef>
                <a:spcPts val="1300"/>
              </a:spcBef>
            </a:pPr>
            <a:r>
              <a:rPr sz="2400" spc="0" dirty="0" smtClean="0">
                <a:latin typeface="Arial" pitchFamily="34" charset="0"/>
                <a:cs typeface="Arial" pitchFamily="34" charset="0"/>
              </a:rPr>
              <a:t>M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e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gan</a:t>
            </a:r>
            <a:r>
              <a:rPr sz="2400" spc="4" dirty="0" smtClean="0">
                <a:latin typeface="Arial" pitchFamily="34" charset="0"/>
                <a:cs typeface="Arial" pitchFamily="34" charset="0"/>
              </a:rPr>
              <a:t>g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gu ketenangan</a:t>
            </a:r>
            <a:r>
              <a:rPr sz="2400" spc="-9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kelas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KELU</a:t>
            </a:r>
            <a:r>
              <a:rPr sz="2400" b="1" spc="-4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400" b="1" spc="-14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-4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marL="12700" marR="61335">
              <a:lnSpc>
                <a:spcPct val="95825"/>
              </a:lnSpc>
              <a:spcBef>
                <a:spcPts val="1290"/>
              </a:spcBef>
            </a:pPr>
            <a:r>
              <a:rPr sz="2400" spc="0" dirty="0" smtClean="0">
                <a:latin typeface="Arial" pitchFamily="34" charset="0"/>
                <a:cs typeface="Arial" pitchFamily="34" charset="0"/>
              </a:rPr>
              <a:t>S</a:t>
            </a:r>
            <a:r>
              <a:rPr sz="2400" spc="14" dirty="0" smtClean="0">
                <a:latin typeface="Arial" pitchFamily="34" charset="0"/>
                <a:cs typeface="Arial" pitchFamily="34" charset="0"/>
              </a:rPr>
              <a:t>y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-4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at </a:t>
            </a:r>
            <a:r>
              <a:rPr sz="2400" spc="-9" smtClean="0">
                <a:latin typeface="Arial" pitchFamily="34" charset="0"/>
                <a:cs typeface="Arial" pitchFamily="34" charset="0"/>
              </a:rPr>
              <a:t>i</a:t>
            </a:r>
            <a:r>
              <a:rPr sz="2400" spc="9" smtClean="0">
                <a:latin typeface="Arial" pitchFamily="34" charset="0"/>
                <a:cs typeface="Arial" pitchFamily="34" charset="0"/>
              </a:rPr>
              <a:t>k</a:t>
            </a:r>
            <a:r>
              <a:rPr sz="2400" spc="0" smtClean="0">
                <a:latin typeface="Arial" pitchFamily="34" charset="0"/>
                <a:cs typeface="Arial" pitchFamily="34" charset="0"/>
              </a:rPr>
              <a:t>ut </a:t>
            </a:r>
            <a:r>
              <a:rPr lang="en-US" sz="2400" spc="-9" dirty="0">
                <a:latin typeface="Arial" pitchFamily="34" charset="0"/>
                <a:cs typeface="Arial" pitchFamily="34" charset="0"/>
              </a:rPr>
              <a:t>U</a:t>
            </a:r>
            <a:r>
              <a:rPr sz="2400" spc="-4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0" smtClean="0">
                <a:latin typeface="Arial" pitchFamily="34" charset="0"/>
                <a:cs typeface="Arial" pitchFamily="34" charset="0"/>
              </a:rPr>
              <a:t>S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:</a:t>
            </a:r>
            <a:r>
              <a:rPr sz="2400" spc="1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75% </a:t>
            </a:r>
            <a:r>
              <a:rPr sz="2400" b="1" spc="-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</a:t>
            </a:r>
            <a:r>
              <a:rPr sz="2400" b="1" spc="-4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2400" b="1" spc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</a:t>
            </a:r>
            <a:endParaRPr sz="2400">
              <a:latin typeface="Arial" pitchFamily="34" charset="0"/>
              <a:cs typeface="Arial" pitchFamily="34" charset="0"/>
            </a:endParaRPr>
          </a:p>
          <a:p>
            <a:pPr marL="12700" marR="61335">
              <a:lnSpc>
                <a:spcPct val="95825"/>
              </a:lnSpc>
              <a:spcBef>
                <a:spcPts val="1300"/>
              </a:spcBef>
            </a:pPr>
            <a:r>
              <a:rPr sz="2400" spc="0" dirty="0" smtClean="0">
                <a:latin typeface="Arial" pitchFamily="34" charset="0"/>
                <a:cs typeface="Arial" pitchFamily="34" charset="0"/>
              </a:rPr>
              <a:t>Sa</a:t>
            </a:r>
            <a:r>
              <a:rPr sz="2400" spc="4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ksi be</a:t>
            </a:r>
            <a:r>
              <a:rPr sz="2400" spc="-4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b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uat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cu</a:t>
            </a:r>
            <a:r>
              <a:rPr sz="2400" spc="4" dirty="0" smtClean="0">
                <a:latin typeface="Arial" pitchFamily="34" charset="0"/>
                <a:cs typeface="Arial" pitchFamily="34" charset="0"/>
              </a:rPr>
              <a:t>r</a:t>
            </a:r>
            <a:r>
              <a:rPr sz="2400" spc="-14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2400" spc="9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400" spc="0" dirty="0" smtClean="0">
                <a:latin typeface="Arial" pitchFamily="34" charset="0"/>
                <a:cs typeface="Arial" pitchFamily="34" charset="0"/>
              </a:rPr>
              <a:t>g : 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400" b="1" spc="-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400" b="1" spc="-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400" b="1" spc="-14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2400" b="1" spc="-4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-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2400" b="1" spc="-4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-9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KUL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400" b="1" spc="-4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b="1" spc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endParaRPr sz="24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PENILAIAN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1200351" y="2412370"/>
            <a:ext cx="6419649" cy="26930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65"/>
              </a:lnSpc>
              <a:spcBef>
                <a:spcPts val="168"/>
              </a:spcBef>
            </a:pPr>
            <a:r>
              <a:rPr lang="en-US" sz="2400" b="1" spc="4" dirty="0">
                <a:latin typeface="Arial" pitchFamily="34" charset="0"/>
                <a:cs typeface="Arial" pitchFamily="34" charset="0"/>
              </a:rPr>
              <a:t>U</a:t>
            </a:r>
            <a:r>
              <a:rPr sz="2400" b="1" spc="4" smtClean="0">
                <a:latin typeface="Arial" pitchFamily="34" charset="0"/>
                <a:cs typeface="Arial" pitchFamily="34" charset="0"/>
              </a:rPr>
              <a:t>T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spc="0" dirty="0" smtClean="0">
                <a:latin typeface="Arial" pitchFamily="34" charset="0"/>
                <a:cs typeface="Arial" pitchFamily="34" charset="0"/>
              </a:rPr>
              <a:t>						35 %</a:t>
            </a:r>
            <a:endParaRPr sz="2400" b="1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4970"/>
              </a:lnSpc>
              <a:spcBef>
                <a:spcPts val="390"/>
              </a:spcBef>
            </a:pPr>
            <a:r>
              <a:rPr lang="en-US" sz="2400" b="1" spc="4" dirty="0">
                <a:latin typeface="Arial" pitchFamily="34" charset="0"/>
                <a:cs typeface="Arial" pitchFamily="34" charset="0"/>
              </a:rPr>
              <a:t>U</a:t>
            </a:r>
            <a:r>
              <a:rPr sz="2400" b="1" spc="4" smtClean="0">
                <a:latin typeface="Arial" pitchFamily="34" charset="0"/>
                <a:cs typeface="Arial" pitchFamily="34" charset="0"/>
              </a:rPr>
              <a:t>A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spc="0" dirty="0" smtClean="0">
                <a:latin typeface="Arial" pitchFamily="34" charset="0"/>
                <a:cs typeface="Arial" pitchFamily="34" charset="0"/>
              </a:rPr>
              <a:t>						35 %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spc="4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4970"/>
              </a:lnSpc>
              <a:spcBef>
                <a:spcPts val="390"/>
              </a:spcBef>
            </a:pPr>
            <a:r>
              <a:rPr lang="en-US" sz="2400" b="1" spc="4" dirty="0" smtClean="0">
                <a:latin typeface="Arial" pitchFamily="34" charset="0"/>
                <a:cs typeface="Arial" pitchFamily="34" charset="0"/>
              </a:rPr>
              <a:t>ABSEN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400" b="1" spc="0" dirty="0" smtClean="0">
                <a:latin typeface="Arial" pitchFamily="34" charset="0"/>
                <a:cs typeface="Arial" pitchFamily="34" charset="0"/>
              </a:rPr>
              <a:t>					10 %</a:t>
            </a:r>
          </a:p>
          <a:p>
            <a:pPr marL="12700">
              <a:lnSpc>
                <a:spcPts val="4970"/>
              </a:lnSpc>
              <a:spcBef>
                <a:spcPts val="390"/>
              </a:spcBef>
            </a:pPr>
            <a:r>
              <a:rPr sz="2400" b="1" spc="4" smtClean="0">
                <a:latin typeface="Arial" pitchFamily="34" charset="0"/>
                <a:cs typeface="Arial" pitchFamily="34" charset="0"/>
              </a:rPr>
              <a:t>QU</a:t>
            </a:r>
            <a:r>
              <a:rPr sz="2400" b="1" spc="0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400" b="1" spc="0" dirty="0" smtClean="0">
                <a:latin typeface="Arial" pitchFamily="34" charset="0"/>
                <a:cs typeface="Arial" pitchFamily="34" charset="0"/>
              </a:rPr>
              <a:t>						20 %</a:t>
            </a:r>
            <a:endParaRPr sz="24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REFERENSI</a:t>
            </a:r>
          </a:p>
        </p:txBody>
      </p:sp>
      <p:sp>
        <p:nvSpPr>
          <p:cNvPr id="5" name="object 3"/>
          <p:cNvSpPr txBox="1"/>
          <p:nvPr/>
        </p:nvSpPr>
        <p:spPr>
          <a:xfrm>
            <a:off x="726810" y="2203921"/>
            <a:ext cx="7807590" cy="2690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Menezes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P. van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Oorschot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and S. Vanstone, “Handbook of Applied Cryptography”, CRC Press, 1996.</a:t>
            </a:r>
          </a:p>
          <a:p>
            <a:pPr lvl="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HCA van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tilborg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“ Fundamentals of cryptography”,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Kluwer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academic publisher.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C.Paar,J.Pelzl,”Understanding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Cryptography-Textbook for Student and Practitioners”,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2009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87450" y="2997200"/>
            <a:ext cx="749935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Masalah Ancaman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dan Aspek Keamanan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1121</Words>
  <Application>Microsoft Office PowerPoint</Application>
  <PresentationFormat>On-screen Show (4:3)</PresentationFormat>
  <Paragraphs>190</Paragraphs>
  <Slides>47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VISIO</vt:lpstr>
      <vt:lpstr>Slide 1</vt:lpstr>
      <vt:lpstr>Slide 2</vt:lpstr>
      <vt:lpstr>Slide 3</vt:lpstr>
      <vt:lpstr>NUMBER THEORY ALGORITHMS</vt:lpstr>
      <vt:lpstr>KEMAMPUAN AKHIR YANG DIHARAPKAN</vt:lpstr>
      <vt:lpstr>KONTRAK KULIAH</vt:lpstr>
      <vt:lpstr>PENILAIAN</vt:lpstr>
      <vt:lpstr>REFERENSI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ACER</cp:lastModifiedBy>
  <cp:revision>230</cp:revision>
  <dcterms:created xsi:type="dcterms:W3CDTF">2010-08-24T06:47:44Z</dcterms:created>
  <dcterms:modified xsi:type="dcterms:W3CDTF">2017-08-30T11:37:31Z</dcterms:modified>
</cp:coreProperties>
</file>