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16" r:id="rId2"/>
    <p:sldId id="335" r:id="rId3"/>
    <p:sldId id="406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8" r:id="rId12"/>
    <p:sldId id="429" r:id="rId13"/>
    <p:sldId id="430" r:id="rId14"/>
    <p:sldId id="431" r:id="rId15"/>
    <p:sldId id="433" r:id="rId16"/>
    <p:sldId id="434" r:id="rId17"/>
    <p:sldId id="435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69" r:id="rId50"/>
    <p:sldId id="44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18" autoAdjust="0"/>
    <p:restoredTop sz="93190" autoAdjust="0"/>
  </p:normalViewPr>
  <p:slideViewPr>
    <p:cSldViewPr>
      <p:cViewPr>
        <p:scale>
          <a:sx n="87" d="100"/>
          <a:sy n="87" d="100"/>
        </p:scale>
        <p:origin x="-750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5B7806-24C6-4391-AEF3-C3B7B2C32CFC}" type="datetimeFigureOut">
              <a:rPr lang="id-ID"/>
              <a:pPr>
                <a:defRPr/>
              </a:pPr>
              <a:t>30/08/2017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C48102-6F3D-439D-A5BD-C99B255580B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CBF68-6521-4D29-B21C-6027FB87E2B6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CD468-85B9-4593-89A0-1A5CD6516BAD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FB51-D03D-4E5A-8BA2-CAA12EE398F8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B086-F84E-4F8B-A0D9-5611E50FD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34F1-2BB2-4D2F-84B9-28E7130DC39E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DD7A-1382-45E6-8DDC-11DEDBFB6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CE49-5B81-4CD1-AAED-FDFFDA71D1B2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EC89-9DD5-4042-AB78-218F3A144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9B08-F56A-462B-B7F9-F38F66C56874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4FA6-9CE4-4F6F-BE87-69AD77EB1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4648-A91F-466B-ABED-BD4024EAA5C7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47C5-E233-4CAF-8310-8D1F02311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391E-C1B5-4111-B50C-A040C0397B4E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A2F4-CA80-4FD6-AB65-B9378C88A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6E88-B56C-46FA-9983-ED8AC439ECBC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CB0E-3173-4D03-8739-8E33BA954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68BE-BB12-4F21-9282-EB6DA0811862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DDFF-6772-4E11-ADC2-65167D598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0DB0-F262-4E7F-9875-6776C5092275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A5F4-F88C-4D97-8213-A12DAB66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551A-35CF-427E-90FD-6DB597F5D841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F8E7-AFB4-4854-AC72-DC70F7E12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6E14-3E28-461B-A586-9153C183908D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9754-6895-499C-8CA2-D487DD3AC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575F1-812A-4509-A3A9-894CE330C3F5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26E494A-D0F6-4A6A-9473-28E754CE6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43.bin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49.bin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50.bin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51.bin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52.bin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ALGORITHM NUMBER THEORY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PERTEMUAN 12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AGUNG MULYO WIDODO DAN HOLDER S. 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TEKNIK INFORMATIKA FAKULTAS ILMU KOMPUTER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Extended GCD Algorithm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62000" y="1600200"/>
            <a:ext cx="65532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Theorem</a:t>
            </a:r>
          </a:p>
          <a:p>
            <a:pPr eaLnBrk="1" hangingPunct="1"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Proof</a:t>
            </a: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1981200" y="2209800"/>
          <a:ext cx="2971800" cy="1044335"/>
        </p:xfrm>
        <a:graphic>
          <a:graphicData uri="http://schemas.openxmlformats.org/presentationml/2006/ole">
            <p:oleObj spid="_x0000_s24581" name="Equation" r:id="rId4" imgW="1879600" imgH="660400" progId="">
              <p:embed/>
            </p:oleObj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/>
        </p:nvGraphicFramePr>
        <p:xfrm>
          <a:off x="1905000" y="3962400"/>
          <a:ext cx="3733800" cy="1206344"/>
        </p:xfrm>
        <a:graphic>
          <a:graphicData uri="http://schemas.openxmlformats.org/presentationml/2006/ole">
            <p:oleObj spid="_x0000_s24582" name="Equation" r:id="rId5" imgW="2120900" imgH="6858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ectangle 6"/>
          <p:cNvSpPr>
            <a:spLocks noChangeArrowheads="1"/>
          </p:cNvSpPr>
          <p:nvPr/>
        </p:nvSpPr>
        <p:spPr bwMode="auto">
          <a:xfrm>
            <a:off x="1219200" y="2133600"/>
            <a:ext cx="4800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40228"/>
            <a:ext cx="7772400" cy="7921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Extended GCD Algorithm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65532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Corollary</a:t>
            </a:r>
          </a:p>
          <a:p>
            <a:pPr lvl="1"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gcd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x,y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1 then x' is the</a:t>
            </a:r>
          </a:p>
          <a:p>
            <a:pPr lvl="1" eaLnBrk="1" hangingPunct="1">
              <a:buFontTx/>
              <a:buNone/>
              <a:defRPr/>
            </a:pP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modular inverse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of x modulo y</a:t>
            </a:r>
          </a:p>
          <a:p>
            <a:pPr lvl="1" eaLnBrk="1" hangingPunct="1">
              <a:buFontTx/>
              <a:buNone/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Proof</a:t>
            </a:r>
          </a:p>
        </p:txBody>
      </p:sp>
      <p:graphicFrame>
        <p:nvGraphicFramePr>
          <p:cNvPr id="135" name="Object 7"/>
          <p:cNvGraphicFramePr>
            <a:graphicFrameLocks noChangeAspect="1"/>
          </p:cNvGraphicFramePr>
          <p:nvPr/>
        </p:nvGraphicFramePr>
        <p:xfrm>
          <a:off x="1447800" y="3962400"/>
          <a:ext cx="3352800" cy="1630175"/>
        </p:xfrm>
        <a:graphic>
          <a:graphicData uri="http://schemas.openxmlformats.org/presentationml/2006/ole">
            <p:oleObj spid="_x0000_s26627" name="Equation" r:id="rId5" imgW="1828800" imgH="889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391400" cy="7318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Modular Laws</a:t>
            </a:r>
          </a:p>
        </p:txBody>
      </p:sp>
      <p:sp>
        <p:nvSpPr>
          <p:cNvPr id="2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62000" y="1600200"/>
            <a:ext cx="65532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Gives Algorithm for</a:t>
            </a:r>
          </a:p>
          <a:p>
            <a:pPr lvl="1"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Modular Laws</a:t>
            </a: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2743200" y="2233279"/>
          <a:ext cx="2667000" cy="384963"/>
        </p:xfrm>
        <a:graphic>
          <a:graphicData uri="http://schemas.openxmlformats.org/presentationml/2006/ole">
            <p:oleObj spid="_x0000_s27651" name="Equation" r:id="rId5" imgW="1231366" imgH="177723" progId="">
              <p:embed/>
            </p:oleObj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2220694" y="3690252"/>
          <a:ext cx="3818965" cy="968991"/>
        </p:xfrm>
        <a:graphic>
          <a:graphicData uri="http://schemas.openxmlformats.org/presentationml/2006/ole">
            <p:oleObj spid="_x0000_s27652" name="Equation" r:id="rId6" imgW="1701800" imgH="4318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20964"/>
            <a:ext cx="7772400" cy="879236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Modular Laws 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/>
        </p:nvGraphicFramePr>
        <p:xfrm>
          <a:off x="1981200" y="2209801"/>
          <a:ext cx="5105400" cy="1294832"/>
        </p:xfrm>
        <a:graphic>
          <a:graphicData uri="http://schemas.openxmlformats.org/presentationml/2006/ole">
            <p:oleObj spid="_x0000_s12292" name="Equation" r:id="rId5" imgW="2603500" imgH="6604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Modular Laws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362200" y="2057400"/>
          <a:ext cx="4419600" cy="1649243"/>
        </p:xfrm>
        <a:graphic>
          <a:graphicData uri="http://schemas.openxmlformats.org/presentationml/2006/ole">
            <p:oleObj spid="_x0000_s13317" name="Equation" r:id="rId5" imgW="1905000" imgH="7112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Fermat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s Little Theorem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905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If n prime then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i="1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= a mod n</a:t>
            </a: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Proof by Euler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286000" y="2895600"/>
          <a:ext cx="3684029" cy="1642428"/>
        </p:xfrm>
        <a:graphic>
          <a:graphicData uri="http://schemas.openxmlformats.org/presentationml/2006/ole">
            <p:oleObj spid="_x0000_s14340" name="Equation" r:id="rId5" imgW="2108200" imgH="9398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9445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Fermat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s Little Theorem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524000" y="2209800"/>
          <a:ext cx="5181600" cy="2302066"/>
        </p:xfrm>
        <a:graphic>
          <a:graphicData uri="http://schemas.openxmlformats.org/presentationml/2006/ole">
            <p:oleObj spid="_x0000_s15364" name="Equation" r:id="rId5" imgW="2514600" imgH="11176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Euler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s Theorem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30362"/>
            <a:ext cx="7010400" cy="4114800"/>
          </a:xfrm>
        </p:spPr>
        <p:txBody>
          <a:bodyPr/>
          <a:lstStyle/>
          <a:p>
            <a:pPr eaLnBrk="1" hangingPunct="1"/>
            <a:r>
              <a:rPr lang="el-GR" sz="20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(n) = number of integers in {1,…, n-1} </a:t>
            </a:r>
          </a:p>
          <a:p>
            <a:pPr lvl="3" eaLnBrk="1" hangingPunct="1">
              <a:buFont typeface="Times New Roman" pitchFamily="18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relatively prime to n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Euler</a:t>
            </a:r>
            <a:r>
              <a:rPr lang="ja-JP" altLang="en-US" sz="2000" i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s Theorem</a:t>
            </a:r>
          </a:p>
          <a:p>
            <a:pPr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Proof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133600" y="2895600"/>
          <a:ext cx="2743200" cy="879138"/>
        </p:xfrm>
        <a:graphic>
          <a:graphicData uri="http://schemas.openxmlformats.org/presentationml/2006/ole">
            <p:oleObj spid="_x0000_s16388" name="Equation" r:id="rId5" imgW="1346200" imgH="431800" progId="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2057400" y="4419600"/>
          <a:ext cx="4038600" cy="939123"/>
        </p:xfrm>
        <a:graphic>
          <a:graphicData uri="http://schemas.openxmlformats.org/presentationml/2006/ole">
            <p:oleObj spid="_x0000_s16389" name="Equation" r:id="rId6" imgW="1968500" imgH="4572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6397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Euler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s Theorem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Lemma</a:t>
            </a: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Proof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514600" y="1901302"/>
          <a:ext cx="4191000" cy="498455"/>
        </p:xfrm>
        <a:graphic>
          <a:graphicData uri="http://schemas.openxmlformats.org/presentationml/2006/ole">
            <p:oleObj spid="_x0000_s28675" name="Equation" r:id="rId5" imgW="2032000" imgH="241300" progId="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590800" y="3048000"/>
          <a:ext cx="4724400" cy="1910885"/>
        </p:xfrm>
        <a:graphic>
          <a:graphicData uri="http://schemas.openxmlformats.org/presentationml/2006/ole">
            <p:oleObj spid="_x0000_s28676" name="Equation" r:id="rId6" imgW="2387600" imgH="9652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4" y="742736"/>
            <a:ext cx="7772400" cy="6397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Euler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s Theorem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By Law A and Lemma</a:t>
            </a: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By Law B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743200" y="1905000"/>
          <a:ext cx="4765675" cy="1047556"/>
        </p:xfrm>
        <a:graphic>
          <a:graphicData uri="http://schemas.openxmlformats.org/presentationml/2006/ole">
            <p:oleObj spid="_x0000_s29699" name="Equation" r:id="rId5" imgW="2311400" imgH="508000" progId="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021478" y="3810001"/>
          <a:ext cx="2109056" cy="457200"/>
        </p:xfrm>
        <a:graphic>
          <a:graphicData uri="http://schemas.openxmlformats.org/presentationml/2006/ole">
            <p:oleObj spid="_x0000_s29700" name="Equation" r:id="rId6" imgW="939392" imgH="203112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/>
          <a:lstStyle/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Number Theory </a:t>
            </a:r>
            <a:endParaRPr lang="id-ID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36" y="718458"/>
            <a:ext cx="8382000" cy="7921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Taking Powers mod n by 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Repeated Squaring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”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861466"/>
            <a:ext cx="6553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Problem: Compute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baseline="30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mod b</a:t>
            </a: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362200" y="2645242"/>
          <a:ext cx="3699076" cy="2922270"/>
        </p:xfrm>
        <a:graphic>
          <a:graphicData uri="http://schemas.openxmlformats.org/presentationml/2006/ole">
            <p:oleObj spid="_x0000_s30723" name="Equation" r:id="rId5" imgW="2603500" imgH="20574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714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308" y="775394"/>
            <a:ext cx="83058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Taking Powers mod n by 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Repeated Squaring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8452" y="2318680"/>
            <a:ext cx="77724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Time Cost </a:t>
            </a: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37652" y="3004480"/>
          <a:ext cx="3733800" cy="751264"/>
        </p:xfrm>
        <a:graphic>
          <a:graphicData uri="http://schemas.openxmlformats.org/presentationml/2006/ole">
            <p:oleObj spid="_x0000_s31747" name="Equation" r:id="rId5" imgW="2019300" imgH="4064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4508"/>
            <a:ext cx="7772400" cy="98809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Rivest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Sharmir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Adelman (RSA) Encryption Algorithm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06302" y="2383990"/>
            <a:ext cx="6553200" cy="309153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M = integer message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e = </a:t>
            </a:r>
            <a:r>
              <a:rPr lang="ja-JP" altLang="en-US" sz="200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encryption integer</a:t>
            </a:r>
            <a:r>
              <a:rPr lang="ja-JP" altLang="en-US" sz="200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for user A</a:t>
            </a:r>
          </a:p>
          <a:p>
            <a:pPr eaLnBrk="1" hangingPunct="1"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Cryptogram</a:t>
            </a:r>
          </a:p>
          <a:p>
            <a:pPr eaLnBrk="1" hangingPunct="1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95600" y="3942924"/>
          <a:ext cx="2667000" cy="396557"/>
        </p:xfrm>
        <a:graphic>
          <a:graphicData uri="http://schemas.openxmlformats.org/presentationml/2006/ole">
            <p:oleObj spid="_x0000_s32771" name="Equation" r:id="rId5" imgW="1536700" imgH="2286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42736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Rivest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Sharmir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Adelman (RSA) Encryption Algorithm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40986" y="1981208"/>
            <a:ext cx="6553200" cy="350519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Method</a:t>
            </a:r>
          </a:p>
          <a:p>
            <a:pPr eaLnBrk="1" hangingPunct="1"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64131" y="2438408"/>
          <a:ext cx="3617668" cy="2743192"/>
        </p:xfrm>
        <a:graphic>
          <a:graphicData uri="http://schemas.openxmlformats.org/presentationml/2006/ole">
            <p:oleObj spid="_x0000_s33795" name="Equation" r:id="rId5" imgW="2679700" imgH="2032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Rivest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Sharmir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Adelman (RSA) Encryption Algorithm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579944"/>
            <a:ext cx="77724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Theorem</a:t>
            </a: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567603" y="3233086"/>
          <a:ext cx="3278035" cy="1142999"/>
        </p:xfrm>
        <a:graphic>
          <a:graphicData uri="http://schemas.openxmlformats.org/presentationml/2006/ole">
            <p:oleObj spid="_x0000_s34819" name="Equation" r:id="rId5" imgW="1930400" imgH="6731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772400" cy="990600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Rivest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Sharmir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Adelman (RSA) Encryption Algorithm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002986"/>
            <a:ext cx="7772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Proof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25946" y="2460187"/>
          <a:ext cx="3444755" cy="2721414"/>
        </p:xfrm>
        <a:graphic>
          <a:graphicData uri="http://schemas.openxmlformats.org/presentationml/2006/ole">
            <p:oleObj spid="_x0000_s35843" name="Equation" r:id="rId5" imgW="2057400" imgH="16256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96680" y="720964"/>
            <a:ext cx="7772400" cy="1020762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Rivest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Sharmir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Adelman (RSA) Encryption Algorithm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286020"/>
            <a:ext cx="7772400" cy="293913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By Euler</a:t>
            </a:r>
            <a:r>
              <a:rPr lang="ja-JP" altLang="en-US" sz="200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 Theorem</a:t>
            </a:r>
          </a:p>
          <a:p>
            <a:pPr eaLnBrk="1" hangingPunct="1"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1800" y="3200420"/>
          <a:ext cx="4114800" cy="1459523"/>
        </p:xfrm>
        <a:graphic>
          <a:graphicData uri="http://schemas.openxmlformats.org/presentationml/2006/ole">
            <p:oleObj spid="_x0000_s36867" name="Equation" r:id="rId5" imgW="2578100" imgH="9144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40710"/>
            <a:ext cx="77724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Security of RSA Cryptosystem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92624" y="1894104"/>
            <a:ext cx="7772400" cy="3124200"/>
          </a:xfrm>
        </p:spPr>
        <p:txBody>
          <a:bodyPr/>
          <a:lstStyle/>
          <a:p>
            <a:pPr eaLnBrk="1" hangingPunct="1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Theorem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If can compute d in polynomial time,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then can factor n in polynomial time</a:t>
            </a:r>
          </a:p>
          <a:p>
            <a:pPr eaLnBrk="1" hangingPunct="1"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Proof</a:t>
            </a:r>
          </a:p>
          <a:p>
            <a:pPr eaLnBrk="1" hangingPunct="1">
              <a:buFontTx/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	e·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d-1 is a multiple of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(n)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But Miller has shown can factor n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from any multiple of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(n)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772400" cy="7921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Security of RSA Cryptosystem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2438400" y="2198921"/>
          <a:ext cx="4800600" cy="2949664"/>
        </p:xfrm>
        <a:graphic>
          <a:graphicData uri="http://schemas.openxmlformats.org/presentationml/2006/ole">
            <p:oleObj spid="_x0000_s38914" name="Equation" r:id="rId5" imgW="2273300" imgH="1397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75394"/>
            <a:ext cx="7772400" cy="5635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Rabin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s Public Key Crypto System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209820"/>
            <a:ext cx="77724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 private large primes p, q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public key        n=q p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message          M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cryptogram     M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mod n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Theorem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If cryptosystem can be broken,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then can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factor key n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Number Theory Algorithms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914400" y="2057400"/>
            <a:ext cx="7772400" cy="2362200"/>
          </a:xfrm>
        </p:spPr>
        <p:txBody>
          <a:bodyPr/>
          <a:lstStyle/>
          <a:p>
            <a:pPr marL="457200" indent="-457200" eaLnBrk="1" hangingPunct="1">
              <a:buFontTx/>
              <a:buAutoNum type="alphaLcParenR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GCD</a:t>
            </a:r>
          </a:p>
          <a:p>
            <a:pPr marL="457200" indent="-457200" eaLnBrk="1" hangingPunct="1">
              <a:buFontTx/>
              <a:buAutoNum type="alphaLcParenR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Multiplicative Inverse</a:t>
            </a:r>
          </a:p>
          <a:p>
            <a:pPr marL="457200" indent="-457200" eaLnBrk="1" hangingPunct="1">
              <a:buFontTx/>
              <a:buAutoNum type="alphaLcParenR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Fermat &amp; Euler</a:t>
            </a:r>
            <a:r>
              <a:rPr lang="ja-JP" altLang="en-US" sz="200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 Theorems</a:t>
            </a:r>
          </a:p>
          <a:p>
            <a:pPr marL="457200" indent="-457200" eaLnBrk="1" hangingPunct="1">
              <a:buFontTx/>
              <a:buAutoNum type="alphaLcParenR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Key Cryptographic Systems</a:t>
            </a:r>
          </a:p>
          <a:p>
            <a:pPr marL="457200" indent="-457200" eaLnBrk="1" hangingPunct="1">
              <a:buFontTx/>
              <a:buAutoNum type="alphaLcParenR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Primality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Testing</a:t>
            </a:r>
          </a:p>
          <a:p>
            <a:pPr marL="457200" indent="-457200" eaLnBrk="1" hangingPunct="1"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eaLnBrk="1" hangingPunct="1"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42736"/>
            <a:ext cx="7772400" cy="7159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Rabin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s Public Key Crypto System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861468"/>
            <a:ext cx="7772400" cy="3810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Proof</a:t>
            </a: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either case, two independent solutions for M give factorization of n, i.e., a factor of n is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gcd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(n,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γ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-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43200" y="2471068"/>
          <a:ext cx="3810000" cy="2044745"/>
        </p:xfrm>
        <a:graphic>
          <a:graphicData uri="http://schemas.openxmlformats.org/presentationml/2006/ole">
            <p:oleObj spid="_x0000_s39938" name="Equation" r:id="rId5" imgW="2603500" imgH="1397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53622"/>
            <a:ext cx="7772400" cy="7159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Rabin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s Public Key Crypto System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60732" y="1926780"/>
            <a:ext cx="6629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Rabin</a:t>
            </a:r>
            <a:r>
              <a:rPr lang="ja-JP" altLang="en-US" sz="2000" i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s Algorithm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for factoring n, given a way to break his cryptosystem.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124200" y="2590800"/>
          <a:ext cx="3719108" cy="3048000"/>
        </p:xfrm>
        <a:graphic>
          <a:graphicData uri="http://schemas.openxmlformats.org/presentationml/2006/ole">
            <p:oleObj spid="_x0000_s40962" name="Equation" r:id="rId5" imgW="2819400" imgH="23114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4508"/>
            <a:ext cx="77724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Quadratic Residues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2317860" y="2198927"/>
          <a:ext cx="4910250" cy="2514600"/>
        </p:xfrm>
        <a:graphic>
          <a:graphicData uri="http://schemas.openxmlformats.org/presentationml/2006/ole">
            <p:oleObj spid="_x0000_s41986" name="Equation" r:id="rId5" imgW="2628900" imgH="13462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4508"/>
            <a:ext cx="77724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Jacobi Function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133600" y="2122726"/>
          <a:ext cx="4640766" cy="2882900"/>
        </p:xfrm>
        <a:graphic>
          <a:graphicData uri="http://schemas.openxmlformats.org/presentationml/2006/ole">
            <p:oleObj spid="_x0000_s43010" name="Equation" r:id="rId5" imgW="2616200" imgH="16256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08052"/>
            <a:ext cx="7772400" cy="7921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Jacobi Function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1110" y="1915898"/>
            <a:ext cx="77724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Gauss</a:t>
            </a:r>
            <a:r>
              <a:rPr lang="ja-JP" altLang="en-US" sz="2000" i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s Quadratic Reciprocity Law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Rivest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Algorithm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884710" y="2373098"/>
          <a:ext cx="3124200" cy="845053"/>
        </p:xfrm>
        <a:graphic>
          <a:graphicData uri="http://schemas.openxmlformats.org/presentationml/2006/ole">
            <p:oleObj spid="_x0000_s44034" name="Equation" r:id="rId5" imgW="1689100" imgH="457200" progId="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808510" y="4201898"/>
          <a:ext cx="4343400" cy="1463635"/>
        </p:xfrm>
        <a:graphic>
          <a:graphicData uri="http://schemas.openxmlformats.org/presentationml/2006/ole">
            <p:oleObj spid="_x0000_s44035" name="Equation" r:id="rId6" imgW="2413000" imgH="8128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86280"/>
            <a:ext cx="7772400" cy="6397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Jacobi Function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578432"/>
            <a:ext cx="7772400" cy="314596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Theorem (Fermat)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3048000" y="2340432"/>
          <a:ext cx="2971539" cy="1905000"/>
        </p:xfrm>
        <a:graphic>
          <a:graphicData uri="http://schemas.openxmlformats.org/presentationml/2006/ole">
            <p:oleObj spid="_x0000_s45058" name="Equation" r:id="rId5" imgW="1803400" imgH="11557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53622"/>
            <a:ext cx="77724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Theorem: Primes are in NP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9817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Proof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133600" y="2079178"/>
          <a:ext cx="5791200" cy="3346380"/>
        </p:xfrm>
        <a:graphic>
          <a:graphicData uri="http://schemas.openxmlformats.org/presentationml/2006/ole">
            <p:oleObj spid="_x0000_s46082" name="Equation" r:id="rId5" imgW="3581400" imgH="20701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6" y="829824"/>
            <a:ext cx="7772400" cy="5635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Theorem &amp; Primes NP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2013872"/>
            <a:ext cx="77724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Note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209800" y="2547272"/>
          <a:ext cx="4355224" cy="1981200"/>
        </p:xfrm>
        <a:graphic>
          <a:graphicData uri="http://schemas.openxmlformats.org/presentationml/2006/ole">
            <p:oleObj spid="_x0000_s47106" name="Equation" r:id="rId5" imgW="2159000" imgH="1016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08" y="699192"/>
            <a:ext cx="77724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Primality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Testing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3152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Testing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Goal of Randomized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Primality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Testing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438400" y="1981200"/>
          <a:ext cx="5340350" cy="1519946"/>
        </p:xfrm>
        <a:graphic>
          <a:graphicData uri="http://schemas.openxmlformats.org/presentationml/2006/ole">
            <p:oleObj spid="_x0000_s48130" name="Equation" r:id="rId5" imgW="3213100" imgH="914400" progId="">
              <p:embed/>
            </p:oleObj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2514600" y="4114800"/>
          <a:ext cx="4724400" cy="1611870"/>
        </p:xfrm>
        <a:graphic>
          <a:graphicData uri="http://schemas.openxmlformats.org/presentationml/2006/ole">
            <p:oleObj spid="_x0000_s48131" name="Equation" r:id="rId6" imgW="2679700" imgH="9144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10"/>
            <a:ext cx="7772400" cy="457200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Primality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Testing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6800" y="1600200"/>
            <a:ext cx="624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Solovey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&amp;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Strassen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Primality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Test quadratic reciprocal law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2209800" y="2286000"/>
          <a:ext cx="4767263" cy="2635428"/>
        </p:xfrm>
        <a:graphic>
          <a:graphicData uri="http://schemas.openxmlformats.org/presentationml/2006/ole">
            <p:oleObj spid="_x0000_s49154" name="Equation" r:id="rId5" imgW="2527300" imgH="1397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162800" cy="655638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Euclid</a:t>
            </a:r>
            <a:r>
              <a:rPr lang="ja-JP" altLang="en-US" sz="280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s Algorithm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36178" y="1404264"/>
            <a:ext cx="6553200" cy="41148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Greatest Common Divisor</a:t>
            </a:r>
          </a:p>
          <a:p>
            <a:pPr marL="457200" indent="-457200"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Euclid</a:t>
            </a:r>
            <a:r>
              <a:rPr lang="ja-JP" altLang="en-US" sz="200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 Algorithm</a:t>
            </a:r>
          </a:p>
          <a:p>
            <a:pPr marL="914400" lvl="1" indent="-457200" eaLnBrk="1" hangingPunct="1">
              <a:buFontTx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eaLnBrk="1" hangingPunct="1">
              <a:buFontTx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1458696" y="2286008"/>
          <a:ext cx="4588042" cy="838200"/>
        </p:xfrm>
        <a:graphic>
          <a:graphicData uri="http://schemas.openxmlformats.org/presentationml/2006/ole">
            <p:oleObj spid="_x0000_s18436" name="Equation" r:id="rId5" imgW="2362200" imgH="431800" progId="">
              <p:embed/>
            </p:oleObj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469578" y="3733808"/>
          <a:ext cx="4800600" cy="1714317"/>
        </p:xfrm>
        <a:graphic>
          <a:graphicData uri="http://schemas.openxmlformats.org/presentationml/2006/ole">
            <p:oleObj spid="_x0000_s18437" name="Equation" r:id="rId6" imgW="2489200" imgH="889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905000" y="2133600"/>
          <a:ext cx="5030686" cy="2971800"/>
        </p:xfrm>
        <a:graphic>
          <a:graphicData uri="http://schemas.openxmlformats.org/presentationml/2006/ole">
            <p:oleObj spid="_x0000_s50178" name="Equation" r:id="rId5" imgW="2451100" imgH="14478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18452" y="688306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Theorem of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Solovey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Strassen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19214" y="1719948"/>
            <a:ext cx="6781786" cy="384265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Theorem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Proof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590800" y="2133600"/>
          <a:ext cx="4495800" cy="962642"/>
        </p:xfrm>
        <a:graphic>
          <a:graphicData uri="http://schemas.openxmlformats.org/presentationml/2006/ole">
            <p:oleObj spid="_x0000_s51202" name="Equation" r:id="rId5" imgW="2133600" imgH="457200" progId="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590800" y="3679374"/>
          <a:ext cx="5029214" cy="1382523"/>
        </p:xfrm>
        <a:graphic>
          <a:graphicData uri="http://schemas.openxmlformats.org/presentationml/2006/ole">
            <p:oleObj spid="_x0000_s51203" name="Equation" r:id="rId6" imgW="2400300" imgH="6604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75394"/>
            <a:ext cx="7772400" cy="6397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Theorem of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Solovey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Strassen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752600" y="1895530"/>
          <a:ext cx="5257800" cy="2828870"/>
        </p:xfrm>
        <a:graphic>
          <a:graphicData uri="http://schemas.openxmlformats.org/presentationml/2006/ole">
            <p:oleObj spid="_x0000_s52226" name="Equation" r:id="rId5" imgW="2692400" imgH="14478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31850"/>
            <a:ext cx="7772400" cy="48735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Theorem of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Solovey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Strassen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9722" y="1861466"/>
            <a:ext cx="7010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Then by Chinese Remainder Theorem,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Since a is relatively prime to n,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884722" y="2362196"/>
          <a:ext cx="4356100" cy="1102306"/>
        </p:xfrm>
        <a:graphic>
          <a:graphicData uri="http://schemas.openxmlformats.org/presentationml/2006/ole">
            <p:oleObj spid="_x0000_s53250" name="Equation" r:id="rId5" imgW="2006600" imgH="508000" progId="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2873836" y="4256329"/>
          <a:ext cx="4876800" cy="1012328"/>
        </p:xfrm>
        <a:graphic>
          <a:graphicData uri="http://schemas.openxmlformats.org/presentationml/2006/ole">
            <p:oleObj spid="_x0000_s53251" name="Equation" r:id="rId6" imgW="2324100" imgH="4826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64022" y="851596"/>
            <a:ext cx="7772400" cy="4873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Theorem of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Solovey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Strassen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2209800" y="2057400"/>
          <a:ext cx="5258279" cy="1828799"/>
        </p:xfrm>
        <a:graphic>
          <a:graphicData uri="http://schemas.openxmlformats.org/presentationml/2006/ole">
            <p:oleObj spid="_x0000_s54274" name="Equation" r:id="rId5" imgW="2628900" imgH="9144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51110" y="786280"/>
            <a:ext cx="7772400" cy="4873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Theorem of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Solovey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Strassen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981200" y="1676400"/>
          <a:ext cx="4128770" cy="4028068"/>
        </p:xfrm>
        <a:graphic>
          <a:graphicData uri="http://schemas.openxmlformats.org/presentationml/2006/ole">
            <p:oleObj spid="_x0000_s55298" name="Equation" r:id="rId5" imgW="2603500" imgH="2540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29824"/>
            <a:ext cx="7772400" cy="5635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Theorem of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Solovey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Strassen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590800" y="2091972"/>
          <a:ext cx="4267199" cy="2708636"/>
        </p:xfrm>
        <a:graphic>
          <a:graphicData uri="http://schemas.openxmlformats.org/presentationml/2006/ole">
            <p:oleObj spid="_x0000_s56322" name="Equation" r:id="rId5" imgW="2400300" imgH="1524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72882" y="731850"/>
            <a:ext cx="77724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Miller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0224" y="1785266"/>
            <a:ext cx="77724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Miller</a:t>
            </a:r>
            <a:r>
              <a:rPr lang="ja-JP" altLang="en-US" sz="2000" i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altLang="ja-JP" sz="2000" i="1" dirty="0" err="1" smtClean="0">
                <a:latin typeface="Arial" pitchFamily="34" charset="0"/>
                <a:cs typeface="Arial" pitchFamily="34" charset="0"/>
              </a:rPr>
              <a:t>Primality</a:t>
            </a:r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 Test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264224" y="2547267"/>
          <a:ext cx="3886200" cy="2275285"/>
        </p:xfrm>
        <a:graphic>
          <a:graphicData uri="http://schemas.openxmlformats.org/presentationml/2006/ole">
            <p:oleObj spid="_x0000_s57346" name="Equation" r:id="rId5" imgW="2082800" imgH="12192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90600" y="2057400"/>
            <a:ext cx="66294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8452" y="742736"/>
            <a:ext cx="7772400" cy="5635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Miller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41718"/>
            <a:ext cx="80010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Theorem (Miller)</a:t>
            </a: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Assuming the extended RH,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if n is composite, then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0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(a) holds for some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 a ∈  {1,2,…, c log </a:t>
            </a:r>
            <a:r>
              <a:rPr lang="en-US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n}</a:t>
            </a:r>
          </a:p>
          <a:p>
            <a:pPr eaLnBrk="1" hangingPunct="1">
              <a:lnSpc>
                <a:spcPct val="80000"/>
              </a:lnSpc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Miller</a:t>
            </a:r>
            <a:r>
              <a:rPr lang="ja-JP" altLang="en-US" sz="2000" i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000" i="1" dirty="0" smtClean="0">
                <a:latin typeface="Arial" pitchFamily="34" charset="0"/>
                <a:cs typeface="Arial" pitchFamily="34" charset="0"/>
              </a:rPr>
              <a:t>s Test assumes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extended RH (not proved)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29824"/>
            <a:ext cx="7772400" cy="4873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Miller – Rabin Randomized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Primality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Test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68836" y="1861448"/>
            <a:ext cx="69342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i="1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Theorem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 smtClean="0">
              <a:ea typeface="+mn-ea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21436" y="2318648"/>
          <a:ext cx="4254500" cy="939491"/>
        </p:xfrm>
        <a:graphic>
          <a:graphicData uri="http://schemas.openxmlformats.org/presentationml/2006/ole">
            <p:oleObj spid="_x0000_s58370" name="Equation" r:id="rId5" imgW="1955800" imgH="431800" progId="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102436" y="3842648"/>
          <a:ext cx="4648200" cy="1660071"/>
        </p:xfrm>
        <a:graphic>
          <a:graphicData uri="http://schemas.openxmlformats.org/presentationml/2006/ole">
            <p:oleObj spid="_x0000_s58371" name="Equation" r:id="rId6" imgW="2489200" imgH="889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8683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Euclid</a:t>
            </a:r>
            <a:r>
              <a:rPr lang="ja-JP" altLang="en-US" sz="280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s Algorithm (cont</a:t>
            </a:r>
            <a:r>
              <a:rPr lang="ja-JP" altLang="en-US" sz="280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29"/>
          <p:cNvSpPr>
            <a:spLocks noGrp="1" noChangeArrowheads="1"/>
          </p:cNvSpPr>
          <p:nvPr>
            <p:ph sz="quarter" idx="1"/>
          </p:nvPr>
        </p:nvSpPr>
        <p:spPr>
          <a:xfrm>
            <a:off x="1088582" y="2057410"/>
            <a:ext cx="65532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Inductive proof of correctness:</a:t>
            </a:r>
          </a:p>
          <a:p>
            <a:pPr eaLnBrk="1" hangingPunct="1"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033"/>
          <p:cNvGraphicFramePr>
            <a:graphicFrameLocks noChangeAspect="1"/>
          </p:cNvGraphicFramePr>
          <p:nvPr/>
        </p:nvGraphicFramePr>
        <p:xfrm>
          <a:off x="1545782" y="2667010"/>
          <a:ext cx="4267200" cy="1376435"/>
        </p:xfrm>
        <a:graphic>
          <a:graphicData uri="http://schemas.openxmlformats.org/presentationml/2006/ole">
            <p:oleObj spid="_x0000_s19460" name="Equation" r:id="rId5" imgW="1968500" imgH="635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28194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TERIMA  KASIH</a:t>
            </a:r>
            <a:endParaRPr lang="en-US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772400" cy="5635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Euclid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s Algorithm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890587" y="1722219"/>
            <a:ext cx="7772400" cy="3764181"/>
          </a:xfrm>
        </p:spPr>
        <p:txBody>
          <a:bodyPr/>
          <a:lstStyle/>
          <a:p>
            <a:pPr eaLnBrk="1" hangingPunct="1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Time Analysis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Euclid</a:t>
            </a:r>
            <a:r>
              <a:rPr lang="ja-JP" altLang="en-US" sz="200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 Algorithm for n bit numbers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u,v</a:t>
            </a: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000" i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1676400" y="2449294"/>
          <a:ext cx="5638800" cy="1795589"/>
        </p:xfrm>
        <a:graphic>
          <a:graphicData uri="http://schemas.openxmlformats.org/presentationml/2006/ole">
            <p:oleObj spid="_x0000_s20485" name="Equation" r:id="rId5" imgW="2870200" imgH="9144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Euclid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s Algorithm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Fibonacci worst case:</a:t>
            </a:r>
          </a:p>
        </p:txBody>
      </p:sp>
      <p:graphicFrame>
        <p:nvGraphicFramePr>
          <p:cNvPr id="61" name="Object 9"/>
          <p:cNvGraphicFramePr>
            <a:graphicFrameLocks noChangeAspect="1"/>
          </p:cNvGraphicFramePr>
          <p:nvPr/>
        </p:nvGraphicFramePr>
        <p:xfrm>
          <a:off x="1371600" y="1828800"/>
          <a:ext cx="5638800" cy="3600680"/>
        </p:xfrm>
        <a:graphic>
          <a:graphicData uri="http://schemas.openxmlformats.org/presentationml/2006/ole">
            <p:oleObj spid="_x0000_s21507" name="Equation" r:id="rId5" imgW="2971800" imgH="20320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7921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Euclid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s Algorithm (cont</a:t>
            </a:r>
            <a:r>
              <a:rPr lang="ja-JP" altLang="en-US" sz="2800" b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2800" b="1" dirty="0" smtClean="0">
                <a:latin typeface="Arial" pitchFamily="34" charset="0"/>
                <a:cs typeface="Arial" pitchFamily="34" charset="0"/>
              </a:rPr>
              <a:t>d)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65532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Improved Algorithm</a:t>
            </a: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1790258" y="2438401"/>
          <a:ext cx="3200841" cy="1219200"/>
        </p:xfrm>
        <a:graphic>
          <a:graphicData uri="http://schemas.openxmlformats.org/presentationml/2006/ole">
            <p:oleObj spid="_x0000_s22531" name="Equation" r:id="rId5" imgW="1600200" imgH="6096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Extended GCD Algorithm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2286000" y="2133600"/>
          <a:ext cx="5014033" cy="2532063"/>
        </p:xfrm>
        <a:graphic>
          <a:graphicData uri="http://schemas.openxmlformats.org/presentationml/2006/ole">
            <p:oleObj spid="_x0000_s23555" name="Equation" r:id="rId5" imgW="2504880" imgH="126144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684</Words>
  <Application>Microsoft Office PowerPoint</Application>
  <PresentationFormat>On-screen Show (4:3)</PresentationFormat>
  <Paragraphs>271</Paragraphs>
  <Slides>50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Slide 1</vt:lpstr>
      <vt:lpstr>KEMAMPUAN AKHIR YANG DIHARAPKAN</vt:lpstr>
      <vt:lpstr>Number Theory Algorithms</vt:lpstr>
      <vt:lpstr>Euclid’s Algorithm</vt:lpstr>
      <vt:lpstr>Euclid’s Algorithm (cont’d)</vt:lpstr>
      <vt:lpstr>Euclid’s Algorithm (cont’d)</vt:lpstr>
      <vt:lpstr>Euclid’s Algorithm (cont’d)</vt:lpstr>
      <vt:lpstr>Euclid’s Algorithm (cont’d)</vt:lpstr>
      <vt:lpstr>Extended GCD Algorithm</vt:lpstr>
      <vt:lpstr>Extended GCD Algorithm (cont’d)</vt:lpstr>
      <vt:lpstr>Extended GCD Algorithm (cont’d)</vt:lpstr>
      <vt:lpstr>Modular Laws</vt:lpstr>
      <vt:lpstr>Modular Laws  (cont’d)</vt:lpstr>
      <vt:lpstr>Modular Laws (cont’d)</vt:lpstr>
      <vt:lpstr>Fermat’s Little Theorem</vt:lpstr>
      <vt:lpstr>Fermat’s Little Theorem (cont’d)</vt:lpstr>
      <vt:lpstr>Euler’s Theorem</vt:lpstr>
      <vt:lpstr>Euler’s Theorem (cont’d)</vt:lpstr>
      <vt:lpstr>Euler’s Theorem (cont’d)</vt:lpstr>
      <vt:lpstr>Taking Powers mod n by “Repeated Squaring”</vt:lpstr>
      <vt:lpstr>Taking Powers mod n by “Repeated Squaring” (cont’d)</vt:lpstr>
      <vt:lpstr>Rivest, Sharmir, Adelman (RSA) Encryption Algorithm</vt:lpstr>
      <vt:lpstr>Rivest, Sharmir, Adelman (RSA) Encryption Algorithm (cont’d)</vt:lpstr>
      <vt:lpstr>Rivest, Sharmir, Adelman (RSA) Encryption Algorithm (cont’d)</vt:lpstr>
      <vt:lpstr>Rivest, Sharmir, Adelman (RSA) Encryption Algorithm (cont’d)</vt:lpstr>
      <vt:lpstr>Rivest, Sharmir, Adelman (RSA) Encryption Algorithm (cont’d)</vt:lpstr>
      <vt:lpstr>Security of RSA Cryptosystem</vt:lpstr>
      <vt:lpstr>Security of RSA Cryptosystem (cont’d)</vt:lpstr>
      <vt:lpstr>Rabin’s Public Key Crypto System</vt:lpstr>
      <vt:lpstr>Rabin’s Public Key Crypto System (cont’d)</vt:lpstr>
      <vt:lpstr>Rabin’s Public Key Crypto System (cont’d)</vt:lpstr>
      <vt:lpstr>Quadratic Residues</vt:lpstr>
      <vt:lpstr>Jacobi Function</vt:lpstr>
      <vt:lpstr>Jacobi Function (cont’d)</vt:lpstr>
      <vt:lpstr>Jacobi Function (cont’d)</vt:lpstr>
      <vt:lpstr>Theorem: Primes are in NP</vt:lpstr>
      <vt:lpstr>Theorem &amp; Primes NP (cont’d)</vt:lpstr>
      <vt:lpstr>Primality Testing</vt:lpstr>
      <vt:lpstr>Primality Testing (cont’d)</vt:lpstr>
      <vt:lpstr>Definitions</vt:lpstr>
      <vt:lpstr>Theorem of Solovey &amp; Strassen</vt:lpstr>
      <vt:lpstr>Theorem of Solovey &amp; Strassen (cont’d)</vt:lpstr>
      <vt:lpstr>Theorem of Solovey &amp; Strassen (cont’d)</vt:lpstr>
      <vt:lpstr>Theorem of Solovey &amp; Strassen (cont’d)</vt:lpstr>
      <vt:lpstr>Theorem of Solovey &amp; Strassen (cont’d)</vt:lpstr>
      <vt:lpstr>Theorem of Solovey &amp; Strassen (cont’d)</vt:lpstr>
      <vt:lpstr>Miller</vt:lpstr>
      <vt:lpstr>Miller (cont’d)</vt:lpstr>
      <vt:lpstr>Miller – Rabin Randomized Primality Test</vt:lpstr>
      <vt:lpstr>Slide 50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ACER</cp:lastModifiedBy>
  <cp:revision>274</cp:revision>
  <dcterms:created xsi:type="dcterms:W3CDTF">2010-08-24T06:47:44Z</dcterms:created>
  <dcterms:modified xsi:type="dcterms:W3CDTF">2017-08-30T19:34:47Z</dcterms:modified>
</cp:coreProperties>
</file>