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6" r:id="rId2"/>
    <p:sldId id="335" r:id="rId3"/>
    <p:sldId id="406" r:id="rId4"/>
    <p:sldId id="420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4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8" autoAdjust="0"/>
    <p:restoredTop sz="93190" autoAdjust="0"/>
  </p:normalViewPr>
  <p:slideViewPr>
    <p:cSldViewPr>
      <p:cViewPr>
        <p:scale>
          <a:sx n="87" d="100"/>
          <a:sy n="87" d="100"/>
        </p:scale>
        <p:origin x="-750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MAIL AND SECURITY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13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</a:t>
            </a:r>
            <a:r>
              <a:rPr lang="en-US" sz="1400" b="1" dirty="0" smtClean="0">
                <a:solidFill>
                  <a:schemeClr val="bg1"/>
                </a:solidFill>
              </a:rPr>
              <a:t>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86280"/>
            <a:ext cx="7772400" cy="4873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Segmentation and Reassembly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59442"/>
            <a:ext cx="7772400" cy="2057400"/>
          </a:xfrm>
        </p:spPr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Often restricted to a maximum message length of 50,000 octets.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Longer messages must be broken up into segments.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PGP automatically subdivides a message that is to large.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receiver strip of all e-mail headers and reassemble the block.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14"/>
            <a:ext cx="7772400" cy="609600"/>
          </a:xfrm>
        </p:spPr>
        <p:txBody>
          <a:bodyPr/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Sumary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of PGP Services </a:t>
            </a:r>
          </a:p>
        </p:txBody>
      </p:sp>
      <p:graphicFrame>
        <p:nvGraphicFramePr>
          <p:cNvPr id="4" name="Object 0"/>
          <p:cNvGraphicFramePr>
            <a:graphicFrameLocks noChangeAspect="1"/>
          </p:cNvGraphicFramePr>
          <p:nvPr/>
        </p:nvGraphicFramePr>
        <p:xfrm>
          <a:off x="2514600" y="1981200"/>
          <a:ext cx="3657600" cy="4199891"/>
        </p:xfrm>
        <a:graphic>
          <a:graphicData uri="http://schemas.openxmlformats.org/presentationml/2006/ole">
            <p:oleObj spid="_x0000_s61442" name="Document" r:id="rId5" imgW="7089120" imgH="814716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143000"/>
            <a:ext cx="6858000" cy="486309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9672"/>
            <a:ext cx="7772400" cy="452200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Format of PGP Message</a:t>
            </a:r>
          </a:p>
        </p:txBody>
      </p:sp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2590800" y="1524000"/>
          <a:ext cx="4267200" cy="4267200"/>
        </p:xfrm>
        <a:graphic>
          <a:graphicData uri="http://schemas.openxmlformats.org/presentationml/2006/ole">
            <p:oleObj spid="_x0000_s63490" name="Bitmap Image" r:id="rId5" imgW="4971429" imgH="4971429" progId="PBrush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143000"/>
            <a:ext cx="6781800" cy="45966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914400"/>
            <a:ext cx="7124785" cy="49450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136878"/>
            <a:ext cx="6781800" cy="48149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49082" y="731850"/>
            <a:ext cx="7772400" cy="5635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The Use of Trust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2209800"/>
            <a:ext cx="7772400" cy="1828800"/>
          </a:xfrm>
        </p:spPr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Key legitimacy field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Signature trust field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Owner trust field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990600"/>
            <a:ext cx="6583363" cy="45558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2" y="710078"/>
            <a:ext cx="7772400" cy="5635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Revoking Public Keys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1200"/>
            <a:ext cx="7772400" cy="1219200"/>
          </a:xfrm>
        </p:spPr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owner issue a key revocation certificate.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Normal signature certificate with a revote indicator.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Corresponding private key is used to sign the certificate.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electronic mail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endParaRPr lang="id-ID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53622"/>
            <a:ext cx="7772400" cy="6397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S/MIME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275114"/>
            <a:ext cx="7772400" cy="1752600"/>
          </a:xfrm>
        </p:spPr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Secure/Multipurpose Internet Mail Extension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S/MIME will probably emerge as the industry standard.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PGP for personal e-mail security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81742" y="2307794"/>
            <a:ext cx="7772400" cy="25908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SMTP Limitations - Can not transmit, or has a problem with:</a:t>
            </a: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executable files, or other binary files (jpeg image)</a:t>
            </a: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“national language” characters (non-ASCII)</a:t>
            </a: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messages over a certain size</a:t>
            </a: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ASCII to EBCDIC translation problems</a:t>
            </a:r>
          </a:p>
          <a:p>
            <a:pPr lvl="1">
              <a:spcAft>
                <a:spcPct val="200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lines longer than a certain length (72 to 254 characters)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Simple Mail Transfer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Protocol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(SMTP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RFC 822)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05540" y="699192"/>
            <a:ext cx="7772400" cy="5635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Header fields in MIME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96152"/>
            <a:ext cx="7772400" cy="32004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MIME-Version: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Must be “1.0” -&gt; RFC 2045, RFC 2046</a:t>
            </a:r>
          </a:p>
          <a:p>
            <a:pPr>
              <a:spcAft>
                <a:spcPct val="200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Content-Type: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More types being added by developers (application/word)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Content-Transfer-Encoding: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How message has been encoded (radix-64)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Content-ID: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Unique identifying character string.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Content Description: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Needed when content is not readable text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e.g.,mpeg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16426" y="818938"/>
            <a:ext cx="7772400" cy="4873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S/MIME Functions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17924"/>
            <a:ext cx="7772400" cy="26670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Enveloped Data: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Encrypted content and encrypted session keys for recipients.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Signed Data: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Message Digest encrypted with private key of “signer.”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Clear-Signed Data: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Signed but not encrypted.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Signed and Enveloped Data: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Various orderings for encrypting and signing.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4" y="797166"/>
            <a:ext cx="7772400" cy="5635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Algorithms Used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3514" y="2090074"/>
            <a:ext cx="7772400" cy="21336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Message Digesting: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SHA-1 and MDS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Digital Signatures: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DSS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Secret-Key Encryption: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Triple-DES, RC2/40 (exportable)</a:t>
            </a:r>
          </a:p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Public-Private Key Encryption: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RSA with key sizes of 512 and 1024 bits, and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Diffie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-Hellman (for session keys).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97166"/>
            <a:ext cx="7772400" cy="4111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User Agent Role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30836"/>
            <a:ext cx="7772400" cy="3810000"/>
          </a:xfrm>
        </p:spPr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S/MIME uses Public-Key Certificates - X.509 version 3 signed by Certification Authority</a:t>
            </a:r>
          </a:p>
          <a:p>
            <a:pPr>
              <a:spcAft>
                <a:spcPct val="200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Functions:</a:t>
            </a:r>
          </a:p>
          <a:p>
            <a:pPr lvl="1"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Key Generation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Diffie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-Hellman, DSS, and RSA key-pairs.</a:t>
            </a:r>
          </a:p>
          <a:p>
            <a:pPr lvl="1"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Registration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  Public keys must be registered with X.509 CA.</a:t>
            </a:r>
          </a:p>
          <a:p>
            <a:pPr lvl="1"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Certificate Storage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- Local (as in browser application) for different services.</a:t>
            </a:r>
          </a:p>
          <a:p>
            <a:pPr lvl="1"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Signed and Enveloped Data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- Various orderings for encrypting and signing.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94654" y="764508"/>
            <a:ext cx="7772400" cy="4873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User Agent Role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090074"/>
            <a:ext cx="7772400" cy="27432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Verisign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(www.verisign.com)</a:t>
            </a:r>
          </a:p>
          <a:p>
            <a:pPr lvl="1"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Class-1: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Buyer’s email address confirmed by emailing vital info.</a:t>
            </a:r>
          </a:p>
          <a:p>
            <a:pPr lvl="1"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Class-2: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Postal address is confirmed as well, and data checked against directories.</a:t>
            </a:r>
          </a:p>
          <a:p>
            <a:pPr lvl="1">
              <a:spcAft>
                <a:spcPct val="200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Class-3: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Buyer must appear in person, or send notarized documents.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2" y="742736"/>
            <a:ext cx="7772400" cy="563562"/>
          </a:xfrm>
        </p:spPr>
        <p:txBody>
          <a:bodyPr/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Recommended Web Sites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39670" y="1981200"/>
            <a:ext cx="6324600" cy="16002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PGP home page: www.pgp.com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MIT distribution site for PGP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S/MIME Charter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S/MIME Central: RSA Inc.’s Web Site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28194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TERIMA  KASIH</a:t>
            </a:r>
            <a:endParaRPr lang="en-US" sz="4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75394"/>
            <a:ext cx="7772400" cy="563562"/>
          </a:xfrm>
        </p:spPr>
        <p:txBody>
          <a:bodyPr/>
          <a:lstStyle/>
          <a:p>
            <a:r>
              <a:rPr lang="sv-SE" sz="2800" b="1" dirty="0">
                <a:latin typeface="Arial" pitchFamily="34" charset="0"/>
                <a:cs typeface="Arial" pitchFamily="34" charset="0"/>
              </a:rPr>
              <a:t>Outline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48556"/>
            <a:ext cx="7772400" cy="1447800"/>
          </a:xfrm>
        </p:spPr>
        <p:txBody>
          <a:bodyPr/>
          <a:lstStyle/>
          <a:p>
            <a:r>
              <a:rPr lang="sv-SE" sz="2000" dirty="0">
                <a:latin typeface="Arial" pitchFamily="34" charset="0"/>
                <a:cs typeface="Arial" pitchFamily="34" charset="0"/>
              </a:rPr>
              <a:t>Pretty good privacy</a:t>
            </a:r>
          </a:p>
          <a:p>
            <a:r>
              <a:rPr lang="sv-SE" sz="2000" dirty="0">
                <a:latin typeface="Arial" pitchFamily="34" charset="0"/>
                <a:cs typeface="Arial" pitchFamily="34" charset="0"/>
              </a:rPr>
              <a:t>S/MIME</a:t>
            </a:r>
          </a:p>
          <a:p>
            <a:r>
              <a:rPr lang="sv-SE" sz="2000" dirty="0">
                <a:latin typeface="Arial" pitchFamily="34" charset="0"/>
                <a:cs typeface="Arial" pitchFamily="34" charset="0"/>
              </a:rPr>
              <a:t>Recommended web sites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8" y="786280"/>
            <a:ext cx="7772400" cy="563562"/>
          </a:xfrm>
        </p:spPr>
        <p:txBody>
          <a:bodyPr/>
          <a:lstStyle/>
          <a:p>
            <a:r>
              <a:rPr lang="sv-SE" sz="2800" b="1" dirty="0">
                <a:latin typeface="Arial" pitchFamily="34" charset="0"/>
                <a:cs typeface="Arial" pitchFamily="34" charset="0"/>
              </a:rPr>
              <a:t>Pretty Good Privacy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002986"/>
            <a:ext cx="7772400" cy="2895600"/>
          </a:xfrm>
        </p:spPr>
        <p:txBody>
          <a:bodyPr/>
          <a:lstStyle/>
          <a:p>
            <a:r>
              <a:rPr lang="sv-SE" sz="2000" dirty="0">
                <a:latin typeface="Arial" pitchFamily="34" charset="0"/>
                <a:cs typeface="Arial" pitchFamily="34" charset="0"/>
              </a:rPr>
              <a:t>Philip R. Zimmerman is the creator of PGP.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PGP </a:t>
            </a:r>
            <a:r>
              <a:rPr lang="sv-SE" sz="2000" dirty="0">
                <a:latin typeface="Arial" pitchFamily="34" charset="0"/>
                <a:cs typeface="Arial" pitchFamily="34" charset="0"/>
              </a:rPr>
              <a:t>provides a confidentiality and authentication service that can be used for electronic mail and file storage applications.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2" y="742736"/>
            <a:ext cx="7772400" cy="563562"/>
          </a:xfrm>
        </p:spPr>
        <p:txBody>
          <a:bodyPr/>
          <a:lstStyle/>
          <a:p>
            <a:r>
              <a:rPr lang="sv-SE" sz="2800" b="1" dirty="0">
                <a:latin typeface="Arial" pitchFamily="34" charset="0"/>
                <a:cs typeface="Arial" pitchFamily="34" charset="0"/>
              </a:rPr>
              <a:t>Why Is PGP Popular?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72882" y="2177162"/>
            <a:ext cx="7772400" cy="1905000"/>
          </a:xfrm>
        </p:spPr>
        <p:txBody>
          <a:bodyPr/>
          <a:lstStyle/>
          <a:p>
            <a:r>
              <a:rPr lang="sv-SE" sz="2000" dirty="0">
                <a:latin typeface="Arial" pitchFamily="34" charset="0"/>
                <a:cs typeface="Arial" pitchFamily="34" charset="0"/>
              </a:rPr>
              <a:t>It is availiable free on a variety of platforms.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Based on well know</a:t>
            </a:r>
            <a:r>
              <a:rPr lang="sv-SE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algorithms</a:t>
            </a:r>
            <a:r>
              <a:rPr lang="sv-SE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v-SE" sz="2000" dirty="0">
                <a:latin typeface="Arial" pitchFamily="34" charset="0"/>
                <a:cs typeface="Arial" pitchFamily="34" charset="0"/>
              </a:rPr>
              <a:t>Wide range of applicability</a:t>
            </a:r>
          </a:p>
          <a:p>
            <a:r>
              <a:rPr lang="sv-SE" sz="2000" dirty="0">
                <a:latin typeface="Arial" pitchFamily="34" charset="0"/>
                <a:cs typeface="Arial" pitchFamily="34" charset="0"/>
              </a:rPr>
              <a:t>Not developed or controlled by governmental or standards organizations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40224" y="786280"/>
            <a:ext cx="7772400" cy="563562"/>
          </a:xfrm>
        </p:spPr>
        <p:txBody>
          <a:bodyPr/>
          <a:lstStyle/>
          <a:p>
            <a:r>
              <a:rPr lang="sv-SE" sz="2800" b="1" dirty="0">
                <a:latin typeface="Arial" pitchFamily="34" charset="0"/>
                <a:cs typeface="Arial" pitchFamily="34" charset="0"/>
              </a:rPr>
              <a:t>Operational Description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61470"/>
            <a:ext cx="7772400" cy="2362200"/>
          </a:xfrm>
        </p:spPr>
        <p:txBody>
          <a:bodyPr/>
          <a:lstStyle/>
          <a:p>
            <a:r>
              <a:rPr lang="sv-SE" sz="2000" dirty="0">
                <a:latin typeface="Arial" pitchFamily="34" charset="0"/>
                <a:cs typeface="Arial" pitchFamily="34" charset="0"/>
              </a:rPr>
              <a:t>Consist of five services:</a:t>
            </a:r>
          </a:p>
          <a:p>
            <a:pPr lvl="1"/>
            <a:r>
              <a:rPr lang="sv-SE" sz="2000" dirty="0">
                <a:latin typeface="Arial" pitchFamily="34" charset="0"/>
                <a:cs typeface="Arial" pitchFamily="34" charset="0"/>
              </a:rPr>
              <a:t>Authentication</a:t>
            </a:r>
          </a:p>
          <a:p>
            <a:pPr lvl="1"/>
            <a:r>
              <a:rPr lang="sv-SE" sz="2000" dirty="0">
                <a:latin typeface="Arial" pitchFamily="34" charset="0"/>
                <a:cs typeface="Arial" pitchFamily="34" charset="0"/>
              </a:rPr>
              <a:t>Confidentiality</a:t>
            </a:r>
          </a:p>
          <a:p>
            <a:pPr lvl="1"/>
            <a:r>
              <a:rPr lang="sv-SE" sz="2000" dirty="0">
                <a:latin typeface="Arial" pitchFamily="34" charset="0"/>
                <a:cs typeface="Arial" pitchFamily="34" charset="0"/>
              </a:rPr>
              <a:t>Compression</a:t>
            </a:r>
          </a:p>
          <a:p>
            <a:pPr lvl="1"/>
            <a:r>
              <a:rPr lang="sv-SE" sz="2000" dirty="0">
                <a:latin typeface="Arial" pitchFamily="34" charset="0"/>
                <a:cs typeface="Arial" pitchFamily="34" charset="0"/>
              </a:rPr>
              <a:t>E-mail compatibility</a:t>
            </a:r>
          </a:p>
          <a:p>
            <a:pPr lvl="1"/>
            <a:r>
              <a:rPr lang="sv-SE" sz="2000" dirty="0">
                <a:latin typeface="Arial" pitchFamily="34" charset="0"/>
                <a:cs typeface="Arial" pitchFamily="34" charset="0"/>
              </a:rPr>
              <a:t>Segmentation</a:t>
            </a:r>
          </a:p>
          <a:p>
            <a:pPr lvl="1">
              <a:buFontTx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012376"/>
            <a:ext cx="6934200" cy="473114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53136" y="775394"/>
            <a:ext cx="7772400" cy="487362"/>
          </a:xfrm>
        </p:spPr>
        <p:txBody>
          <a:bodyPr/>
          <a:lstStyle/>
          <a:p>
            <a:r>
              <a:rPr lang="sv-SE" sz="2800" b="1" dirty="0">
                <a:latin typeface="Arial" pitchFamily="34" charset="0"/>
                <a:cs typeface="Arial" pitchFamily="34" charset="0"/>
              </a:rPr>
              <a:t>Compression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94126"/>
            <a:ext cx="7772400" cy="1828800"/>
          </a:xfrm>
        </p:spPr>
        <p:txBody>
          <a:bodyPr/>
          <a:lstStyle/>
          <a:p>
            <a:r>
              <a:rPr lang="sv-SE" sz="2000" dirty="0">
                <a:latin typeface="Arial" pitchFamily="34" charset="0"/>
                <a:cs typeface="Arial" pitchFamily="34" charset="0"/>
              </a:rPr>
              <a:t>PGP compresses the message after applying the signature but before encryption</a:t>
            </a:r>
          </a:p>
          <a:p>
            <a:r>
              <a:rPr lang="sv-SE" sz="2000" dirty="0">
                <a:latin typeface="Arial" pitchFamily="34" charset="0"/>
                <a:cs typeface="Arial" pitchFamily="34" charset="0"/>
              </a:rPr>
              <a:t>The placement of the compression algorithm is critical.</a:t>
            </a:r>
          </a:p>
          <a:p>
            <a:r>
              <a:rPr lang="sv-SE" sz="2000" dirty="0">
                <a:latin typeface="Arial" pitchFamily="34" charset="0"/>
                <a:cs typeface="Arial" pitchFamily="34" charset="0"/>
              </a:rPr>
              <a:t>The compression algorithm used is ZIP (described in appendix 5A)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59988"/>
            <a:ext cx="7772400" cy="609600"/>
          </a:xfrm>
        </p:spPr>
        <p:txBody>
          <a:bodyPr/>
          <a:lstStyle/>
          <a:p>
            <a:r>
              <a:rPr lang="sv-SE" sz="2800" b="1" dirty="0">
                <a:latin typeface="Arial" pitchFamily="34" charset="0"/>
                <a:cs typeface="Arial" pitchFamily="34" charset="0"/>
              </a:rPr>
              <a:t>E-mail Compatibility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7848600" cy="990600"/>
          </a:xfrm>
        </p:spPr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scheme used is radix-64 conversion (see appendix 5B).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use of radix-64 expands the message by 33%.</a:t>
            </a:r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2514600" y="3200400"/>
          <a:ext cx="4343400" cy="2753967"/>
        </p:xfrm>
        <a:graphic>
          <a:graphicData uri="http://schemas.openxmlformats.org/presentationml/2006/ole">
            <p:oleObj spid="_x0000_s60418" name="Bitmap Image" r:id="rId5" imgW="8028571" imgH="5514286" progId="PBrush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665</Words>
  <Application>Microsoft Office PowerPoint</Application>
  <PresentationFormat>On-screen Show (4:3)</PresentationFormat>
  <Paragraphs>119</Paragraphs>
  <Slides>28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Bitmap Image</vt:lpstr>
      <vt:lpstr>Document</vt:lpstr>
      <vt:lpstr>Slide 1</vt:lpstr>
      <vt:lpstr>KEMAMPUAN AKHIR YANG DIHARAPKAN</vt:lpstr>
      <vt:lpstr>Outline</vt:lpstr>
      <vt:lpstr>Pretty Good Privacy</vt:lpstr>
      <vt:lpstr>Why Is PGP Popular?</vt:lpstr>
      <vt:lpstr>Operational Description</vt:lpstr>
      <vt:lpstr>Slide 7</vt:lpstr>
      <vt:lpstr>Compression</vt:lpstr>
      <vt:lpstr>E-mail Compatibility</vt:lpstr>
      <vt:lpstr>Segmentation and Reassembly</vt:lpstr>
      <vt:lpstr>Sumary of PGP Services </vt:lpstr>
      <vt:lpstr>Slide 12</vt:lpstr>
      <vt:lpstr>Format of PGP Message</vt:lpstr>
      <vt:lpstr>Slide 14</vt:lpstr>
      <vt:lpstr>Slide 15</vt:lpstr>
      <vt:lpstr>Slide 16</vt:lpstr>
      <vt:lpstr>The Use of Trust</vt:lpstr>
      <vt:lpstr>Slide 18</vt:lpstr>
      <vt:lpstr>Revoking Public Keys</vt:lpstr>
      <vt:lpstr>S/MIME</vt:lpstr>
      <vt:lpstr>Simple Mail Transfer Protocol (SMTP, RFC 822)</vt:lpstr>
      <vt:lpstr>Header fields in MIME</vt:lpstr>
      <vt:lpstr>S/MIME Functions</vt:lpstr>
      <vt:lpstr>Algorithms Used</vt:lpstr>
      <vt:lpstr>User Agent Role</vt:lpstr>
      <vt:lpstr>User Agent Role</vt:lpstr>
      <vt:lpstr>Recommended Web Sites</vt:lpstr>
      <vt:lpstr>Slide 28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279</cp:revision>
  <dcterms:created xsi:type="dcterms:W3CDTF">2010-08-24T06:47:44Z</dcterms:created>
  <dcterms:modified xsi:type="dcterms:W3CDTF">2017-08-30T20:08:16Z</dcterms:modified>
</cp:coreProperties>
</file>