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6" r:id="rId2"/>
    <p:sldId id="335" r:id="rId3"/>
    <p:sldId id="365" r:id="rId4"/>
    <p:sldId id="379" r:id="rId5"/>
    <p:sldId id="380" r:id="rId6"/>
    <p:sldId id="381" r:id="rId7"/>
    <p:sldId id="383" r:id="rId8"/>
    <p:sldId id="384" r:id="rId9"/>
    <p:sldId id="385" r:id="rId10"/>
    <p:sldId id="386" r:id="rId11"/>
    <p:sldId id="387" r:id="rId12"/>
    <p:sldId id="382" r:id="rId13"/>
    <p:sldId id="366" r:id="rId14"/>
    <p:sldId id="388" r:id="rId15"/>
    <p:sldId id="389" r:id="rId16"/>
    <p:sldId id="390" r:id="rId17"/>
    <p:sldId id="391" r:id="rId18"/>
    <p:sldId id="392" r:id="rId19"/>
    <p:sldId id="367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36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0ECEF-B3A6-4BFB-ABF4-3D26E2A5CB18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ENKRIPSI DAN DEKRIPSI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2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46101" y="882650"/>
            <a:ext cx="7988300" cy="565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Tabel Subsitusi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1" y="2046528"/>
            <a:ext cx="8077200" cy="29717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A-B-C-D-E-F-G-H-I-J-K-L-M-N-O-P-Q-R-S-T-U-V-W-X-Y-Z-1-2-3-4-5-6-7-8-9-0-.-,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B-F-1-K-Q-G-A-T-P-J-6-H-Y-D-2-X-5-M-V-7-C-8-4-I-9-N-R-E-U-3-L-S-W-,-.-O-Z-0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7P7CQY (TABEL SUBSITUSI)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VLVWHP (CAESAR CHIPHER)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FVFGRZ (ROT13)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87375" y="866775"/>
            <a:ext cx="4594225" cy="5048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Caesar Cipher</a:t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98475" y="1993225"/>
            <a:ext cx="8112125" cy="29597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Metode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Caesar Cipher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Julius Caesar.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prinsipnya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digantikan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(3)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posisi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urutan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alfabet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“a”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digantikan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“D”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seterusnya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Transformasi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 : a b c d e f g h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j k l m n o p q r s t u v w x y 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cipher: D E F G H I J K L M N O P Q R S T U V W X Y Z A B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 txBox="1">
            <a:spLocks noChangeArrowheads="1"/>
          </p:cNvSpPr>
          <p:nvPr/>
        </p:nvSpPr>
        <p:spPr>
          <a:xfrm>
            <a:off x="469901" y="882650"/>
            <a:ext cx="4483100" cy="762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Cipher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1" y="1752601"/>
            <a:ext cx="7848600" cy="2819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Monoalfabet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chipertext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menggantikan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macam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Polyalfabet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chipertext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menggantikan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macam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Monograf</a:t>
            </a: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/unilateral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dilakukan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terhadap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Polygraf</a:t>
            </a: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/multilateral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dilakukan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terhadap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593725" y="1065459"/>
            <a:ext cx="9172575" cy="6445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Cipher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Caesar Cipher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8155" y="2319125"/>
            <a:ext cx="7712075" cy="26338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alfabet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digeser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kanan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altLang="en-US" b="0" i="1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altLang="en-US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A B C D E F G H I J K L M N O P Q R S T U V W X Y Z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b="0" i="1" u="none" strike="noStrike" kern="1200" cap="none" spc="0" normalizeH="0" baseline="-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altLang="en-US" b="0" i="1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 E F G H I J K L M N O P Q R S T U V W X Y Z A B C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	AWASI ASTERIX DAN TEMANNYA OBELIX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GB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DZDVL DVWHULA GDQ WHPDQQBA REHOLA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593725" y="885841"/>
            <a:ext cx="6416675" cy="638159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Cipher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Caesar Cipher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93725" y="2090519"/>
            <a:ext cx="8016875" cy="27971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praktek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dikelompokkan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kelompok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n-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misalnya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kelompok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4-huruf: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DZDV LDVW HULA GDQW HPDQ QBAR EHOL A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membuang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semua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DZDVLDVWHULAGDQWHPDQQBAREHOLA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Tujuannya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agar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kriptanalisis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sulit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546101" y="958850"/>
            <a:ext cx="7912100" cy="6445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Cipher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</a:t>
            </a:r>
            <a:r>
              <a:rPr kumimoji="0" lang="en-GB" alt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Vigènere</a:t>
            </a:r>
            <a:r>
              <a:rPr kumimoji="0" lang="en-GB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Cipher</a:t>
            </a:r>
            <a:endParaRPr kumimoji="0" lang="en-US" alt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93725" y="2270137"/>
            <a:ext cx="7940675" cy="28352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Termasuk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cipher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abjad-majemuk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polyalpabetic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substitution cipher 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dikenal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luas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200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tahun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kemudian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penemunya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cipher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kemudian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dinamakan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Vigènere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Cipher.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Vigènere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Cipher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Bujursangkar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Vigènere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melakukan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baris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bujursangkar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huruf-huruf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cipherteks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diperoleh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Caesar Cipher.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593725" y="885840"/>
            <a:ext cx="8093075" cy="720725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Cipher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</a:t>
            </a:r>
            <a:r>
              <a:rPr kumimoji="0" lang="en-GB" alt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Vigènere</a:t>
            </a:r>
            <a:r>
              <a:rPr kumimoji="0" lang="en-GB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Cipher</a:t>
            </a:r>
            <a:endParaRPr kumimoji="0" lang="en-US" alt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/>
        </p:nvGraphicFramePr>
        <p:xfrm>
          <a:off x="228600" y="1676405"/>
          <a:ext cx="8465549" cy="3962396"/>
        </p:xfrm>
        <a:graphic>
          <a:graphicData uri="http://schemas.openxmlformats.org/presentationml/2006/ole">
            <p:oleObj spid="_x0000_s1026" name="Document" r:id="rId5" imgW="6248400" imgH="3553968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593725" y="902169"/>
            <a:ext cx="7940675" cy="5456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Cipher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</a:t>
            </a:r>
            <a:r>
              <a:rPr kumimoji="0" lang="en-GB" alt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Vigènere</a:t>
            </a:r>
            <a:r>
              <a:rPr kumimoji="0" lang="en-GB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Cipher</a:t>
            </a:r>
            <a:endParaRPr kumimoji="0" lang="en-US" alt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8825" y="1966925"/>
            <a:ext cx="7851775" cy="36718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penerapan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Vigènere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Cipher : 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: THIS PLAINTEXT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sony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sonysonys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: </a:t>
            </a: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LVVQ HZNGFHRVL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Jika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pendek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daripada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diulang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periodik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hal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sony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diulang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sebanyak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plaintext-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nya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dasarnya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Caesar cipher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berbeda-beda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c(‘T’) = (‘T’ + ‘s’) mod 26 = 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T = 20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s= 19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charset="2"/>
              </a:rPr>
              <a:t> (20+19)%26=13  L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c(‘H’) = (‘H’ + ‘o’) mod 26 = V,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dst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74701" y="806451"/>
            <a:ext cx="7607300" cy="4889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ROT13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93725" y="1812925"/>
            <a:ext cx="7940675" cy="29876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sistem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digantikan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letaknya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13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posisi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“A”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digantikan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“N”,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“B”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digantikan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“O”,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seterusnya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matematis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dituliskan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 ROT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13 =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mengembalikan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kembali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bentuk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semulanya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dilakukan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ROT13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kali.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13(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13(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50901" y="882650"/>
            <a:ext cx="7531100" cy="796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Blocking</a:t>
            </a:r>
            <a:endParaRPr kumimoji="0" lang="id-ID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9925" y="1992545"/>
            <a:ext cx="7864475" cy="29604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Sistem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terkadang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membagi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terdiri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beberapa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kemudian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dienkripsikan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independen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blocking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dipilih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jumlah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lajur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kolom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penulisan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Jumlah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lajur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kolom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bagi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dituliskan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vertikal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bawah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berurutan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lajur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dilanjutkan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kolom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seluruhnya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tertulis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Ciphertext-nya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hasil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pembacaan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horizontal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berurutan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sesuai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806450"/>
            <a:ext cx="7988300" cy="53340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Blocking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(lanj.)</a:t>
            </a:r>
          </a:p>
        </p:txBody>
      </p:sp>
      <p:pic>
        <p:nvPicPr>
          <p:cNvPr id="4" name="Content Placeholder 3" descr="Enkripsi_4"/>
          <p:cNvPicPr>
            <a:picLocks/>
          </p:cNvPicPr>
          <p:nvPr/>
        </p:nvPicPr>
        <p:blipFill>
          <a:blip r:embed="rId4">
            <a:grayscl/>
            <a:biLevel thresh="50000"/>
          </a:blip>
          <a:srcRect/>
          <a:stretch>
            <a:fillRect/>
          </a:stretch>
        </p:blipFill>
        <p:spPr>
          <a:xfrm>
            <a:off x="1066800" y="2220674"/>
            <a:ext cx="4419600" cy="2607134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514975" y="2231560"/>
            <a:ext cx="1952625" cy="25799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071563"/>
            <a:r>
              <a:rPr lang="en-GB" dirty="0">
                <a:latin typeface="Arial" pitchFamily="34" charset="0"/>
                <a:cs typeface="Arial" pitchFamily="34" charset="0"/>
              </a:rPr>
              <a:t>BLOK 1</a:t>
            </a:r>
          </a:p>
          <a:p>
            <a:pPr defTabSz="1071563">
              <a:spcAft>
                <a:spcPts val="1000"/>
              </a:spcAft>
            </a:pPr>
            <a:r>
              <a:rPr lang="id-ID" dirty="0">
                <a:latin typeface="Arial" pitchFamily="34" charset="0"/>
                <a:cs typeface="Arial" pitchFamily="34" charset="0"/>
              </a:rPr>
              <a:t>BLOK 2</a:t>
            </a:r>
          </a:p>
          <a:p>
            <a:pPr defTabSz="1071563">
              <a:spcAft>
                <a:spcPts val="1000"/>
              </a:spcAft>
            </a:pPr>
            <a:r>
              <a:rPr lang="id-ID" dirty="0">
                <a:latin typeface="Arial" pitchFamily="34" charset="0"/>
                <a:cs typeface="Arial" pitchFamily="34" charset="0"/>
              </a:rPr>
              <a:t>BLOK 3</a:t>
            </a:r>
          </a:p>
          <a:p>
            <a:pPr defTabSz="1071563">
              <a:spcAft>
                <a:spcPts val="1000"/>
              </a:spcAft>
            </a:pPr>
            <a:r>
              <a:rPr lang="id-ID" dirty="0">
                <a:latin typeface="Arial" pitchFamily="34" charset="0"/>
                <a:cs typeface="Arial" pitchFamily="34" charset="0"/>
              </a:rPr>
              <a:t>BLOK 4 </a:t>
            </a:r>
          </a:p>
          <a:p>
            <a:pPr defTabSz="1071563">
              <a:spcAft>
                <a:spcPts val="1000"/>
              </a:spcAft>
            </a:pPr>
            <a:r>
              <a:rPr lang="id-ID" dirty="0">
                <a:latin typeface="Arial" pitchFamily="34" charset="0"/>
                <a:cs typeface="Arial" pitchFamily="34" charset="0"/>
              </a:rPr>
              <a:t>BLOK 5 </a:t>
            </a:r>
          </a:p>
          <a:p>
            <a:pPr defTabSz="1071563">
              <a:spcAft>
                <a:spcPts val="1000"/>
              </a:spcAft>
            </a:pPr>
            <a:r>
              <a:rPr lang="id-ID" dirty="0">
                <a:latin typeface="Arial" pitchFamily="34" charset="0"/>
                <a:cs typeface="Arial" pitchFamily="34" charset="0"/>
              </a:rPr>
              <a:t>BLOK 6 </a:t>
            </a:r>
          </a:p>
          <a:p>
            <a:pPr defTabSz="1071563">
              <a:spcAft>
                <a:spcPts val="1000"/>
              </a:spcAft>
            </a:pPr>
            <a:r>
              <a:rPr lang="id-ID" dirty="0">
                <a:latin typeface="Arial" pitchFamily="34" charset="0"/>
                <a:cs typeface="Arial" pitchFamily="34" charset="0"/>
              </a:rPr>
              <a:t>BLOK 7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1875" y="4956391"/>
            <a:ext cx="858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 err="1"/>
              <a:t>Jadi</a:t>
            </a:r>
            <a:r>
              <a:rPr lang="en-GB" sz="1600" dirty="0"/>
              <a:t> </a:t>
            </a:r>
            <a:r>
              <a:rPr lang="en-GB" sz="1600" dirty="0" err="1"/>
              <a:t>ciphertext</a:t>
            </a:r>
            <a:r>
              <a:rPr lang="en-GB" sz="1600" dirty="0"/>
              <a:t> yang </a:t>
            </a:r>
            <a:r>
              <a:rPr lang="en-GB" sz="1600" dirty="0" err="1"/>
              <a:t>dihasilkan</a:t>
            </a:r>
            <a:r>
              <a:rPr lang="en-GB" sz="1600" dirty="0"/>
              <a:t> </a:t>
            </a:r>
            <a:r>
              <a:rPr lang="en-GB" sz="1600" dirty="0" err="1"/>
              <a:t>dengan</a:t>
            </a:r>
            <a:r>
              <a:rPr lang="en-GB" sz="1600" dirty="0"/>
              <a:t> </a:t>
            </a:r>
            <a:r>
              <a:rPr lang="en-GB" sz="1600" dirty="0" err="1"/>
              <a:t>teknik</a:t>
            </a:r>
            <a:r>
              <a:rPr lang="en-GB" sz="1600" dirty="0"/>
              <a:t> </a:t>
            </a:r>
            <a:r>
              <a:rPr lang="en-GB" sz="1600" dirty="0" err="1"/>
              <a:t>ini</a:t>
            </a:r>
            <a:r>
              <a:rPr lang="en-GB" sz="1600" dirty="0"/>
              <a:t> </a:t>
            </a:r>
            <a:r>
              <a:rPr lang="en-GB" sz="1600" dirty="0" err="1"/>
              <a:t>adalah</a:t>
            </a:r>
            <a:endParaRPr lang="id-ID" sz="1600" dirty="0"/>
          </a:p>
          <a:p>
            <a:r>
              <a:rPr lang="en-GB" sz="1600" dirty="0"/>
              <a:t> "5K G KRTDRAEAIFKSPINAT IRO". </a:t>
            </a:r>
            <a:endParaRPr lang="id-ID" sz="1600" dirty="0"/>
          </a:p>
          <a:p>
            <a:r>
              <a:rPr lang="en-GB" sz="1600" dirty="0"/>
              <a:t>Plaintext </a:t>
            </a:r>
            <a:r>
              <a:rPr lang="en-GB" sz="1600" dirty="0" err="1"/>
              <a:t>dapat</a:t>
            </a:r>
            <a:r>
              <a:rPr lang="en-GB" sz="1600" dirty="0"/>
              <a:t> pula </a:t>
            </a:r>
            <a:r>
              <a:rPr lang="en-GB" sz="1600" dirty="0" err="1"/>
              <a:t>ditulis</a:t>
            </a:r>
            <a:r>
              <a:rPr lang="en-GB" sz="1600" dirty="0"/>
              <a:t> </a:t>
            </a:r>
            <a:r>
              <a:rPr lang="en-GB" sz="1600" dirty="0" err="1"/>
              <a:t>secara</a:t>
            </a:r>
            <a:r>
              <a:rPr lang="en-GB" sz="1600" dirty="0"/>
              <a:t> horizontal </a:t>
            </a:r>
            <a:r>
              <a:rPr lang="en-GB" sz="1600" dirty="0" err="1"/>
              <a:t>dan</a:t>
            </a:r>
            <a:r>
              <a:rPr lang="en-GB" sz="1600" dirty="0"/>
              <a:t> </a:t>
            </a:r>
            <a:r>
              <a:rPr lang="en-GB" sz="1600" dirty="0" err="1"/>
              <a:t>ciphertextnya</a:t>
            </a:r>
            <a:r>
              <a:rPr lang="en-GB" sz="1600" dirty="0"/>
              <a:t> </a:t>
            </a:r>
            <a:r>
              <a:rPr lang="en-GB" sz="1600" dirty="0" err="1"/>
              <a:t>adalah</a:t>
            </a:r>
            <a:r>
              <a:rPr lang="en-GB" sz="1600" dirty="0"/>
              <a:t> </a:t>
            </a:r>
            <a:r>
              <a:rPr lang="en-GB" sz="1600" dirty="0" err="1"/>
              <a:t>hasil</a:t>
            </a:r>
            <a:r>
              <a:rPr lang="en-GB" sz="1600" dirty="0"/>
              <a:t> </a:t>
            </a:r>
            <a:r>
              <a:rPr lang="en-GB" sz="1600" dirty="0" err="1"/>
              <a:t>pembacaan</a:t>
            </a:r>
            <a:r>
              <a:rPr lang="en-GB" sz="1600" dirty="0"/>
              <a:t> </a:t>
            </a:r>
            <a:r>
              <a:rPr lang="en-GB" sz="1600" dirty="0" err="1"/>
              <a:t>secara</a:t>
            </a:r>
            <a:r>
              <a:rPr lang="en-GB" sz="1600" dirty="0"/>
              <a:t> </a:t>
            </a:r>
            <a:r>
              <a:rPr lang="en-GB" sz="1600" dirty="0" err="1"/>
              <a:t>vertikal</a:t>
            </a:r>
            <a:r>
              <a:rPr lang="en-GB" sz="1600" dirty="0"/>
              <a:t>.</a:t>
            </a:r>
            <a:endParaRPr lang="id-ID" sz="1600" dirty="0"/>
          </a:p>
          <a:p>
            <a:endParaRPr lang="id-ID" sz="1600" dirty="0"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71475" y="1553264"/>
            <a:ext cx="8239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1600" dirty="0"/>
              <a:t>Jika plaintext adalah 5 TEKNIK DASAR KRIPTOGRAFI maka hasil chipertext ) . Jika menggunakan teknik blocking dengan </a:t>
            </a:r>
            <a:r>
              <a:rPr lang="id-ID" sz="1600" dirty="0" smtClean="0"/>
              <a:t>1</a:t>
            </a:r>
            <a:r>
              <a:rPr lang="en-US" sz="1600" dirty="0" smtClean="0"/>
              <a:t> </a:t>
            </a:r>
            <a:r>
              <a:rPr lang="id-ID" sz="1600" dirty="0" smtClean="0"/>
              <a:t>blok </a:t>
            </a:r>
            <a:r>
              <a:rPr lang="id-ID" sz="1600" dirty="0"/>
              <a:t>berisi 4 karakter.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93725" y="934827"/>
            <a:ext cx="7788275" cy="58917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Permutasi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3725" y="2302795"/>
            <a:ext cx="7940675" cy="280260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terpenting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sering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juga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transposisi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memindahkan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merotasikan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aturan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tertentu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Prinsipnya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berlawanan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berada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posisi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tetap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tapi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identitasnya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diacak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identitas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tetap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namun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posisinya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diacak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Sebelum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dilakukan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umumnya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terlebih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dahulu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dibagi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9901" y="958851"/>
            <a:ext cx="8140700" cy="565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Permutasi (Lanj.)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301" y="2254251"/>
            <a:ext cx="7912100" cy="3613149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diatas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dibagi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terdiri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6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aturan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Enkripsi_5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</a:blip>
          <a:srcRect/>
          <a:stretch>
            <a:fillRect/>
          </a:stretch>
        </p:blipFill>
        <p:spPr bwMode="auto">
          <a:xfrm>
            <a:off x="1371600" y="3048000"/>
            <a:ext cx="676738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93725" y="902169"/>
            <a:ext cx="8016875" cy="6218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Permutasi (Lanj.)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3725" y="1820649"/>
            <a:ext cx="7940675" cy="6939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aturan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diatas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Enkripsi_6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</a:blip>
          <a:srcRect/>
          <a:stretch>
            <a:fillRect/>
          </a:stretch>
        </p:blipFill>
        <p:spPr bwMode="auto">
          <a:xfrm>
            <a:off x="1434736" y="2608612"/>
            <a:ext cx="5637359" cy="160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30915" y="4409409"/>
            <a:ext cx="7214613" cy="78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err="1">
                <a:latin typeface="Arial" pitchFamily="34" charset="0"/>
                <a:cs typeface="Arial" pitchFamily="34" charset="0"/>
              </a:rPr>
              <a:t>Ciphertext</a:t>
            </a:r>
            <a:r>
              <a:rPr lang="en-GB" dirty="0">
                <a:latin typeface="Arial" pitchFamily="34" charset="0"/>
                <a:cs typeface="Arial" pitchFamily="34" charset="0"/>
              </a:rPr>
              <a:t> yang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dihasilkan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permutasi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GB" dirty="0">
                <a:latin typeface="Arial" pitchFamily="34" charset="0"/>
                <a:cs typeface="Arial" pitchFamily="34" charset="0"/>
              </a:rPr>
              <a:t> "N ETK5 SKD AIIRK RAATGORP FI".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93725" y="1035050"/>
            <a:ext cx="7788275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Ekspansi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3725" y="2384441"/>
            <a:ext cx="7940675" cy="24161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metode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sederhana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mengacak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memelarkan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aturan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tertentu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penggunaan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meletakkan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konsonan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ganjil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awal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akhir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menambahkan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akhiran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"an".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dimulai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huruf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vokal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genap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akhiran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"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".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22301" y="882650"/>
            <a:ext cx="7912100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Ekspansi (Lanj.)</a:t>
            </a:r>
          </a:p>
        </p:txBody>
      </p:sp>
      <p:pic>
        <p:nvPicPr>
          <p:cNvPr id="4" name="Picture 3" descr="Enkripsi_7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</a:blip>
          <a:srcRect/>
          <a:stretch>
            <a:fillRect/>
          </a:stretch>
        </p:blipFill>
        <p:spPr bwMode="auto">
          <a:xfrm>
            <a:off x="1447800" y="2819400"/>
            <a:ext cx="6316647" cy="200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7225" y="1794113"/>
            <a:ext cx="7800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enkripsi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ekspansi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GB" dirty="0">
                <a:latin typeface="Arial" pitchFamily="34" charset="0"/>
                <a:cs typeface="Arial" pitchFamily="34" charset="0"/>
              </a:rPr>
              <a:t> plaintext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GB" dirty="0">
                <a:latin typeface="Arial" pitchFamily="34" charset="0"/>
                <a:cs typeface="Arial" pitchFamily="34" charset="0"/>
              </a:rPr>
              <a:t> :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5413" y="5105400"/>
            <a:ext cx="7955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err="1">
                <a:latin typeface="Arial" pitchFamily="34" charset="0"/>
                <a:cs typeface="Arial" pitchFamily="34" charset="0"/>
              </a:rPr>
              <a:t>Ciphertextnya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"5AN EKNIKTAN ASARDAN RIPTOGRAFIKAN".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93725" y="967485"/>
            <a:ext cx="7940675" cy="55651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Pemampatan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2300" y="2270573"/>
            <a:ext cx="7912100" cy="19204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Mengurangi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jumlah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cara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lain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menyembunyikan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sederhana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cara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menghilangkan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ke-tiga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berurutan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Karakter-karakter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dihilangkan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disatukan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kembali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disusulkan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"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lampiran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"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utama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diawali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khusus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"&amp;".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93725" y="902169"/>
            <a:ext cx="7864475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Pemampatan (Lanj.)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2913" y="1863515"/>
            <a:ext cx="8167687" cy="5540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terjadi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plaintext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kita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Enkripsi_8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</a:blip>
          <a:srcRect/>
          <a:stretch>
            <a:fillRect/>
          </a:stretch>
        </p:blipFill>
        <p:spPr bwMode="auto">
          <a:xfrm>
            <a:off x="1085851" y="2720765"/>
            <a:ext cx="6686549" cy="313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93725" y="934827"/>
            <a:ext cx="7940675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TUGAS KE-2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3725" y="2110485"/>
            <a:ext cx="7940675" cy="307111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Diketahui plain text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UJIAN SISTEM KEAMANAN KOMPUTER DILAKSANAKAN PADA HARI SENIN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Ditanya : Apa hasil chiphernya, jika menggunakan teknik 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Subsitusi : ROT 13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Bloking ( 1 blocking terdiri 6)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Ekspansi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Pemamp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tan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98500" y="958850"/>
            <a:ext cx="7683499" cy="8199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Terminologi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905000"/>
            <a:ext cx="8369300" cy="30416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cryptography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merupakan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ilmu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seni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menjaga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agar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aman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“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Crypto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berarti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secret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graphy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berarti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“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tulisan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pelaku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praktisi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cryptographers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cryptographic algorithm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merupakan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persamaan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matematik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merupkan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dilakukan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mengamankan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plaintext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tersembunyi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ciphertext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Ciphertext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sudah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dibaca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mudah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merupakan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sebaliknya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mengubah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ciphertext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plaintext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Cryptanalysis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seni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ilmu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memecahkan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ciphertext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tanpa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bantuan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Cryptanalyst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pelaku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praktisi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menjalankan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cryptanalysis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22301" y="934828"/>
            <a:ext cx="7835900" cy="7645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Enkripsi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74675" y="2057401"/>
            <a:ext cx="8035925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menyandikan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data-data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sehingga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dibaca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berhak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disandikan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encrypted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membuka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decrypt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tersebut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juga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mengenkripsi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kasus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private key cryptography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berbeda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kasus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public key cryptography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28626" y="738855"/>
            <a:ext cx="7653374" cy="7969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Enkripsi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4" descr="pkripto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752600"/>
            <a:ext cx="6388100" cy="14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38201" y="3516079"/>
            <a:ext cx="7620000" cy="260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232" tIns="53616" rIns="107232" bIns="53616">
            <a:spAutoFit/>
          </a:bodyPr>
          <a:lstStyle/>
          <a:p>
            <a:pPr algn="just" defTabSz="1071563" eaLnBrk="0" hangingPunct="0"/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enkripsi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dituliskan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 defTabSz="1071563" eaLnBrk="0" hangingPunct="0"/>
            <a:r>
              <a:rPr lang="en-US" i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defTabSz="1071563" eaLnBrk="0" hangingPunct="0"/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plaintext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message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ciphertext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defTabSz="1071563" eaLnBrk="0" hangingPunct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defTabSz="1071563" eaLnBrk="0" hangingPunct="0"/>
            <a:r>
              <a:rPr lang="en-US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dekripsi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dituliskan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 defTabSz="1071563" eaLnBrk="0" hangingPunct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defTabSz="1071563" eaLnBrk="0" hangingPunct="0"/>
            <a:r>
              <a:rPr lang="en-US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defTabSz="1071563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98500" y="3092450"/>
            <a:ext cx="7531100" cy="7969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Kriptografi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Klasik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 txBox="1">
            <a:spLocks noChangeArrowheads="1"/>
          </p:cNvSpPr>
          <p:nvPr/>
        </p:nvSpPr>
        <p:spPr>
          <a:xfrm>
            <a:off x="783772" y="990600"/>
            <a:ext cx="7226300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Pendahuluan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22301" y="2025651"/>
            <a:ext cx="7835900" cy="307974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klasik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berbasis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kertas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saja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belum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komputer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Termasuk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kunci-simetri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klasik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Substitution Ciphers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Transposisi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Transposition Ciphers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22300" y="958850"/>
            <a:ext cx="7835900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Teknik  Dasar Kriptografi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438400"/>
            <a:ext cx="5854700" cy="23177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Blocking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Ekspansi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Pemampatan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22300" y="958850"/>
            <a:ext cx="7620000" cy="565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Substitusi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828800"/>
            <a:ext cx="8077200" cy="3505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Langkah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pertama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membuat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tabel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Tabel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dibuat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sesuka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hati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catatan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bahwa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penerima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memiliki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tabel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keperluan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tabel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dibuat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acak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semakin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sulit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pemecahan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ciphertext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berhak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Tabel subsitusi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Caesar Chipher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ROT 13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1227</Words>
  <Application>Microsoft Office PowerPoint</Application>
  <PresentationFormat>On-screen Show (4:3)</PresentationFormat>
  <Paragraphs>191</Paragraphs>
  <Slides>29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Document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220</cp:revision>
  <dcterms:created xsi:type="dcterms:W3CDTF">2010-08-24T06:47:44Z</dcterms:created>
  <dcterms:modified xsi:type="dcterms:W3CDTF">2017-08-30T14:06:00Z</dcterms:modified>
</cp:coreProperties>
</file>