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6" r:id="rId2"/>
    <p:sldId id="335" r:id="rId3"/>
    <p:sldId id="365" r:id="rId4"/>
    <p:sldId id="379" r:id="rId5"/>
    <p:sldId id="380" r:id="rId6"/>
    <p:sldId id="381" r:id="rId7"/>
    <p:sldId id="385" r:id="rId8"/>
    <p:sldId id="386" r:id="rId9"/>
    <p:sldId id="387" r:id="rId10"/>
    <p:sldId id="382" r:id="rId11"/>
    <p:sldId id="366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6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128EBC-F50A-4666-96F8-E488A7442581}" type="doc">
      <dgm:prSet loTypeId="urn:microsoft.com/office/officeart/2005/8/layout/process1" loCatId="process" qsTypeId="urn:microsoft.com/office/officeart/2005/8/quickstyle/3d7" qsCatId="3D" csTypeId="urn:microsoft.com/office/officeart/2005/8/colors/colorful5" csCatId="colorful" phldr="1"/>
      <dgm:spPr/>
    </dgm:pt>
    <dgm:pt modelId="{879B0B83-437C-4C02-8B9B-6D317586AAB2}">
      <dgm:prSet phldrT="[Text]"/>
      <dgm:spPr/>
      <dgm:t>
        <a:bodyPr/>
        <a:lstStyle/>
        <a:p>
          <a:r>
            <a:rPr lang="en-US" dirty="0" smtClean="0"/>
            <a:t>Data Encryption Standard (DES)</a:t>
          </a:r>
        </a:p>
      </dgm:t>
    </dgm:pt>
    <dgm:pt modelId="{D2C1C592-B863-41A5-9770-54DAB761AE12}" type="parTrans" cxnId="{C6A95131-BEB8-483F-878F-491F5E50C6A2}">
      <dgm:prSet/>
      <dgm:spPr/>
      <dgm:t>
        <a:bodyPr/>
        <a:lstStyle/>
        <a:p>
          <a:endParaRPr lang="en-US"/>
        </a:p>
      </dgm:t>
    </dgm:pt>
    <dgm:pt modelId="{D992F29F-E586-411C-AA00-1A30BB2D6321}" type="sibTrans" cxnId="{C6A95131-BEB8-483F-878F-491F5E50C6A2}">
      <dgm:prSet/>
      <dgm:spPr/>
      <dgm:t>
        <a:bodyPr/>
        <a:lstStyle/>
        <a:p>
          <a:endParaRPr lang="en-US"/>
        </a:p>
      </dgm:t>
    </dgm:pt>
    <dgm:pt modelId="{578F1AED-3CE0-421E-96CB-1FA677A075AE}">
      <dgm:prSet phldrT="[Text]"/>
      <dgm:spPr/>
      <dgm:t>
        <a:bodyPr/>
        <a:lstStyle/>
        <a:p>
          <a:r>
            <a:rPr lang="en-US" dirty="0" smtClean="0"/>
            <a:t>3DES (Triple DES)</a:t>
          </a:r>
          <a:endParaRPr lang="en-US" dirty="0"/>
        </a:p>
      </dgm:t>
    </dgm:pt>
    <dgm:pt modelId="{C96CA74F-032F-414A-BA1E-A36391A7FC7D}" type="parTrans" cxnId="{F50B4A47-287C-4EA1-B3C5-7B16B14275F3}">
      <dgm:prSet/>
      <dgm:spPr/>
      <dgm:t>
        <a:bodyPr/>
        <a:lstStyle/>
        <a:p>
          <a:endParaRPr lang="en-US"/>
        </a:p>
      </dgm:t>
    </dgm:pt>
    <dgm:pt modelId="{BEA44F85-166A-425C-95E3-8FD32F6A85C8}" type="sibTrans" cxnId="{F50B4A47-287C-4EA1-B3C5-7B16B14275F3}">
      <dgm:prSet/>
      <dgm:spPr/>
      <dgm:t>
        <a:bodyPr/>
        <a:lstStyle/>
        <a:p>
          <a:endParaRPr lang="en-US"/>
        </a:p>
      </dgm:t>
    </dgm:pt>
    <dgm:pt modelId="{69595336-C022-46CF-A8E4-297C61840DF0}">
      <dgm:prSet phldrT="[Text]"/>
      <dgm:spPr/>
      <dgm:t>
        <a:bodyPr/>
        <a:lstStyle/>
        <a:p>
          <a:r>
            <a:rPr lang="en-US" dirty="0" smtClean="0"/>
            <a:t>AES (Advanced Encryption Standard)</a:t>
          </a:r>
          <a:endParaRPr lang="en-US" dirty="0"/>
        </a:p>
      </dgm:t>
    </dgm:pt>
    <dgm:pt modelId="{DD2A9733-C3C6-4E03-9B1D-68C325969FF0}" type="parTrans" cxnId="{B267350D-1EE3-4292-A5CC-E73BF8277C1A}">
      <dgm:prSet/>
      <dgm:spPr/>
      <dgm:t>
        <a:bodyPr/>
        <a:lstStyle/>
        <a:p>
          <a:endParaRPr lang="en-US"/>
        </a:p>
      </dgm:t>
    </dgm:pt>
    <dgm:pt modelId="{08C8BB3C-B4D8-451C-B636-FC1B42D66E5C}" type="sibTrans" cxnId="{B267350D-1EE3-4292-A5CC-E73BF8277C1A}">
      <dgm:prSet/>
      <dgm:spPr/>
      <dgm:t>
        <a:bodyPr/>
        <a:lstStyle/>
        <a:p>
          <a:endParaRPr lang="en-US"/>
        </a:p>
      </dgm:t>
    </dgm:pt>
    <dgm:pt modelId="{981F26F3-30D4-4E7F-97FF-155B04067775}" type="pres">
      <dgm:prSet presAssocID="{1E128EBC-F50A-4666-96F8-E488A7442581}" presName="Name0" presStyleCnt="0">
        <dgm:presLayoutVars>
          <dgm:dir/>
          <dgm:resizeHandles val="exact"/>
        </dgm:presLayoutVars>
      </dgm:prSet>
      <dgm:spPr/>
    </dgm:pt>
    <dgm:pt modelId="{86C62111-93F2-4271-AEF3-8463CE7220C4}" type="pres">
      <dgm:prSet presAssocID="{879B0B83-437C-4C02-8B9B-6D317586AAB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5AE48-22AD-4D3C-A50B-075F2CCE465D}" type="pres">
      <dgm:prSet presAssocID="{D992F29F-E586-411C-AA00-1A30BB2D632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63F3A66-A65A-4BC2-9178-A81CCE6DCEA1}" type="pres">
      <dgm:prSet presAssocID="{D992F29F-E586-411C-AA00-1A30BB2D632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FAE927B-4959-4E2F-B978-9C2E4A4C3AC4}" type="pres">
      <dgm:prSet presAssocID="{578F1AED-3CE0-421E-96CB-1FA677A075A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B183A-FE58-4130-BE8A-BA70DB0BDDD6}" type="pres">
      <dgm:prSet presAssocID="{BEA44F85-166A-425C-95E3-8FD32F6A85C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75DD044-BA54-49F6-8209-8B0E63CA8FFD}" type="pres">
      <dgm:prSet presAssocID="{BEA44F85-166A-425C-95E3-8FD32F6A85C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17ADAC4-79D4-4EA1-9C46-AFAC1595D2C8}" type="pres">
      <dgm:prSet presAssocID="{69595336-C022-46CF-A8E4-297C61840DF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10DC8B-A3A7-4428-8533-DA75C9E6DB88}" type="presOf" srcId="{578F1AED-3CE0-421E-96CB-1FA677A075AE}" destId="{0FAE927B-4959-4E2F-B978-9C2E4A4C3AC4}" srcOrd="0" destOrd="0" presId="urn:microsoft.com/office/officeart/2005/8/layout/process1"/>
    <dgm:cxn modelId="{B9560F79-CCF6-4497-92EB-1AD21AB6FD02}" type="presOf" srcId="{BEA44F85-166A-425C-95E3-8FD32F6A85C8}" destId="{275DD044-BA54-49F6-8209-8B0E63CA8FFD}" srcOrd="1" destOrd="0" presId="urn:microsoft.com/office/officeart/2005/8/layout/process1"/>
    <dgm:cxn modelId="{5324C8AD-B5D6-4F31-81D7-18AB35B0702E}" type="presOf" srcId="{1E128EBC-F50A-4666-96F8-E488A7442581}" destId="{981F26F3-30D4-4E7F-97FF-155B04067775}" srcOrd="0" destOrd="0" presId="urn:microsoft.com/office/officeart/2005/8/layout/process1"/>
    <dgm:cxn modelId="{C6A95131-BEB8-483F-878F-491F5E50C6A2}" srcId="{1E128EBC-F50A-4666-96F8-E488A7442581}" destId="{879B0B83-437C-4C02-8B9B-6D317586AAB2}" srcOrd="0" destOrd="0" parTransId="{D2C1C592-B863-41A5-9770-54DAB761AE12}" sibTransId="{D992F29F-E586-411C-AA00-1A30BB2D6321}"/>
    <dgm:cxn modelId="{2C985C03-F260-4649-BBB3-5BAD4C863D1B}" type="presOf" srcId="{69595336-C022-46CF-A8E4-297C61840DF0}" destId="{717ADAC4-79D4-4EA1-9C46-AFAC1595D2C8}" srcOrd="0" destOrd="0" presId="urn:microsoft.com/office/officeart/2005/8/layout/process1"/>
    <dgm:cxn modelId="{74465AD6-5F6A-4015-91F1-907E1286F0DF}" type="presOf" srcId="{879B0B83-437C-4C02-8B9B-6D317586AAB2}" destId="{86C62111-93F2-4271-AEF3-8463CE7220C4}" srcOrd="0" destOrd="0" presId="urn:microsoft.com/office/officeart/2005/8/layout/process1"/>
    <dgm:cxn modelId="{EC0A7F47-4AE9-4ACF-8571-24BF08AF57CA}" type="presOf" srcId="{D992F29F-E586-411C-AA00-1A30BB2D6321}" destId="{363F3A66-A65A-4BC2-9178-A81CCE6DCEA1}" srcOrd="1" destOrd="0" presId="urn:microsoft.com/office/officeart/2005/8/layout/process1"/>
    <dgm:cxn modelId="{F50B4A47-287C-4EA1-B3C5-7B16B14275F3}" srcId="{1E128EBC-F50A-4666-96F8-E488A7442581}" destId="{578F1AED-3CE0-421E-96CB-1FA677A075AE}" srcOrd="1" destOrd="0" parTransId="{C96CA74F-032F-414A-BA1E-A36391A7FC7D}" sibTransId="{BEA44F85-166A-425C-95E3-8FD32F6A85C8}"/>
    <dgm:cxn modelId="{B267350D-1EE3-4292-A5CC-E73BF8277C1A}" srcId="{1E128EBC-F50A-4666-96F8-E488A7442581}" destId="{69595336-C022-46CF-A8E4-297C61840DF0}" srcOrd="2" destOrd="0" parTransId="{DD2A9733-C3C6-4E03-9B1D-68C325969FF0}" sibTransId="{08C8BB3C-B4D8-451C-B636-FC1B42D66E5C}"/>
    <dgm:cxn modelId="{65B8FD62-0285-43DB-9AC9-3E3B9CF9C626}" type="presOf" srcId="{BEA44F85-166A-425C-95E3-8FD32F6A85C8}" destId="{3CBB183A-FE58-4130-BE8A-BA70DB0BDDD6}" srcOrd="0" destOrd="0" presId="urn:microsoft.com/office/officeart/2005/8/layout/process1"/>
    <dgm:cxn modelId="{26D1ACA4-B961-451B-9193-CD21B705C9A5}" type="presOf" srcId="{D992F29F-E586-411C-AA00-1A30BB2D6321}" destId="{7EB5AE48-22AD-4D3C-A50B-075F2CCE465D}" srcOrd="0" destOrd="0" presId="urn:microsoft.com/office/officeart/2005/8/layout/process1"/>
    <dgm:cxn modelId="{110FCB06-BCE2-4ED1-B178-ACB12F137E9A}" type="presParOf" srcId="{981F26F3-30D4-4E7F-97FF-155B04067775}" destId="{86C62111-93F2-4271-AEF3-8463CE7220C4}" srcOrd="0" destOrd="0" presId="urn:microsoft.com/office/officeart/2005/8/layout/process1"/>
    <dgm:cxn modelId="{232C273A-8268-4E7A-9A7D-F45CADD6595A}" type="presParOf" srcId="{981F26F3-30D4-4E7F-97FF-155B04067775}" destId="{7EB5AE48-22AD-4D3C-A50B-075F2CCE465D}" srcOrd="1" destOrd="0" presId="urn:microsoft.com/office/officeart/2005/8/layout/process1"/>
    <dgm:cxn modelId="{2427C4A5-AD70-4E9A-B9FE-C32499945CCE}" type="presParOf" srcId="{7EB5AE48-22AD-4D3C-A50B-075F2CCE465D}" destId="{363F3A66-A65A-4BC2-9178-A81CCE6DCEA1}" srcOrd="0" destOrd="0" presId="urn:microsoft.com/office/officeart/2005/8/layout/process1"/>
    <dgm:cxn modelId="{7CF596EE-68C7-465E-A2F4-8393EC571A5E}" type="presParOf" srcId="{981F26F3-30D4-4E7F-97FF-155B04067775}" destId="{0FAE927B-4959-4E2F-B978-9C2E4A4C3AC4}" srcOrd="2" destOrd="0" presId="urn:microsoft.com/office/officeart/2005/8/layout/process1"/>
    <dgm:cxn modelId="{FEDE4CC1-A998-4D54-B482-98D03B39FBD2}" type="presParOf" srcId="{981F26F3-30D4-4E7F-97FF-155B04067775}" destId="{3CBB183A-FE58-4130-BE8A-BA70DB0BDDD6}" srcOrd="3" destOrd="0" presId="urn:microsoft.com/office/officeart/2005/8/layout/process1"/>
    <dgm:cxn modelId="{1C24A563-FEA9-4AFA-8635-6117C52F4A3A}" type="presParOf" srcId="{3CBB183A-FE58-4130-BE8A-BA70DB0BDDD6}" destId="{275DD044-BA54-49F6-8209-8B0E63CA8FFD}" srcOrd="0" destOrd="0" presId="urn:microsoft.com/office/officeart/2005/8/layout/process1"/>
    <dgm:cxn modelId="{A0BBC769-10DE-4A4F-814B-6F262A9E64FC}" type="presParOf" srcId="{981F26F3-30D4-4E7F-97FF-155B04067775}" destId="{717ADAC4-79D4-4EA1-9C46-AFAC1595D2C8}" srcOrd="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  <a:pPr>
                <a:defRPr/>
              </a:pPr>
              <a:t>30/08/2017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525C8-8B26-4256-B29F-7533FA1B38CD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D</a:t>
            </a:r>
            <a:r>
              <a:rPr lang="en-US" sz="2000" b="1" dirty="0" smtClean="0">
                <a:solidFill>
                  <a:schemeClr val="bg1"/>
                </a:solidFill>
              </a:rPr>
              <a:t>ATA ENCRYPTION STANDARD (DES)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</a:t>
            </a:r>
            <a:r>
              <a:rPr lang="en-US" sz="1600" b="1" dirty="0" smtClean="0">
                <a:solidFill>
                  <a:schemeClr val="bg1"/>
                </a:solidFill>
              </a:rPr>
              <a:t>4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 DAN HOLDER S.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856060" y="1157375"/>
            <a:ext cx="7373540" cy="868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 Modes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08101" y="2559050"/>
            <a:ext cx="5626100" cy="2743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Electronic Code Book (ECB)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 Block Chaining (CBC)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 Feedback (CFB)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Output Feedback (OFB)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Counter Mode (CTR)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868760" y="2249487"/>
            <a:ext cx="7284640" cy="194151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ewarisi fungsi inti dari blok induknya yaitu Symmetric System.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Seperti 64 bit blok digunakan untuk enkripsi dan dekripsi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unakan kunci yang sama untuk enkripsi dan dekripsi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semua blok data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0900" y="1001752"/>
            <a:ext cx="7351616" cy="69733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Electronic Code Book Mode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s://upload.wikimedia.org/wikipedia/commons/thumb/d/d6/ECB_encryption.svg/601px-ECB_encryptio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127" y="2711450"/>
            <a:ext cx="6702268" cy="2698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094019" y="1132384"/>
            <a:ext cx="6678381" cy="84973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Electronic Code Book Mode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94019" y="1132384"/>
            <a:ext cx="7429499" cy="84973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Electronic Code Book Mode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03300" y="2482850"/>
            <a:ext cx="7073900" cy="262255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kecil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data.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Alasan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Blok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kunci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cypher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saat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ditemukan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data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banyak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94019" y="1132384"/>
            <a:ext cx="6983181" cy="84973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Electronic Code Book Mode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8140" y="2097088"/>
            <a:ext cx="7155260" cy="2627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Mode ECB beroperasi seperti buku kode. Blok data 64-bit dimasukkan ke dalam algoritma dengan kunci, dan satu blok ciphertext dihasilkan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Untuk blok plaintext dan kunci yang diberikan, blok ciphertext yang sama selalu diproduksi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ECB adalah cara termudah dan tercepat untuk digunakan, namun seperti yang akan kita lihat, ia memiliki bahaya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94019" y="1132384"/>
            <a:ext cx="6983181" cy="84973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Electronic Code Book Mode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0900" y="2330451"/>
            <a:ext cx="7302500" cy="26987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Jadi, dua hal buruk bisa terjadi di sini: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spcBef>
                <a:spcPct val="20000"/>
              </a:spcBef>
              <a:buFont typeface="Arial" pitchFamily="34" charset="0"/>
              <a:buChar char="–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Seorang penyerang bisa menemukan kunci dan dengan demikian memiliki kunci untuk mendekripsi semua blok data, atau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spcBef>
                <a:spcPct val="20000"/>
              </a:spcBef>
              <a:buFont typeface="Arial" pitchFamily="34" charset="0"/>
              <a:buChar char="–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Seorang penyerang bisa mengumpulkan ciphertext dan plaintext dari masing-masing blok dan membangun buku kode yang digunakan, tanpa memerlukan kuncinya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94020" y="1132384"/>
            <a:ext cx="6674828" cy="544016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smtClean="0"/>
              <a:t>Cipher Block Chaining Mode</a:t>
            </a:r>
            <a:endParaRPr lang="en-US" sz="28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6060" y="2625055"/>
            <a:ext cx="7525940" cy="21755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 smtClean="0"/>
              <a:t>C</a:t>
            </a:r>
            <a:r>
              <a:rPr lang="id-ID" sz="2000" b="1" dirty="0" smtClean="0"/>
              <a:t>ipher Block Chaining (CBC) tidak mengungkapkan sebuah pola</a:t>
            </a:r>
            <a:r>
              <a:rPr lang="id-ID" sz="2000" dirty="0" smtClean="0"/>
              <a:t>, karena setiap blok teks, kunci, dan nilainya berdasarkan blok sebelumnya. </a:t>
            </a:r>
            <a:endParaRPr lang="en-US" sz="2000" dirty="0" smtClean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Hal </a:t>
            </a:r>
            <a:r>
              <a:rPr lang="en-US" sz="2000" dirty="0" err="1" smtClean="0"/>
              <a:t>i</a:t>
            </a:r>
            <a:r>
              <a:rPr lang="id-ID" sz="2000" dirty="0" smtClean="0"/>
              <a:t>ni menghasilkan ciphertext yang lebih acak</a:t>
            </a:r>
            <a:endParaRPr lang="en-US" sz="2000" dirty="0" smtClean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Hal </a:t>
            </a:r>
            <a:r>
              <a:rPr lang="en-US" sz="2000" dirty="0" err="1" smtClean="0"/>
              <a:t>i</a:t>
            </a:r>
            <a:r>
              <a:rPr lang="id-ID" sz="2000" dirty="0" smtClean="0"/>
              <a:t>ni memberikan ketergantungan antara blok, dalam arti merantai mereka bersama-sama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05119" y="1087933"/>
            <a:ext cx="7429499" cy="620216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smtClean="0"/>
              <a:t>Cipher Block Chaining Mode</a:t>
            </a:r>
            <a:endParaRPr lang="en-US" sz="2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971800"/>
            <a:ext cx="7429500" cy="219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94019" y="1132384"/>
            <a:ext cx="6754581" cy="620216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smtClean="0"/>
              <a:t>Cipher Block Chaining Mode</a:t>
            </a:r>
            <a:endParaRPr lang="en-US" sz="28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27100" y="2482850"/>
            <a:ext cx="7302500" cy="32321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/>
              <a:t>Efek chaining ini berarti blok ciphertext tertentu bergantung pada semua blok sebelumnya, bukan hanya blok sebelumnya</a:t>
            </a:r>
            <a:endParaRPr lang="en-US" sz="2000" dirty="0" smtClean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/>
              <a:t>Ketika kita mengenkripsi blok pertama kita menggunakan CBC, kita tidak memiliki blok ciphertext sebelumnya </a:t>
            </a:r>
            <a:endParaRPr lang="en-US" sz="2000" dirty="0" smtClean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J</a:t>
            </a:r>
            <a:r>
              <a:rPr lang="id-ID" sz="2000" dirty="0" smtClean="0"/>
              <a:t>ika kita tidak menambahkan sepotong keacakan saat mengenkripsi blok pertama ini untuk disimpan dari hacker</a:t>
            </a:r>
            <a:endParaRPr lang="en-US" sz="2000" dirty="0" smtClean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/>
              <a:t>Jadi, solusinya adalah dengan menggunakan Inisialisasi Vektor yang menghasilkan keacakan di blok pertama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data encryption standard (DES)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3124200"/>
            <a:ext cx="74993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Terima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kasih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2"/>
          <p:cNvSpPr txBox="1">
            <a:spLocks noChangeArrowheads="1"/>
          </p:cNvSpPr>
          <p:nvPr/>
        </p:nvSpPr>
        <p:spPr>
          <a:xfrm>
            <a:off x="593725" y="1065460"/>
            <a:ext cx="7940675" cy="610940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altLang="en-US" sz="2800" b="1" dirty="0" smtClean="0"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imetrik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56060" y="2576067"/>
            <a:ext cx="7525940" cy="3357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Beberapa jenis algoritma simetrik digunakan saat ini. Mereka memiliki metode yang berbeda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menyediakan fungsi enkripsi dan dekripsi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Satu hal yang mereka semua memiliki kesamaan adalah bahwa mereka adalah algoritma simetris, yang berarti pengirim dan penerima menggunakan dua contoh kunci yang sama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2"/>
          <p:cNvSpPr txBox="1">
            <a:spLocks noChangeArrowheads="1"/>
          </p:cNvSpPr>
          <p:nvPr/>
        </p:nvSpPr>
        <p:spPr>
          <a:xfrm>
            <a:off x="593726" y="1065460"/>
            <a:ext cx="7770032" cy="743778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Algoritma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Simetrik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56060" y="2249487"/>
            <a:ext cx="7144940" cy="316071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Data Encryption Standard (DES)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3DES (Triple DES)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Blowfish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Twofish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IDEA (International Data Encryption Algorithm)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RC4, RC5, RC6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AES (Advanced Encryption Standard)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SAFER (Secure and Fast Encryption Routine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856060" y="1026743"/>
            <a:ext cx="7569482" cy="49725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 First Break!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88718" y="2363791"/>
            <a:ext cx="7569482" cy="213201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Pada tahun 1998, Electronic Frontier Foundation membangun sebuah sistem komputer seharga $ 250.000 yang mematahkan DES dalam tiga hari dengan menggunakan serangan brute force terhadap keyspace.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erisi 1.536 mikroprosesor yang berjalan pada 40MHz, yang melakukan 60 juta dekripsi uji per detik per chip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03300" y="958850"/>
            <a:ext cx="71501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What is DES?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03300" y="2165265"/>
            <a:ext cx="7150100" cy="2254335"/>
          </a:xfrm>
          <a:prstGeom prst="rect">
            <a:avLst/>
          </a:prstGeom>
        </p:spPr>
        <p:txBody>
          <a:bodyPr/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DES Menggunakan sistem Symmetric berarti sisi pengirim dan penerima menggunakan kunci yang sama untuk enkripsi dan dekripsi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DES menggunakan 64 bit blok untuk enkripsi dan dekripsi.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Enam belas putaran transposisi dan substitusi dilakukan untuk mencapai DES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="" xmlns:p14="http://schemas.microsoft.com/office/powerpoint/2010/main" val="3726724104"/>
              </p:ext>
            </p:extLst>
          </p:nvPr>
        </p:nvGraphicFramePr>
        <p:xfrm>
          <a:off x="1132104" y="2362200"/>
          <a:ext cx="69215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003300" y="958850"/>
            <a:ext cx="7073900" cy="6413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 A</a:t>
            </a:r>
            <a:r>
              <a:rPr lang="en-US" sz="2800" b="1" dirty="0" err="1" smtClean="0">
                <a:latin typeface="Arial" pitchFamily="34" charset="0"/>
                <a:ea typeface="+mj-ea"/>
                <a:cs typeface="Arial" pitchFamily="34" charset="0"/>
              </a:rPr>
              <a:t>dvancement</a:t>
            </a:r>
            <a:r>
              <a:rPr lang="en-US" sz="2800" b="1" dirty="0" smtClean="0">
                <a:latin typeface="Arial" pitchFamily="34" charset="0"/>
                <a:ea typeface="+mj-ea"/>
                <a:cs typeface="Arial" pitchFamily="34" charset="0"/>
              </a:rPr>
              <a:t> Cycle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856060" y="1059401"/>
            <a:ext cx="7253578" cy="7213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How Does DES Work ? ….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56060" y="2641383"/>
            <a:ext cx="7449740" cy="17782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Ketika algoritma DES diterapkan pada data, algoritma tersebut membagi pesan menjadi blok dan mengoperasikannya satu per satu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Blok-blok tersebut dimasukkan melalui 16 putaran fungsi transposisi dan substitusi.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Hasilnya adalah blok ciphertext 64 bit.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856060" y="1157375"/>
            <a:ext cx="7531100" cy="868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 Modes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50900" y="2842088"/>
            <a:ext cx="7531100" cy="891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Block ciphers memiliki beberapa mode operasi. Setiap mode menentukan bagaimana sebuah blok cipher akan beroperasi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656</Words>
  <Application>Microsoft Office PowerPoint</Application>
  <PresentationFormat>On-screen Show (4:3)</PresentationFormat>
  <Paragraphs>91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ACER</cp:lastModifiedBy>
  <cp:revision>230</cp:revision>
  <dcterms:created xsi:type="dcterms:W3CDTF">2010-08-24T06:47:44Z</dcterms:created>
  <dcterms:modified xsi:type="dcterms:W3CDTF">2017-08-30T14:45:00Z</dcterms:modified>
</cp:coreProperties>
</file>