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79" r:id="rId5"/>
    <p:sldId id="380" r:id="rId6"/>
    <p:sldId id="381" r:id="rId7"/>
    <p:sldId id="385" r:id="rId8"/>
    <p:sldId id="386" r:id="rId9"/>
    <p:sldId id="387" r:id="rId10"/>
    <p:sldId id="40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D0754-0354-46D6-AB25-E62B2A0553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ADVANCE</a:t>
            </a:r>
            <a:r>
              <a:rPr lang="en-US" sz="2000" b="1" dirty="0" smtClean="0">
                <a:solidFill>
                  <a:schemeClr val="bg1"/>
                </a:solidFill>
              </a:rPr>
              <a:t> ENCRYPTION STANDARD (AES)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5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advanced encryption standard (AES)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93725" y="956005"/>
            <a:ext cx="7940675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93725" y="2262101"/>
            <a:ext cx="7940675" cy="24622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dianggap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sudah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aman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Perlu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diusulkan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standard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pengganti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National Institute of Standards and Technology  (NIST)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mengusulkan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kepada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Pemerintah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Federal AS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standard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NIST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mengadakan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lomba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membuat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standard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Standard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diberi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Advanced Encryption Standard (AES).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 txBox="1">
            <a:spLocks noChangeArrowheads="1"/>
          </p:cNvSpPr>
          <p:nvPr/>
        </p:nvSpPr>
        <p:spPr>
          <a:xfrm>
            <a:off x="593726" y="956005"/>
            <a:ext cx="7871850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93725" y="2711277"/>
            <a:ext cx="7940675" cy="1936923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bulan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Oktober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2000, NIST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mengumumkan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memilih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Rijndael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dibaca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Rhine-doll)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bulan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November 2001,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Rijndael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ditetapkan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Diharapkan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Rijndael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standard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kriptografi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dominan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paling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sedikit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selama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10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tahun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593725" y="956005"/>
            <a:ext cx="7864475" cy="5679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03301" y="2001589"/>
            <a:ext cx="7150100" cy="2341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Tidak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seperti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berorientasi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bit, </a:t>
            </a:r>
            <a:r>
              <a:rPr kumimoji="0" lang="en-US" alt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Rijndael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orientasi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byte.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mengunakan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internal yang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berbeda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round key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Enciphering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melibatkan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substitusi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permutasi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Karena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menetapkan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128, 192,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256,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maka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dikenal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-128,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-192,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-256</a:t>
            </a:r>
          </a:p>
        </p:txBody>
      </p:sp>
      <p:graphicFrame>
        <p:nvGraphicFramePr>
          <p:cNvPr id="15" name="Object 4"/>
          <p:cNvGraphicFramePr>
            <a:graphicFrameLocks noGrp="1" noChangeAspect="1"/>
          </p:cNvGraphicFramePr>
          <p:nvPr/>
        </p:nvGraphicFramePr>
        <p:xfrm>
          <a:off x="914400" y="4484919"/>
          <a:ext cx="7543800" cy="1397444"/>
        </p:xfrm>
        <a:graphic>
          <a:graphicData uri="http://schemas.openxmlformats.org/presentationml/2006/ole">
            <p:oleObj spid="_x0000_s2050" name="Document" r:id="rId5" imgW="5631180" imgH="1155954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"/>
          <p:cNvSpPr txBox="1">
            <a:spLocks noChangeArrowheads="1"/>
          </p:cNvSpPr>
          <p:nvPr/>
        </p:nvSpPr>
        <p:spPr>
          <a:xfrm>
            <a:off x="593725" y="956005"/>
            <a:ext cx="7831579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828800"/>
            <a:ext cx="8215312" cy="4176883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Garis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besar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Algoritma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Rijndael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beroperasi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128-bit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128-bit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luar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pembangkitan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round 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AddRoundKey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melakukan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XOR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awal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 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Tahap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disebut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juga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initial round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nb-NO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 sebanyak </a:t>
            </a:r>
            <a:r>
              <a:rPr kumimoji="0" lang="nb-NO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Nr</a:t>
            </a:r>
            <a:r>
              <a:rPr kumimoji="0" lang="nb-NO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1 kali. Proses yang dilakukan pada setiap putaran adalah:</a:t>
            </a:r>
            <a:endParaRPr kumimoji="0" lang="nb-NO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SubBytes</a:t>
            </a:r>
            <a:r>
              <a:rPr kumimoji="0" lang="nb-NO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substitusi </a:t>
            </a:r>
            <a:r>
              <a:rPr kumimoji="0" lang="nb-NO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byte</a:t>
            </a:r>
            <a:r>
              <a:rPr kumimoji="0" lang="nb-NO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dengan menggunakan tabel substitusi (</a:t>
            </a:r>
            <a:r>
              <a:rPr kumimoji="0" lang="nb-NO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S-box</a:t>
            </a:r>
            <a:r>
              <a:rPr kumimoji="0" lang="nb-NO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ShiftRows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pergeseran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baris-baris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array state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wrapping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MixColumns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mengacak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masing-masing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kolom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array state.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AddRoundKey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melakukan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XOR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state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sekarang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round key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Final round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proses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putaran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terakhir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SubBytes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ShiftRows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AddRoundKey</a:t>
            </a:r>
            <a:endParaRPr kumimoji="0" lang="en-US" alt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93725" y="956005"/>
            <a:ext cx="8016875" cy="720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graphicFrame>
        <p:nvGraphicFramePr>
          <p:cNvPr id="12" name="Object 2"/>
          <p:cNvGraphicFramePr>
            <a:graphicFrameLocks noGrp="1" noChangeAspect="1"/>
          </p:cNvGraphicFramePr>
          <p:nvPr/>
        </p:nvGraphicFramePr>
        <p:xfrm>
          <a:off x="1447800" y="1741724"/>
          <a:ext cx="6177037" cy="4201876"/>
        </p:xfrm>
        <a:graphic>
          <a:graphicData uri="http://schemas.openxmlformats.org/presentationml/2006/ole">
            <p:oleObj spid="_x0000_s3074" name="Document" r:id="rId5" imgW="4912614" imgH="3831336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93725" y="956005"/>
            <a:ext cx="8016875" cy="5679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42925" y="1725613"/>
            <a:ext cx="7991475" cy="2008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Selama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kalkulasi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plainteks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cipherteks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status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sekarang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disimpan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array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 bytes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dimensi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state, yang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berukuran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NROWS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NCOLS.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128-bit,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ukuran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state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4.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Elemen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array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state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diacu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[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], 0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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4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0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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&lt;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blok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dibagi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32.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Pada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AES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-128, </a:t>
            </a:r>
            <a:r>
              <a:rPr kumimoji="0" lang="en-US" alt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Nb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128/32 = 4)</a:t>
            </a:r>
          </a:p>
        </p:txBody>
      </p:sp>
      <p:graphicFrame>
        <p:nvGraphicFramePr>
          <p:cNvPr id="13" name="Object 4"/>
          <p:cNvGraphicFramePr>
            <a:graphicFrameLocks noGrp="1" noChangeAspect="1"/>
          </p:cNvGraphicFramePr>
          <p:nvPr/>
        </p:nvGraphicFramePr>
        <p:xfrm>
          <a:off x="947052" y="3875314"/>
          <a:ext cx="7270750" cy="2116763"/>
        </p:xfrm>
        <a:graphic>
          <a:graphicData uri="http://schemas.openxmlformats.org/presentationml/2006/ole">
            <p:oleObj spid="_x0000_s4098" r:id="rId5" imgW="5090040" imgH="1699560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93725" y="956005"/>
            <a:ext cx="7788275" cy="56799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AES (Advanced Encryption Standard)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44513" y="1886033"/>
            <a:ext cx="7685087" cy="5191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Contoh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(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elemen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state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notasi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HEX) 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399"/>
            <a:ext cx="5943600" cy="34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430</Words>
  <Application>Microsoft Office PowerPoint</Application>
  <PresentationFormat>On-screen Show (4:3)</PresentationFormat>
  <Paragraphs>50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237</cp:revision>
  <dcterms:created xsi:type="dcterms:W3CDTF">2010-08-24T06:47:44Z</dcterms:created>
  <dcterms:modified xsi:type="dcterms:W3CDTF">2017-08-30T15:12:10Z</dcterms:modified>
</cp:coreProperties>
</file>