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16" r:id="rId2"/>
    <p:sldId id="335" r:id="rId3"/>
    <p:sldId id="365" r:id="rId4"/>
    <p:sldId id="379" r:id="rId5"/>
    <p:sldId id="380" r:id="rId6"/>
    <p:sldId id="381" r:id="rId7"/>
    <p:sldId id="385" r:id="rId8"/>
    <p:sldId id="386" r:id="rId9"/>
    <p:sldId id="406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00" autoAdjust="0"/>
    <p:restoredTop sz="93190" autoAdjust="0"/>
  </p:normalViewPr>
  <p:slideViewPr>
    <p:cSldViewPr>
      <p:cViewPr>
        <p:scale>
          <a:sx n="87" d="100"/>
          <a:sy n="87" d="100"/>
        </p:scale>
        <p:origin x="-816" y="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35B7806-24C6-4391-AEF3-C3B7B2C32CFC}" type="datetimeFigureOut">
              <a:rPr lang="id-ID"/>
              <a:pPr>
                <a:defRPr/>
              </a:pPr>
              <a:t>30/08/2017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6C48102-6F3D-439D-A5BD-C99B255580B8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4CCBF68-6521-4D29-B21C-6027FB87E2B6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AD0754-0354-46D6-AB25-E62B2A0553D9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AD0754-0354-46D6-AB25-E62B2A0553D9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AD0754-0354-46D6-AB25-E62B2A0553D9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AD0754-0354-46D6-AB25-E62B2A0553D9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AD0754-0354-46D6-AB25-E62B2A0553D9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AD0754-0354-46D6-AB25-E62B2A0553D9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0CD468-85B9-4593-89A0-1A5CD6516BAD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FFB51-D03D-4E5A-8BA2-CAA12EE398F8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0B086-F84E-4F8B-A0D9-5611E50FDE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534F1-2BB2-4D2F-84B9-28E7130DC39E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2DD7A-1382-45E6-8DDC-11DEDBFB65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BCE49-5B81-4CD1-AAED-FDFFDA71D1B2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9EC89-9DD5-4042-AB78-218F3A144F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39B08-F56A-462B-B7F9-F38F66C56874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14FA6-9CE4-4F6F-BE87-69AD77EB1A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F4648-A91F-466B-ABED-BD4024EAA5C7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F47C5-E233-4CAF-8310-8D1F023113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C391E-C1B5-4111-B50C-A040C0397B4E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7A2F4-CA80-4FD6-AB65-B9378C88AB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96E88-B56C-46FA-9983-ED8AC439ECBC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0CB0E-3173-4D03-8739-8E33BA9541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068BE-BB12-4F21-9282-EB6DA0811862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5DDFF-6772-4E11-ADC2-65167D598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50DB0-F262-4E7F-9875-6776C5092275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1A5F4-F88C-4D97-8213-A12DAB66E9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A551A-35CF-427E-90FD-6DB597F5D841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FF8E7-AFB4-4854-AC72-DC70F7E124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06E14-3E28-461B-A586-9153C183908D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F9754-6895-499C-8CA2-D487DD3AC3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EB575F1-812A-4509-A3A9-894CE330C3F5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426E494A-D0F6-4A6A-9473-28E754CE6C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657600"/>
            <a:ext cx="5638800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ALGORITMA RSA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PERTEMUAN </a:t>
            </a:r>
            <a:r>
              <a:rPr lang="en-US" sz="1600" b="1" dirty="0" smtClean="0">
                <a:solidFill>
                  <a:schemeClr val="bg1"/>
                </a:solidFill>
              </a:rPr>
              <a:t>6</a:t>
            </a:r>
            <a:endParaRPr lang="en-US" sz="1600" b="1" dirty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AGUNG MULYO WIDODO DAN HOLDER S. </a:t>
            </a:r>
            <a:endParaRPr lang="en-US" sz="1400" b="1" dirty="0">
              <a:solidFill>
                <a:schemeClr val="bg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TEKNIK INFORMATIKA FAKULTAS ILMU KOMPUTER</a:t>
            </a:r>
            <a:endParaRPr lang="en-US" sz="16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menguasai</a:t>
            </a:r>
            <a:r>
              <a:rPr lang="en-US" sz="2400" dirty="0" smtClean="0"/>
              <a:t> </a:t>
            </a:r>
            <a:r>
              <a:rPr lang="en-US" sz="2400" dirty="0" err="1" smtClean="0"/>
              <a:t>konsep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pengertian</a:t>
            </a:r>
            <a:r>
              <a:rPr lang="en-US" sz="2400" dirty="0" smtClean="0"/>
              <a:t> </a:t>
            </a:r>
            <a:r>
              <a:rPr lang="en-US" sz="2400" dirty="0" err="1" smtClean="0"/>
              <a:t>algoritma</a:t>
            </a:r>
            <a:r>
              <a:rPr lang="en-US" sz="2400" dirty="0" smtClean="0"/>
              <a:t> RSA</a:t>
            </a:r>
            <a:endParaRPr lang="id-ID" sz="2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AutoShape 2"/>
          <p:cNvSpPr txBox="1">
            <a:spLocks noChangeArrowheads="1"/>
          </p:cNvSpPr>
          <p:nvPr/>
        </p:nvSpPr>
        <p:spPr>
          <a:xfrm>
            <a:off x="593725" y="1036215"/>
            <a:ext cx="7864475" cy="720725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RSA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593725" y="2039014"/>
            <a:ext cx="7864475" cy="3675986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Ditemukan oleh tiga orang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yaitu</a:t>
            </a: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id-ID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</a:t>
            </a: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on Rivest, Adi </a:t>
            </a:r>
            <a:r>
              <a:rPr kumimoji="0" lang="id-ID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</a:t>
            </a: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hamir, dan Leonard </a:t>
            </a:r>
            <a:r>
              <a:rPr kumimoji="0" lang="id-ID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</a:t>
            </a: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dleman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yang kemudian disingkat menjadi RSA.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Termasuk algritma asimetri karena mempunyai dua kunci, yaitu kunci publik dan kunci privat.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Algoritma kunci-publik yang paling terkenal dan paling banyak aplikasinya.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Ditemukan oleh tiga peneliti dari MIT (Massachussets Institute of Technology), yaitu Ron Rivest, Adi Shamir, dan Len Adleman, pada tahun 1976.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Keamanan algoritma RSA terletak pada sulitnya memfaktorkan bilangan yang besar menjadi faktor-faktor prima.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AutoShape 2"/>
          <p:cNvSpPr txBox="1">
            <a:spLocks noChangeArrowheads="1"/>
          </p:cNvSpPr>
          <p:nvPr/>
        </p:nvSpPr>
        <p:spPr>
          <a:xfrm>
            <a:off x="357605" y="988089"/>
            <a:ext cx="8316975" cy="720725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RSA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393701" y="1868488"/>
            <a:ext cx="8216899" cy="3922712"/>
          </a:xfrm>
          <a:prstGeom prst="rect">
            <a:avLst/>
          </a:prstGeom>
        </p:spPr>
        <p:txBody>
          <a:bodyPr/>
          <a:lstStyle/>
          <a:p>
            <a:pPr marL="466725" marR="0" lvl="0" indent="-466725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Pembangkitan</a:t>
            </a:r>
            <a:r>
              <a:rPr kumimoji="0" lang="en-US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pasangan</a:t>
            </a:r>
            <a:r>
              <a:rPr kumimoji="0" lang="en-US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kunci</a:t>
            </a:r>
            <a:endParaRPr kumimoji="0" lang="en-US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982663" marR="0" lvl="1" indent="-420688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AutoNum type="arabicPeriod"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Pilih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dua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bilangan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prima,  </a:t>
            </a:r>
            <a:r>
              <a:rPr kumimoji="0" lang="en-US" alt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 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rahasia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</a:t>
            </a:r>
          </a:p>
          <a:p>
            <a:pPr marL="982663" marR="0" lvl="1" indent="-420688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AutoNum type="arabicPeriod"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Hitung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= </a:t>
            </a:r>
            <a:r>
              <a:rPr kumimoji="0" lang="en-US" alt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Besaran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tidak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perlu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dirahasiakan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</a:t>
            </a:r>
          </a:p>
          <a:p>
            <a:pPr marL="982663" marR="0" lvl="1" indent="-420688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AutoNum type="arabicPeriod"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Hitung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Symbol" pitchFamily="18" charset="2"/>
              </a:rPr>
              <a:t>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</a:t>
            </a:r>
            <a:r>
              <a:rPr kumimoji="0" lang="en-US" alt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 = (</a:t>
            </a:r>
            <a:r>
              <a:rPr kumimoji="0" lang="en-US" alt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– 1)(</a:t>
            </a:r>
            <a:r>
              <a:rPr kumimoji="0" lang="en-US" alt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– 1). </a:t>
            </a:r>
          </a:p>
          <a:p>
            <a:pPr marL="982663" marR="0" lvl="1" indent="-420688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AutoNum type="arabicPeriod"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Pilih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sebuah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bilangan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bulat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untuk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kunci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publik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sebut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namanya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yang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relatif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prima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terhadap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Symbol" pitchFamily="18" charset="2"/>
              </a:rPr>
              <a:t>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</a:t>
            </a:r>
            <a:r>
              <a:rPr kumimoji="0" lang="en-US" alt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 .  </a:t>
            </a:r>
          </a:p>
          <a:p>
            <a:pPr marL="982663" marR="0" lvl="1" indent="-420688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AutoNum type="arabicPeriod"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Hitung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kunci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dekripsi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alt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melalui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ed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Symbol" pitchFamily="18" charset="2"/>
              </a:rPr>
              <a:t>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1 (</a:t>
            </a:r>
            <a:r>
              <a:rPr kumimoji="0" lang="en-US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mod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atau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Symbol" pitchFamily="18" charset="2"/>
              </a:rPr>
              <a:t> </a:t>
            </a:r>
            <a:r>
              <a:rPr kumimoji="0" lang="en-US" alt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Symbol" pitchFamily="18" charset="2"/>
              </a:rPr>
              <a:t>e</a:t>
            </a:r>
            <a:r>
              <a:rPr kumimoji="0" lang="en-US" altLang="en-US" sz="20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Symbol" pitchFamily="18" charset="2"/>
              </a:rPr>
              <a:t>-1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Symbol" pitchFamily="18" charset="2"/>
              </a:rPr>
              <a:t> mod (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</a:t>
            </a:r>
            <a:r>
              <a:rPr kumimoji="0" lang="en-US" alt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 )</a:t>
            </a:r>
          </a:p>
          <a:p>
            <a:pPr marL="466725" marR="0" lvl="0" indent="-466725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Hasil</a:t>
            </a:r>
            <a:r>
              <a:rPr kumimoji="0" lang="en-US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dari</a:t>
            </a:r>
            <a:r>
              <a:rPr kumimoji="0" lang="en-US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algoritma</a:t>
            </a:r>
            <a:r>
              <a:rPr kumimoji="0" lang="en-US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</a:t>
            </a:r>
            <a:r>
              <a:rPr kumimoji="0" lang="en-US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atas</a:t>
            </a:r>
            <a:r>
              <a:rPr kumimoji="0" lang="en-US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:</a:t>
            </a:r>
          </a:p>
          <a:p>
            <a:pPr marL="982663" marR="0" lvl="1" indent="-420688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Kunci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publik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adalah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pasangan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(</a:t>
            </a:r>
            <a:r>
              <a:rPr kumimoji="0" lang="en-US" alt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alt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 	</a:t>
            </a:r>
          </a:p>
          <a:p>
            <a:pPr marL="982663" marR="0" lvl="1" indent="-420688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Kunci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privat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adalah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pasangan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(</a:t>
            </a:r>
            <a:r>
              <a:rPr kumimoji="0" lang="en-US" alt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alt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</a:t>
            </a:r>
          </a:p>
          <a:p>
            <a:pPr marL="466725" marR="0" lvl="0" indent="-466725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Catatan</a:t>
            </a:r>
            <a:r>
              <a:rPr kumimoji="0" lang="en-US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: </a:t>
            </a:r>
            <a:r>
              <a:rPr kumimoji="0" lang="en-US" alt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</a:t>
            </a:r>
            <a:r>
              <a:rPr kumimoji="0" lang="en-US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tidak</a:t>
            </a:r>
            <a:r>
              <a:rPr kumimoji="0" lang="en-US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bersifat</a:t>
            </a:r>
            <a:r>
              <a:rPr kumimoji="0" lang="en-US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rahasia</a:t>
            </a:r>
            <a:r>
              <a:rPr kumimoji="0" lang="en-US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alt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namun</a:t>
            </a:r>
            <a:r>
              <a:rPr kumimoji="0" lang="en-US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ia</a:t>
            </a:r>
            <a:r>
              <a:rPr kumimoji="0" lang="en-US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diperlukan</a:t>
            </a:r>
            <a:r>
              <a:rPr kumimoji="0" lang="en-US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pada</a:t>
            </a:r>
            <a:r>
              <a:rPr kumimoji="0" lang="en-US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perhitungan</a:t>
            </a:r>
            <a:r>
              <a:rPr kumimoji="0" lang="en-US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enkripsi</a:t>
            </a:r>
            <a:r>
              <a:rPr kumimoji="0" lang="en-US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/</a:t>
            </a:r>
            <a:r>
              <a:rPr kumimoji="0" lang="en-US" alt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dekripsi</a:t>
            </a:r>
            <a:endParaRPr kumimoji="0" lang="en-US" alt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AutoShape 2"/>
          <p:cNvSpPr txBox="1">
            <a:spLocks noChangeArrowheads="1"/>
          </p:cNvSpPr>
          <p:nvPr/>
        </p:nvSpPr>
        <p:spPr>
          <a:xfrm>
            <a:off x="357606" y="988089"/>
            <a:ext cx="8349266" cy="720725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RSA</a:t>
            </a: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381000" y="1676400"/>
            <a:ext cx="8111037" cy="4245480"/>
          </a:xfrm>
          <a:prstGeom prst="rect">
            <a:avLst/>
          </a:prstGeom>
        </p:spPr>
        <p:txBody>
          <a:bodyPr/>
          <a:lstStyle/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kumimoji="0" lang="en-US" altLang="en-US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Kunci</a:t>
            </a:r>
            <a:r>
              <a:rPr kumimoji="0" lang="en-US" alt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Publik</a:t>
            </a:r>
            <a:endParaRPr kumimoji="0" lang="en-US" altLang="en-US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Misalkan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= 47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dan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= 71 (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keduanya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prima),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maka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dapat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dihitung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: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kumimoji="0" lang="en-US" alt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n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= </a:t>
            </a:r>
            <a:r>
              <a:rPr kumimoji="0" lang="en-US" alt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Symbol" pitchFamily="18" charset="2"/>
              </a:rPr>
              <a:t>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= 3337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Symbol" pitchFamily="18" charset="2"/>
              </a:rPr>
              <a:t>	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</a:t>
            </a:r>
            <a:r>
              <a:rPr kumimoji="0" lang="en-US" alt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  = (</a:t>
            </a:r>
            <a:r>
              <a:rPr kumimoji="0" lang="en-US" alt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– 1)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Symbol" pitchFamily="18" charset="2"/>
              </a:rPr>
              <a:t>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</a:t>
            </a:r>
            <a:r>
              <a:rPr kumimoji="0" lang="en-US" alt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– 1) = 46 x 70 = 3220.  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Pilih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kunci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publik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= 79 (yang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relatif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prima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dengan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3220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karena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pembagi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bersama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terbesarnya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adalah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1). 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Hapus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a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dan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b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dan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kunci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publiknya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adalah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n=3337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dan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e=79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kumimoji="0" lang="en-US" altLang="en-US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Kunci</a:t>
            </a:r>
            <a:r>
              <a:rPr kumimoji="0" lang="en-US" alt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Privat</a:t>
            </a:r>
            <a:endParaRPr kumimoji="0" lang="en-US" altLang="en-US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Selanjutnya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akan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dihitung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kunci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privat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dengan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kekongruenan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: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 		</a:t>
            </a:r>
            <a:r>
              <a:rPr kumimoji="0" lang="en-US" alt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Symbol" pitchFamily="18" charset="2"/>
              </a:rPr>
              <a:t>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Symbol" pitchFamily="18" charset="2"/>
              </a:rPr>
              <a:t>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1 (mod </a:t>
            </a:r>
            <a:r>
              <a:rPr kumimoji="0" lang="en-US" alt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 = =&gt;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endParaRPr kumimoji="0" lang="en-US" alt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Dengan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mencoba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nilai-nilai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= 1, 2, 3, …,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diperoleh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nilai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yang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bulat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adalah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1019.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Ini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adalah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kunci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privat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(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untuk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dekripsi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). </a:t>
            </a:r>
            <a:endParaRPr kumimoji="0" lang="en-GB" alt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AutoShape 2"/>
          <p:cNvSpPr txBox="1">
            <a:spLocks noChangeArrowheads="1"/>
          </p:cNvSpPr>
          <p:nvPr/>
        </p:nvSpPr>
        <p:spPr>
          <a:xfrm>
            <a:off x="357605" y="988089"/>
            <a:ext cx="8239283" cy="720725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RSA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398463" y="2199434"/>
            <a:ext cx="8135937" cy="3403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Misalkan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plainteks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</a:t>
            </a:r>
            <a:r>
              <a:rPr kumimoji="0" lang="en-US" alt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= HARI INI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 	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atau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dalam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ASCII: 7265827332737873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 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Pecah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menjadi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blok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yang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lebih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kecil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(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misal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3 digit):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 	</a:t>
            </a:r>
            <a:r>
              <a:rPr kumimoji="0" lang="en-US" alt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</a:t>
            </a:r>
            <a:r>
              <a:rPr kumimoji="0" lang="en-US" altLang="en-US" sz="2000" b="0" i="0" u="none" strike="noStrike" kern="1200" cap="none" spc="0" normalizeH="0" baseline="-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1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= 726		</a:t>
            </a:r>
            <a:r>
              <a:rPr kumimoji="0" lang="en-US" alt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</a:t>
            </a:r>
            <a:r>
              <a:rPr kumimoji="0" lang="en-US" altLang="en-US" sz="2000" b="0" i="0" u="none" strike="noStrike" kern="1200" cap="none" spc="0" normalizeH="0" baseline="-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4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= 273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</a:t>
            </a:r>
            <a:r>
              <a:rPr kumimoji="0" lang="en-US" alt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</a:t>
            </a:r>
            <a:r>
              <a:rPr kumimoji="0" lang="en-US" altLang="en-US" sz="2000" b="0" i="0" u="none" strike="noStrike" kern="1200" cap="none" spc="0" normalizeH="0" baseline="-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= 582		</a:t>
            </a:r>
            <a:r>
              <a:rPr kumimoji="0" lang="en-US" alt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</a:t>
            </a:r>
            <a:r>
              <a:rPr kumimoji="0" lang="en-US" altLang="en-US" sz="2000" b="0" i="0" u="none" strike="noStrike" kern="1200" cap="none" spc="0" normalizeH="0" baseline="-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5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= 787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</a:t>
            </a:r>
            <a:r>
              <a:rPr kumimoji="0" lang="en-US" alt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</a:t>
            </a:r>
            <a:r>
              <a:rPr kumimoji="0" lang="en-US" altLang="en-US" sz="2000" b="0" i="0" u="none" strike="noStrike" kern="1200" cap="none" spc="0" normalizeH="0" baseline="-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3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= 733		</a:t>
            </a:r>
            <a:r>
              <a:rPr kumimoji="0" lang="en-US" alt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</a:t>
            </a:r>
            <a:r>
              <a:rPr kumimoji="0" lang="en-US" altLang="en-US" sz="2000" b="0" i="0" u="none" strike="noStrike" kern="1200" cap="none" spc="0" normalizeH="0" baseline="-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6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= 003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(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Perhatikan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alt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</a:t>
            </a:r>
            <a:r>
              <a:rPr kumimoji="0" lang="en-US" altLang="en-US" sz="20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masih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terletak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dalam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antara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0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sampai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– 1)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AutoShape 2"/>
          <p:cNvSpPr txBox="1">
            <a:spLocks noChangeArrowheads="1"/>
          </p:cNvSpPr>
          <p:nvPr/>
        </p:nvSpPr>
        <p:spPr>
          <a:xfrm>
            <a:off x="533400" y="988089"/>
            <a:ext cx="7978592" cy="720725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RSA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469900" y="2025651"/>
            <a:ext cx="7988300" cy="2774950"/>
          </a:xfrm>
          <a:prstGeom prst="rect">
            <a:avLst/>
          </a:prstGeom>
        </p:spPr>
        <p:txBody>
          <a:bodyPr/>
          <a:lstStyle/>
          <a:p>
            <a:pPr marL="342900" marR="0" lvl="0" indent="-3429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Enkripsi</a:t>
            </a:r>
            <a:r>
              <a:rPr kumimoji="0" lang="en-US" alt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setiap</a:t>
            </a:r>
            <a:r>
              <a:rPr kumimoji="0" lang="en-US" alt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blok</a:t>
            </a:r>
            <a:r>
              <a:rPr kumimoji="0" lang="en-US" alt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: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kumimoji="0" lang="en-US" alt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c</a:t>
            </a:r>
            <a:r>
              <a:rPr kumimoji="0" lang="en-US" altLang="en-US" b="0" i="0" u="none" strike="noStrike" kern="1200" cap="none" spc="0" normalizeH="0" baseline="-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1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= 726</a:t>
            </a:r>
            <a:r>
              <a:rPr kumimoji="0" lang="en-US" altLang="en-US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79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mod 3337 = 215   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kumimoji="0" lang="en-US" alt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c</a:t>
            </a:r>
            <a:r>
              <a:rPr kumimoji="0" lang="en-US" altLang="en-US" b="0" i="0" u="none" strike="noStrike" kern="1200" cap="none" spc="0" normalizeH="0" baseline="-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=  582</a:t>
            </a:r>
            <a:r>
              <a:rPr kumimoji="0" lang="en-US" altLang="en-US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79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mod 3337 = 776,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dst</a:t>
            </a:r>
            <a:endParaRPr kumimoji="0" lang="en-US" alt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Chiperteks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= 215 776 1743 933 1731 158.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 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Dekripsi</a:t>
            </a:r>
            <a:r>
              <a:rPr kumimoji="0" lang="en-US" alt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(</a:t>
            </a:r>
            <a:r>
              <a:rPr kumimoji="0" lang="en-US" altLang="en-US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menggunakan</a:t>
            </a:r>
            <a:r>
              <a:rPr kumimoji="0" lang="en-US" alt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kunci</a:t>
            </a:r>
            <a:r>
              <a:rPr kumimoji="0" lang="en-US" alt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privat</a:t>
            </a:r>
            <a:r>
              <a:rPr kumimoji="0" lang="en-US" alt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d = 1019)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 	</a:t>
            </a:r>
            <a:r>
              <a:rPr kumimoji="0" lang="en-US" alt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</a:t>
            </a:r>
            <a:r>
              <a:rPr kumimoji="0" lang="en-US" altLang="en-US" b="0" i="0" u="none" strike="noStrike" kern="1200" cap="none" spc="0" normalizeH="0" baseline="-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1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=  215</a:t>
            </a:r>
            <a:r>
              <a:rPr kumimoji="0" lang="en-US" altLang="en-US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1019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mod 3337 = 726 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</a:t>
            </a:r>
            <a:r>
              <a:rPr kumimoji="0" lang="en-US" alt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</a:t>
            </a:r>
            <a:r>
              <a:rPr kumimoji="0" lang="en-US" altLang="en-US" b="0" i="0" u="none" strike="noStrike" kern="1200" cap="none" spc="0" normalizeH="0" baseline="-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= 776</a:t>
            </a:r>
            <a:r>
              <a:rPr kumimoji="0" lang="en-US" altLang="en-US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1019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mod 3337 = 582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dst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untuk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sisi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blok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lainnya</a:t>
            </a:r>
            <a:endParaRPr kumimoji="0" lang="en-US" alt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Plainteks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= 7265827332737873 yang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dalam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ASCII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karakternya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adalah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HARI INI.	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AutoShape 2"/>
          <p:cNvSpPr txBox="1">
            <a:spLocks noChangeArrowheads="1"/>
          </p:cNvSpPr>
          <p:nvPr/>
        </p:nvSpPr>
        <p:spPr>
          <a:xfrm>
            <a:off x="533400" y="988089"/>
            <a:ext cx="7924800" cy="720725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RSA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542925" y="1871325"/>
            <a:ext cx="7991475" cy="3996075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Kekuatan</a:t>
            </a:r>
            <a:r>
              <a:rPr kumimoji="0" lang="en-US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dan</a:t>
            </a:r>
            <a:r>
              <a:rPr kumimoji="0" lang="en-US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Keamanan</a:t>
            </a:r>
            <a:r>
              <a:rPr kumimoji="0" lang="en-US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RSA</a:t>
            </a:r>
          </a:p>
          <a:p>
            <a:pPr marL="742950" marR="0" lvl="1" indent="-28575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Kekuatan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algoritma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RSA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terletak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pada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tingkat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kesulitan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dalam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memfaktorkan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bilangan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non prima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menjadi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faktor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primanya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yang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dalam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hal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ini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= 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Symbol" pitchFamily="18" charset="2"/>
              </a:rPr>
              <a:t>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 </a:t>
            </a:r>
          </a:p>
          <a:p>
            <a:pPr marL="742950" marR="0" lvl="1" indent="-28575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Sekali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berhasil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difaktorkan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menjadi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dan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maka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Symbol" pitchFamily="18" charset="2"/>
              </a:rPr>
              <a:t>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 = (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– 1)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Symbol" pitchFamily="18" charset="2"/>
              </a:rPr>
              <a:t>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– 1)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dapat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dihitung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Selanjutnya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karena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kunci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enkripsi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diumumkan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(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tidak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rahasia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),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maka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kunci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dekripsi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dapat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dihitung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dari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persamaan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ed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Symbol" pitchFamily="18" charset="2"/>
              </a:rPr>
              <a:t>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1 (mod 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). </a:t>
            </a:r>
          </a:p>
          <a:p>
            <a:pPr marL="742950" marR="0" lvl="1" indent="-28575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Penemu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algoritma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RSA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menyarankan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nilai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a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dan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b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panjangnya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lebih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dari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100 digit.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Dengan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demikian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hasil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kali n = a  b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akan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berukuran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lebih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dari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200 digit. </a:t>
            </a:r>
          </a:p>
          <a:p>
            <a:pPr marL="742950" marR="0" lvl="1" indent="-28575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Menurut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Rivest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dan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kawan-kawan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usaha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untuk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mencari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faktor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bilangan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200 digit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membutuhkan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waktu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komputasi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selama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4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milyar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tahun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! (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dengan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asumsi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bahwa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algoritma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pemfaktoran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yang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digunakan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adalah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algoritma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yang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tercepat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saat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ini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dan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komputer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yang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dipakai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mempunyai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kecepatan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1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milidetik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).</a:t>
            </a:r>
            <a:endParaRPr kumimoji="0" lang="en-US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990600" y="3124200"/>
            <a:ext cx="7499350" cy="762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err="1" smtClean="0">
                <a:latin typeface="Arial" pitchFamily="34" charset="0"/>
                <a:ea typeface="+mj-ea"/>
                <a:cs typeface="Arial" pitchFamily="34" charset="0"/>
              </a:rPr>
              <a:t>Terima</a:t>
            </a:r>
            <a:r>
              <a:rPr lang="en-US" sz="4400" dirty="0" smtClean="0"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ea typeface="+mj-ea"/>
                <a:cs typeface="Arial" pitchFamily="34" charset="0"/>
              </a:rPr>
              <a:t>kasih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1328</TotalTime>
  <Words>418</Words>
  <Application>Microsoft Office PowerPoint</Application>
  <PresentationFormat>On-screen Show (4:3)</PresentationFormat>
  <Paragraphs>70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KEMAMPUAN AKHIR YANG DIHARAPKAN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signDesign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ACER</cp:lastModifiedBy>
  <cp:revision>238</cp:revision>
  <dcterms:created xsi:type="dcterms:W3CDTF">2010-08-24T06:47:44Z</dcterms:created>
  <dcterms:modified xsi:type="dcterms:W3CDTF">2017-08-30T15:22:01Z</dcterms:modified>
</cp:coreProperties>
</file>