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doc" ContentType="application/msword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16" r:id="rId2"/>
    <p:sldId id="335" r:id="rId3"/>
    <p:sldId id="406" r:id="rId4"/>
    <p:sldId id="407" r:id="rId5"/>
    <p:sldId id="408" r:id="rId6"/>
    <p:sldId id="409" r:id="rId7"/>
    <p:sldId id="410" r:id="rId8"/>
    <p:sldId id="411" r:id="rId9"/>
    <p:sldId id="412" r:id="rId10"/>
    <p:sldId id="413" r:id="rId11"/>
    <p:sldId id="414" r:id="rId12"/>
    <p:sldId id="415" r:id="rId13"/>
    <p:sldId id="417" r:id="rId14"/>
    <p:sldId id="418" r:id="rId15"/>
    <p:sldId id="419" r:id="rId16"/>
    <p:sldId id="416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93190" autoAdjust="0"/>
  </p:normalViewPr>
  <p:slideViewPr>
    <p:cSldViewPr>
      <p:cViewPr>
        <p:scale>
          <a:sx n="87" d="100"/>
          <a:sy n="87" d="100"/>
        </p:scale>
        <p:origin x="-816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35B7806-24C6-4391-AEF3-C3B7B2C32CFC}" type="datetimeFigureOut">
              <a:rPr lang="id-ID"/>
              <a:pPr>
                <a:defRPr/>
              </a:pPr>
              <a:t>30/08/2017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C48102-6F3D-439D-A5BD-C99B255580B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CCBF68-6521-4D29-B21C-6027FB87E2B6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FFB51-D03D-4E5A-8BA2-CAA12EE398F8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0B086-F84E-4F8B-A0D9-5611E50FD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534F1-2BB2-4D2F-84B9-28E7130DC39E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DD7A-1382-45E6-8DDC-11DEDBFB6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BCE49-5B81-4CD1-AAED-FDFFDA71D1B2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9EC89-9DD5-4042-AB78-218F3A144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39B08-F56A-462B-B7F9-F38F66C56874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14FA6-9CE4-4F6F-BE87-69AD77EB1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F4648-A91F-466B-ABED-BD4024EAA5C7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F47C5-E233-4CAF-8310-8D1F02311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C391E-C1B5-4111-B50C-A040C0397B4E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7A2F4-CA80-4FD6-AB65-B9378C88A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96E88-B56C-46FA-9983-ED8AC439ECBC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0CB0E-3173-4D03-8739-8E33BA954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068BE-BB12-4F21-9282-EB6DA0811862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5DDFF-6772-4E11-ADC2-65167D598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50DB0-F262-4E7F-9875-6776C5092275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1A5F4-F88C-4D97-8213-A12DAB66E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A551A-35CF-427E-90FD-6DB597F5D841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FF8E7-AFB4-4854-AC72-DC70F7E12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06E14-3E28-461B-A586-9153C183908D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F9754-6895-499C-8CA2-D487DD3AC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B575F1-812A-4509-A3A9-894CE330C3F5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26E494A-D0F6-4A6A-9473-28E754CE6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Microsoft_Office_Word_97_-_2003_Document2.doc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Microsoft_Office_Word_97_-_2003_Document3.doc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Microsoft_Office_Word_97_-_2003_Document4.doc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Microsoft_Office_Word_97_-_2003_Document5.doc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Microsoft_Office_Word_97_-_2003_Document6.doc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Microsoft_Office_Word_97_-_2003_Document1.doc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MESSAGE DIGEST 5 (MD5)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PERTEMUAN </a:t>
            </a:r>
            <a:r>
              <a:rPr lang="en-US" sz="1600" b="1" dirty="0" smtClean="0">
                <a:solidFill>
                  <a:schemeClr val="bg1"/>
                </a:solidFill>
              </a:rPr>
              <a:t>8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AGUNG MULYO WIDODO DAN HOLDER S. 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TEKNIK INFORMATIKA FAKULTAS ILMU KOMPUTER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2"/>
          <p:cNvSpPr txBox="1">
            <a:spLocks noChangeArrowheads="1"/>
          </p:cNvSpPr>
          <p:nvPr/>
        </p:nvSpPr>
        <p:spPr>
          <a:xfrm>
            <a:off x="590217" y="958851"/>
            <a:ext cx="7944184" cy="6858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MD5 (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Algoritma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)</a:t>
            </a: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/>
        </p:nvGraphicFramePr>
        <p:xfrm>
          <a:off x="393701" y="2101850"/>
          <a:ext cx="8216900" cy="3720485"/>
        </p:xfrm>
        <a:graphic>
          <a:graphicData uri="http://schemas.openxmlformats.org/presentationml/2006/ole">
            <p:oleObj spid="_x0000_s7170" name="Document" r:id="rId5" imgW="5632704" imgH="2839974" progId="Word.Document.8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2"/>
          <p:cNvSpPr txBox="1">
            <a:spLocks noChangeArrowheads="1"/>
          </p:cNvSpPr>
          <p:nvPr/>
        </p:nvSpPr>
        <p:spPr>
          <a:xfrm>
            <a:off x="590217" y="958851"/>
            <a:ext cx="8020384" cy="6858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MD5 (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Algoritma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02967" y="2676525"/>
            <a:ext cx="3659433" cy="10255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Putaran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1 : 16 kali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operasi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dasar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g(</a:t>
            </a:r>
            <a:r>
              <a:rPr kumimoji="0" lang="en-US" alt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b,c,d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= F(</a:t>
            </a:r>
            <a:r>
              <a:rPr kumimoji="0" lang="en-US" alt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b,c,d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  <a:endParaRPr kumimoji="0" lang="en-US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4"/>
          <p:cNvGraphicFramePr>
            <a:graphicFrameLocks noGrp="1" noChangeAspect="1"/>
          </p:cNvGraphicFramePr>
          <p:nvPr/>
        </p:nvGraphicFramePr>
        <p:xfrm>
          <a:off x="4343400" y="1676400"/>
          <a:ext cx="4229101" cy="4006850"/>
        </p:xfrm>
        <a:graphic>
          <a:graphicData uri="http://schemas.openxmlformats.org/presentationml/2006/ole">
            <p:oleObj spid="_x0000_s8194" name="Document" r:id="rId5" imgW="5629656" imgH="3848100" progId="Word.Document.8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2"/>
          <p:cNvSpPr txBox="1">
            <a:spLocks noChangeArrowheads="1"/>
          </p:cNvSpPr>
          <p:nvPr/>
        </p:nvSpPr>
        <p:spPr>
          <a:xfrm>
            <a:off x="698501" y="958851"/>
            <a:ext cx="7835900" cy="6858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MD5 (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Algoritma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9587" y="2676525"/>
            <a:ext cx="3575213" cy="9493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Putaran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2 : 16 kali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operasi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dasar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g(</a:t>
            </a:r>
            <a:r>
              <a:rPr kumimoji="0" lang="en-US" alt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b,c,d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= G(</a:t>
            </a:r>
            <a:r>
              <a:rPr kumimoji="0" lang="en-US" alt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b,c,d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  <a:endParaRPr kumimoji="0" lang="en-US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4"/>
          <p:cNvGraphicFramePr>
            <a:graphicFrameLocks noGrp="1" noChangeAspect="1"/>
          </p:cNvGraphicFramePr>
          <p:nvPr/>
        </p:nvGraphicFramePr>
        <p:xfrm>
          <a:off x="4343400" y="1828800"/>
          <a:ext cx="4332751" cy="3702048"/>
        </p:xfrm>
        <a:graphic>
          <a:graphicData uri="http://schemas.openxmlformats.org/presentationml/2006/ole">
            <p:oleObj spid="_x0000_s9218" name="Document" r:id="rId5" imgW="5629656" imgH="3688080" progId="Word.Document.8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2"/>
          <p:cNvSpPr txBox="1">
            <a:spLocks noChangeArrowheads="1"/>
          </p:cNvSpPr>
          <p:nvPr/>
        </p:nvSpPr>
        <p:spPr>
          <a:xfrm>
            <a:off x="698501" y="958851"/>
            <a:ext cx="7835900" cy="6858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MD5 (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Algoritma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4800" y="3352801"/>
            <a:ext cx="3962400" cy="1219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Putaran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3 : 16 kali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operasi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dasar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g(</a:t>
            </a:r>
            <a:r>
              <a:rPr kumimoji="0" lang="en-US" alt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b,c,d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= H(</a:t>
            </a:r>
            <a:r>
              <a:rPr kumimoji="0" lang="en-US" alt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b,c,d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  <a:endParaRPr kumimoji="0" lang="en-US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/>
        </p:nvGraphicFramePr>
        <p:xfrm>
          <a:off x="4267200" y="1880027"/>
          <a:ext cx="4343400" cy="3650823"/>
        </p:xfrm>
        <a:graphic>
          <a:graphicData uri="http://schemas.openxmlformats.org/presentationml/2006/ole">
            <p:oleObj spid="_x0000_s10242" name="Document" r:id="rId5" imgW="5629656" imgH="3688080" progId="Word.Document.8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2"/>
          <p:cNvSpPr txBox="1">
            <a:spLocks noChangeArrowheads="1"/>
          </p:cNvSpPr>
          <p:nvPr/>
        </p:nvSpPr>
        <p:spPr>
          <a:xfrm>
            <a:off x="590217" y="958851"/>
            <a:ext cx="8020384" cy="6858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MD5 (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Algoritma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4800" y="3200400"/>
            <a:ext cx="3657600" cy="1219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Putaran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4 : 16 kali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operasi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dasar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g(</a:t>
            </a:r>
            <a:r>
              <a:rPr kumimoji="0" lang="en-US" alt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b,c,d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= I(</a:t>
            </a:r>
            <a:r>
              <a:rPr kumimoji="0" lang="en-US" alt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b,c,d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  <a:endParaRPr kumimoji="0" lang="en-US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7"/>
          <p:cNvGraphicFramePr>
            <a:graphicFrameLocks noGrp="1" noChangeAspect="1"/>
          </p:cNvGraphicFramePr>
          <p:nvPr/>
        </p:nvGraphicFramePr>
        <p:xfrm>
          <a:off x="4038600" y="1810674"/>
          <a:ext cx="4572000" cy="3927286"/>
        </p:xfrm>
        <a:graphic>
          <a:graphicData uri="http://schemas.openxmlformats.org/presentationml/2006/ole">
            <p:oleObj spid="_x0000_s11266" name="Document" r:id="rId5" imgW="5629656" imgH="3688080" progId="Word.Document.8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2"/>
          <p:cNvSpPr txBox="1">
            <a:spLocks noChangeArrowheads="1"/>
          </p:cNvSpPr>
          <p:nvPr/>
        </p:nvSpPr>
        <p:spPr>
          <a:xfrm>
            <a:off x="590216" y="958851"/>
            <a:ext cx="8016875" cy="6858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MD5 (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Algoritma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93725" y="2390437"/>
            <a:ext cx="8016875" cy="18767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Setelah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putaran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keempat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ditambahkan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selanjutnya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algoritma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memproses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untuk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blok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data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berikutnya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Y</a:t>
            </a:r>
            <a:r>
              <a:rPr kumimoji="0" lang="en-US" altLang="en-US" sz="2000" b="0" i="1" u="none" strike="noStrike" kern="1200" cap="none" spc="0" normalizeH="0" baseline="-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q</a:t>
            </a:r>
            <a:r>
              <a:rPr kumimoji="0" lang="en-US" altLang="en-US" sz="2000" b="0" i="0" u="none" strike="noStrike" kern="1200" cap="none" spc="0" normalizeH="0" baseline="-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+1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Keluaran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akhir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dari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algoritma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MD5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adalah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hasil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penyambungan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bit-bit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90600" y="3124200"/>
            <a:ext cx="7499350" cy="762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latin typeface="Arial" pitchFamily="34" charset="0"/>
                <a:ea typeface="+mj-ea"/>
                <a:cs typeface="Arial" pitchFamily="34" charset="0"/>
              </a:rPr>
              <a:t>Terima</a:t>
            </a:r>
            <a:r>
              <a:rPr lang="en-US" sz="4400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ea typeface="+mj-ea"/>
                <a:cs typeface="Arial" pitchFamily="34" charset="0"/>
              </a:rPr>
              <a:t>kasih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menguasai</a:t>
            </a:r>
            <a:r>
              <a:rPr lang="en-US" sz="2400" dirty="0" smtClean="0"/>
              <a:t> review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cryptography, </a:t>
            </a:r>
            <a:r>
              <a:rPr lang="en-US" sz="2400" dirty="0" err="1" smtClean="0"/>
              <a:t>enkripsi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dekripsi</a:t>
            </a:r>
            <a:r>
              <a:rPr lang="en-US" sz="2400" dirty="0" smtClean="0"/>
              <a:t>, </a:t>
            </a:r>
            <a:r>
              <a:rPr lang="en-US" sz="2400" dirty="0" err="1" smtClean="0"/>
              <a:t>algoritm</a:t>
            </a:r>
            <a:r>
              <a:rPr lang="en-US" sz="2400" dirty="0" smtClean="0"/>
              <a:t> cryptography </a:t>
            </a:r>
            <a:r>
              <a:rPr lang="en-US" sz="2400" dirty="0" err="1" smtClean="0"/>
              <a:t>moder</a:t>
            </a:r>
            <a:r>
              <a:rPr lang="en-US" sz="2400" dirty="0" smtClean="0"/>
              <a:t>, DES, AES </a:t>
            </a:r>
            <a:r>
              <a:rPr lang="en-US" sz="2400" dirty="0" err="1" smtClean="0"/>
              <a:t>dan</a:t>
            </a:r>
            <a:r>
              <a:rPr lang="en-US" sz="2400" dirty="0" smtClean="0"/>
              <a:t> RSA</a:t>
            </a:r>
            <a:endParaRPr lang="id-ID" sz="2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2"/>
          <p:cNvSpPr txBox="1">
            <a:spLocks noChangeArrowheads="1"/>
          </p:cNvSpPr>
          <p:nvPr/>
        </p:nvSpPr>
        <p:spPr>
          <a:xfrm>
            <a:off x="590216" y="958851"/>
            <a:ext cx="7864475" cy="6858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MD5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93725" y="2101681"/>
            <a:ext cx="7864475" cy="2851319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MD5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adalah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fungsi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hash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satu-arah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dibuat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oleh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Ron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Rivest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MD5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merupakan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perbaikan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dari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MD4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setelah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MD4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berhasil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diserang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oleh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kriptanalis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Algoritma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MD5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menerima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masukan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berupa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pesan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ukuran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sembarang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menghasilkan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message digest yang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panjangnya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128 bit.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panjang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message digest 128 bit,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maka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secara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brute force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dibutuhkan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percobaan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sebanyak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2128 kali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untuk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menemukan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dua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buah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pesan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atau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lebih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mempunyai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message digest yang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sama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2"/>
          <p:cNvSpPr txBox="1">
            <a:spLocks noChangeArrowheads="1"/>
          </p:cNvSpPr>
          <p:nvPr/>
        </p:nvSpPr>
        <p:spPr>
          <a:xfrm>
            <a:off x="590216" y="958851"/>
            <a:ext cx="7932639" cy="6858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MD5 (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Algoritma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93725" y="1812925"/>
            <a:ext cx="7864475" cy="29114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Penambahan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Bit-bit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Pengganjal</a:t>
            </a:r>
            <a:endParaRPr kumimoji="0" lang="en-US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742950" marR="0" lvl="1" indent="-28575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Pesan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ditambah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sejumlah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bit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pengganjal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sedemikian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sehingga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panjang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pesan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satuan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bit)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kongruen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448 modulo 512.  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Jika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panjang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pesan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448 bit,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maka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pesan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tersebut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ditambah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512 bit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menjadi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960 bit.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Jadi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panjang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bit-bit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pengganjal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adalah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antara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1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sampai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512.  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Bit-bit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pengganjal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terdiri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dari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sebuah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bit 1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diikuti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sisanya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bit 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2"/>
          <p:cNvSpPr txBox="1">
            <a:spLocks noChangeArrowheads="1"/>
          </p:cNvSpPr>
          <p:nvPr/>
        </p:nvSpPr>
        <p:spPr>
          <a:xfrm>
            <a:off x="590216" y="958851"/>
            <a:ext cx="7864475" cy="6858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MD5 (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Algoritma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93725" y="2262101"/>
            <a:ext cx="7864475" cy="3641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Penambahan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Nilai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Panjang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Pesan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Pesan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telah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diberi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bit-bit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pengganjal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selanjutnya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ditambah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lagi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64 bit yang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menyatakan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panjang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pesan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semula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Jika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panjang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pesan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&gt; 2</a:t>
            </a:r>
            <a:r>
              <a:rPr kumimoji="0" lang="en-US" altLang="en-US" sz="2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64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maka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diambil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adalah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panjangnya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modulo 2</a:t>
            </a:r>
            <a:r>
              <a:rPr kumimoji="0" lang="en-US" altLang="en-US" sz="2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64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kata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lain,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jika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panjang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pesan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semula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adalah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K bit,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maka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64 bit yang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ditambahkan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menyatakan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K modulo 2</a:t>
            </a:r>
            <a:r>
              <a:rPr kumimoji="0" lang="en-US" altLang="en-US" sz="2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64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Setelah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ditambah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64 bit,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panjang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pesan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sekarang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menjadi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kelipatan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512 bit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2"/>
          <p:cNvSpPr txBox="1">
            <a:spLocks noChangeArrowheads="1"/>
          </p:cNvSpPr>
          <p:nvPr/>
        </p:nvSpPr>
        <p:spPr>
          <a:xfrm>
            <a:off x="590216" y="958851"/>
            <a:ext cx="7864475" cy="6858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MD5 (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Algoritma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93725" y="2005429"/>
            <a:ext cx="7864475" cy="3557171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Inisialisai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Penyangga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MD</a:t>
            </a: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MD5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membutuhkan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4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buah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penyangga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buffer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yang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masing-masing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panjangnya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32 bit. Total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panjang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penyangga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adalah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4 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 pitchFamily="18" charset="2"/>
              </a:rPr>
              <a:t>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32 = 128 bit.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Keempat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penyangga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menampung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hasil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antara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hasil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akhir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 </a:t>
            </a: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Keempat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penyangga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diberi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nama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D.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Setiap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penyangga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diinisialisasi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nilai-nilai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notasi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HEX)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sebagai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berikut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 		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01234567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	B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89ABCDEF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	C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FEDCBA98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	D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76543210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2"/>
          <p:cNvSpPr txBox="1">
            <a:spLocks noChangeArrowheads="1"/>
          </p:cNvSpPr>
          <p:nvPr/>
        </p:nvSpPr>
        <p:spPr>
          <a:xfrm>
            <a:off x="590216" y="958851"/>
            <a:ext cx="7788275" cy="6858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MD5 (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Algoritma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93725" y="2454605"/>
            <a:ext cx="7788275" cy="196499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v-SE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Pengolahan Pesan dalam Blok Berukuran 512 bit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Pesan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dibagi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menjadi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buah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blok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masing-masing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panjangnya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512 bit (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Y</a:t>
            </a:r>
            <a:r>
              <a:rPr kumimoji="0" lang="en-US" altLang="en-US" sz="2000" b="0" i="0" u="none" strike="noStrike" kern="1200" cap="none" spc="0" normalizeH="0" baseline="-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0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sampai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Y</a:t>
            </a:r>
            <a:r>
              <a:rPr kumimoji="0" lang="en-US" altLang="en-US" sz="2000" b="0" i="1" u="none" strike="noStrike" kern="1200" cap="none" spc="0" normalizeH="0" baseline="-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</a:t>
            </a:r>
            <a:r>
              <a:rPr kumimoji="0" lang="en-US" altLang="en-US" sz="2000" b="0" i="0" u="none" strike="noStrike" kern="1200" cap="none" spc="0" normalizeH="0" baseline="-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– 1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).  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Setiap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blok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512-bit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diproses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bersama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penyangga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MD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menjadi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keluaran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128-bit,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disebut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proses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</a:t>
            </a:r>
            <a:r>
              <a:rPr kumimoji="0" lang="en-US" altLang="en-US" sz="2000" b="0" i="0" u="none" strike="noStrike" kern="1200" cap="none" spc="0" normalizeH="0" baseline="-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MD5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2"/>
          <p:cNvSpPr txBox="1">
            <a:spLocks noChangeArrowheads="1"/>
          </p:cNvSpPr>
          <p:nvPr/>
        </p:nvSpPr>
        <p:spPr>
          <a:xfrm>
            <a:off x="590217" y="958851"/>
            <a:ext cx="4362784" cy="6858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MD5 (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Algoritma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)</a:t>
            </a: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/>
        </p:nvGraphicFramePr>
        <p:xfrm>
          <a:off x="5334000" y="1447800"/>
          <a:ext cx="3542850" cy="4314269"/>
        </p:xfrm>
        <a:graphic>
          <a:graphicData uri="http://schemas.openxmlformats.org/presentationml/2006/ole">
            <p:oleObj spid="_x0000_s5122" name="VISIO" r:id="rId5" imgW="4326636" imgH="5383530" progId="">
              <p:embed/>
            </p:oleObj>
          </a:graphicData>
        </a:graphic>
      </p:graphicFrame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70069" y="2384669"/>
            <a:ext cx="4854575" cy="238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2334" tIns="56167" rIns="112334" bIns="56167"/>
          <a:lstStyle>
            <a:lvl1pPr marL="420688" indent="-420688"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</a:pP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Yq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: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blok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512-bit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-q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pesan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+  bit-bit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pengganjal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+ 64 bit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nilai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panjang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pesan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semula</a:t>
            </a:r>
            <a:endParaRPr lang="en-US" altLang="en-US" sz="20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</a:pP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Fungsi-fungsi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i="1" dirty="0" err="1">
                <a:latin typeface="Arial" pitchFamily="34" charset="0"/>
                <a:cs typeface="Arial" pitchFamily="34" charset="0"/>
              </a:rPr>
              <a:t>f</a:t>
            </a:r>
            <a:r>
              <a:rPr lang="en-US" altLang="en-US" sz="2000" i="1" baseline="-30000" dirty="0" err="1">
                <a:latin typeface="Arial" pitchFamily="34" charset="0"/>
                <a:cs typeface="Arial" pitchFamily="34" charset="0"/>
              </a:rPr>
              <a:t>F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2000" i="1" dirty="0" err="1">
                <a:latin typeface="Arial" pitchFamily="34" charset="0"/>
                <a:cs typeface="Arial" pitchFamily="34" charset="0"/>
              </a:rPr>
              <a:t>f</a:t>
            </a:r>
            <a:r>
              <a:rPr lang="en-US" altLang="en-US" sz="2000" i="1" baseline="-30000" dirty="0" err="1">
                <a:latin typeface="Arial" pitchFamily="34" charset="0"/>
                <a:cs typeface="Arial" pitchFamily="34" charset="0"/>
              </a:rPr>
              <a:t>G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2000" i="1" dirty="0" err="1">
                <a:latin typeface="Arial" pitchFamily="34" charset="0"/>
                <a:cs typeface="Arial" pitchFamily="34" charset="0"/>
              </a:rPr>
              <a:t>f</a:t>
            </a:r>
            <a:r>
              <a:rPr lang="en-US" altLang="en-US" sz="2000" i="1" baseline="-30000" dirty="0" err="1">
                <a:latin typeface="Arial" pitchFamily="34" charset="0"/>
                <a:cs typeface="Arial" pitchFamily="34" charset="0"/>
              </a:rPr>
              <a:t>H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i="1" dirty="0" err="1">
                <a:latin typeface="Arial" pitchFamily="34" charset="0"/>
                <a:cs typeface="Arial" pitchFamily="34" charset="0"/>
              </a:rPr>
              <a:t>f</a:t>
            </a:r>
            <a:r>
              <a:rPr lang="en-US" altLang="en-US" sz="2000" i="1" baseline="-30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masing-masing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berisi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16 kali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operasi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dasar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masukan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setiap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operasi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dasar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elemen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Tabel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i="1" dirty="0">
                <a:latin typeface="Arial" pitchFamily="34" charset="0"/>
                <a:cs typeface="Arial" pitchFamily="34" charset="0"/>
              </a:rPr>
              <a:t>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2"/>
          <p:cNvSpPr txBox="1">
            <a:spLocks noChangeArrowheads="1"/>
          </p:cNvSpPr>
          <p:nvPr/>
        </p:nvSpPr>
        <p:spPr>
          <a:xfrm>
            <a:off x="590217" y="958851"/>
            <a:ext cx="8096584" cy="6858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MD5 (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Algoritma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)</a:t>
            </a: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/>
        </p:nvGraphicFramePr>
        <p:xfrm>
          <a:off x="381000" y="2438400"/>
          <a:ext cx="8112626" cy="2971043"/>
        </p:xfrm>
        <a:graphic>
          <a:graphicData uri="http://schemas.openxmlformats.org/presentationml/2006/ole">
            <p:oleObj spid="_x0000_s6146" name="Document" r:id="rId5" imgW="5629656" imgH="1699260" progId="Word.Document.8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486</Words>
  <Application>Microsoft Office PowerPoint</Application>
  <PresentationFormat>On-screen Show (4:3)</PresentationFormat>
  <Paragraphs>65</Paragraphs>
  <Slides>16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VISIO</vt:lpstr>
      <vt:lpstr>Document</vt:lpstr>
      <vt:lpstr>Slide 1</vt:lpstr>
      <vt:lpstr>KEMAMPUAN AKHIR YANG DIHARAPKAN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ACER</cp:lastModifiedBy>
  <cp:revision>241</cp:revision>
  <dcterms:created xsi:type="dcterms:W3CDTF">2010-08-24T06:47:44Z</dcterms:created>
  <dcterms:modified xsi:type="dcterms:W3CDTF">2017-08-30T15:40:42Z</dcterms:modified>
</cp:coreProperties>
</file>