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7" r:id="rId3"/>
    <p:sldId id="278" r:id="rId4"/>
    <p:sldId id="279" r:id="rId5"/>
    <p:sldId id="280" r:id="rId6"/>
    <p:sldId id="268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102" y="-114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6620A-3EED-451B-954E-410092AE7594}" type="datetimeFigureOut">
              <a:rPr lang="en-ID" smtClean="0"/>
              <a:t>9/26/2017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76A70-F820-4E07-9F1E-AFEB52EAEE4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685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61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CFD19EA-04AD-44BD-95D0-BE992F9985B2}" type="slidenum">
              <a:rPr lang="id-ID" altLang="en-US"/>
              <a:pPr/>
              <a:t>2</a:t>
            </a:fld>
            <a:endParaRPr lang="id-ID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F9AEB8B-03F9-4D85-9D99-3BDDB7BB75D6}" type="slidenum">
              <a:rPr lang="id-ID" altLang="en-US"/>
              <a:pPr/>
              <a:t>3</a:t>
            </a:fld>
            <a:endParaRPr lang="id-ID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BAC2A57-10D8-4B2C-83D4-101DA5F53DA7}" type="slidenum">
              <a:rPr lang="id-ID" altLang="en-US"/>
              <a:pPr/>
              <a:t>4</a:t>
            </a:fld>
            <a:endParaRPr lang="id-ID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8571804-48D7-4B46-A3F6-A08069A94CAA}" type="slidenum">
              <a:rPr lang="id-ID" altLang="en-US"/>
              <a:pPr/>
              <a:t>5</a:t>
            </a:fld>
            <a:endParaRPr lang="id-ID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2379" y="3400926"/>
            <a:ext cx="6726650" cy="1475874"/>
          </a:xfrm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647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8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750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latin typeface="Calisto MT" panose="02040603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5E2D20-0E6C-48F8-B29D-BBA511E4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D458-F659-4C3C-A0ED-DA228DA68530}" type="datetime1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EB44D3-8C77-4B84-8A64-7E856345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967AA1-8664-48C5-9D07-9D8937B7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3C38-92AD-4A07-9A8F-E487047F2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35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sz="3600" b="1">
                <a:latin typeface="Calisto MT" panose="02040603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askerville Old Face" panose="020206020805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5E2D20-0E6C-48F8-B29D-BBA511E4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5F0FF-41EA-458E-A992-2271B471CA3F}" type="datetime1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EB44D3-8C77-4B84-8A64-7E856345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967AA1-8664-48C5-9D07-9D8937B7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C63BD-C3F9-4185-BC4F-A7F33A312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94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47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19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41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42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04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93-712A-4CA8-9C8F-02254711B0F1}" type="datetimeFigureOut">
              <a:rPr lang="en-ID" smtClean="0"/>
              <a:t>9/26/2017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8883-9275-4D8C-9489-63BC068E5033}" type="slidenum">
              <a:rPr lang="en-ID" smtClean="0"/>
              <a:t>‹#›</a:t>
            </a:fld>
            <a:endParaRPr lang="en-ID"/>
          </a:p>
        </p:txBody>
      </p:sp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xmlns="" id="{A3D8BB26-B96B-49F5-93C8-144AC10320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xmlns="" id="{D16968E2-EE47-4C9C-A9CD-BD35103B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675688"/>
            <a:ext cx="8229600" cy="1143000"/>
          </a:xfrm>
        </p:spPr>
        <p:txBody>
          <a:bodyPr>
            <a:normAutofit/>
          </a:bodyPr>
          <a:lstStyle>
            <a:lvl1pPr algn="ctr">
              <a:defRPr sz="2800" b="1">
                <a:latin typeface="Calisto MT" panose="02040603050505030304" pitchFamily="18" charset="0"/>
              </a:defRPr>
            </a:lvl1pPr>
          </a:lstStyle>
          <a:p>
            <a:endParaRPr lang="en-ID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xmlns="" id="{A73A8BB6-F24C-4C10-8EC5-F1352B824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8" y="2001250"/>
            <a:ext cx="8229600" cy="4525963"/>
          </a:xfrm>
        </p:spPr>
        <p:txBody>
          <a:bodyPr>
            <a:normAutofit/>
          </a:bodyPr>
          <a:lstStyle>
            <a:lvl1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9736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38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0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9E693-712A-4CA8-9C8F-02254711B0F1}" type="datetimeFigureOut">
              <a:rPr lang="en-ID" smtClean="0"/>
              <a:t>9/26/2017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E8883-9275-4D8C-9489-63BC068E5033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2" descr="C:\Users\arsil\Desktop\Smartcreative.jpg">
            <a:extLst>
              <a:ext uri="{FF2B5EF4-FFF2-40B4-BE49-F238E27FC236}">
                <a16:creationId xmlns:a16="http://schemas.microsoft.com/office/drawing/2014/main" xmlns="" id="{9273AE6D-EC8F-4142-B502-5C8B1FDDB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" y="17462"/>
            <a:ext cx="9906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6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S70BIoEXLlk" TargetMode="External"/><Relationship Id="rId5" Type="http://schemas.openxmlformats.org/officeDocument/2006/relationships/hyperlink" Target="https://www.youtube.com/watch?v=GPz7RgBNEYE" TargetMode="External"/><Relationship Id="rId4" Type="http://schemas.openxmlformats.org/officeDocument/2006/relationships/hyperlink" Target="https://www.youtube.com/watch?v=otBgANxooP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006323-7723-4B5A-8CE8-BFBE594A42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1600" b="1" i="1" dirty="0">
                <a:solidFill>
                  <a:schemeClr val="bg1"/>
                </a:solidFill>
              </a:rPr>
              <a:t>OVERVIEW OF RELATIONAL </a:t>
            </a:r>
            <a:r>
              <a:rPr lang="en-US" altLang="en-US" sz="1600" b="1" dirty="0">
                <a:solidFill>
                  <a:schemeClr val="bg1"/>
                </a:solidFill>
              </a:rPr>
              <a:t>DBMS</a:t>
            </a:r>
          </a:p>
          <a:p>
            <a:pPr>
              <a:spcBef>
                <a:spcPct val="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PERTEMUAN 1</a:t>
            </a:r>
          </a:p>
          <a:p>
            <a:pPr>
              <a:spcBef>
                <a:spcPct val="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IR. NIZIRWAN ANWAR, MT</a:t>
            </a:r>
          </a:p>
          <a:p>
            <a:pPr>
              <a:spcBef>
                <a:spcPct val="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PROGRAM STUDI TEKNIK INFORMATIKA </a:t>
            </a:r>
          </a:p>
          <a:p>
            <a:pPr>
              <a:spcBef>
                <a:spcPct val="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FAKULTAS ILMU KOMPUTER </a:t>
            </a:r>
          </a:p>
        </p:txBody>
      </p:sp>
    </p:spTree>
    <p:extLst>
      <p:ext uri="{BB962C8B-B14F-4D97-AF65-F5344CB8AC3E}">
        <p14:creationId xmlns:p14="http://schemas.microsoft.com/office/powerpoint/2010/main" val="290096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75053E-8251-4CBF-BF2C-4FAFF035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is not a DDBS?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E09B2B-93F8-41BF-B0C9-C67732932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39750" indent="-53975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A timesharing computer system</a:t>
            </a:r>
          </a:p>
          <a:p>
            <a:pPr marL="539750" indent="-53975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A loosely or tightly coupled multiprocessor system</a:t>
            </a:r>
          </a:p>
          <a:p>
            <a:pPr marL="539750" indent="-53975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A database system which resides at one of the nodes of a network of computers - this is a centralized database on a network node</a:t>
            </a:r>
          </a:p>
        </p:txBody>
      </p:sp>
    </p:spTree>
    <p:extLst>
      <p:ext uri="{BB962C8B-B14F-4D97-AF65-F5344CB8AC3E}">
        <p14:creationId xmlns:p14="http://schemas.microsoft.com/office/powerpoint/2010/main" val="425078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E4EBD4-876B-40BF-8A93-65E67C32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Centralized DBMS on a Network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289B231-0C41-4995-AF7C-40B28A6BFE81}"/>
              </a:ext>
            </a:extLst>
          </p:cNvPr>
          <p:cNvGrpSpPr/>
          <p:nvPr/>
        </p:nvGrpSpPr>
        <p:grpSpPr>
          <a:xfrm>
            <a:off x="1457855" y="1971564"/>
            <a:ext cx="7700000" cy="3736509"/>
            <a:chOff x="1959751" y="2706321"/>
            <a:chExt cx="9293793" cy="5716693"/>
          </a:xfrm>
        </p:grpSpPr>
        <p:sp>
          <p:nvSpPr>
            <p:cNvPr id="5" name="Line 4">
              <a:extLst>
                <a:ext uri="{FF2B5EF4-FFF2-40B4-BE49-F238E27FC236}">
                  <a16:creationId xmlns:a16="http://schemas.microsoft.com/office/drawing/2014/main" xmlns="" id="{81CBFA92-9CF6-4966-BB6A-AA4B712FA8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7627" y="3781023"/>
              <a:ext cx="0" cy="11830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6" name="Line 5">
              <a:extLst>
                <a:ext uri="{FF2B5EF4-FFF2-40B4-BE49-F238E27FC236}">
                  <a16:creationId xmlns:a16="http://schemas.microsoft.com/office/drawing/2014/main" xmlns="" id="{9BEF62BA-2BC0-4680-BFED-80A3EC980D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2374" y="6589698"/>
              <a:ext cx="921173" cy="9663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6E45C832-722A-4CC9-A56C-22D87834F2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40196" y="4675103"/>
              <a:ext cx="1228231" cy="3273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xmlns="" id="{5BD42C3E-DC41-44E9-B1AA-BA3719759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5164" y="4422232"/>
              <a:ext cx="650240" cy="4696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xmlns="" id="{E25A464E-D0D2-4765-AE5B-457F2F331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6862" y="6589699"/>
              <a:ext cx="848924" cy="10024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xmlns="" id="{5A64395E-7807-4C46-BD7B-C8ECE99FE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040" y="4882818"/>
              <a:ext cx="54187" cy="5418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xmlns="" id="{2CDA95DD-8AD9-410B-826D-8497010A4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751" y="4322890"/>
              <a:ext cx="1607538" cy="8489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lIns="128691" tIns="63217" rIns="128691" bIns="63217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Book Antiqua"/>
                </a:rPr>
                <a:t>Site 5</a:t>
              </a: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xmlns="" id="{3927E508-6F48-4281-A925-9F622AA61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858" y="2914036"/>
              <a:ext cx="1607538" cy="8489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lIns="128691" tIns="63217" rIns="128691" bIns="63217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Book Antiqua"/>
                </a:rPr>
                <a:t>Site 1</a:t>
              </a:r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xmlns="" id="{33706DEE-A6B5-4109-8BE7-454E83D5F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6444" y="3537183"/>
              <a:ext cx="1607538" cy="8489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lIns="128691" tIns="63217" rIns="128691" bIns="63217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Book Antiqua"/>
                </a:rPr>
                <a:t>Site 2</a:t>
              </a:r>
            </a:p>
          </p:txBody>
        </p:sp>
        <p:sp>
          <p:nvSpPr>
            <p:cNvPr id="14" name="Line 18">
              <a:extLst>
                <a:ext uri="{FF2B5EF4-FFF2-40B4-BE49-F238E27FC236}">
                  <a16:creationId xmlns:a16="http://schemas.microsoft.com/office/drawing/2014/main" xmlns="" id="{983F4DEB-D8BA-450E-B70C-76B235B2D3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02045" y="3115733"/>
              <a:ext cx="1011484" cy="487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xmlns="" id="{9E0996A4-823D-4F50-BE9C-C45E9C7F5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018" y="7541096"/>
              <a:ext cx="1607538" cy="8489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lIns="128691" tIns="63217" rIns="128691" bIns="63217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Book Antiqua"/>
                </a:rPr>
                <a:t>Site 3</a:t>
              </a:r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xmlns="" id="{992BAB86-3338-433B-A7CA-3D3A099CB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951" y="7574090"/>
              <a:ext cx="1607538" cy="8489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lIns="128691" tIns="63217" rIns="128691" bIns="63217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Book Antiqua"/>
                </a:rPr>
                <a:t>Site 4</a:t>
              </a:r>
            </a:p>
          </p:txBody>
        </p:sp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xmlns="" id="{4A8B6E53-1DFC-47A4-B6D9-E8B55DA68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2664" y="2706321"/>
              <a:ext cx="690880" cy="772160"/>
              <a:chOff x="4698" y="1064"/>
              <a:chExt cx="306" cy="342"/>
            </a:xfrm>
          </p:grpSpPr>
          <p:sp>
            <p:nvSpPr>
              <p:cNvPr id="30" name="Rectangle 21">
                <a:extLst>
                  <a:ext uri="{FF2B5EF4-FFF2-40B4-BE49-F238E27FC236}">
                    <a16:creationId xmlns:a16="http://schemas.microsoft.com/office/drawing/2014/main" xmlns="" id="{C1F9B25F-1DC0-4BA6-A660-A8364B414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8" y="1088"/>
                <a:ext cx="306" cy="29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31" name="Oval 22">
                <a:extLst>
                  <a:ext uri="{FF2B5EF4-FFF2-40B4-BE49-F238E27FC236}">
                    <a16:creationId xmlns:a16="http://schemas.microsoft.com/office/drawing/2014/main" xmlns="" id="{F934DBAC-B49E-464B-B0F6-1FF0B3A11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8" y="1064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32" name="Oval 23">
                <a:extLst>
                  <a:ext uri="{FF2B5EF4-FFF2-40B4-BE49-F238E27FC236}">
                    <a16:creationId xmlns:a16="http://schemas.microsoft.com/office/drawing/2014/main" xmlns="" id="{35212B9A-729F-4B09-9FB4-A3CAF051A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0" y="1366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grpSp>
          <p:nvGrpSpPr>
            <p:cNvPr id="18" name="Group 28">
              <a:extLst>
                <a:ext uri="{FF2B5EF4-FFF2-40B4-BE49-F238E27FC236}">
                  <a16:creationId xmlns:a16="http://schemas.microsoft.com/office/drawing/2014/main" xmlns="" id="{B48A2978-72C0-453C-8C9B-D61558043B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7197" y="2850819"/>
              <a:ext cx="690880" cy="772160"/>
              <a:chOff x="4638" y="1128"/>
              <a:chExt cx="306" cy="342"/>
            </a:xfrm>
          </p:grpSpPr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xmlns="" id="{951EC4DE-9DBB-4F2C-BBB7-2B4A25803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8" y="1152"/>
                <a:ext cx="306" cy="29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28" name="Oval 26">
                <a:extLst>
                  <a:ext uri="{FF2B5EF4-FFF2-40B4-BE49-F238E27FC236}">
                    <a16:creationId xmlns:a16="http://schemas.microsoft.com/office/drawing/2014/main" xmlns="" id="{AB0717E6-DFC5-4693-85D3-5A2ACF28D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8" y="1128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29" name="Oval 27">
                <a:extLst>
                  <a:ext uri="{FF2B5EF4-FFF2-40B4-BE49-F238E27FC236}">
                    <a16:creationId xmlns:a16="http://schemas.microsoft.com/office/drawing/2014/main" xmlns="" id="{BDAD5964-C144-40E5-AECD-B31E3AEBB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0" y="1430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grpSp>
          <p:nvGrpSpPr>
            <p:cNvPr id="19" name="Group 32">
              <a:extLst>
                <a:ext uri="{FF2B5EF4-FFF2-40B4-BE49-F238E27FC236}">
                  <a16:creationId xmlns:a16="http://schemas.microsoft.com/office/drawing/2014/main" xmlns="" id="{B20E9A72-0977-4123-94D6-E384F90A17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18824" y="3040472"/>
              <a:ext cx="690880" cy="772160"/>
              <a:chOff x="4590" y="1212"/>
              <a:chExt cx="306" cy="342"/>
            </a:xfrm>
          </p:grpSpPr>
          <p:sp>
            <p:nvSpPr>
              <p:cNvPr id="24" name="Rectangle 29">
                <a:extLst>
                  <a:ext uri="{FF2B5EF4-FFF2-40B4-BE49-F238E27FC236}">
                    <a16:creationId xmlns:a16="http://schemas.microsoft.com/office/drawing/2014/main" xmlns="" id="{2D606ABF-FFF5-4332-82B8-91E7ED40B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1236"/>
                <a:ext cx="306" cy="29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25" name="Oval 30">
                <a:extLst>
                  <a:ext uri="{FF2B5EF4-FFF2-40B4-BE49-F238E27FC236}">
                    <a16:creationId xmlns:a16="http://schemas.microsoft.com/office/drawing/2014/main" xmlns="" id="{CCEA1C0C-D4F3-4E5C-9BF0-6E13747B2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1212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26" name="Oval 31">
                <a:extLst>
                  <a:ext uri="{FF2B5EF4-FFF2-40B4-BE49-F238E27FC236}">
                    <a16:creationId xmlns:a16="http://schemas.microsoft.com/office/drawing/2014/main" xmlns="" id="{6605FF52-AB2D-41D4-AC0E-B294F2B11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2" y="1514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grpSp>
          <p:nvGrpSpPr>
            <p:cNvPr id="20" name="Group 33">
              <a:extLst>
                <a:ext uri="{FF2B5EF4-FFF2-40B4-BE49-F238E27FC236}">
                  <a16:creationId xmlns:a16="http://schemas.microsoft.com/office/drawing/2014/main" xmlns="" id="{F4AA9FB1-6F36-4215-8E41-B8886C9FA5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7707" y="4422232"/>
              <a:ext cx="6285653" cy="2302933"/>
              <a:chOff x="2006" y="1098"/>
              <a:chExt cx="1944" cy="712"/>
            </a:xfrm>
          </p:grpSpPr>
          <p:sp>
            <p:nvSpPr>
              <p:cNvPr id="22" name="Freeform 34">
                <a:extLst>
                  <a:ext uri="{FF2B5EF4-FFF2-40B4-BE49-F238E27FC236}">
                    <a16:creationId xmlns:a16="http://schemas.microsoft.com/office/drawing/2014/main" xmlns="" id="{D2594EF7-CC99-4C7A-BC77-59FC3EE48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6" y="1098"/>
                <a:ext cx="1944" cy="710"/>
              </a:xfrm>
              <a:custGeom>
                <a:avLst/>
                <a:gdLst>
                  <a:gd name="T0" fmla="*/ 1914 w 3888"/>
                  <a:gd name="T1" fmla="*/ 365 h 1420"/>
                  <a:gd name="T2" fmla="*/ 1977 w 3888"/>
                  <a:gd name="T3" fmla="*/ 165 h 1420"/>
                  <a:gd name="T4" fmla="*/ 2230 w 3888"/>
                  <a:gd name="T5" fmla="*/ 80 h 1420"/>
                  <a:gd name="T6" fmla="*/ 2432 w 3888"/>
                  <a:gd name="T7" fmla="*/ 84 h 1420"/>
                  <a:gd name="T8" fmla="*/ 2511 w 3888"/>
                  <a:gd name="T9" fmla="*/ 42 h 1420"/>
                  <a:gd name="T10" fmla="*/ 2715 w 3888"/>
                  <a:gd name="T11" fmla="*/ 2 h 1420"/>
                  <a:gd name="T12" fmla="*/ 2930 w 3888"/>
                  <a:gd name="T13" fmla="*/ 108 h 1420"/>
                  <a:gd name="T14" fmla="*/ 3063 w 3888"/>
                  <a:gd name="T15" fmla="*/ 321 h 1420"/>
                  <a:gd name="T16" fmla="*/ 3061 w 3888"/>
                  <a:gd name="T17" fmla="*/ 519 h 1420"/>
                  <a:gd name="T18" fmla="*/ 3015 w 3888"/>
                  <a:gd name="T19" fmla="*/ 616 h 1420"/>
                  <a:gd name="T20" fmla="*/ 3059 w 3888"/>
                  <a:gd name="T21" fmla="*/ 614 h 1420"/>
                  <a:gd name="T22" fmla="*/ 3135 w 3888"/>
                  <a:gd name="T23" fmla="*/ 633 h 1420"/>
                  <a:gd name="T24" fmla="*/ 3213 w 3888"/>
                  <a:gd name="T25" fmla="*/ 709 h 1420"/>
                  <a:gd name="T26" fmla="*/ 3278 w 3888"/>
                  <a:gd name="T27" fmla="*/ 688 h 1420"/>
                  <a:gd name="T28" fmla="*/ 3394 w 3888"/>
                  <a:gd name="T29" fmla="*/ 703 h 1420"/>
                  <a:gd name="T30" fmla="*/ 3504 w 3888"/>
                  <a:gd name="T31" fmla="*/ 810 h 1420"/>
                  <a:gd name="T32" fmla="*/ 3574 w 3888"/>
                  <a:gd name="T33" fmla="*/ 931 h 1420"/>
                  <a:gd name="T34" fmla="*/ 3599 w 3888"/>
                  <a:gd name="T35" fmla="*/ 996 h 1420"/>
                  <a:gd name="T36" fmla="*/ 3650 w 3888"/>
                  <a:gd name="T37" fmla="*/ 1023 h 1420"/>
                  <a:gd name="T38" fmla="*/ 3833 w 3888"/>
                  <a:gd name="T39" fmla="*/ 1102 h 1420"/>
                  <a:gd name="T40" fmla="*/ 3877 w 3888"/>
                  <a:gd name="T41" fmla="*/ 1173 h 1420"/>
                  <a:gd name="T42" fmla="*/ 3743 w 3888"/>
                  <a:gd name="T43" fmla="*/ 1222 h 1420"/>
                  <a:gd name="T44" fmla="*/ 3544 w 3888"/>
                  <a:gd name="T45" fmla="*/ 1249 h 1420"/>
                  <a:gd name="T46" fmla="*/ 3403 w 3888"/>
                  <a:gd name="T47" fmla="*/ 1268 h 1420"/>
                  <a:gd name="T48" fmla="*/ 3356 w 3888"/>
                  <a:gd name="T49" fmla="*/ 1292 h 1420"/>
                  <a:gd name="T50" fmla="*/ 3219 w 3888"/>
                  <a:gd name="T51" fmla="*/ 1355 h 1420"/>
                  <a:gd name="T52" fmla="*/ 2964 w 3888"/>
                  <a:gd name="T53" fmla="*/ 1405 h 1420"/>
                  <a:gd name="T54" fmla="*/ 2703 w 3888"/>
                  <a:gd name="T55" fmla="*/ 1420 h 1420"/>
                  <a:gd name="T56" fmla="*/ 2559 w 3888"/>
                  <a:gd name="T57" fmla="*/ 1393 h 1420"/>
                  <a:gd name="T58" fmla="*/ 2519 w 3888"/>
                  <a:gd name="T59" fmla="*/ 1365 h 1420"/>
                  <a:gd name="T60" fmla="*/ 2411 w 3888"/>
                  <a:gd name="T61" fmla="*/ 1374 h 1420"/>
                  <a:gd name="T62" fmla="*/ 2226 w 3888"/>
                  <a:gd name="T63" fmla="*/ 1372 h 1420"/>
                  <a:gd name="T64" fmla="*/ 2066 w 3888"/>
                  <a:gd name="T65" fmla="*/ 1334 h 1420"/>
                  <a:gd name="T66" fmla="*/ 2004 w 3888"/>
                  <a:gd name="T67" fmla="*/ 1317 h 1420"/>
                  <a:gd name="T68" fmla="*/ 1804 w 3888"/>
                  <a:gd name="T69" fmla="*/ 1367 h 1420"/>
                  <a:gd name="T70" fmla="*/ 1542 w 3888"/>
                  <a:gd name="T71" fmla="*/ 1399 h 1420"/>
                  <a:gd name="T72" fmla="*/ 1384 w 3888"/>
                  <a:gd name="T73" fmla="*/ 1368 h 1420"/>
                  <a:gd name="T74" fmla="*/ 1302 w 3888"/>
                  <a:gd name="T75" fmla="*/ 1361 h 1420"/>
                  <a:gd name="T76" fmla="*/ 1023 w 3888"/>
                  <a:gd name="T77" fmla="*/ 1382 h 1420"/>
                  <a:gd name="T78" fmla="*/ 696 w 3888"/>
                  <a:gd name="T79" fmla="*/ 1330 h 1420"/>
                  <a:gd name="T80" fmla="*/ 488 w 3888"/>
                  <a:gd name="T81" fmla="*/ 1232 h 1420"/>
                  <a:gd name="T82" fmla="*/ 410 w 3888"/>
                  <a:gd name="T83" fmla="*/ 1207 h 1420"/>
                  <a:gd name="T84" fmla="*/ 161 w 3888"/>
                  <a:gd name="T85" fmla="*/ 1165 h 1420"/>
                  <a:gd name="T86" fmla="*/ 3 w 3888"/>
                  <a:gd name="T87" fmla="*/ 1097 h 1420"/>
                  <a:gd name="T88" fmla="*/ 55 w 3888"/>
                  <a:gd name="T89" fmla="*/ 1013 h 1420"/>
                  <a:gd name="T90" fmla="*/ 197 w 3888"/>
                  <a:gd name="T91" fmla="*/ 945 h 1420"/>
                  <a:gd name="T92" fmla="*/ 311 w 3888"/>
                  <a:gd name="T93" fmla="*/ 910 h 1420"/>
                  <a:gd name="T94" fmla="*/ 336 w 3888"/>
                  <a:gd name="T95" fmla="*/ 884 h 1420"/>
                  <a:gd name="T96" fmla="*/ 389 w 3888"/>
                  <a:gd name="T97" fmla="*/ 779 h 1420"/>
                  <a:gd name="T98" fmla="*/ 498 w 3888"/>
                  <a:gd name="T99" fmla="*/ 720 h 1420"/>
                  <a:gd name="T100" fmla="*/ 606 w 3888"/>
                  <a:gd name="T101" fmla="*/ 741 h 1420"/>
                  <a:gd name="T102" fmla="*/ 629 w 3888"/>
                  <a:gd name="T103" fmla="*/ 724 h 1420"/>
                  <a:gd name="T104" fmla="*/ 671 w 3888"/>
                  <a:gd name="T105" fmla="*/ 595 h 1420"/>
                  <a:gd name="T106" fmla="*/ 775 w 3888"/>
                  <a:gd name="T107" fmla="*/ 498 h 1420"/>
                  <a:gd name="T108" fmla="*/ 888 w 3888"/>
                  <a:gd name="T109" fmla="*/ 481 h 1420"/>
                  <a:gd name="T110" fmla="*/ 929 w 3888"/>
                  <a:gd name="T111" fmla="*/ 456 h 1420"/>
                  <a:gd name="T112" fmla="*/ 1089 w 3888"/>
                  <a:gd name="T113" fmla="*/ 308 h 1420"/>
                  <a:gd name="T114" fmla="*/ 1340 w 3888"/>
                  <a:gd name="T115" fmla="*/ 203 h 1420"/>
                  <a:gd name="T116" fmla="*/ 1599 w 3888"/>
                  <a:gd name="T117" fmla="*/ 215 h 1420"/>
                  <a:gd name="T118" fmla="*/ 1776 w 3888"/>
                  <a:gd name="T119" fmla="*/ 308 h 1420"/>
                  <a:gd name="T120" fmla="*/ 1844 w 3888"/>
                  <a:gd name="T121" fmla="*/ 409 h 1420"/>
                  <a:gd name="T122" fmla="*/ 1880 w 3888"/>
                  <a:gd name="T123" fmla="*/ 481 h 1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88" h="1420">
                    <a:moveTo>
                      <a:pt x="1928" y="462"/>
                    </a:moveTo>
                    <a:lnTo>
                      <a:pt x="1928" y="460"/>
                    </a:lnTo>
                    <a:lnTo>
                      <a:pt x="1926" y="452"/>
                    </a:lnTo>
                    <a:lnTo>
                      <a:pt x="1922" y="439"/>
                    </a:lnTo>
                    <a:lnTo>
                      <a:pt x="1922" y="426"/>
                    </a:lnTo>
                    <a:lnTo>
                      <a:pt x="1918" y="407"/>
                    </a:lnTo>
                    <a:lnTo>
                      <a:pt x="1916" y="388"/>
                    </a:lnTo>
                    <a:lnTo>
                      <a:pt x="1914" y="365"/>
                    </a:lnTo>
                    <a:lnTo>
                      <a:pt x="1916" y="340"/>
                    </a:lnTo>
                    <a:lnTo>
                      <a:pt x="1916" y="316"/>
                    </a:lnTo>
                    <a:lnTo>
                      <a:pt x="1922" y="289"/>
                    </a:lnTo>
                    <a:lnTo>
                      <a:pt x="1926" y="262"/>
                    </a:lnTo>
                    <a:lnTo>
                      <a:pt x="1935" y="238"/>
                    </a:lnTo>
                    <a:lnTo>
                      <a:pt x="1947" y="211"/>
                    </a:lnTo>
                    <a:lnTo>
                      <a:pt x="1960" y="188"/>
                    </a:lnTo>
                    <a:lnTo>
                      <a:pt x="1977" y="165"/>
                    </a:lnTo>
                    <a:lnTo>
                      <a:pt x="2002" y="148"/>
                    </a:lnTo>
                    <a:lnTo>
                      <a:pt x="2027" y="131"/>
                    </a:lnTo>
                    <a:lnTo>
                      <a:pt x="2055" y="118"/>
                    </a:lnTo>
                    <a:lnTo>
                      <a:pt x="2087" y="106"/>
                    </a:lnTo>
                    <a:lnTo>
                      <a:pt x="2123" y="99"/>
                    </a:lnTo>
                    <a:lnTo>
                      <a:pt x="2158" y="89"/>
                    </a:lnTo>
                    <a:lnTo>
                      <a:pt x="2194" y="86"/>
                    </a:lnTo>
                    <a:lnTo>
                      <a:pt x="2230" y="80"/>
                    </a:lnTo>
                    <a:lnTo>
                      <a:pt x="2268" y="80"/>
                    </a:lnTo>
                    <a:lnTo>
                      <a:pt x="2300" y="78"/>
                    </a:lnTo>
                    <a:lnTo>
                      <a:pt x="2331" y="78"/>
                    </a:lnTo>
                    <a:lnTo>
                      <a:pt x="2359" y="80"/>
                    </a:lnTo>
                    <a:lnTo>
                      <a:pt x="2386" y="80"/>
                    </a:lnTo>
                    <a:lnTo>
                      <a:pt x="2407" y="80"/>
                    </a:lnTo>
                    <a:lnTo>
                      <a:pt x="2422" y="82"/>
                    </a:lnTo>
                    <a:lnTo>
                      <a:pt x="2432" y="84"/>
                    </a:lnTo>
                    <a:lnTo>
                      <a:pt x="2437" y="86"/>
                    </a:lnTo>
                    <a:lnTo>
                      <a:pt x="2437" y="82"/>
                    </a:lnTo>
                    <a:lnTo>
                      <a:pt x="2443" y="80"/>
                    </a:lnTo>
                    <a:lnTo>
                      <a:pt x="2451" y="74"/>
                    </a:lnTo>
                    <a:lnTo>
                      <a:pt x="2464" y="68"/>
                    </a:lnTo>
                    <a:lnTo>
                      <a:pt x="2475" y="59"/>
                    </a:lnTo>
                    <a:lnTo>
                      <a:pt x="2492" y="49"/>
                    </a:lnTo>
                    <a:lnTo>
                      <a:pt x="2511" y="42"/>
                    </a:lnTo>
                    <a:lnTo>
                      <a:pt x="2532" y="34"/>
                    </a:lnTo>
                    <a:lnTo>
                      <a:pt x="2553" y="25"/>
                    </a:lnTo>
                    <a:lnTo>
                      <a:pt x="2578" y="17"/>
                    </a:lnTo>
                    <a:lnTo>
                      <a:pt x="2603" y="10"/>
                    </a:lnTo>
                    <a:lnTo>
                      <a:pt x="2631" y="6"/>
                    </a:lnTo>
                    <a:lnTo>
                      <a:pt x="2658" y="0"/>
                    </a:lnTo>
                    <a:lnTo>
                      <a:pt x="2686" y="0"/>
                    </a:lnTo>
                    <a:lnTo>
                      <a:pt x="2715" y="2"/>
                    </a:lnTo>
                    <a:lnTo>
                      <a:pt x="2745" y="8"/>
                    </a:lnTo>
                    <a:lnTo>
                      <a:pt x="2772" y="11"/>
                    </a:lnTo>
                    <a:lnTo>
                      <a:pt x="2798" y="23"/>
                    </a:lnTo>
                    <a:lnTo>
                      <a:pt x="2827" y="34"/>
                    </a:lnTo>
                    <a:lnTo>
                      <a:pt x="2856" y="49"/>
                    </a:lnTo>
                    <a:lnTo>
                      <a:pt x="2880" y="67"/>
                    </a:lnTo>
                    <a:lnTo>
                      <a:pt x="2905" y="87"/>
                    </a:lnTo>
                    <a:lnTo>
                      <a:pt x="2930" y="108"/>
                    </a:lnTo>
                    <a:lnTo>
                      <a:pt x="2952" y="133"/>
                    </a:lnTo>
                    <a:lnTo>
                      <a:pt x="2973" y="156"/>
                    </a:lnTo>
                    <a:lnTo>
                      <a:pt x="2992" y="182"/>
                    </a:lnTo>
                    <a:lnTo>
                      <a:pt x="3010" y="207"/>
                    </a:lnTo>
                    <a:lnTo>
                      <a:pt x="3027" y="238"/>
                    </a:lnTo>
                    <a:lnTo>
                      <a:pt x="3040" y="264"/>
                    </a:lnTo>
                    <a:lnTo>
                      <a:pt x="3053" y="293"/>
                    </a:lnTo>
                    <a:lnTo>
                      <a:pt x="3063" y="321"/>
                    </a:lnTo>
                    <a:lnTo>
                      <a:pt x="3070" y="350"/>
                    </a:lnTo>
                    <a:lnTo>
                      <a:pt x="3074" y="376"/>
                    </a:lnTo>
                    <a:lnTo>
                      <a:pt x="3076" y="403"/>
                    </a:lnTo>
                    <a:lnTo>
                      <a:pt x="3076" y="428"/>
                    </a:lnTo>
                    <a:lnTo>
                      <a:pt x="3076" y="452"/>
                    </a:lnTo>
                    <a:lnTo>
                      <a:pt x="3070" y="473"/>
                    </a:lnTo>
                    <a:lnTo>
                      <a:pt x="3067" y="498"/>
                    </a:lnTo>
                    <a:lnTo>
                      <a:pt x="3061" y="519"/>
                    </a:lnTo>
                    <a:lnTo>
                      <a:pt x="3055" y="538"/>
                    </a:lnTo>
                    <a:lnTo>
                      <a:pt x="3048" y="555"/>
                    </a:lnTo>
                    <a:lnTo>
                      <a:pt x="3040" y="570"/>
                    </a:lnTo>
                    <a:lnTo>
                      <a:pt x="3032" y="584"/>
                    </a:lnTo>
                    <a:lnTo>
                      <a:pt x="3029" y="597"/>
                    </a:lnTo>
                    <a:lnTo>
                      <a:pt x="3021" y="604"/>
                    </a:lnTo>
                    <a:lnTo>
                      <a:pt x="3019" y="612"/>
                    </a:lnTo>
                    <a:lnTo>
                      <a:pt x="3015" y="616"/>
                    </a:lnTo>
                    <a:lnTo>
                      <a:pt x="3015" y="620"/>
                    </a:lnTo>
                    <a:lnTo>
                      <a:pt x="3017" y="618"/>
                    </a:lnTo>
                    <a:lnTo>
                      <a:pt x="3025" y="616"/>
                    </a:lnTo>
                    <a:lnTo>
                      <a:pt x="3029" y="614"/>
                    </a:lnTo>
                    <a:lnTo>
                      <a:pt x="3036" y="614"/>
                    </a:lnTo>
                    <a:lnTo>
                      <a:pt x="3044" y="614"/>
                    </a:lnTo>
                    <a:lnTo>
                      <a:pt x="3051" y="614"/>
                    </a:lnTo>
                    <a:lnTo>
                      <a:pt x="3059" y="614"/>
                    </a:lnTo>
                    <a:lnTo>
                      <a:pt x="3068" y="614"/>
                    </a:lnTo>
                    <a:lnTo>
                      <a:pt x="3078" y="614"/>
                    </a:lnTo>
                    <a:lnTo>
                      <a:pt x="3089" y="616"/>
                    </a:lnTo>
                    <a:lnTo>
                      <a:pt x="3097" y="616"/>
                    </a:lnTo>
                    <a:lnTo>
                      <a:pt x="3108" y="620"/>
                    </a:lnTo>
                    <a:lnTo>
                      <a:pt x="3118" y="623"/>
                    </a:lnTo>
                    <a:lnTo>
                      <a:pt x="3127" y="629"/>
                    </a:lnTo>
                    <a:lnTo>
                      <a:pt x="3135" y="633"/>
                    </a:lnTo>
                    <a:lnTo>
                      <a:pt x="3145" y="639"/>
                    </a:lnTo>
                    <a:lnTo>
                      <a:pt x="3152" y="644"/>
                    </a:lnTo>
                    <a:lnTo>
                      <a:pt x="3162" y="652"/>
                    </a:lnTo>
                    <a:lnTo>
                      <a:pt x="3177" y="663"/>
                    </a:lnTo>
                    <a:lnTo>
                      <a:pt x="3188" y="679"/>
                    </a:lnTo>
                    <a:lnTo>
                      <a:pt x="3200" y="690"/>
                    </a:lnTo>
                    <a:lnTo>
                      <a:pt x="3207" y="701"/>
                    </a:lnTo>
                    <a:lnTo>
                      <a:pt x="3213" y="709"/>
                    </a:lnTo>
                    <a:lnTo>
                      <a:pt x="3215" y="715"/>
                    </a:lnTo>
                    <a:lnTo>
                      <a:pt x="3219" y="711"/>
                    </a:lnTo>
                    <a:lnTo>
                      <a:pt x="3228" y="705"/>
                    </a:lnTo>
                    <a:lnTo>
                      <a:pt x="3234" y="701"/>
                    </a:lnTo>
                    <a:lnTo>
                      <a:pt x="3245" y="698"/>
                    </a:lnTo>
                    <a:lnTo>
                      <a:pt x="3253" y="696"/>
                    </a:lnTo>
                    <a:lnTo>
                      <a:pt x="3266" y="692"/>
                    </a:lnTo>
                    <a:lnTo>
                      <a:pt x="3278" y="688"/>
                    </a:lnTo>
                    <a:lnTo>
                      <a:pt x="3291" y="686"/>
                    </a:lnTo>
                    <a:lnTo>
                      <a:pt x="3304" y="684"/>
                    </a:lnTo>
                    <a:lnTo>
                      <a:pt x="3318" y="684"/>
                    </a:lnTo>
                    <a:lnTo>
                      <a:pt x="3333" y="684"/>
                    </a:lnTo>
                    <a:lnTo>
                      <a:pt x="3348" y="688"/>
                    </a:lnTo>
                    <a:lnTo>
                      <a:pt x="3363" y="690"/>
                    </a:lnTo>
                    <a:lnTo>
                      <a:pt x="3378" y="698"/>
                    </a:lnTo>
                    <a:lnTo>
                      <a:pt x="3394" y="703"/>
                    </a:lnTo>
                    <a:lnTo>
                      <a:pt x="3409" y="715"/>
                    </a:lnTo>
                    <a:lnTo>
                      <a:pt x="3422" y="724"/>
                    </a:lnTo>
                    <a:lnTo>
                      <a:pt x="3437" y="737"/>
                    </a:lnTo>
                    <a:lnTo>
                      <a:pt x="3451" y="749"/>
                    </a:lnTo>
                    <a:lnTo>
                      <a:pt x="3464" y="764"/>
                    </a:lnTo>
                    <a:lnTo>
                      <a:pt x="3477" y="779"/>
                    </a:lnTo>
                    <a:lnTo>
                      <a:pt x="3492" y="796"/>
                    </a:lnTo>
                    <a:lnTo>
                      <a:pt x="3504" y="810"/>
                    </a:lnTo>
                    <a:lnTo>
                      <a:pt x="3515" y="829"/>
                    </a:lnTo>
                    <a:lnTo>
                      <a:pt x="3525" y="844"/>
                    </a:lnTo>
                    <a:lnTo>
                      <a:pt x="3536" y="861"/>
                    </a:lnTo>
                    <a:lnTo>
                      <a:pt x="3546" y="876"/>
                    </a:lnTo>
                    <a:lnTo>
                      <a:pt x="3555" y="893"/>
                    </a:lnTo>
                    <a:lnTo>
                      <a:pt x="3561" y="907"/>
                    </a:lnTo>
                    <a:lnTo>
                      <a:pt x="3570" y="922"/>
                    </a:lnTo>
                    <a:lnTo>
                      <a:pt x="3574" y="931"/>
                    </a:lnTo>
                    <a:lnTo>
                      <a:pt x="3580" y="943"/>
                    </a:lnTo>
                    <a:lnTo>
                      <a:pt x="3586" y="952"/>
                    </a:lnTo>
                    <a:lnTo>
                      <a:pt x="3589" y="962"/>
                    </a:lnTo>
                    <a:lnTo>
                      <a:pt x="3591" y="969"/>
                    </a:lnTo>
                    <a:lnTo>
                      <a:pt x="3593" y="977"/>
                    </a:lnTo>
                    <a:lnTo>
                      <a:pt x="3595" y="983"/>
                    </a:lnTo>
                    <a:lnTo>
                      <a:pt x="3599" y="988"/>
                    </a:lnTo>
                    <a:lnTo>
                      <a:pt x="3599" y="996"/>
                    </a:lnTo>
                    <a:lnTo>
                      <a:pt x="3599" y="1002"/>
                    </a:lnTo>
                    <a:lnTo>
                      <a:pt x="3599" y="1005"/>
                    </a:lnTo>
                    <a:lnTo>
                      <a:pt x="3599" y="1007"/>
                    </a:lnTo>
                    <a:lnTo>
                      <a:pt x="3599" y="1007"/>
                    </a:lnTo>
                    <a:lnTo>
                      <a:pt x="3607" y="1009"/>
                    </a:lnTo>
                    <a:lnTo>
                      <a:pt x="3618" y="1013"/>
                    </a:lnTo>
                    <a:lnTo>
                      <a:pt x="3633" y="1019"/>
                    </a:lnTo>
                    <a:lnTo>
                      <a:pt x="3650" y="1023"/>
                    </a:lnTo>
                    <a:lnTo>
                      <a:pt x="3671" y="1032"/>
                    </a:lnTo>
                    <a:lnTo>
                      <a:pt x="3694" y="1040"/>
                    </a:lnTo>
                    <a:lnTo>
                      <a:pt x="3719" y="1051"/>
                    </a:lnTo>
                    <a:lnTo>
                      <a:pt x="3742" y="1059"/>
                    </a:lnTo>
                    <a:lnTo>
                      <a:pt x="3766" y="1070"/>
                    </a:lnTo>
                    <a:lnTo>
                      <a:pt x="3789" y="1080"/>
                    </a:lnTo>
                    <a:lnTo>
                      <a:pt x="3812" y="1091"/>
                    </a:lnTo>
                    <a:lnTo>
                      <a:pt x="3833" y="1102"/>
                    </a:lnTo>
                    <a:lnTo>
                      <a:pt x="3850" y="1114"/>
                    </a:lnTo>
                    <a:lnTo>
                      <a:pt x="3865" y="1123"/>
                    </a:lnTo>
                    <a:lnTo>
                      <a:pt x="3877" y="1135"/>
                    </a:lnTo>
                    <a:lnTo>
                      <a:pt x="3884" y="1142"/>
                    </a:lnTo>
                    <a:lnTo>
                      <a:pt x="3888" y="1152"/>
                    </a:lnTo>
                    <a:lnTo>
                      <a:pt x="3888" y="1159"/>
                    </a:lnTo>
                    <a:lnTo>
                      <a:pt x="3886" y="1167"/>
                    </a:lnTo>
                    <a:lnTo>
                      <a:pt x="3877" y="1173"/>
                    </a:lnTo>
                    <a:lnTo>
                      <a:pt x="3869" y="1180"/>
                    </a:lnTo>
                    <a:lnTo>
                      <a:pt x="3858" y="1188"/>
                    </a:lnTo>
                    <a:lnTo>
                      <a:pt x="3844" y="1196"/>
                    </a:lnTo>
                    <a:lnTo>
                      <a:pt x="3827" y="1199"/>
                    </a:lnTo>
                    <a:lnTo>
                      <a:pt x="3808" y="1205"/>
                    </a:lnTo>
                    <a:lnTo>
                      <a:pt x="3787" y="1211"/>
                    </a:lnTo>
                    <a:lnTo>
                      <a:pt x="3766" y="1216"/>
                    </a:lnTo>
                    <a:lnTo>
                      <a:pt x="3743" y="1222"/>
                    </a:lnTo>
                    <a:lnTo>
                      <a:pt x="3719" y="1226"/>
                    </a:lnTo>
                    <a:lnTo>
                      <a:pt x="3694" y="1230"/>
                    </a:lnTo>
                    <a:lnTo>
                      <a:pt x="3671" y="1235"/>
                    </a:lnTo>
                    <a:lnTo>
                      <a:pt x="3645" y="1237"/>
                    </a:lnTo>
                    <a:lnTo>
                      <a:pt x="3618" y="1241"/>
                    </a:lnTo>
                    <a:lnTo>
                      <a:pt x="3593" y="1243"/>
                    </a:lnTo>
                    <a:lnTo>
                      <a:pt x="3569" y="1247"/>
                    </a:lnTo>
                    <a:lnTo>
                      <a:pt x="3544" y="1249"/>
                    </a:lnTo>
                    <a:lnTo>
                      <a:pt x="3523" y="1254"/>
                    </a:lnTo>
                    <a:lnTo>
                      <a:pt x="3498" y="1254"/>
                    </a:lnTo>
                    <a:lnTo>
                      <a:pt x="3481" y="1260"/>
                    </a:lnTo>
                    <a:lnTo>
                      <a:pt x="3460" y="1260"/>
                    </a:lnTo>
                    <a:lnTo>
                      <a:pt x="3441" y="1262"/>
                    </a:lnTo>
                    <a:lnTo>
                      <a:pt x="3426" y="1264"/>
                    </a:lnTo>
                    <a:lnTo>
                      <a:pt x="3415" y="1268"/>
                    </a:lnTo>
                    <a:lnTo>
                      <a:pt x="3403" y="1268"/>
                    </a:lnTo>
                    <a:lnTo>
                      <a:pt x="3397" y="1268"/>
                    </a:lnTo>
                    <a:lnTo>
                      <a:pt x="3392" y="1268"/>
                    </a:lnTo>
                    <a:lnTo>
                      <a:pt x="3392" y="1270"/>
                    </a:lnTo>
                    <a:lnTo>
                      <a:pt x="3386" y="1272"/>
                    </a:lnTo>
                    <a:lnTo>
                      <a:pt x="3378" y="1279"/>
                    </a:lnTo>
                    <a:lnTo>
                      <a:pt x="3373" y="1283"/>
                    </a:lnTo>
                    <a:lnTo>
                      <a:pt x="3365" y="1287"/>
                    </a:lnTo>
                    <a:lnTo>
                      <a:pt x="3356" y="1292"/>
                    </a:lnTo>
                    <a:lnTo>
                      <a:pt x="3346" y="1302"/>
                    </a:lnTo>
                    <a:lnTo>
                      <a:pt x="3331" y="1308"/>
                    </a:lnTo>
                    <a:lnTo>
                      <a:pt x="3318" y="1315"/>
                    </a:lnTo>
                    <a:lnTo>
                      <a:pt x="3300" y="1323"/>
                    </a:lnTo>
                    <a:lnTo>
                      <a:pt x="3285" y="1330"/>
                    </a:lnTo>
                    <a:lnTo>
                      <a:pt x="3264" y="1338"/>
                    </a:lnTo>
                    <a:lnTo>
                      <a:pt x="3241" y="1348"/>
                    </a:lnTo>
                    <a:lnTo>
                      <a:pt x="3219" y="1355"/>
                    </a:lnTo>
                    <a:lnTo>
                      <a:pt x="3194" y="1365"/>
                    </a:lnTo>
                    <a:lnTo>
                      <a:pt x="3164" y="1370"/>
                    </a:lnTo>
                    <a:lnTo>
                      <a:pt x="3133" y="1376"/>
                    </a:lnTo>
                    <a:lnTo>
                      <a:pt x="3101" y="1382"/>
                    </a:lnTo>
                    <a:lnTo>
                      <a:pt x="3068" y="1389"/>
                    </a:lnTo>
                    <a:lnTo>
                      <a:pt x="3032" y="1393"/>
                    </a:lnTo>
                    <a:lnTo>
                      <a:pt x="3000" y="1401"/>
                    </a:lnTo>
                    <a:lnTo>
                      <a:pt x="2964" y="1405"/>
                    </a:lnTo>
                    <a:lnTo>
                      <a:pt x="2930" y="1410"/>
                    </a:lnTo>
                    <a:lnTo>
                      <a:pt x="2894" y="1412"/>
                    </a:lnTo>
                    <a:lnTo>
                      <a:pt x="2859" y="1416"/>
                    </a:lnTo>
                    <a:lnTo>
                      <a:pt x="2823" y="1418"/>
                    </a:lnTo>
                    <a:lnTo>
                      <a:pt x="2793" y="1420"/>
                    </a:lnTo>
                    <a:lnTo>
                      <a:pt x="2760" y="1420"/>
                    </a:lnTo>
                    <a:lnTo>
                      <a:pt x="2732" y="1420"/>
                    </a:lnTo>
                    <a:lnTo>
                      <a:pt x="2703" y="1420"/>
                    </a:lnTo>
                    <a:lnTo>
                      <a:pt x="2679" y="1420"/>
                    </a:lnTo>
                    <a:lnTo>
                      <a:pt x="2654" y="1418"/>
                    </a:lnTo>
                    <a:lnTo>
                      <a:pt x="2633" y="1414"/>
                    </a:lnTo>
                    <a:lnTo>
                      <a:pt x="2614" y="1410"/>
                    </a:lnTo>
                    <a:lnTo>
                      <a:pt x="2597" y="1407"/>
                    </a:lnTo>
                    <a:lnTo>
                      <a:pt x="2582" y="1401"/>
                    </a:lnTo>
                    <a:lnTo>
                      <a:pt x="2568" y="1397"/>
                    </a:lnTo>
                    <a:lnTo>
                      <a:pt x="2559" y="1393"/>
                    </a:lnTo>
                    <a:lnTo>
                      <a:pt x="2549" y="1387"/>
                    </a:lnTo>
                    <a:lnTo>
                      <a:pt x="2540" y="1384"/>
                    </a:lnTo>
                    <a:lnTo>
                      <a:pt x="2534" y="1380"/>
                    </a:lnTo>
                    <a:lnTo>
                      <a:pt x="2528" y="1374"/>
                    </a:lnTo>
                    <a:lnTo>
                      <a:pt x="2527" y="1372"/>
                    </a:lnTo>
                    <a:lnTo>
                      <a:pt x="2521" y="1367"/>
                    </a:lnTo>
                    <a:lnTo>
                      <a:pt x="2521" y="1365"/>
                    </a:lnTo>
                    <a:lnTo>
                      <a:pt x="2519" y="1365"/>
                    </a:lnTo>
                    <a:lnTo>
                      <a:pt x="2513" y="1365"/>
                    </a:lnTo>
                    <a:lnTo>
                      <a:pt x="2506" y="1367"/>
                    </a:lnTo>
                    <a:lnTo>
                      <a:pt x="2496" y="1368"/>
                    </a:lnTo>
                    <a:lnTo>
                      <a:pt x="2483" y="1368"/>
                    </a:lnTo>
                    <a:lnTo>
                      <a:pt x="2468" y="1370"/>
                    </a:lnTo>
                    <a:lnTo>
                      <a:pt x="2451" y="1372"/>
                    </a:lnTo>
                    <a:lnTo>
                      <a:pt x="2432" y="1374"/>
                    </a:lnTo>
                    <a:lnTo>
                      <a:pt x="2411" y="1374"/>
                    </a:lnTo>
                    <a:lnTo>
                      <a:pt x="2390" y="1376"/>
                    </a:lnTo>
                    <a:lnTo>
                      <a:pt x="2369" y="1378"/>
                    </a:lnTo>
                    <a:lnTo>
                      <a:pt x="2346" y="1380"/>
                    </a:lnTo>
                    <a:lnTo>
                      <a:pt x="2321" y="1378"/>
                    </a:lnTo>
                    <a:lnTo>
                      <a:pt x="2300" y="1378"/>
                    </a:lnTo>
                    <a:lnTo>
                      <a:pt x="2274" y="1376"/>
                    </a:lnTo>
                    <a:lnTo>
                      <a:pt x="2253" y="1376"/>
                    </a:lnTo>
                    <a:lnTo>
                      <a:pt x="2226" y="1372"/>
                    </a:lnTo>
                    <a:lnTo>
                      <a:pt x="2203" y="1368"/>
                    </a:lnTo>
                    <a:lnTo>
                      <a:pt x="2181" y="1365"/>
                    </a:lnTo>
                    <a:lnTo>
                      <a:pt x="2160" y="1361"/>
                    </a:lnTo>
                    <a:lnTo>
                      <a:pt x="2137" y="1355"/>
                    </a:lnTo>
                    <a:lnTo>
                      <a:pt x="2120" y="1349"/>
                    </a:lnTo>
                    <a:lnTo>
                      <a:pt x="2101" y="1344"/>
                    </a:lnTo>
                    <a:lnTo>
                      <a:pt x="2085" y="1340"/>
                    </a:lnTo>
                    <a:lnTo>
                      <a:pt x="2066" y="1334"/>
                    </a:lnTo>
                    <a:lnTo>
                      <a:pt x="2053" y="1329"/>
                    </a:lnTo>
                    <a:lnTo>
                      <a:pt x="2042" y="1323"/>
                    </a:lnTo>
                    <a:lnTo>
                      <a:pt x="2034" y="1321"/>
                    </a:lnTo>
                    <a:lnTo>
                      <a:pt x="2025" y="1317"/>
                    </a:lnTo>
                    <a:lnTo>
                      <a:pt x="2021" y="1315"/>
                    </a:lnTo>
                    <a:lnTo>
                      <a:pt x="2015" y="1313"/>
                    </a:lnTo>
                    <a:lnTo>
                      <a:pt x="2011" y="1313"/>
                    </a:lnTo>
                    <a:lnTo>
                      <a:pt x="2004" y="1317"/>
                    </a:lnTo>
                    <a:lnTo>
                      <a:pt x="1990" y="1319"/>
                    </a:lnTo>
                    <a:lnTo>
                      <a:pt x="1973" y="1325"/>
                    </a:lnTo>
                    <a:lnTo>
                      <a:pt x="1952" y="1330"/>
                    </a:lnTo>
                    <a:lnTo>
                      <a:pt x="1928" y="1336"/>
                    </a:lnTo>
                    <a:lnTo>
                      <a:pt x="1901" y="1342"/>
                    </a:lnTo>
                    <a:lnTo>
                      <a:pt x="1871" y="1351"/>
                    </a:lnTo>
                    <a:lnTo>
                      <a:pt x="1838" y="1359"/>
                    </a:lnTo>
                    <a:lnTo>
                      <a:pt x="1804" y="1367"/>
                    </a:lnTo>
                    <a:lnTo>
                      <a:pt x="1770" y="1374"/>
                    </a:lnTo>
                    <a:lnTo>
                      <a:pt x="1737" y="1382"/>
                    </a:lnTo>
                    <a:lnTo>
                      <a:pt x="1701" y="1386"/>
                    </a:lnTo>
                    <a:lnTo>
                      <a:pt x="1667" y="1391"/>
                    </a:lnTo>
                    <a:lnTo>
                      <a:pt x="1633" y="1393"/>
                    </a:lnTo>
                    <a:lnTo>
                      <a:pt x="1602" y="1399"/>
                    </a:lnTo>
                    <a:lnTo>
                      <a:pt x="1570" y="1399"/>
                    </a:lnTo>
                    <a:lnTo>
                      <a:pt x="1542" y="1399"/>
                    </a:lnTo>
                    <a:lnTo>
                      <a:pt x="1517" y="1397"/>
                    </a:lnTo>
                    <a:lnTo>
                      <a:pt x="1492" y="1395"/>
                    </a:lnTo>
                    <a:lnTo>
                      <a:pt x="1469" y="1391"/>
                    </a:lnTo>
                    <a:lnTo>
                      <a:pt x="1448" y="1387"/>
                    </a:lnTo>
                    <a:lnTo>
                      <a:pt x="1429" y="1382"/>
                    </a:lnTo>
                    <a:lnTo>
                      <a:pt x="1414" y="1380"/>
                    </a:lnTo>
                    <a:lnTo>
                      <a:pt x="1397" y="1374"/>
                    </a:lnTo>
                    <a:lnTo>
                      <a:pt x="1384" y="1368"/>
                    </a:lnTo>
                    <a:lnTo>
                      <a:pt x="1372" y="1365"/>
                    </a:lnTo>
                    <a:lnTo>
                      <a:pt x="1365" y="1361"/>
                    </a:lnTo>
                    <a:lnTo>
                      <a:pt x="1353" y="1355"/>
                    </a:lnTo>
                    <a:lnTo>
                      <a:pt x="1352" y="1355"/>
                    </a:lnTo>
                    <a:lnTo>
                      <a:pt x="1346" y="1355"/>
                    </a:lnTo>
                    <a:lnTo>
                      <a:pt x="1338" y="1355"/>
                    </a:lnTo>
                    <a:lnTo>
                      <a:pt x="1321" y="1357"/>
                    </a:lnTo>
                    <a:lnTo>
                      <a:pt x="1302" y="1361"/>
                    </a:lnTo>
                    <a:lnTo>
                      <a:pt x="1277" y="1363"/>
                    </a:lnTo>
                    <a:lnTo>
                      <a:pt x="1251" y="1368"/>
                    </a:lnTo>
                    <a:lnTo>
                      <a:pt x="1218" y="1370"/>
                    </a:lnTo>
                    <a:lnTo>
                      <a:pt x="1184" y="1374"/>
                    </a:lnTo>
                    <a:lnTo>
                      <a:pt x="1144" y="1376"/>
                    </a:lnTo>
                    <a:lnTo>
                      <a:pt x="1106" y="1380"/>
                    </a:lnTo>
                    <a:lnTo>
                      <a:pt x="1064" y="1382"/>
                    </a:lnTo>
                    <a:lnTo>
                      <a:pt x="1023" y="1382"/>
                    </a:lnTo>
                    <a:lnTo>
                      <a:pt x="979" y="1382"/>
                    </a:lnTo>
                    <a:lnTo>
                      <a:pt x="937" y="1380"/>
                    </a:lnTo>
                    <a:lnTo>
                      <a:pt x="891" y="1374"/>
                    </a:lnTo>
                    <a:lnTo>
                      <a:pt x="851" y="1370"/>
                    </a:lnTo>
                    <a:lnTo>
                      <a:pt x="810" y="1361"/>
                    </a:lnTo>
                    <a:lnTo>
                      <a:pt x="770" y="1351"/>
                    </a:lnTo>
                    <a:lnTo>
                      <a:pt x="732" y="1340"/>
                    </a:lnTo>
                    <a:lnTo>
                      <a:pt x="696" y="1330"/>
                    </a:lnTo>
                    <a:lnTo>
                      <a:pt x="659" y="1317"/>
                    </a:lnTo>
                    <a:lnTo>
                      <a:pt x="629" y="1304"/>
                    </a:lnTo>
                    <a:lnTo>
                      <a:pt x="599" y="1291"/>
                    </a:lnTo>
                    <a:lnTo>
                      <a:pt x="572" y="1277"/>
                    </a:lnTo>
                    <a:lnTo>
                      <a:pt x="545" y="1264"/>
                    </a:lnTo>
                    <a:lnTo>
                      <a:pt x="524" y="1253"/>
                    </a:lnTo>
                    <a:lnTo>
                      <a:pt x="503" y="1241"/>
                    </a:lnTo>
                    <a:lnTo>
                      <a:pt x="488" y="1232"/>
                    </a:lnTo>
                    <a:lnTo>
                      <a:pt x="475" y="1222"/>
                    </a:lnTo>
                    <a:lnTo>
                      <a:pt x="467" y="1218"/>
                    </a:lnTo>
                    <a:lnTo>
                      <a:pt x="462" y="1215"/>
                    </a:lnTo>
                    <a:lnTo>
                      <a:pt x="460" y="1215"/>
                    </a:lnTo>
                    <a:lnTo>
                      <a:pt x="456" y="1213"/>
                    </a:lnTo>
                    <a:lnTo>
                      <a:pt x="445" y="1211"/>
                    </a:lnTo>
                    <a:lnTo>
                      <a:pt x="429" y="1209"/>
                    </a:lnTo>
                    <a:lnTo>
                      <a:pt x="410" y="1207"/>
                    </a:lnTo>
                    <a:lnTo>
                      <a:pt x="386" y="1203"/>
                    </a:lnTo>
                    <a:lnTo>
                      <a:pt x="357" y="1199"/>
                    </a:lnTo>
                    <a:lnTo>
                      <a:pt x="327" y="1196"/>
                    </a:lnTo>
                    <a:lnTo>
                      <a:pt x="296" y="1192"/>
                    </a:lnTo>
                    <a:lnTo>
                      <a:pt x="262" y="1184"/>
                    </a:lnTo>
                    <a:lnTo>
                      <a:pt x="228" y="1178"/>
                    </a:lnTo>
                    <a:lnTo>
                      <a:pt x="194" y="1173"/>
                    </a:lnTo>
                    <a:lnTo>
                      <a:pt x="161" y="1165"/>
                    </a:lnTo>
                    <a:lnTo>
                      <a:pt x="129" y="1159"/>
                    </a:lnTo>
                    <a:lnTo>
                      <a:pt x="102" y="1152"/>
                    </a:lnTo>
                    <a:lnTo>
                      <a:pt x="76" y="1142"/>
                    </a:lnTo>
                    <a:lnTo>
                      <a:pt x="55" y="1135"/>
                    </a:lnTo>
                    <a:lnTo>
                      <a:pt x="36" y="1125"/>
                    </a:lnTo>
                    <a:lnTo>
                      <a:pt x="21" y="1116"/>
                    </a:lnTo>
                    <a:lnTo>
                      <a:pt x="9" y="1106"/>
                    </a:lnTo>
                    <a:lnTo>
                      <a:pt x="3" y="1097"/>
                    </a:lnTo>
                    <a:lnTo>
                      <a:pt x="0" y="1085"/>
                    </a:lnTo>
                    <a:lnTo>
                      <a:pt x="2" y="1076"/>
                    </a:lnTo>
                    <a:lnTo>
                      <a:pt x="3" y="1064"/>
                    </a:lnTo>
                    <a:lnTo>
                      <a:pt x="9" y="1057"/>
                    </a:lnTo>
                    <a:lnTo>
                      <a:pt x="17" y="1045"/>
                    </a:lnTo>
                    <a:lnTo>
                      <a:pt x="28" y="1034"/>
                    </a:lnTo>
                    <a:lnTo>
                      <a:pt x="40" y="1024"/>
                    </a:lnTo>
                    <a:lnTo>
                      <a:pt x="55" y="1013"/>
                    </a:lnTo>
                    <a:lnTo>
                      <a:pt x="70" y="1004"/>
                    </a:lnTo>
                    <a:lnTo>
                      <a:pt x="87" y="994"/>
                    </a:lnTo>
                    <a:lnTo>
                      <a:pt x="104" y="986"/>
                    </a:lnTo>
                    <a:lnTo>
                      <a:pt x="123" y="977"/>
                    </a:lnTo>
                    <a:lnTo>
                      <a:pt x="140" y="969"/>
                    </a:lnTo>
                    <a:lnTo>
                      <a:pt x="159" y="960"/>
                    </a:lnTo>
                    <a:lnTo>
                      <a:pt x="178" y="950"/>
                    </a:lnTo>
                    <a:lnTo>
                      <a:pt x="197" y="945"/>
                    </a:lnTo>
                    <a:lnTo>
                      <a:pt x="213" y="937"/>
                    </a:lnTo>
                    <a:lnTo>
                      <a:pt x="230" y="931"/>
                    </a:lnTo>
                    <a:lnTo>
                      <a:pt x="247" y="928"/>
                    </a:lnTo>
                    <a:lnTo>
                      <a:pt x="264" y="924"/>
                    </a:lnTo>
                    <a:lnTo>
                      <a:pt x="277" y="918"/>
                    </a:lnTo>
                    <a:lnTo>
                      <a:pt x="291" y="914"/>
                    </a:lnTo>
                    <a:lnTo>
                      <a:pt x="302" y="912"/>
                    </a:lnTo>
                    <a:lnTo>
                      <a:pt x="311" y="910"/>
                    </a:lnTo>
                    <a:lnTo>
                      <a:pt x="319" y="907"/>
                    </a:lnTo>
                    <a:lnTo>
                      <a:pt x="325" y="905"/>
                    </a:lnTo>
                    <a:lnTo>
                      <a:pt x="329" y="905"/>
                    </a:lnTo>
                    <a:lnTo>
                      <a:pt x="330" y="905"/>
                    </a:lnTo>
                    <a:lnTo>
                      <a:pt x="330" y="903"/>
                    </a:lnTo>
                    <a:lnTo>
                      <a:pt x="330" y="899"/>
                    </a:lnTo>
                    <a:lnTo>
                      <a:pt x="332" y="891"/>
                    </a:lnTo>
                    <a:lnTo>
                      <a:pt x="336" y="884"/>
                    </a:lnTo>
                    <a:lnTo>
                      <a:pt x="338" y="872"/>
                    </a:lnTo>
                    <a:lnTo>
                      <a:pt x="344" y="861"/>
                    </a:lnTo>
                    <a:lnTo>
                      <a:pt x="349" y="848"/>
                    </a:lnTo>
                    <a:lnTo>
                      <a:pt x="355" y="834"/>
                    </a:lnTo>
                    <a:lnTo>
                      <a:pt x="363" y="819"/>
                    </a:lnTo>
                    <a:lnTo>
                      <a:pt x="370" y="804"/>
                    </a:lnTo>
                    <a:lnTo>
                      <a:pt x="378" y="791"/>
                    </a:lnTo>
                    <a:lnTo>
                      <a:pt x="389" y="779"/>
                    </a:lnTo>
                    <a:lnTo>
                      <a:pt x="399" y="766"/>
                    </a:lnTo>
                    <a:lnTo>
                      <a:pt x="412" y="753"/>
                    </a:lnTo>
                    <a:lnTo>
                      <a:pt x="424" y="743"/>
                    </a:lnTo>
                    <a:lnTo>
                      <a:pt x="437" y="736"/>
                    </a:lnTo>
                    <a:lnTo>
                      <a:pt x="450" y="728"/>
                    </a:lnTo>
                    <a:lnTo>
                      <a:pt x="465" y="724"/>
                    </a:lnTo>
                    <a:lnTo>
                      <a:pt x="481" y="720"/>
                    </a:lnTo>
                    <a:lnTo>
                      <a:pt x="498" y="720"/>
                    </a:lnTo>
                    <a:lnTo>
                      <a:pt x="513" y="720"/>
                    </a:lnTo>
                    <a:lnTo>
                      <a:pt x="528" y="720"/>
                    </a:lnTo>
                    <a:lnTo>
                      <a:pt x="543" y="722"/>
                    </a:lnTo>
                    <a:lnTo>
                      <a:pt x="559" y="728"/>
                    </a:lnTo>
                    <a:lnTo>
                      <a:pt x="570" y="728"/>
                    </a:lnTo>
                    <a:lnTo>
                      <a:pt x="583" y="734"/>
                    </a:lnTo>
                    <a:lnTo>
                      <a:pt x="597" y="736"/>
                    </a:lnTo>
                    <a:lnTo>
                      <a:pt x="606" y="741"/>
                    </a:lnTo>
                    <a:lnTo>
                      <a:pt x="614" y="743"/>
                    </a:lnTo>
                    <a:lnTo>
                      <a:pt x="621" y="747"/>
                    </a:lnTo>
                    <a:lnTo>
                      <a:pt x="623" y="747"/>
                    </a:lnTo>
                    <a:lnTo>
                      <a:pt x="627" y="749"/>
                    </a:lnTo>
                    <a:lnTo>
                      <a:pt x="627" y="747"/>
                    </a:lnTo>
                    <a:lnTo>
                      <a:pt x="627" y="741"/>
                    </a:lnTo>
                    <a:lnTo>
                      <a:pt x="627" y="734"/>
                    </a:lnTo>
                    <a:lnTo>
                      <a:pt x="629" y="724"/>
                    </a:lnTo>
                    <a:lnTo>
                      <a:pt x="631" y="709"/>
                    </a:lnTo>
                    <a:lnTo>
                      <a:pt x="633" y="696"/>
                    </a:lnTo>
                    <a:lnTo>
                      <a:pt x="638" y="680"/>
                    </a:lnTo>
                    <a:lnTo>
                      <a:pt x="644" y="665"/>
                    </a:lnTo>
                    <a:lnTo>
                      <a:pt x="648" y="646"/>
                    </a:lnTo>
                    <a:lnTo>
                      <a:pt x="656" y="629"/>
                    </a:lnTo>
                    <a:lnTo>
                      <a:pt x="663" y="612"/>
                    </a:lnTo>
                    <a:lnTo>
                      <a:pt x="671" y="595"/>
                    </a:lnTo>
                    <a:lnTo>
                      <a:pt x="680" y="578"/>
                    </a:lnTo>
                    <a:lnTo>
                      <a:pt x="690" y="563"/>
                    </a:lnTo>
                    <a:lnTo>
                      <a:pt x="703" y="546"/>
                    </a:lnTo>
                    <a:lnTo>
                      <a:pt x="716" y="534"/>
                    </a:lnTo>
                    <a:lnTo>
                      <a:pt x="730" y="521"/>
                    </a:lnTo>
                    <a:lnTo>
                      <a:pt x="745" y="511"/>
                    </a:lnTo>
                    <a:lnTo>
                      <a:pt x="760" y="502"/>
                    </a:lnTo>
                    <a:lnTo>
                      <a:pt x="775" y="498"/>
                    </a:lnTo>
                    <a:lnTo>
                      <a:pt x="791" y="492"/>
                    </a:lnTo>
                    <a:lnTo>
                      <a:pt x="808" y="488"/>
                    </a:lnTo>
                    <a:lnTo>
                      <a:pt x="823" y="485"/>
                    </a:lnTo>
                    <a:lnTo>
                      <a:pt x="838" y="485"/>
                    </a:lnTo>
                    <a:lnTo>
                      <a:pt x="851" y="481"/>
                    </a:lnTo>
                    <a:lnTo>
                      <a:pt x="865" y="481"/>
                    </a:lnTo>
                    <a:lnTo>
                      <a:pt x="876" y="481"/>
                    </a:lnTo>
                    <a:lnTo>
                      <a:pt x="888" y="481"/>
                    </a:lnTo>
                    <a:lnTo>
                      <a:pt x="895" y="481"/>
                    </a:lnTo>
                    <a:lnTo>
                      <a:pt x="903" y="483"/>
                    </a:lnTo>
                    <a:lnTo>
                      <a:pt x="905" y="483"/>
                    </a:lnTo>
                    <a:lnTo>
                      <a:pt x="908" y="485"/>
                    </a:lnTo>
                    <a:lnTo>
                      <a:pt x="908" y="481"/>
                    </a:lnTo>
                    <a:lnTo>
                      <a:pt x="912" y="475"/>
                    </a:lnTo>
                    <a:lnTo>
                      <a:pt x="920" y="468"/>
                    </a:lnTo>
                    <a:lnTo>
                      <a:pt x="929" y="456"/>
                    </a:lnTo>
                    <a:lnTo>
                      <a:pt x="943" y="443"/>
                    </a:lnTo>
                    <a:lnTo>
                      <a:pt x="956" y="426"/>
                    </a:lnTo>
                    <a:lnTo>
                      <a:pt x="973" y="407"/>
                    </a:lnTo>
                    <a:lnTo>
                      <a:pt x="994" y="390"/>
                    </a:lnTo>
                    <a:lnTo>
                      <a:pt x="1015" y="369"/>
                    </a:lnTo>
                    <a:lnTo>
                      <a:pt x="1038" y="348"/>
                    </a:lnTo>
                    <a:lnTo>
                      <a:pt x="1062" y="329"/>
                    </a:lnTo>
                    <a:lnTo>
                      <a:pt x="1089" y="308"/>
                    </a:lnTo>
                    <a:lnTo>
                      <a:pt x="1116" y="289"/>
                    </a:lnTo>
                    <a:lnTo>
                      <a:pt x="1146" y="272"/>
                    </a:lnTo>
                    <a:lnTo>
                      <a:pt x="1177" y="257"/>
                    </a:lnTo>
                    <a:lnTo>
                      <a:pt x="1209" y="243"/>
                    </a:lnTo>
                    <a:lnTo>
                      <a:pt x="1239" y="228"/>
                    </a:lnTo>
                    <a:lnTo>
                      <a:pt x="1272" y="219"/>
                    </a:lnTo>
                    <a:lnTo>
                      <a:pt x="1304" y="209"/>
                    </a:lnTo>
                    <a:lnTo>
                      <a:pt x="1340" y="203"/>
                    </a:lnTo>
                    <a:lnTo>
                      <a:pt x="1372" y="198"/>
                    </a:lnTo>
                    <a:lnTo>
                      <a:pt x="1407" y="194"/>
                    </a:lnTo>
                    <a:lnTo>
                      <a:pt x="1441" y="194"/>
                    </a:lnTo>
                    <a:lnTo>
                      <a:pt x="1473" y="196"/>
                    </a:lnTo>
                    <a:lnTo>
                      <a:pt x="1506" y="198"/>
                    </a:lnTo>
                    <a:lnTo>
                      <a:pt x="1538" y="201"/>
                    </a:lnTo>
                    <a:lnTo>
                      <a:pt x="1568" y="207"/>
                    </a:lnTo>
                    <a:lnTo>
                      <a:pt x="1599" y="215"/>
                    </a:lnTo>
                    <a:lnTo>
                      <a:pt x="1625" y="220"/>
                    </a:lnTo>
                    <a:lnTo>
                      <a:pt x="1654" y="232"/>
                    </a:lnTo>
                    <a:lnTo>
                      <a:pt x="1679" y="241"/>
                    </a:lnTo>
                    <a:lnTo>
                      <a:pt x="1703" y="255"/>
                    </a:lnTo>
                    <a:lnTo>
                      <a:pt x="1724" y="266"/>
                    </a:lnTo>
                    <a:lnTo>
                      <a:pt x="1743" y="279"/>
                    </a:lnTo>
                    <a:lnTo>
                      <a:pt x="1758" y="295"/>
                    </a:lnTo>
                    <a:lnTo>
                      <a:pt x="1776" y="308"/>
                    </a:lnTo>
                    <a:lnTo>
                      <a:pt x="1787" y="321"/>
                    </a:lnTo>
                    <a:lnTo>
                      <a:pt x="1800" y="336"/>
                    </a:lnTo>
                    <a:lnTo>
                      <a:pt x="1810" y="350"/>
                    </a:lnTo>
                    <a:lnTo>
                      <a:pt x="1819" y="365"/>
                    </a:lnTo>
                    <a:lnTo>
                      <a:pt x="1827" y="376"/>
                    </a:lnTo>
                    <a:lnTo>
                      <a:pt x="1833" y="388"/>
                    </a:lnTo>
                    <a:lnTo>
                      <a:pt x="1838" y="397"/>
                    </a:lnTo>
                    <a:lnTo>
                      <a:pt x="1844" y="409"/>
                    </a:lnTo>
                    <a:lnTo>
                      <a:pt x="1844" y="416"/>
                    </a:lnTo>
                    <a:lnTo>
                      <a:pt x="1848" y="422"/>
                    </a:lnTo>
                    <a:lnTo>
                      <a:pt x="1850" y="424"/>
                    </a:lnTo>
                    <a:lnTo>
                      <a:pt x="1852" y="428"/>
                    </a:lnTo>
                    <a:lnTo>
                      <a:pt x="1859" y="513"/>
                    </a:lnTo>
                    <a:lnTo>
                      <a:pt x="1861" y="506"/>
                    </a:lnTo>
                    <a:lnTo>
                      <a:pt x="1871" y="494"/>
                    </a:lnTo>
                    <a:lnTo>
                      <a:pt x="1880" y="481"/>
                    </a:lnTo>
                    <a:lnTo>
                      <a:pt x="1895" y="473"/>
                    </a:lnTo>
                    <a:lnTo>
                      <a:pt x="1907" y="464"/>
                    </a:lnTo>
                    <a:lnTo>
                      <a:pt x="1918" y="462"/>
                    </a:lnTo>
                    <a:lnTo>
                      <a:pt x="1926" y="462"/>
                    </a:lnTo>
                    <a:lnTo>
                      <a:pt x="1928" y="462"/>
                    </a:lnTo>
                    <a:lnTo>
                      <a:pt x="1928" y="462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23" name="Freeform 35">
                <a:extLst>
                  <a:ext uri="{FF2B5EF4-FFF2-40B4-BE49-F238E27FC236}">
                    <a16:creationId xmlns:a16="http://schemas.microsoft.com/office/drawing/2014/main" xmlns="" id="{19D3FBF9-994D-4BFC-B070-054F10FA0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1310"/>
                <a:ext cx="1785" cy="500"/>
              </a:xfrm>
              <a:custGeom>
                <a:avLst/>
                <a:gdLst>
                  <a:gd name="T0" fmla="*/ 38 w 3569"/>
                  <a:gd name="T1" fmla="*/ 638 h 1000"/>
                  <a:gd name="T2" fmla="*/ 190 w 3569"/>
                  <a:gd name="T3" fmla="*/ 564 h 1000"/>
                  <a:gd name="T4" fmla="*/ 251 w 3569"/>
                  <a:gd name="T5" fmla="*/ 597 h 1000"/>
                  <a:gd name="T6" fmla="*/ 323 w 3569"/>
                  <a:gd name="T7" fmla="*/ 625 h 1000"/>
                  <a:gd name="T8" fmla="*/ 327 w 3569"/>
                  <a:gd name="T9" fmla="*/ 519 h 1000"/>
                  <a:gd name="T10" fmla="*/ 420 w 3569"/>
                  <a:gd name="T11" fmla="*/ 426 h 1000"/>
                  <a:gd name="T12" fmla="*/ 485 w 3569"/>
                  <a:gd name="T13" fmla="*/ 500 h 1000"/>
                  <a:gd name="T14" fmla="*/ 601 w 3569"/>
                  <a:gd name="T15" fmla="*/ 528 h 1000"/>
                  <a:gd name="T16" fmla="*/ 593 w 3569"/>
                  <a:gd name="T17" fmla="*/ 464 h 1000"/>
                  <a:gd name="T18" fmla="*/ 580 w 3569"/>
                  <a:gd name="T19" fmla="*/ 346 h 1000"/>
                  <a:gd name="T20" fmla="*/ 649 w 3569"/>
                  <a:gd name="T21" fmla="*/ 262 h 1000"/>
                  <a:gd name="T22" fmla="*/ 785 w 3569"/>
                  <a:gd name="T23" fmla="*/ 245 h 1000"/>
                  <a:gd name="T24" fmla="*/ 804 w 3569"/>
                  <a:gd name="T25" fmla="*/ 310 h 1000"/>
                  <a:gd name="T26" fmla="*/ 915 w 3569"/>
                  <a:gd name="T27" fmla="*/ 416 h 1000"/>
                  <a:gd name="T28" fmla="*/ 970 w 3569"/>
                  <a:gd name="T29" fmla="*/ 437 h 1000"/>
                  <a:gd name="T30" fmla="*/ 991 w 3569"/>
                  <a:gd name="T31" fmla="*/ 228 h 1000"/>
                  <a:gd name="T32" fmla="*/ 1223 w 3569"/>
                  <a:gd name="T33" fmla="*/ 131 h 1000"/>
                  <a:gd name="T34" fmla="*/ 1502 w 3569"/>
                  <a:gd name="T35" fmla="*/ 196 h 1000"/>
                  <a:gd name="T36" fmla="*/ 1613 w 3569"/>
                  <a:gd name="T37" fmla="*/ 285 h 1000"/>
                  <a:gd name="T38" fmla="*/ 1580 w 3569"/>
                  <a:gd name="T39" fmla="*/ 391 h 1000"/>
                  <a:gd name="T40" fmla="*/ 1630 w 3569"/>
                  <a:gd name="T41" fmla="*/ 471 h 1000"/>
                  <a:gd name="T42" fmla="*/ 1770 w 3569"/>
                  <a:gd name="T43" fmla="*/ 488 h 1000"/>
                  <a:gd name="T44" fmla="*/ 1848 w 3569"/>
                  <a:gd name="T45" fmla="*/ 458 h 1000"/>
                  <a:gd name="T46" fmla="*/ 1787 w 3569"/>
                  <a:gd name="T47" fmla="*/ 260 h 1000"/>
                  <a:gd name="T48" fmla="*/ 1909 w 3569"/>
                  <a:gd name="T49" fmla="*/ 192 h 1000"/>
                  <a:gd name="T50" fmla="*/ 1957 w 3569"/>
                  <a:gd name="T51" fmla="*/ 175 h 1000"/>
                  <a:gd name="T52" fmla="*/ 2044 w 3569"/>
                  <a:gd name="T53" fmla="*/ 61 h 1000"/>
                  <a:gd name="T54" fmla="*/ 2327 w 3569"/>
                  <a:gd name="T55" fmla="*/ 9 h 1000"/>
                  <a:gd name="T56" fmla="*/ 2544 w 3569"/>
                  <a:gd name="T57" fmla="*/ 241 h 1000"/>
                  <a:gd name="T58" fmla="*/ 2761 w 3569"/>
                  <a:gd name="T59" fmla="*/ 112 h 1000"/>
                  <a:gd name="T60" fmla="*/ 2866 w 3569"/>
                  <a:gd name="T61" fmla="*/ 264 h 1000"/>
                  <a:gd name="T62" fmla="*/ 2852 w 3569"/>
                  <a:gd name="T63" fmla="*/ 454 h 1000"/>
                  <a:gd name="T64" fmla="*/ 2873 w 3569"/>
                  <a:gd name="T65" fmla="*/ 500 h 1000"/>
                  <a:gd name="T66" fmla="*/ 2999 w 3569"/>
                  <a:gd name="T67" fmla="*/ 488 h 1000"/>
                  <a:gd name="T68" fmla="*/ 3092 w 3569"/>
                  <a:gd name="T69" fmla="*/ 426 h 1000"/>
                  <a:gd name="T70" fmla="*/ 3200 w 3569"/>
                  <a:gd name="T71" fmla="*/ 475 h 1000"/>
                  <a:gd name="T72" fmla="*/ 3217 w 3569"/>
                  <a:gd name="T73" fmla="*/ 581 h 1000"/>
                  <a:gd name="T74" fmla="*/ 3301 w 3569"/>
                  <a:gd name="T75" fmla="*/ 637 h 1000"/>
                  <a:gd name="T76" fmla="*/ 3493 w 3569"/>
                  <a:gd name="T77" fmla="*/ 705 h 1000"/>
                  <a:gd name="T78" fmla="*/ 3546 w 3569"/>
                  <a:gd name="T79" fmla="*/ 785 h 1000"/>
                  <a:gd name="T80" fmla="*/ 3324 w 3569"/>
                  <a:gd name="T81" fmla="*/ 829 h 1000"/>
                  <a:gd name="T82" fmla="*/ 3130 w 3569"/>
                  <a:gd name="T83" fmla="*/ 887 h 1000"/>
                  <a:gd name="T84" fmla="*/ 2968 w 3569"/>
                  <a:gd name="T85" fmla="*/ 956 h 1000"/>
                  <a:gd name="T86" fmla="*/ 2702 w 3569"/>
                  <a:gd name="T87" fmla="*/ 983 h 1000"/>
                  <a:gd name="T88" fmla="*/ 2510 w 3569"/>
                  <a:gd name="T89" fmla="*/ 950 h 1000"/>
                  <a:gd name="T90" fmla="*/ 2434 w 3569"/>
                  <a:gd name="T91" fmla="*/ 943 h 1000"/>
                  <a:gd name="T92" fmla="*/ 2215 w 3569"/>
                  <a:gd name="T93" fmla="*/ 983 h 1000"/>
                  <a:gd name="T94" fmla="*/ 1957 w 3569"/>
                  <a:gd name="T95" fmla="*/ 918 h 1000"/>
                  <a:gd name="T96" fmla="*/ 1856 w 3569"/>
                  <a:gd name="T97" fmla="*/ 925 h 1000"/>
                  <a:gd name="T98" fmla="*/ 1637 w 3569"/>
                  <a:gd name="T99" fmla="*/ 988 h 1000"/>
                  <a:gd name="T100" fmla="*/ 1396 w 3569"/>
                  <a:gd name="T101" fmla="*/ 992 h 1000"/>
                  <a:gd name="T102" fmla="*/ 1154 w 3569"/>
                  <a:gd name="T103" fmla="*/ 937 h 1000"/>
                  <a:gd name="T104" fmla="*/ 1042 w 3569"/>
                  <a:gd name="T105" fmla="*/ 914 h 1000"/>
                  <a:gd name="T106" fmla="*/ 755 w 3569"/>
                  <a:gd name="T107" fmla="*/ 924 h 1000"/>
                  <a:gd name="T108" fmla="*/ 458 w 3569"/>
                  <a:gd name="T109" fmla="*/ 792 h 1000"/>
                  <a:gd name="T110" fmla="*/ 356 w 3569"/>
                  <a:gd name="T111" fmla="*/ 758 h 1000"/>
                  <a:gd name="T112" fmla="*/ 154 w 3569"/>
                  <a:gd name="T113" fmla="*/ 764 h 1000"/>
                  <a:gd name="T114" fmla="*/ 17 w 3569"/>
                  <a:gd name="T115" fmla="*/ 722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69" h="1000">
                    <a:moveTo>
                      <a:pt x="6" y="716"/>
                    </a:moveTo>
                    <a:lnTo>
                      <a:pt x="4" y="715"/>
                    </a:lnTo>
                    <a:lnTo>
                      <a:pt x="2" y="709"/>
                    </a:lnTo>
                    <a:lnTo>
                      <a:pt x="0" y="701"/>
                    </a:lnTo>
                    <a:lnTo>
                      <a:pt x="2" y="692"/>
                    </a:lnTo>
                    <a:lnTo>
                      <a:pt x="4" y="678"/>
                    </a:lnTo>
                    <a:lnTo>
                      <a:pt x="12" y="667"/>
                    </a:lnTo>
                    <a:lnTo>
                      <a:pt x="15" y="659"/>
                    </a:lnTo>
                    <a:lnTo>
                      <a:pt x="21" y="652"/>
                    </a:lnTo>
                    <a:lnTo>
                      <a:pt x="29" y="644"/>
                    </a:lnTo>
                    <a:lnTo>
                      <a:pt x="38" y="638"/>
                    </a:lnTo>
                    <a:lnTo>
                      <a:pt x="50" y="629"/>
                    </a:lnTo>
                    <a:lnTo>
                      <a:pt x="63" y="621"/>
                    </a:lnTo>
                    <a:lnTo>
                      <a:pt x="74" y="614"/>
                    </a:lnTo>
                    <a:lnTo>
                      <a:pt x="91" y="606"/>
                    </a:lnTo>
                    <a:lnTo>
                      <a:pt x="105" y="599"/>
                    </a:lnTo>
                    <a:lnTo>
                      <a:pt x="120" y="591"/>
                    </a:lnTo>
                    <a:lnTo>
                      <a:pt x="137" y="583"/>
                    </a:lnTo>
                    <a:lnTo>
                      <a:pt x="152" y="580"/>
                    </a:lnTo>
                    <a:lnTo>
                      <a:pt x="166" y="572"/>
                    </a:lnTo>
                    <a:lnTo>
                      <a:pt x="179" y="568"/>
                    </a:lnTo>
                    <a:lnTo>
                      <a:pt x="190" y="564"/>
                    </a:lnTo>
                    <a:lnTo>
                      <a:pt x="202" y="559"/>
                    </a:lnTo>
                    <a:lnTo>
                      <a:pt x="209" y="555"/>
                    </a:lnTo>
                    <a:lnTo>
                      <a:pt x="217" y="553"/>
                    </a:lnTo>
                    <a:lnTo>
                      <a:pt x="221" y="553"/>
                    </a:lnTo>
                    <a:lnTo>
                      <a:pt x="225" y="553"/>
                    </a:lnTo>
                    <a:lnTo>
                      <a:pt x="225" y="557"/>
                    </a:lnTo>
                    <a:lnTo>
                      <a:pt x="226" y="564"/>
                    </a:lnTo>
                    <a:lnTo>
                      <a:pt x="228" y="570"/>
                    </a:lnTo>
                    <a:lnTo>
                      <a:pt x="234" y="578"/>
                    </a:lnTo>
                    <a:lnTo>
                      <a:pt x="242" y="587"/>
                    </a:lnTo>
                    <a:lnTo>
                      <a:pt x="251" y="597"/>
                    </a:lnTo>
                    <a:lnTo>
                      <a:pt x="264" y="604"/>
                    </a:lnTo>
                    <a:lnTo>
                      <a:pt x="278" y="614"/>
                    </a:lnTo>
                    <a:lnTo>
                      <a:pt x="289" y="621"/>
                    </a:lnTo>
                    <a:lnTo>
                      <a:pt x="304" y="629"/>
                    </a:lnTo>
                    <a:lnTo>
                      <a:pt x="316" y="633"/>
                    </a:lnTo>
                    <a:lnTo>
                      <a:pt x="327" y="640"/>
                    </a:lnTo>
                    <a:lnTo>
                      <a:pt x="335" y="642"/>
                    </a:lnTo>
                    <a:lnTo>
                      <a:pt x="337" y="646"/>
                    </a:lnTo>
                    <a:lnTo>
                      <a:pt x="335" y="642"/>
                    </a:lnTo>
                    <a:lnTo>
                      <a:pt x="329" y="635"/>
                    </a:lnTo>
                    <a:lnTo>
                      <a:pt x="323" y="625"/>
                    </a:lnTo>
                    <a:lnTo>
                      <a:pt x="318" y="614"/>
                    </a:lnTo>
                    <a:lnTo>
                      <a:pt x="314" y="604"/>
                    </a:lnTo>
                    <a:lnTo>
                      <a:pt x="312" y="595"/>
                    </a:lnTo>
                    <a:lnTo>
                      <a:pt x="310" y="587"/>
                    </a:lnTo>
                    <a:lnTo>
                      <a:pt x="310" y="580"/>
                    </a:lnTo>
                    <a:lnTo>
                      <a:pt x="308" y="570"/>
                    </a:lnTo>
                    <a:lnTo>
                      <a:pt x="310" y="561"/>
                    </a:lnTo>
                    <a:lnTo>
                      <a:pt x="314" y="551"/>
                    </a:lnTo>
                    <a:lnTo>
                      <a:pt x="318" y="542"/>
                    </a:lnTo>
                    <a:lnTo>
                      <a:pt x="321" y="530"/>
                    </a:lnTo>
                    <a:lnTo>
                      <a:pt x="327" y="519"/>
                    </a:lnTo>
                    <a:lnTo>
                      <a:pt x="333" y="507"/>
                    </a:lnTo>
                    <a:lnTo>
                      <a:pt x="340" y="498"/>
                    </a:lnTo>
                    <a:lnTo>
                      <a:pt x="348" y="488"/>
                    </a:lnTo>
                    <a:lnTo>
                      <a:pt x="358" y="477"/>
                    </a:lnTo>
                    <a:lnTo>
                      <a:pt x="367" y="469"/>
                    </a:lnTo>
                    <a:lnTo>
                      <a:pt x="379" y="462"/>
                    </a:lnTo>
                    <a:lnTo>
                      <a:pt x="384" y="452"/>
                    </a:lnTo>
                    <a:lnTo>
                      <a:pt x="394" y="445"/>
                    </a:lnTo>
                    <a:lnTo>
                      <a:pt x="401" y="437"/>
                    </a:lnTo>
                    <a:lnTo>
                      <a:pt x="409" y="433"/>
                    </a:lnTo>
                    <a:lnTo>
                      <a:pt x="420" y="426"/>
                    </a:lnTo>
                    <a:lnTo>
                      <a:pt x="424" y="424"/>
                    </a:lnTo>
                    <a:lnTo>
                      <a:pt x="424" y="431"/>
                    </a:lnTo>
                    <a:lnTo>
                      <a:pt x="426" y="437"/>
                    </a:lnTo>
                    <a:lnTo>
                      <a:pt x="430" y="450"/>
                    </a:lnTo>
                    <a:lnTo>
                      <a:pt x="434" y="460"/>
                    </a:lnTo>
                    <a:lnTo>
                      <a:pt x="445" y="473"/>
                    </a:lnTo>
                    <a:lnTo>
                      <a:pt x="449" y="479"/>
                    </a:lnTo>
                    <a:lnTo>
                      <a:pt x="458" y="485"/>
                    </a:lnTo>
                    <a:lnTo>
                      <a:pt x="466" y="490"/>
                    </a:lnTo>
                    <a:lnTo>
                      <a:pt x="475" y="498"/>
                    </a:lnTo>
                    <a:lnTo>
                      <a:pt x="485" y="500"/>
                    </a:lnTo>
                    <a:lnTo>
                      <a:pt x="495" y="505"/>
                    </a:lnTo>
                    <a:lnTo>
                      <a:pt x="504" y="507"/>
                    </a:lnTo>
                    <a:lnTo>
                      <a:pt x="517" y="513"/>
                    </a:lnTo>
                    <a:lnTo>
                      <a:pt x="529" y="513"/>
                    </a:lnTo>
                    <a:lnTo>
                      <a:pt x="540" y="517"/>
                    </a:lnTo>
                    <a:lnTo>
                      <a:pt x="552" y="519"/>
                    </a:lnTo>
                    <a:lnTo>
                      <a:pt x="563" y="523"/>
                    </a:lnTo>
                    <a:lnTo>
                      <a:pt x="574" y="524"/>
                    </a:lnTo>
                    <a:lnTo>
                      <a:pt x="584" y="524"/>
                    </a:lnTo>
                    <a:lnTo>
                      <a:pt x="593" y="526"/>
                    </a:lnTo>
                    <a:lnTo>
                      <a:pt x="601" y="528"/>
                    </a:lnTo>
                    <a:lnTo>
                      <a:pt x="610" y="530"/>
                    </a:lnTo>
                    <a:lnTo>
                      <a:pt x="618" y="532"/>
                    </a:lnTo>
                    <a:lnTo>
                      <a:pt x="614" y="528"/>
                    </a:lnTo>
                    <a:lnTo>
                      <a:pt x="610" y="521"/>
                    </a:lnTo>
                    <a:lnTo>
                      <a:pt x="609" y="513"/>
                    </a:lnTo>
                    <a:lnTo>
                      <a:pt x="607" y="507"/>
                    </a:lnTo>
                    <a:lnTo>
                      <a:pt x="605" y="500"/>
                    </a:lnTo>
                    <a:lnTo>
                      <a:pt x="603" y="494"/>
                    </a:lnTo>
                    <a:lnTo>
                      <a:pt x="599" y="483"/>
                    </a:lnTo>
                    <a:lnTo>
                      <a:pt x="595" y="475"/>
                    </a:lnTo>
                    <a:lnTo>
                      <a:pt x="593" y="464"/>
                    </a:lnTo>
                    <a:lnTo>
                      <a:pt x="591" y="456"/>
                    </a:lnTo>
                    <a:lnTo>
                      <a:pt x="586" y="443"/>
                    </a:lnTo>
                    <a:lnTo>
                      <a:pt x="586" y="433"/>
                    </a:lnTo>
                    <a:lnTo>
                      <a:pt x="582" y="424"/>
                    </a:lnTo>
                    <a:lnTo>
                      <a:pt x="582" y="412"/>
                    </a:lnTo>
                    <a:lnTo>
                      <a:pt x="580" y="399"/>
                    </a:lnTo>
                    <a:lnTo>
                      <a:pt x="578" y="389"/>
                    </a:lnTo>
                    <a:lnTo>
                      <a:pt x="578" y="378"/>
                    </a:lnTo>
                    <a:lnTo>
                      <a:pt x="578" y="367"/>
                    </a:lnTo>
                    <a:lnTo>
                      <a:pt x="578" y="355"/>
                    </a:lnTo>
                    <a:lnTo>
                      <a:pt x="580" y="346"/>
                    </a:lnTo>
                    <a:lnTo>
                      <a:pt x="580" y="336"/>
                    </a:lnTo>
                    <a:lnTo>
                      <a:pt x="586" y="327"/>
                    </a:lnTo>
                    <a:lnTo>
                      <a:pt x="588" y="317"/>
                    </a:lnTo>
                    <a:lnTo>
                      <a:pt x="593" y="308"/>
                    </a:lnTo>
                    <a:lnTo>
                      <a:pt x="597" y="298"/>
                    </a:lnTo>
                    <a:lnTo>
                      <a:pt x="605" y="291"/>
                    </a:lnTo>
                    <a:lnTo>
                      <a:pt x="610" y="283"/>
                    </a:lnTo>
                    <a:lnTo>
                      <a:pt x="618" y="277"/>
                    </a:lnTo>
                    <a:lnTo>
                      <a:pt x="628" y="272"/>
                    </a:lnTo>
                    <a:lnTo>
                      <a:pt x="639" y="268"/>
                    </a:lnTo>
                    <a:lnTo>
                      <a:pt x="649" y="262"/>
                    </a:lnTo>
                    <a:lnTo>
                      <a:pt x="662" y="258"/>
                    </a:lnTo>
                    <a:lnTo>
                      <a:pt x="675" y="255"/>
                    </a:lnTo>
                    <a:lnTo>
                      <a:pt x="688" y="253"/>
                    </a:lnTo>
                    <a:lnTo>
                      <a:pt x="702" y="249"/>
                    </a:lnTo>
                    <a:lnTo>
                      <a:pt x="715" y="247"/>
                    </a:lnTo>
                    <a:lnTo>
                      <a:pt x="728" y="247"/>
                    </a:lnTo>
                    <a:lnTo>
                      <a:pt x="744" y="247"/>
                    </a:lnTo>
                    <a:lnTo>
                      <a:pt x="755" y="247"/>
                    </a:lnTo>
                    <a:lnTo>
                      <a:pt x="766" y="245"/>
                    </a:lnTo>
                    <a:lnTo>
                      <a:pt x="776" y="245"/>
                    </a:lnTo>
                    <a:lnTo>
                      <a:pt x="785" y="245"/>
                    </a:lnTo>
                    <a:lnTo>
                      <a:pt x="793" y="245"/>
                    </a:lnTo>
                    <a:lnTo>
                      <a:pt x="799" y="245"/>
                    </a:lnTo>
                    <a:lnTo>
                      <a:pt x="801" y="245"/>
                    </a:lnTo>
                    <a:lnTo>
                      <a:pt x="804" y="247"/>
                    </a:lnTo>
                    <a:lnTo>
                      <a:pt x="803" y="247"/>
                    </a:lnTo>
                    <a:lnTo>
                      <a:pt x="801" y="253"/>
                    </a:lnTo>
                    <a:lnTo>
                      <a:pt x="799" y="260"/>
                    </a:lnTo>
                    <a:lnTo>
                      <a:pt x="799" y="272"/>
                    </a:lnTo>
                    <a:lnTo>
                      <a:pt x="797" y="285"/>
                    </a:lnTo>
                    <a:lnTo>
                      <a:pt x="801" y="302"/>
                    </a:lnTo>
                    <a:lnTo>
                      <a:pt x="804" y="310"/>
                    </a:lnTo>
                    <a:lnTo>
                      <a:pt x="810" y="319"/>
                    </a:lnTo>
                    <a:lnTo>
                      <a:pt x="814" y="329"/>
                    </a:lnTo>
                    <a:lnTo>
                      <a:pt x="823" y="340"/>
                    </a:lnTo>
                    <a:lnTo>
                      <a:pt x="831" y="348"/>
                    </a:lnTo>
                    <a:lnTo>
                      <a:pt x="841" y="357"/>
                    </a:lnTo>
                    <a:lnTo>
                      <a:pt x="852" y="367"/>
                    </a:lnTo>
                    <a:lnTo>
                      <a:pt x="863" y="378"/>
                    </a:lnTo>
                    <a:lnTo>
                      <a:pt x="877" y="386"/>
                    </a:lnTo>
                    <a:lnTo>
                      <a:pt x="890" y="397"/>
                    </a:lnTo>
                    <a:lnTo>
                      <a:pt x="901" y="405"/>
                    </a:lnTo>
                    <a:lnTo>
                      <a:pt x="915" y="416"/>
                    </a:lnTo>
                    <a:lnTo>
                      <a:pt x="924" y="424"/>
                    </a:lnTo>
                    <a:lnTo>
                      <a:pt x="936" y="431"/>
                    </a:lnTo>
                    <a:lnTo>
                      <a:pt x="945" y="437"/>
                    </a:lnTo>
                    <a:lnTo>
                      <a:pt x="955" y="443"/>
                    </a:lnTo>
                    <a:lnTo>
                      <a:pt x="962" y="445"/>
                    </a:lnTo>
                    <a:lnTo>
                      <a:pt x="968" y="450"/>
                    </a:lnTo>
                    <a:lnTo>
                      <a:pt x="972" y="452"/>
                    </a:lnTo>
                    <a:lnTo>
                      <a:pt x="974" y="454"/>
                    </a:lnTo>
                    <a:lnTo>
                      <a:pt x="972" y="450"/>
                    </a:lnTo>
                    <a:lnTo>
                      <a:pt x="972" y="445"/>
                    </a:lnTo>
                    <a:lnTo>
                      <a:pt x="970" y="437"/>
                    </a:lnTo>
                    <a:lnTo>
                      <a:pt x="968" y="424"/>
                    </a:lnTo>
                    <a:lnTo>
                      <a:pt x="964" y="409"/>
                    </a:lnTo>
                    <a:lnTo>
                      <a:pt x="964" y="391"/>
                    </a:lnTo>
                    <a:lnTo>
                      <a:pt x="964" y="374"/>
                    </a:lnTo>
                    <a:lnTo>
                      <a:pt x="964" y="355"/>
                    </a:lnTo>
                    <a:lnTo>
                      <a:pt x="964" y="334"/>
                    </a:lnTo>
                    <a:lnTo>
                      <a:pt x="966" y="313"/>
                    </a:lnTo>
                    <a:lnTo>
                      <a:pt x="968" y="291"/>
                    </a:lnTo>
                    <a:lnTo>
                      <a:pt x="974" y="272"/>
                    </a:lnTo>
                    <a:lnTo>
                      <a:pt x="979" y="249"/>
                    </a:lnTo>
                    <a:lnTo>
                      <a:pt x="991" y="228"/>
                    </a:lnTo>
                    <a:lnTo>
                      <a:pt x="1000" y="211"/>
                    </a:lnTo>
                    <a:lnTo>
                      <a:pt x="1015" y="196"/>
                    </a:lnTo>
                    <a:lnTo>
                      <a:pt x="1029" y="179"/>
                    </a:lnTo>
                    <a:lnTo>
                      <a:pt x="1048" y="167"/>
                    </a:lnTo>
                    <a:lnTo>
                      <a:pt x="1069" y="156"/>
                    </a:lnTo>
                    <a:lnTo>
                      <a:pt x="1092" y="148"/>
                    </a:lnTo>
                    <a:lnTo>
                      <a:pt x="1114" y="141"/>
                    </a:lnTo>
                    <a:lnTo>
                      <a:pt x="1141" y="137"/>
                    </a:lnTo>
                    <a:lnTo>
                      <a:pt x="1168" y="133"/>
                    </a:lnTo>
                    <a:lnTo>
                      <a:pt x="1196" y="133"/>
                    </a:lnTo>
                    <a:lnTo>
                      <a:pt x="1223" y="131"/>
                    </a:lnTo>
                    <a:lnTo>
                      <a:pt x="1251" y="133"/>
                    </a:lnTo>
                    <a:lnTo>
                      <a:pt x="1280" y="133"/>
                    </a:lnTo>
                    <a:lnTo>
                      <a:pt x="1308" y="139"/>
                    </a:lnTo>
                    <a:lnTo>
                      <a:pt x="1337" y="141"/>
                    </a:lnTo>
                    <a:lnTo>
                      <a:pt x="1363" y="146"/>
                    </a:lnTo>
                    <a:lnTo>
                      <a:pt x="1390" y="152"/>
                    </a:lnTo>
                    <a:lnTo>
                      <a:pt x="1417" y="161"/>
                    </a:lnTo>
                    <a:lnTo>
                      <a:pt x="1438" y="169"/>
                    </a:lnTo>
                    <a:lnTo>
                      <a:pt x="1462" y="177"/>
                    </a:lnTo>
                    <a:lnTo>
                      <a:pt x="1483" y="186"/>
                    </a:lnTo>
                    <a:lnTo>
                      <a:pt x="1502" y="196"/>
                    </a:lnTo>
                    <a:lnTo>
                      <a:pt x="1519" y="207"/>
                    </a:lnTo>
                    <a:lnTo>
                      <a:pt x="1536" y="217"/>
                    </a:lnTo>
                    <a:lnTo>
                      <a:pt x="1552" y="228"/>
                    </a:lnTo>
                    <a:lnTo>
                      <a:pt x="1565" y="237"/>
                    </a:lnTo>
                    <a:lnTo>
                      <a:pt x="1576" y="247"/>
                    </a:lnTo>
                    <a:lnTo>
                      <a:pt x="1586" y="255"/>
                    </a:lnTo>
                    <a:lnTo>
                      <a:pt x="1594" y="262"/>
                    </a:lnTo>
                    <a:lnTo>
                      <a:pt x="1603" y="270"/>
                    </a:lnTo>
                    <a:lnTo>
                      <a:pt x="1611" y="279"/>
                    </a:lnTo>
                    <a:lnTo>
                      <a:pt x="1614" y="285"/>
                    </a:lnTo>
                    <a:lnTo>
                      <a:pt x="1613" y="285"/>
                    </a:lnTo>
                    <a:lnTo>
                      <a:pt x="1609" y="293"/>
                    </a:lnTo>
                    <a:lnTo>
                      <a:pt x="1603" y="304"/>
                    </a:lnTo>
                    <a:lnTo>
                      <a:pt x="1597" y="317"/>
                    </a:lnTo>
                    <a:lnTo>
                      <a:pt x="1594" y="325"/>
                    </a:lnTo>
                    <a:lnTo>
                      <a:pt x="1590" y="334"/>
                    </a:lnTo>
                    <a:lnTo>
                      <a:pt x="1588" y="342"/>
                    </a:lnTo>
                    <a:lnTo>
                      <a:pt x="1584" y="351"/>
                    </a:lnTo>
                    <a:lnTo>
                      <a:pt x="1582" y="361"/>
                    </a:lnTo>
                    <a:lnTo>
                      <a:pt x="1580" y="370"/>
                    </a:lnTo>
                    <a:lnTo>
                      <a:pt x="1580" y="380"/>
                    </a:lnTo>
                    <a:lnTo>
                      <a:pt x="1580" y="391"/>
                    </a:lnTo>
                    <a:lnTo>
                      <a:pt x="1580" y="399"/>
                    </a:lnTo>
                    <a:lnTo>
                      <a:pt x="1580" y="407"/>
                    </a:lnTo>
                    <a:lnTo>
                      <a:pt x="1582" y="416"/>
                    </a:lnTo>
                    <a:lnTo>
                      <a:pt x="1586" y="424"/>
                    </a:lnTo>
                    <a:lnTo>
                      <a:pt x="1590" y="431"/>
                    </a:lnTo>
                    <a:lnTo>
                      <a:pt x="1594" y="441"/>
                    </a:lnTo>
                    <a:lnTo>
                      <a:pt x="1599" y="448"/>
                    </a:lnTo>
                    <a:lnTo>
                      <a:pt x="1607" y="456"/>
                    </a:lnTo>
                    <a:lnTo>
                      <a:pt x="1613" y="462"/>
                    </a:lnTo>
                    <a:lnTo>
                      <a:pt x="1622" y="467"/>
                    </a:lnTo>
                    <a:lnTo>
                      <a:pt x="1630" y="471"/>
                    </a:lnTo>
                    <a:lnTo>
                      <a:pt x="1641" y="477"/>
                    </a:lnTo>
                    <a:lnTo>
                      <a:pt x="1649" y="481"/>
                    </a:lnTo>
                    <a:lnTo>
                      <a:pt x="1660" y="485"/>
                    </a:lnTo>
                    <a:lnTo>
                      <a:pt x="1673" y="488"/>
                    </a:lnTo>
                    <a:lnTo>
                      <a:pt x="1687" y="490"/>
                    </a:lnTo>
                    <a:lnTo>
                      <a:pt x="1698" y="490"/>
                    </a:lnTo>
                    <a:lnTo>
                      <a:pt x="1711" y="490"/>
                    </a:lnTo>
                    <a:lnTo>
                      <a:pt x="1727" y="490"/>
                    </a:lnTo>
                    <a:lnTo>
                      <a:pt x="1742" y="492"/>
                    </a:lnTo>
                    <a:lnTo>
                      <a:pt x="1755" y="490"/>
                    </a:lnTo>
                    <a:lnTo>
                      <a:pt x="1770" y="488"/>
                    </a:lnTo>
                    <a:lnTo>
                      <a:pt x="1784" y="488"/>
                    </a:lnTo>
                    <a:lnTo>
                      <a:pt x="1797" y="486"/>
                    </a:lnTo>
                    <a:lnTo>
                      <a:pt x="1810" y="483"/>
                    </a:lnTo>
                    <a:lnTo>
                      <a:pt x="1822" y="481"/>
                    </a:lnTo>
                    <a:lnTo>
                      <a:pt x="1831" y="479"/>
                    </a:lnTo>
                    <a:lnTo>
                      <a:pt x="1843" y="479"/>
                    </a:lnTo>
                    <a:lnTo>
                      <a:pt x="1854" y="475"/>
                    </a:lnTo>
                    <a:lnTo>
                      <a:pt x="1860" y="475"/>
                    </a:lnTo>
                    <a:lnTo>
                      <a:pt x="1858" y="473"/>
                    </a:lnTo>
                    <a:lnTo>
                      <a:pt x="1856" y="467"/>
                    </a:lnTo>
                    <a:lnTo>
                      <a:pt x="1848" y="458"/>
                    </a:lnTo>
                    <a:lnTo>
                      <a:pt x="1844" y="447"/>
                    </a:lnTo>
                    <a:lnTo>
                      <a:pt x="1837" y="431"/>
                    </a:lnTo>
                    <a:lnTo>
                      <a:pt x="1829" y="414"/>
                    </a:lnTo>
                    <a:lnTo>
                      <a:pt x="1824" y="395"/>
                    </a:lnTo>
                    <a:lnTo>
                      <a:pt x="1816" y="378"/>
                    </a:lnTo>
                    <a:lnTo>
                      <a:pt x="1806" y="357"/>
                    </a:lnTo>
                    <a:lnTo>
                      <a:pt x="1801" y="336"/>
                    </a:lnTo>
                    <a:lnTo>
                      <a:pt x="1793" y="317"/>
                    </a:lnTo>
                    <a:lnTo>
                      <a:pt x="1791" y="296"/>
                    </a:lnTo>
                    <a:lnTo>
                      <a:pt x="1786" y="277"/>
                    </a:lnTo>
                    <a:lnTo>
                      <a:pt x="1787" y="260"/>
                    </a:lnTo>
                    <a:lnTo>
                      <a:pt x="1787" y="245"/>
                    </a:lnTo>
                    <a:lnTo>
                      <a:pt x="1793" y="234"/>
                    </a:lnTo>
                    <a:lnTo>
                      <a:pt x="1799" y="220"/>
                    </a:lnTo>
                    <a:lnTo>
                      <a:pt x="1808" y="211"/>
                    </a:lnTo>
                    <a:lnTo>
                      <a:pt x="1820" y="203"/>
                    </a:lnTo>
                    <a:lnTo>
                      <a:pt x="1833" y="198"/>
                    </a:lnTo>
                    <a:lnTo>
                      <a:pt x="1846" y="194"/>
                    </a:lnTo>
                    <a:lnTo>
                      <a:pt x="1862" y="192"/>
                    </a:lnTo>
                    <a:lnTo>
                      <a:pt x="1877" y="190"/>
                    </a:lnTo>
                    <a:lnTo>
                      <a:pt x="1894" y="192"/>
                    </a:lnTo>
                    <a:lnTo>
                      <a:pt x="1909" y="192"/>
                    </a:lnTo>
                    <a:lnTo>
                      <a:pt x="1924" y="196"/>
                    </a:lnTo>
                    <a:lnTo>
                      <a:pt x="1936" y="196"/>
                    </a:lnTo>
                    <a:lnTo>
                      <a:pt x="1949" y="199"/>
                    </a:lnTo>
                    <a:lnTo>
                      <a:pt x="1957" y="201"/>
                    </a:lnTo>
                    <a:lnTo>
                      <a:pt x="1966" y="203"/>
                    </a:lnTo>
                    <a:lnTo>
                      <a:pt x="1970" y="203"/>
                    </a:lnTo>
                    <a:lnTo>
                      <a:pt x="1974" y="205"/>
                    </a:lnTo>
                    <a:lnTo>
                      <a:pt x="1970" y="203"/>
                    </a:lnTo>
                    <a:lnTo>
                      <a:pt x="1966" y="196"/>
                    </a:lnTo>
                    <a:lnTo>
                      <a:pt x="1960" y="186"/>
                    </a:lnTo>
                    <a:lnTo>
                      <a:pt x="1957" y="175"/>
                    </a:lnTo>
                    <a:lnTo>
                      <a:pt x="1957" y="165"/>
                    </a:lnTo>
                    <a:lnTo>
                      <a:pt x="1957" y="158"/>
                    </a:lnTo>
                    <a:lnTo>
                      <a:pt x="1957" y="148"/>
                    </a:lnTo>
                    <a:lnTo>
                      <a:pt x="1962" y="141"/>
                    </a:lnTo>
                    <a:lnTo>
                      <a:pt x="1966" y="129"/>
                    </a:lnTo>
                    <a:lnTo>
                      <a:pt x="1974" y="120"/>
                    </a:lnTo>
                    <a:lnTo>
                      <a:pt x="1981" y="108"/>
                    </a:lnTo>
                    <a:lnTo>
                      <a:pt x="1995" y="99"/>
                    </a:lnTo>
                    <a:lnTo>
                      <a:pt x="2006" y="85"/>
                    </a:lnTo>
                    <a:lnTo>
                      <a:pt x="2025" y="74"/>
                    </a:lnTo>
                    <a:lnTo>
                      <a:pt x="2044" y="61"/>
                    </a:lnTo>
                    <a:lnTo>
                      <a:pt x="2065" y="49"/>
                    </a:lnTo>
                    <a:lnTo>
                      <a:pt x="2088" y="38"/>
                    </a:lnTo>
                    <a:lnTo>
                      <a:pt x="2113" y="28"/>
                    </a:lnTo>
                    <a:lnTo>
                      <a:pt x="2137" y="19"/>
                    </a:lnTo>
                    <a:lnTo>
                      <a:pt x="2164" y="11"/>
                    </a:lnTo>
                    <a:lnTo>
                      <a:pt x="2189" y="6"/>
                    </a:lnTo>
                    <a:lnTo>
                      <a:pt x="2217" y="0"/>
                    </a:lnTo>
                    <a:lnTo>
                      <a:pt x="2246" y="0"/>
                    </a:lnTo>
                    <a:lnTo>
                      <a:pt x="2274" y="0"/>
                    </a:lnTo>
                    <a:lnTo>
                      <a:pt x="2301" y="2"/>
                    </a:lnTo>
                    <a:lnTo>
                      <a:pt x="2327" y="9"/>
                    </a:lnTo>
                    <a:lnTo>
                      <a:pt x="2354" y="19"/>
                    </a:lnTo>
                    <a:lnTo>
                      <a:pt x="2381" y="32"/>
                    </a:lnTo>
                    <a:lnTo>
                      <a:pt x="2404" y="47"/>
                    </a:lnTo>
                    <a:lnTo>
                      <a:pt x="2426" y="68"/>
                    </a:lnTo>
                    <a:lnTo>
                      <a:pt x="2447" y="89"/>
                    </a:lnTo>
                    <a:lnTo>
                      <a:pt x="2466" y="114"/>
                    </a:lnTo>
                    <a:lnTo>
                      <a:pt x="2485" y="139"/>
                    </a:lnTo>
                    <a:lnTo>
                      <a:pt x="2502" y="163"/>
                    </a:lnTo>
                    <a:lnTo>
                      <a:pt x="2518" y="190"/>
                    </a:lnTo>
                    <a:lnTo>
                      <a:pt x="2533" y="218"/>
                    </a:lnTo>
                    <a:lnTo>
                      <a:pt x="2544" y="241"/>
                    </a:lnTo>
                    <a:lnTo>
                      <a:pt x="2556" y="266"/>
                    </a:lnTo>
                    <a:lnTo>
                      <a:pt x="2565" y="287"/>
                    </a:lnTo>
                    <a:lnTo>
                      <a:pt x="2575" y="308"/>
                    </a:lnTo>
                    <a:lnTo>
                      <a:pt x="2578" y="323"/>
                    </a:lnTo>
                    <a:lnTo>
                      <a:pt x="2584" y="336"/>
                    </a:lnTo>
                    <a:lnTo>
                      <a:pt x="2588" y="342"/>
                    </a:lnTo>
                    <a:lnTo>
                      <a:pt x="2588" y="348"/>
                    </a:lnTo>
                    <a:lnTo>
                      <a:pt x="2723" y="317"/>
                    </a:lnTo>
                    <a:lnTo>
                      <a:pt x="2746" y="99"/>
                    </a:lnTo>
                    <a:lnTo>
                      <a:pt x="2748" y="101"/>
                    </a:lnTo>
                    <a:lnTo>
                      <a:pt x="2761" y="112"/>
                    </a:lnTo>
                    <a:lnTo>
                      <a:pt x="2769" y="120"/>
                    </a:lnTo>
                    <a:lnTo>
                      <a:pt x="2776" y="129"/>
                    </a:lnTo>
                    <a:lnTo>
                      <a:pt x="2788" y="139"/>
                    </a:lnTo>
                    <a:lnTo>
                      <a:pt x="2799" y="152"/>
                    </a:lnTo>
                    <a:lnTo>
                      <a:pt x="2809" y="163"/>
                    </a:lnTo>
                    <a:lnTo>
                      <a:pt x="2820" y="179"/>
                    </a:lnTo>
                    <a:lnTo>
                      <a:pt x="2829" y="194"/>
                    </a:lnTo>
                    <a:lnTo>
                      <a:pt x="2841" y="211"/>
                    </a:lnTo>
                    <a:lnTo>
                      <a:pt x="2848" y="228"/>
                    </a:lnTo>
                    <a:lnTo>
                      <a:pt x="2858" y="245"/>
                    </a:lnTo>
                    <a:lnTo>
                      <a:pt x="2866" y="264"/>
                    </a:lnTo>
                    <a:lnTo>
                      <a:pt x="2871" y="285"/>
                    </a:lnTo>
                    <a:lnTo>
                      <a:pt x="2873" y="302"/>
                    </a:lnTo>
                    <a:lnTo>
                      <a:pt x="2875" y="319"/>
                    </a:lnTo>
                    <a:lnTo>
                      <a:pt x="2875" y="338"/>
                    </a:lnTo>
                    <a:lnTo>
                      <a:pt x="2875" y="357"/>
                    </a:lnTo>
                    <a:lnTo>
                      <a:pt x="2871" y="374"/>
                    </a:lnTo>
                    <a:lnTo>
                      <a:pt x="2869" y="391"/>
                    </a:lnTo>
                    <a:lnTo>
                      <a:pt x="2866" y="409"/>
                    </a:lnTo>
                    <a:lnTo>
                      <a:pt x="2862" y="426"/>
                    </a:lnTo>
                    <a:lnTo>
                      <a:pt x="2856" y="439"/>
                    </a:lnTo>
                    <a:lnTo>
                      <a:pt x="2852" y="454"/>
                    </a:lnTo>
                    <a:lnTo>
                      <a:pt x="2847" y="466"/>
                    </a:lnTo>
                    <a:lnTo>
                      <a:pt x="2845" y="477"/>
                    </a:lnTo>
                    <a:lnTo>
                      <a:pt x="2839" y="485"/>
                    </a:lnTo>
                    <a:lnTo>
                      <a:pt x="2837" y="492"/>
                    </a:lnTo>
                    <a:lnTo>
                      <a:pt x="2835" y="494"/>
                    </a:lnTo>
                    <a:lnTo>
                      <a:pt x="2835" y="498"/>
                    </a:lnTo>
                    <a:lnTo>
                      <a:pt x="2839" y="498"/>
                    </a:lnTo>
                    <a:lnTo>
                      <a:pt x="2848" y="500"/>
                    </a:lnTo>
                    <a:lnTo>
                      <a:pt x="2854" y="500"/>
                    </a:lnTo>
                    <a:lnTo>
                      <a:pt x="2866" y="500"/>
                    </a:lnTo>
                    <a:lnTo>
                      <a:pt x="2873" y="500"/>
                    </a:lnTo>
                    <a:lnTo>
                      <a:pt x="2885" y="502"/>
                    </a:lnTo>
                    <a:lnTo>
                      <a:pt x="2894" y="502"/>
                    </a:lnTo>
                    <a:lnTo>
                      <a:pt x="2905" y="502"/>
                    </a:lnTo>
                    <a:lnTo>
                      <a:pt x="2917" y="502"/>
                    </a:lnTo>
                    <a:lnTo>
                      <a:pt x="2930" y="504"/>
                    </a:lnTo>
                    <a:lnTo>
                      <a:pt x="2942" y="502"/>
                    </a:lnTo>
                    <a:lnTo>
                      <a:pt x="2955" y="500"/>
                    </a:lnTo>
                    <a:lnTo>
                      <a:pt x="2966" y="500"/>
                    </a:lnTo>
                    <a:lnTo>
                      <a:pt x="2980" y="498"/>
                    </a:lnTo>
                    <a:lnTo>
                      <a:pt x="2989" y="492"/>
                    </a:lnTo>
                    <a:lnTo>
                      <a:pt x="2999" y="488"/>
                    </a:lnTo>
                    <a:lnTo>
                      <a:pt x="3008" y="481"/>
                    </a:lnTo>
                    <a:lnTo>
                      <a:pt x="3018" y="477"/>
                    </a:lnTo>
                    <a:lnTo>
                      <a:pt x="3033" y="466"/>
                    </a:lnTo>
                    <a:lnTo>
                      <a:pt x="3048" y="454"/>
                    </a:lnTo>
                    <a:lnTo>
                      <a:pt x="3056" y="441"/>
                    </a:lnTo>
                    <a:lnTo>
                      <a:pt x="3065" y="431"/>
                    </a:lnTo>
                    <a:lnTo>
                      <a:pt x="3069" y="426"/>
                    </a:lnTo>
                    <a:lnTo>
                      <a:pt x="3073" y="424"/>
                    </a:lnTo>
                    <a:lnTo>
                      <a:pt x="3075" y="424"/>
                    </a:lnTo>
                    <a:lnTo>
                      <a:pt x="3086" y="426"/>
                    </a:lnTo>
                    <a:lnTo>
                      <a:pt x="3092" y="426"/>
                    </a:lnTo>
                    <a:lnTo>
                      <a:pt x="3103" y="428"/>
                    </a:lnTo>
                    <a:lnTo>
                      <a:pt x="3111" y="429"/>
                    </a:lnTo>
                    <a:lnTo>
                      <a:pt x="3124" y="433"/>
                    </a:lnTo>
                    <a:lnTo>
                      <a:pt x="3132" y="435"/>
                    </a:lnTo>
                    <a:lnTo>
                      <a:pt x="3143" y="439"/>
                    </a:lnTo>
                    <a:lnTo>
                      <a:pt x="3155" y="443"/>
                    </a:lnTo>
                    <a:lnTo>
                      <a:pt x="3166" y="448"/>
                    </a:lnTo>
                    <a:lnTo>
                      <a:pt x="3174" y="452"/>
                    </a:lnTo>
                    <a:lnTo>
                      <a:pt x="3185" y="460"/>
                    </a:lnTo>
                    <a:lnTo>
                      <a:pt x="3193" y="467"/>
                    </a:lnTo>
                    <a:lnTo>
                      <a:pt x="3200" y="475"/>
                    </a:lnTo>
                    <a:lnTo>
                      <a:pt x="3206" y="483"/>
                    </a:lnTo>
                    <a:lnTo>
                      <a:pt x="3212" y="492"/>
                    </a:lnTo>
                    <a:lnTo>
                      <a:pt x="3213" y="502"/>
                    </a:lnTo>
                    <a:lnTo>
                      <a:pt x="3217" y="513"/>
                    </a:lnTo>
                    <a:lnTo>
                      <a:pt x="3219" y="524"/>
                    </a:lnTo>
                    <a:lnTo>
                      <a:pt x="3219" y="534"/>
                    </a:lnTo>
                    <a:lnTo>
                      <a:pt x="3219" y="545"/>
                    </a:lnTo>
                    <a:lnTo>
                      <a:pt x="3221" y="557"/>
                    </a:lnTo>
                    <a:lnTo>
                      <a:pt x="3219" y="564"/>
                    </a:lnTo>
                    <a:lnTo>
                      <a:pt x="3219" y="574"/>
                    </a:lnTo>
                    <a:lnTo>
                      <a:pt x="3217" y="581"/>
                    </a:lnTo>
                    <a:lnTo>
                      <a:pt x="3217" y="589"/>
                    </a:lnTo>
                    <a:lnTo>
                      <a:pt x="3215" y="600"/>
                    </a:lnTo>
                    <a:lnTo>
                      <a:pt x="3215" y="604"/>
                    </a:lnTo>
                    <a:lnTo>
                      <a:pt x="3219" y="606"/>
                    </a:lnTo>
                    <a:lnTo>
                      <a:pt x="3225" y="608"/>
                    </a:lnTo>
                    <a:lnTo>
                      <a:pt x="3236" y="612"/>
                    </a:lnTo>
                    <a:lnTo>
                      <a:pt x="3244" y="614"/>
                    </a:lnTo>
                    <a:lnTo>
                      <a:pt x="3257" y="619"/>
                    </a:lnTo>
                    <a:lnTo>
                      <a:pt x="3271" y="625"/>
                    </a:lnTo>
                    <a:lnTo>
                      <a:pt x="3288" y="633"/>
                    </a:lnTo>
                    <a:lnTo>
                      <a:pt x="3301" y="637"/>
                    </a:lnTo>
                    <a:lnTo>
                      <a:pt x="3320" y="644"/>
                    </a:lnTo>
                    <a:lnTo>
                      <a:pt x="3337" y="650"/>
                    </a:lnTo>
                    <a:lnTo>
                      <a:pt x="3356" y="657"/>
                    </a:lnTo>
                    <a:lnTo>
                      <a:pt x="3373" y="663"/>
                    </a:lnTo>
                    <a:lnTo>
                      <a:pt x="3392" y="669"/>
                    </a:lnTo>
                    <a:lnTo>
                      <a:pt x="3411" y="675"/>
                    </a:lnTo>
                    <a:lnTo>
                      <a:pt x="3430" y="682"/>
                    </a:lnTo>
                    <a:lnTo>
                      <a:pt x="3445" y="686"/>
                    </a:lnTo>
                    <a:lnTo>
                      <a:pt x="3463" y="692"/>
                    </a:lnTo>
                    <a:lnTo>
                      <a:pt x="3478" y="697"/>
                    </a:lnTo>
                    <a:lnTo>
                      <a:pt x="3493" y="705"/>
                    </a:lnTo>
                    <a:lnTo>
                      <a:pt x="3506" y="711"/>
                    </a:lnTo>
                    <a:lnTo>
                      <a:pt x="3522" y="718"/>
                    </a:lnTo>
                    <a:lnTo>
                      <a:pt x="3533" y="724"/>
                    </a:lnTo>
                    <a:lnTo>
                      <a:pt x="3544" y="732"/>
                    </a:lnTo>
                    <a:lnTo>
                      <a:pt x="3552" y="737"/>
                    </a:lnTo>
                    <a:lnTo>
                      <a:pt x="3560" y="743"/>
                    </a:lnTo>
                    <a:lnTo>
                      <a:pt x="3565" y="749"/>
                    </a:lnTo>
                    <a:lnTo>
                      <a:pt x="3569" y="756"/>
                    </a:lnTo>
                    <a:lnTo>
                      <a:pt x="3567" y="768"/>
                    </a:lnTo>
                    <a:lnTo>
                      <a:pt x="3560" y="779"/>
                    </a:lnTo>
                    <a:lnTo>
                      <a:pt x="3546" y="785"/>
                    </a:lnTo>
                    <a:lnTo>
                      <a:pt x="3535" y="789"/>
                    </a:lnTo>
                    <a:lnTo>
                      <a:pt x="3520" y="792"/>
                    </a:lnTo>
                    <a:lnTo>
                      <a:pt x="3503" y="798"/>
                    </a:lnTo>
                    <a:lnTo>
                      <a:pt x="3483" y="800"/>
                    </a:lnTo>
                    <a:lnTo>
                      <a:pt x="3463" y="804"/>
                    </a:lnTo>
                    <a:lnTo>
                      <a:pt x="3440" y="810"/>
                    </a:lnTo>
                    <a:lnTo>
                      <a:pt x="3419" y="813"/>
                    </a:lnTo>
                    <a:lnTo>
                      <a:pt x="3394" y="817"/>
                    </a:lnTo>
                    <a:lnTo>
                      <a:pt x="3369" y="819"/>
                    </a:lnTo>
                    <a:lnTo>
                      <a:pt x="3345" y="823"/>
                    </a:lnTo>
                    <a:lnTo>
                      <a:pt x="3324" y="829"/>
                    </a:lnTo>
                    <a:lnTo>
                      <a:pt x="3299" y="830"/>
                    </a:lnTo>
                    <a:lnTo>
                      <a:pt x="3276" y="836"/>
                    </a:lnTo>
                    <a:lnTo>
                      <a:pt x="3255" y="840"/>
                    </a:lnTo>
                    <a:lnTo>
                      <a:pt x="3238" y="846"/>
                    </a:lnTo>
                    <a:lnTo>
                      <a:pt x="3219" y="849"/>
                    </a:lnTo>
                    <a:lnTo>
                      <a:pt x="3200" y="855"/>
                    </a:lnTo>
                    <a:lnTo>
                      <a:pt x="3185" y="863"/>
                    </a:lnTo>
                    <a:lnTo>
                      <a:pt x="3172" y="868"/>
                    </a:lnTo>
                    <a:lnTo>
                      <a:pt x="3156" y="874"/>
                    </a:lnTo>
                    <a:lnTo>
                      <a:pt x="3143" y="882"/>
                    </a:lnTo>
                    <a:lnTo>
                      <a:pt x="3130" y="887"/>
                    </a:lnTo>
                    <a:lnTo>
                      <a:pt x="3118" y="893"/>
                    </a:lnTo>
                    <a:lnTo>
                      <a:pt x="3105" y="899"/>
                    </a:lnTo>
                    <a:lnTo>
                      <a:pt x="3094" y="906"/>
                    </a:lnTo>
                    <a:lnTo>
                      <a:pt x="3080" y="912"/>
                    </a:lnTo>
                    <a:lnTo>
                      <a:pt x="3069" y="920"/>
                    </a:lnTo>
                    <a:lnTo>
                      <a:pt x="3054" y="925"/>
                    </a:lnTo>
                    <a:lnTo>
                      <a:pt x="3042" y="933"/>
                    </a:lnTo>
                    <a:lnTo>
                      <a:pt x="3025" y="939"/>
                    </a:lnTo>
                    <a:lnTo>
                      <a:pt x="3010" y="946"/>
                    </a:lnTo>
                    <a:lnTo>
                      <a:pt x="2989" y="950"/>
                    </a:lnTo>
                    <a:lnTo>
                      <a:pt x="2968" y="956"/>
                    </a:lnTo>
                    <a:lnTo>
                      <a:pt x="2947" y="960"/>
                    </a:lnTo>
                    <a:lnTo>
                      <a:pt x="2924" y="963"/>
                    </a:lnTo>
                    <a:lnTo>
                      <a:pt x="2900" y="967"/>
                    </a:lnTo>
                    <a:lnTo>
                      <a:pt x="2877" y="971"/>
                    </a:lnTo>
                    <a:lnTo>
                      <a:pt x="2852" y="975"/>
                    </a:lnTo>
                    <a:lnTo>
                      <a:pt x="2828" y="979"/>
                    </a:lnTo>
                    <a:lnTo>
                      <a:pt x="2801" y="981"/>
                    </a:lnTo>
                    <a:lnTo>
                      <a:pt x="2776" y="983"/>
                    </a:lnTo>
                    <a:lnTo>
                      <a:pt x="2751" y="983"/>
                    </a:lnTo>
                    <a:lnTo>
                      <a:pt x="2727" y="984"/>
                    </a:lnTo>
                    <a:lnTo>
                      <a:pt x="2702" y="983"/>
                    </a:lnTo>
                    <a:lnTo>
                      <a:pt x="2681" y="983"/>
                    </a:lnTo>
                    <a:lnTo>
                      <a:pt x="2656" y="983"/>
                    </a:lnTo>
                    <a:lnTo>
                      <a:pt x="2637" y="983"/>
                    </a:lnTo>
                    <a:lnTo>
                      <a:pt x="2616" y="977"/>
                    </a:lnTo>
                    <a:lnTo>
                      <a:pt x="2597" y="975"/>
                    </a:lnTo>
                    <a:lnTo>
                      <a:pt x="2578" y="971"/>
                    </a:lnTo>
                    <a:lnTo>
                      <a:pt x="2561" y="969"/>
                    </a:lnTo>
                    <a:lnTo>
                      <a:pt x="2546" y="963"/>
                    </a:lnTo>
                    <a:lnTo>
                      <a:pt x="2533" y="960"/>
                    </a:lnTo>
                    <a:lnTo>
                      <a:pt x="2519" y="956"/>
                    </a:lnTo>
                    <a:lnTo>
                      <a:pt x="2510" y="950"/>
                    </a:lnTo>
                    <a:lnTo>
                      <a:pt x="2499" y="946"/>
                    </a:lnTo>
                    <a:lnTo>
                      <a:pt x="2489" y="943"/>
                    </a:lnTo>
                    <a:lnTo>
                      <a:pt x="2480" y="939"/>
                    </a:lnTo>
                    <a:lnTo>
                      <a:pt x="2476" y="937"/>
                    </a:lnTo>
                    <a:lnTo>
                      <a:pt x="2466" y="931"/>
                    </a:lnTo>
                    <a:lnTo>
                      <a:pt x="2466" y="931"/>
                    </a:lnTo>
                    <a:lnTo>
                      <a:pt x="2462" y="931"/>
                    </a:lnTo>
                    <a:lnTo>
                      <a:pt x="2461" y="931"/>
                    </a:lnTo>
                    <a:lnTo>
                      <a:pt x="2453" y="933"/>
                    </a:lnTo>
                    <a:lnTo>
                      <a:pt x="2445" y="937"/>
                    </a:lnTo>
                    <a:lnTo>
                      <a:pt x="2434" y="943"/>
                    </a:lnTo>
                    <a:lnTo>
                      <a:pt x="2421" y="946"/>
                    </a:lnTo>
                    <a:lnTo>
                      <a:pt x="2405" y="952"/>
                    </a:lnTo>
                    <a:lnTo>
                      <a:pt x="2392" y="958"/>
                    </a:lnTo>
                    <a:lnTo>
                      <a:pt x="2373" y="963"/>
                    </a:lnTo>
                    <a:lnTo>
                      <a:pt x="2354" y="967"/>
                    </a:lnTo>
                    <a:lnTo>
                      <a:pt x="2331" y="971"/>
                    </a:lnTo>
                    <a:lnTo>
                      <a:pt x="2310" y="977"/>
                    </a:lnTo>
                    <a:lnTo>
                      <a:pt x="2288" y="977"/>
                    </a:lnTo>
                    <a:lnTo>
                      <a:pt x="2265" y="981"/>
                    </a:lnTo>
                    <a:lnTo>
                      <a:pt x="2240" y="981"/>
                    </a:lnTo>
                    <a:lnTo>
                      <a:pt x="2215" y="983"/>
                    </a:lnTo>
                    <a:lnTo>
                      <a:pt x="2189" y="977"/>
                    </a:lnTo>
                    <a:lnTo>
                      <a:pt x="2162" y="975"/>
                    </a:lnTo>
                    <a:lnTo>
                      <a:pt x="2135" y="969"/>
                    </a:lnTo>
                    <a:lnTo>
                      <a:pt x="2111" y="965"/>
                    </a:lnTo>
                    <a:lnTo>
                      <a:pt x="2084" y="958"/>
                    </a:lnTo>
                    <a:lnTo>
                      <a:pt x="2059" y="952"/>
                    </a:lnTo>
                    <a:lnTo>
                      <a:pt x="2037" y="944"/>
                    </a:lnTo>
                    <a:lnTo>
                      <a:pt x="2014" y="939"/>
                    </a:lnTo>
                    <a:lnTo>
                      <a:pt x="1993" y="931"/>
                    </a:lnTo>
                    <a:lnTo>
                      <a:pt x="1974" y="925"/>
                    </a:lnTo>
                    <a:lnTo>
                      <a:pt x="1957" y="918"/>
                    </a:lnTo>
                    <a:lnTo>
                      <a:pt x="1943" y="912"/>
                    </a:lnTo>
                    <a:lnTo>
                      <a:pt x="1930" y="908"/>
                    </a:lnTo>
                    <a:lnTo>
                      <a:pt x="1922" y="906"/>
                    </a:lnTo>
                    <a:lnTo>
                      <a:pt x="1917" y="903"/>
                    </a:lnTo>
                    <a:lnTo>
                      <a:pt x="1913" y="903"/>
                    </a:lnTo>
                    <a:lnTo>
                      <a:pt x="1909" y="905"/>
                    </a:lnTo>
                    <a:lnTo>
                      <a:pt x="1902" y="906"/>
                    </a:lnTo>
                    <a:lnTo>
                      <a:pt x="1894" y="910"/>
                    </a:lnTo>
                    <a:lnTo>
                      <a:pt x="1883" y="914"/>
                    </a:lnTo>
                    <a:lnTo>
                      <a:pt x="1871" y="918"/>
                    </a:lnTo>
                    <a:lnTo>
                      <a:pt x="1856" y="925"/>
                    </a:lnTo>
                    <a:lnTo>
                      <a:pt x="1843" y="931"/>
                    </a:lnTo>
                    <a:lnTo>
                      <a:pt x="1824" y="937"/>
                    </a:lnTo>
                    <a:lnTo>
                      <a:pt x="1805" y="944"/>
                    </a:lnTo>
                    <a:lnTo>
                      <a:pt x="1786" y="950"/>
                    </a:lnTo>
                    <a:lnTo>
                      <a:pt x="1767" y="958"/>
                    </a:lnTo>
                    <a:lnTo>
                      <a:pt x="1744" y="963"/>
                    </a:lnTo>
                    <a:lnTo>
                      <a:pt x="1723" y="969"/>
                    </a:lnTo>
                    <a:lnTo>
                      <a:pt x="1702" y="975"/>
                    </a:lnTo>
                    <a:lnTo>
                      <a:pt x="1681" y="983"/>
                    </a:lnTo>
                    <a:lnTo>
                      <a:pt x="1660" y="984"/>
                    </a:lnTo>
                    <a:lnTo>
                      <a:pt x="1637" y="988"/>
                    </a:lnTo>
                    <a:lnTo>
                      <a:pt x="1614" y="992"/>
                    </a:lnTo>
                    <a:lnTo>
                      <a:pt x="1594" y="996"/>
                    </a:lnTo>
                    <a:lnTo>
                      <a:pt x="1571" y="996"/>
                    </a:lnTo>
                    <a:lnTo>
                      <a:pt x="1550" y="998"/>
                    </a:lnTo>
                    <a:lnTo>
                      <a:pt x="1527" y="998"/>
                    </a:lnTo>
                    <a:lnTo>
                      <a:pt x="1508" y="1000"/>
                    </a:lnTo>
                    <a:lnTo>
                      <a:pt x="1485" y="998"/>
                    </a:lnTo>
                    <a:lnTo>
                      <a:pt x="1464" y="998"/>
                    </a:lnTo>
                    <a:lnTo>
                      <a:pt x="1441" y="996"/>
                    </a:lnTo>
                    <a:lnTo>
                      <a:pt x="1420" y="996"/>
                    </a:lnTo>
                    <a:lnTo>
                      <a:pt x="1396" y="992"/>
                    </a:lnTo>
                    <a:lnTo>
                      <a:pt x="1375" y="988"/>
                    </a:lnTo>
                    <a:lnTo>
                      <a:pt x="1350" y="984"/>
                    </a:lnTo>
                    <a:lnTo>
                      <a:pt x="1329" y="983"/>
                    </a:lnTo>
                    <a:lnTo>
                      <a:pt x="1304" y="977"/>
                    </a:lnTo>
                    <a:lnTo>
                      <a:pt x="1282" y="971"/>
                    </a:lnTo>
                    <a:lnTo>
                      <a:pt x="1259" y="965"/>
                    </a:lnTo>
                    <a:lnTo>
                      <a:pt x="1236" y="960"/>
                    </a:lnTo>
                    <a:lnTo>
                      <a:pt x="1213" y="952"/>
                    </a:lnTo>
                    <a:lnTo>
                      <a:pt x="1192" y="948"/>
                    </a:lnTo>
                    <a:lnTo>
                      <a:pt x="1173" y="941"/>
                    </a:lnTo>
                    <a:lnTo>
                      <a:pt x="1154" y="937"/>
                    </a:lnTo>
                    <a:lnTo>
                      <a:pt x="1135" y="929"/>
                    </a:lnTo>
                    <a:lnTo>
                      <a:pt x="1122" y="924"/>
                    </a:lnTo>
                    <a:lnTo>
                      <a:pt x="1107" y="918"/>
                    </a:lnTo>
                    <a:lnTo>
                      <a:pt x="1097" y="916"/>
                    </a:lnTo>
                    <a:lnTo>
                      <a:pt x="1086" y="912"/>
                    </a:lnTo>
                    <a:lnTo>
                      <a:pt x="1078" y="910"/>
                    </a:lnTo>
                    <a:lnTo>
                      <a:pt x="1074" y="908"/>
                    </a:lnTo>
                    <a:lnTo>
                      <a:pt x="1073" y="908"/>
                    </a:lnTo>
                    <a:lnTo>
                      <a:pt x="1067" y="910"/>
                    </a:lnTo>
                    <a:lnTo>
                      <a:pt x="1055" y="912"/>
                    </a:lnTo>
                    <a:lnTo>
                      <a:pt x="1042" y="914"/>
                    </a:lnTo>
                    <a:lnTo>
                      <a:pt x="1025" y="918"/>
                    </a:lnTo>
                    <a:lnTo>
                      <a:pt x="1006" y="920"/>
                    </a:lnTo>
                    <a:lnTo>
                      <a:pt x="983" y="924"/>
                    </a:lnTo>
                    <a:lnTo>
                      <a:pt x="960" y="925"/>
                    </a:lnTo>
                    <a:lnTo>
                      <a:pt x="934" y="927"/>
                    </a:lnTo>
                    <a:lnTo>
                      <a:pt x="905" y="929"/>
                    </a:lnTo>
                    <a:lnTo>
                      <a:pt x="877" y="929"/>
                    </a:lnTo>
                    <a:lnTo>
                      <a:pt x="846" y="931"/>
                    </a:lnTo>
                    <a:lnTo>
                      <a:pt x="816" y="929"/>
                    </a:lnTo>
                    <a:lnTo>
                      <a:pt x="785" y="927"/>
                    </a:lnTo>
                    <a:lnTo>
                      <a:pt x="755" y="924"/>
                    </a:lnTo>
                    <a:lnTo>
                      <a:pt x="725" y="918"/>
                    </a:lnTo>
                    <a:lnTo>
                      <a:pt x="692" y="908"/>
                    </a:lnTo>
                    <a:lnTo>
                      <a:pt x="662" y="899"/>
                    </a:lnTo>
                    <a:lnTo>
                      <a:pt x="630" y="887"/>
                    </a:lnTo>
                    <a:lnTo>
                      <a:pt x="603" y="874"/>
                    </a:lnTo>
                    <a:lnTo>
                      <a:pt x="574" y="861"/>
                    </a:lnTo>
                    <a:lnTo>
                      <a:pt x="548" y="848"/>
                    </a:lnTo>
                    <a:lnTo>
                      <a:pt x="523" y="832"/>
                    </a:lnTo>
                    <a:lnTo>
                      <a:pt x="500" y="819"/>
                    </a:lnTo>
                    <a:lnTo>
                      <a:pt x="477" y="804"/>
                    </a:lnTo>
                    <a:lnTo>
                      <a:pt x="458" y="792"/>
                    </a:lnTo>
                    <a:lnTo>
                      <a:pt x="441" y="779"/>
                    </a:lnTo>
                    <a:lnTo>
                      <a:pt x="428" y="772"/>
                    </a:lnTo>
                    <a:lnTo>
                      <a:pt x="417" y="762"/>
                    </a:lnTo>
                    <a:lnTo>
                      <a:pt x="409" y="756"/>
                    </a:lnTo>
                    <a:lnTo>
                      <a:pt x="403" y="753"/>
                    </a:lnTo>
                    <a:lnTo>
                      <a:pt x="399" y="753"/>
                    </a:lnTo>
                    <a:lnTo>
                      <a:pt x="396" y="753"/>
                    </a:lnTo>
                    <a:lnTo>
                      <a:pt x="388" y="754"/>
                    </a:lnTo>
                    <a:lnTo>
                      <a:pt x="380" y="754"/>
                    </a:lnTo>
                    <a:lnTo>
                      <a:pt x="369" y="754"/>
                    </a:lnTo>
                    <a:lnTo>
                      <a:pt x="356" y="758"/>
                    </a:lnTo>
                    <a:lnTo>
                      <a:pt x="340" y="760"/>
                    </a:lnTo>
                    <a:lnTo>
                      <a:pt x="327" y="762"/>
                    </a:lnTo>
                    <a:lnTo>
                      <a:pt x="308" y="764"/>
                    </a:lnTo>
                    <a:lnTo>
                      <a:pt x="289" y="766"/>
                    </a:lnTo>
                    <a:lnTo>
                      <a:pt x="270" y="766"/>
                    </a:lnTo>
                    <a:lnTo>
                      <a:pt x="251" y="768"/>
                    </a:lnTo>
                    <a:lnTo>
                      <a:pt x="232" y="768"/>
                    </a:lnTo>
                    <a:lnTo>
                      <a:pt x="213" y="768"/>
                    </a:lnTo>
                    <a:lnTo>
                      <a:pt x="192" y="768"/>
                    </a:lnTo>
                    <a:lnTo>
                      <a:pt x="175" y="768"/>
                    </a:lnTo>
                    <a:lnTo>
                      <a:pt x="154" y="764"/>
                    </a:lnTo>
                    <a:lnTo>
                      <a:pt x="137" y="760"/>
                    </a:lnTo>
                    <a:lnTo>
                      <a:pt x="120" y="758"/>
                    </a:lnTo>
                    <a:lnTo>
                      <a:pt x="105" y="754"/>
                    </a:lnTo>
                    <a:lnTo>
                      <a:pt x="88" y="751"/>
                    </a:lnTo>
                    <a:lnTo>
                      <a:pt x="74" y="747"/>
                    </a:lnTo>
                    <a:lnTo>
                      <a:pt x="63" y="741"/>
                    </a:lnTo>
                    <a:lnTo>
                      <a:pt x="51" y="737"/>
                    </a:lnTo>
                    <a:lnTo>
                      <a:pt x="38" y="734"/>
                    </a:lnTo>
                    <a:lnTo>
                      <a:pt x="31" y="730"/>
                    </a:lnTo>
                    <a:lnTo>
                      <a:pt x="21" y="726"/>
                    </a:lnTo>
                    <a:lnTo>
                      <a:pt x="17" y="722"/>
                    </a:lnTo>
                    <a:lnTo>
                      <a:pt x="6" y="716"/>
                    </a:lnTo>
                    <a:lnTo>
                      <a:pt x="6" y="716"/>
                    </a:lnTo>
                    <a:lnTo>
                      <a:pt x="6" y="716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sp>
          <p:nvSpPr>
            <p:cNvPr id="21" name="Rectangle 36">
              <a:extLst>
                <a:ext uri="{FF2B5EF4-FFF2-40B4-BE49-F238E27FC236}">
                  <a16:creationId xmlns:a16="http://schemas.microsoft.com/office/drawing/2014/main" xmlns="" id="{35EF2DEA-C1C9-40EE-94CF-452DE6D89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545" y="5614338"/>
              <a:ext cx="2144013" cy="948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pPr algn="ctr"/>
              <a:r>
                <a:rPr lang="en-US" sz="1600" b="1" dirty="0">
                  <a:latin typeface="Book Antiqua"/>
                </a:rPr>
                <a:t>Communication</a:t>
              </a:r>
            </a:p>
            <a:p>
              <a:pPr algn="ctr"/>
              <a:r>
                <a:rPr lang="en-US" sz="1600" b="1" dirty="0">
                  <a:latin typeface="Book Antiqua"/>
                </a:rPr>
                <a:t>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235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76E370-F919-409D-9EEE-96E9DD95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Distributed DBMS Environment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AF77F7F-DBC8-4BF1-B4D9-F22D8D2CF837}"/>
              </a:ext>
            </a:extLst>
          </p:cNvPr>
          <p:cNvGrpSpPr/>
          <p:nvPr/>
        </p:nvGrpSpPr>
        <p:grpSpPr>
          <a:xfrm>
            <a:off x="1098509" y="1832543"/>
            <a:ext cx="8031633" cy="3830524"/>
            <a:chOff x="2262294" y="3138312"/>
            <a:chExt cx="9342018" cy="5748302"/>
          </a:xfrm>
        </p:grpSpPr>
        <p:sp>
          <p:nvSpPr>
            <p:cNvPr id="5" name="Line 52">
              <a:extLst>
                <a:ext uri="{FF2B5EF4-FFF2-40B4-BE49-F238E27FC236}">
                  <a16:creationId xmlns:a16="http://schemas.microsoft.com/office/drawing/2014/main" xmlns="" id="{D1796AD1-B18D-4BBA-A10B-8E8531F9BB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94027" y="4041423"/>
              <a:ext cx="81280" cy="9437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6" name="Line 53">
              <a:extLst>
                <a:ext uri="{FF2B5EF4-FFF2-40B4-BE49-F238E27FC236}">
                  <a16:creationId xmlns:a16="http://schemas.microsoft.com/office/drawing/2014/main" xmlns="" id="{892986E7-C42F-44A8-87F3-589B5951FE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0053" y="6610774"/>
              <a:ext cx="975360" cy="12056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7" name="Line 54">
              <a:extLst>
                <a:ext uri="{FF2B5EF4-FFF2-40B4-BE49-F238E27FC236}">
                  <a16:creationId xmlns:a16="http://schemas.microsoft.com/office/drawing/2014/main" xmlns="" id="{77EC2F70-38A1-4929-80EE-1404454AC8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27876" y="4935502"/>
              <a:ext cx="848924" cy="2257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8" name="Line 55">
              <a:extLst>
                <a:ext uri="{FF2B5EF4-FFF2-40B4-BE49-F238E27FC236}">
                  <a16:creationId xmlns:a16="http://schemas.microsoft.com/office/drawing/2014/main" xmlns="" id="{B6391684-AD62-40EC-B7FB-17F11B669D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82845" y="4551681"/>
              <a:ext cx="912142" cy="6005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9" name="Line 56">
              <a:extLst>
                <a:ext uri="{FF2B5EF4-FFF2-40B4-BE49-F238E27FC236}">
                  <a16:creationId xmlns:a16="http://schemas.microsoft.com/office/drawing/2014/main" xmlns="" id="{045829DB-6FEA-4DDE-AEAE-E96B72E44D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9387" y="6610773"/>
              <a:ext cx="866987" cy="13004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0" name="Line 57">
              <a:extLst>
                <a:ext uri="{FF2B5EF4-FFF2-40B4-BE49-F238E27FC236}">
                  <a16:creationId xmlns:a16="http://schemas.microsoft.com/office/drawing/2014/main" xmlns="" id="{F8C42135-0FE4-4317-8C2A-10878F6EC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8293" y="8213796"/>
              <a:ext cx="4515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1" name="Line 58">
              <a:extLst>
                <a:ext uri="{FF2B5EF4-FFF2-40B4-BE49-F238E27FC236}">
                  <a16:creationId xmlns:a16="http://schemas.microsoft.com/office/drawing/2014/main" xmlns="" id="{F0FBF5B0-F8C3-437A-A7F1-2DAA225E7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1200" y="4131734"/>
              <a:ext cx="0" cy="4334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2" name="Oval 59">
              <a:extLst>
                <a:ext uri="{FF2B5EF4-FFF2-40B4-BE49-F238E27FC236}">
                  <a16:creationId xmlns:a16="http://schemas.microsoft.com/office/drawing/2014/main" xmlns="" id="{E46AEFBF-E637-46C1-908E-C35A83CCD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6720" y="5143218"/>
              <a:ext cx="54187" cy="5418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3" name="Oval 60">
              <a:extLst>
                <a:ext uri="{FF2B5EF4-FFF2-40B4-BE49-F238E27FC236}">
                  <a16:creationId xmlns:a16="http://schemas.microsoft.com/office/drawing/2014/main" xmlns="" id="{B1484592-A652-4FE3-BE86-8A7D3BE6F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5831" y="5125155"/>
              <a:ext cx="54187" cy="5418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4" name="Rectangle 61">
              <a:extLst>
                <a:ext uri="{FF2B5EF4-FFF2-40B4-BE49-F238E27FC236}">
                  <a16:creationId xmlns:a16="http://schemas.microsoft.com/office/drawing/2014/main" xmlns="" id="{6B7BFC6F-2C47-4A2A-A7B1-61DB24AEC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431" y="4603940"/>
              <a:ext cx="1607538" cy="8489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lIns="128691" tIns="63217" rIns="128691" bIns="63217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Book Antiqua"/>
                </a:rPr>
                <a:t>Site 5</a:t>
              </a:r>
            </a:p>
          </p:txBody>
        </p:sp>
        <p:sp>
          <p:nvSpPr>
            <p:cNvPr id="15" name="Rectangle 62">
              <a:extLst>
                <a:ext uri="{FF2B5EF4-FFF2-40B4-BE49-F238E27FC236}">
                  <a16:creationId xmlns:a16="http://schemas.microsoft.com/office/drawing/2014/main" xmlns="" id="{5BD87A6F-DB05-4CB3-BF57-3405B6224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1538" y="3174436"/>
              <a:ext cx="1607538" cy="8489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lIns="128691" tIns="63217" rIns="128691" bIns="63217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Book Antiqua"/>
                </a:rPr>
                <a:t>Site 1</a:t>
              </a:r>
            </a:p>
          </p:txBody>
        </p:sp>
        <p:sp>
          <p:nvSpPr>
            <p:cNvPr id="16" name="Rectangle 63">
              <a:extLst>
                <a:ext uri="{FF2B5EF4-FFF2-40B4-BE49-F238E27FC236}">
                  <a16:creationId xmlns:a16="http://schemas.microsoft.com/office/drawing/2014/main" xmlns="" id="{6738C36F-860B-4E61-A7E4-F586DBBFE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4124" y="3797582"/>
              <a:ext cx="1607538" cy="8489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lIns="128691" tIns="63217" rIns="128691" bIns="63217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Book Antiqua"/>
                </a:rPr>
                <a:t>Site 2</a:t>
              </a:r>
            </a:p>
          </p:txBody>
        </p:sp>
        <p:sp>
          <p:nvSpPr>
            <p:cNvPr id="17" name="Line 64">
              <a:extLst>
                <a:ext uri="{FF2B5EF4-FFF2-40B4-BE49-F238E27FC236}">
                  <a16:creationId xmlns:a16="http://schemas.microsoft.com/office/drawing/2014/main" xmlns="" id="{FDBD958A-00A5-497B-A76A-AAA53C980A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89725" y="3680178"/>
              <a:ext cx="1011484" cy="487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8" name="Rectangle 65">
              <a:extLst>
                <a:ext uri="{FF2B5EF4-FFF2-40B4-BE49-F238E27FC236}">
                  <a16:creationId xmlns:a16="http://schemas.microsoft.com/office/drawing/2014/main" xmlns="" id="{F12F94BF-EC51-4DB5-B278-726BCB7A4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698" y="7888676"/>
              <a:ext cx="1607538" cy="8489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lIns="128691" tIns="63217" rIns="128691" bIns="63217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Book Antiqua"/>
                </a:rPr>
                <a:t>Site 3</a:t>
              </a:r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xmlns="" id="{7375E483-9DF0-4FE4-8189-FBB0DD40E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631" y="7834489"/>
              <a:ext cx="1607538" cy="8489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lIns="128691" tIns="63217" rIns="128691" bIns="63217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Book Antiqua"/>
                </a:rPr>
                <a:t>Site 4</a:t>
              </a:r>
            </a:p>
          </p:txBody>
        </p:sp>
        <p:grpSp>
          <p:nvGrpSpPr>
            <p:cNvPr id="20" name="Group 67">
              <a:extLst>
                <a:ext uri="{FF2B5EF4-FFF2-40B4-BE49-F238E27FC236}">
                  <a16:creationId xmlns:a16="http://schemas.microsoft.com/office/drawing/2014/main" xmlns="" id="{6CD8394B-8E8A-4D26-8423-28645B4FD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5441" y="3355058"/>
              <a:ext cx="690880" cy="772160"/>
              <a:chOff x="1062" y="1236"/>
              <a:chExt cx="306" cy="342"/>
            </a:xfrm>
          </p:grpSpPr>
          <p:sp>
            <p:nvSpPr>
              <p:cNvPr id="50" name="Rectangle 68">
                <a:extLst>
                  <a:ext uri="{FF2B5EF4-FFF2-40B4-BE49-F238E27FC236}">
                    <a16:creationId xmlns:a16="http://schemas.microsoft.com/office/drawing/2014/main" xmlns="" id="{633DAF3B-0E94-40CA-8FAB-59710DCAB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" y="1260"/>
                <a:ext cx="306" cy="29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51" name="Oval 69">
                <a:extLst>
                  <a:ext uri="{FF2B5EF4-FFF2-40B4-BE49-F238E27FC236}">
                    <a16:creationId xmlns:a16="http://schemas.microsoft.com/office/drawing/2014/main" xmlns="" id="{60FF57A2-AAF1-4B7B-A207-F7E8EE1BA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" y="1236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52" name="Oval 70">
                <a:extLst>
                  <a:ext uri="{FF2B5EF4-FFF2-40B4-BE49-F238E27FC236}">
                    <a16:creationId xmlns:a16="http://schemas.microsoft.com/office/drawing/2014/main" xmlns="" id="{9167AE80-AAFF-4CE2-A266-4E7DF6907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4" y="1538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grpSp>
          <p:nvGrpSpPr>
            <p:cNvPr id="21" name="Group 71">
              <a:extLst>
                <a:ext uri="{FF2B5EF4-FFF2-40B4-BE49-F238E27FC236}">
                  <a16:creationId xmlns:a16="http://schemas.microsoft.com/office/drawing/2014/main" xmlns="" id="{C8B25DC9-8DAB-4D88-9047-08A21A317A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75334" y="7924801"/>
              <a:ext cx="690880" cy="772160"/>
              <a:chOff x="4254" y="3260"/>
              <a:chExt cx="306" cy="342"/>
            </a:xfrm>
          </p:grpSpPr>
          <p:sp>
            <p:nvSpPr>
              <p:cNvPr id="47" name="Rectangle 72">
                <a:extLst>
                  <a:ext uri="{FF2B5EF4-FFF2-40B4-BE49-F238E27FC236}">
                    <a16:creationId xmlns:a16="http://schemas.microsoft.com/office/drawing/2014/main" xmlns="" id="{BAD29C6D-CD52-4B11-86F7-7E506CC6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4" y="3284"/>
                <a:ext cx="306" cy="29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48" name="Oval 73">
                <a:extLst>
                  <a:ext uri="{FF2B5EF4-FFF2-40B4-BE49-F238E27FC236}">
                    <a16:creationId xmlns:a16="http://schemas.microsoft.com/office/drawing/2014/main" xmlns="" id="{2AA9A994-A024-48CA-A587-1F71AC46C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4" y="3260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49" name="Oval 74">
                <a:extLst>
                  <a:ext uri="{FF2B5EF4-FFF2-40B4-BE49-F238E27FC236}">
                    <a16:creationId xmlns:a16="http://schemas.microsoft.com/office/drawing/2014/main" xmlns="" id="{5E93B6CE-D7E8-4B08-89D0-D135B27FA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3562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grpSp>
          <p:nvGrpSpPr>
            <p:cNvPr id="22" name="Group 75">
              <a:extLst>
                <a:ext uri="{FF2B5EF4-FFF2-40B4-BE49-F238E27FC236}">
                  <a16:creationId xmlns:a16="http://schemas.microsoft.com/office/drawing/2014/main" xmlns="" id="{B371A041-E1BB-46DF-8692-D0D3D4589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13432" y="3138312"/>
              <a:ext cx="690880" cy="772160"/>
              <a:chOff x="4662" y="1140"/>
              <a:chExt cx="306" cy="342"/>
            </a:xfrm>
          </p:grpSpPr>
          <p:sp>
            <p:nvSpPr>
              <p:cNvPr id="44" name="Rectangle 76">
                <a:extLst>
                  <a:ext uri="{FF2B5EF4-FFF2-40B4-BE49-F238E27FC236}">
                    <a16:creationId xmlns:a16="http://schemas.microsoft.com/office/drawing/2014/main" xmlns="" id="{BCD1DD62-770A-4E50-8815-BDBAF6537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1164"/>
                <a:ext cx="306" cy="29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45" name="Oval 77">
                <a:extLst>
                  <a:ext uri="{FF2B5EF4-FFF2-40B4-BE49-F238E27FC236}">
                    <a16:creationId xmlns:a16="http://schemas.microsoft.com/office/drawing/2014/main" xmlns="" id="{02CF3830-3797-4D32-9E01-063CD44A7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1140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46" name="Oval 78">
                <a:extLst>
                  <a:ext uri="{FF2B5EF4-FFF2-40B4-BE49-F238E27FC236}">
                    <a16:creationId xmlns:a16="http://schemas.microsoft.com/office/drawing/2014/main" xmlns="" id="{5C69A369-525E-4580-8E4F-76D340A24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1442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grpSp>
          <p:nvGrpSpPr>
            <p:cNvPr id="23" name="Group 79">
              <a:extLst>
                <a:ext uri="{FF2B5EF4-FFF2-40B4-BE49-F238E27FC236}">
                  <a16:creationId xmlns:a16="http://schemas.microsoft.com/office/drawing/2014/main" xmlns="" id="{A146764C-00EF-4870-8550-F08E3C9B28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50872" y="3300872"/>
              <a:ext cx="690880" cy="772160"/>
              <a:chOff x="4590" y="1212"/>
              <a:chExt cx="306" cy="342"/>
            </a:xfrm>
          </p:grpSpPr>
          <p:sp>
            <p:nvSpPr>
              <p:cNvPr id="41" name="Rectangle 80">
                <a:extLst>
                  <a:ext uri="{FF2B5EF4-FFF2-40B4-BE49-F238E27FC236}">
                    <a16:creationId xmlns:a16="http://schemas.microsoft.com/office/drawing/2014/main" xmlns="" id="{E05F525F-FA2A-4714-8A45-6D45267AB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1236"/>
                <a:ext cx="306" cy="29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42" name="Oval 81">
                <a:extLst>
                  <a:ext uri="{FF2B5EF4-FFF2-40B4-BE49-F238E27FC236}">
                    <a16:creationId xmlns:a16="http://schemas.microsoft.com/office/drawing/2014/main" xmlns="" id="{D793D8CE-282A-4CC4-B9DA-FCAFB8E85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1212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43" name="Oval 82">
                <a:extLst>
                  <a:ext uri="{FF2B5EF4-FFF2-40B4-BE49-F238E27FC236}">
                    <a16:creationId xmlns:a16="http://schemas.microsoft.com/office/drawing/2014/main" xmlns="" id="{881AD122-7E19-44EB-88BF-F8438638A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2" y="1514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sp>
          <p:nvSpPr>
            <p:cNvPr id="24" name="Line 83">
              <a:extLst>
                <a:ext uri="{FF2B5EF4-FFF2-40B4-BE49-F238E27FC236}">
                  <a16:creationId xmlns:a16="http://schemas.microsoft.com/office/drawing/2014/main" xmlns="" id="{91B31A20-5027-456B-90D8-4F8DAC2B0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7396" y="8313138"/>
              <a:ext cx="975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grpSp>
          <p:nvGrpSpPr>
            <p:cNvPr id="25" name="Group 84">
              <a:extLst>
                <a:ext uri="{FF2B5EF4-FFF2-40B4-BE49-F238E27FC236}">
                  <a16:creationId xmlns:a16="http://schemas.microsoft.com/office/drawing/2014/main" xmlns="" id="{973CA50D-C38B-477B-938F-2DF509968F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2294" y="7680961"/>
              <a:ext cx="690880" cy="772160"/>
              <a:chOff x="786" y="3152"/>
              <a:chExt cx="306" cy="342"/>
            </a:xfrm>
          </p:grpSpPr>
          <p:sp>
            <p:nvSpPr>
              <p:cNvPr id="38" name="Rectangle 85">
                <a:extLst>
                  <a:ext uri="{FF2B5EF4-FFF2-40B4-BE49-F238E27FC236}">
                    <a16:creationId xmlns:a16="http://schemas.microsoft.com/office/drawing/2014/main" xmlns="" id="{28947C2A-5491-4526-B984-FE8B1FE5B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" y="3176"/>
                <a:ext cx="306" cy="29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39" name="Oval 86">
                <a:extLst>
                  <a:ext uri="{FF2B5EF4-FFF2-40B4-BE49-F238E27FC236}">
                    <a16:creationId xmlns:a16="http://schemas.microsoft.com/office/drawing/2014/main" xmlns="" id="{7372206E-1214-4627-9316-3B31CCEFA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" y="3152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40" name="Oval 87">
                <a:extLst>
                  <a:ext uri="{FF2B5EF4-FFF2-40B4-BE49-F238E27FC236}">
                    <a16:creationId xmlns:a16="http://schemas.microsoft.com/office/drawing/2014/main" xmlns="" id="{8AE2E37C-3FA6-4B3D-A9B5-7BD119F81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454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grpSp>
          <p:nvGrpSpPr>
            <p:cNvPr id="26" name="Group 88">
              <a:extLst>
                <a:ext uri="{FF2B5EF4-FFF2-40B4-BE49-F238E27FC236}">
                  <a16:creationId xmlns:a16="http://schemas.microsoft.com/office/drawing/2014/main" xmlns="" id="{4B1A3B61-2108-486A-BB2A-DA572661A0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9041" y="7897707"/>
              <a:ext cx="690880" cy="772160"/>
              <a:chOff x="882" y="3248"/>
              <a:chExt cx="306" cy="342"/>
            </a:xfrm>
          </p:grpSpPr>
          <p:sp>
            <p:nvSpPr>
              <p:cNvPr id="35" name="Rectangle 89">
                <a:extLst>
                  <a:ext uri="{FF2B5EF4-FFF2-40B4-BE49-F238E27FC236}">
                    <a16:creationId xmlns:a16="http://schemas.microsoft.com/office/drawing/2014/main" xmlns="" id="{31B6F212-4903-4FEC-9E2A-46047B617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2" y="3272"/>
                <a:ext cx="306" cy="29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36" name="Oval 90">
                <a:extLst>
                  <a:ext uri="{FF2B5EF4-FFF2-40B4-BE49-F238E27FC236}">
                    <a16:creationId xmlns:a16="http://schemas.microsoft.com/office/drawing/2014/main" xmlns="" id="{4DD4A068-EC6C-446C-9FF5-F4A5C76CE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2" y="3248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37" name="Oval 91">
                <a:extLst>
                  <a:ext uri="{FF2B5EF4-FFF2-40B4-BE49-F238E27FC236}">
                    <a16:creationId xmlns:a16="http://schemas.microsoft.com/office/drawing/2014/main" xmlns="" id="{887023F1-160F-445E-8F67-3E00803A7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550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grpSp>
          <p:nvGrpSpPr>
            <p:cNvPr id="27" name="Group 92">
              <a:extLst>
                <a:ext uri="{FF2B5EF4-FFF2-40B4-BE49-F238E27FC236}">
                  <a16:creationId xmlns:a16="http://schemas.microsoft.com/office/drawing/2014/main" xmlns="" id="{2108AAF2-D434-401E-A1DF-E613E45C6F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5787" y="8114454"/>
              <a:ext cx="690880" cy="772160"/>
              <a:chOff x="978" y="3344"/>
              <a:chExt cx="306" cy="342"/>
            </a:xfrm>
          </p:grpSpPr>
          <p:sp>
            <p:nvSpPr>
              <p:cNvPr id="32" name="Rectangle 93">
                <a:extLst>
                  <a:ext uri="{FF2B5EF4-FFF2-40B4-BE49-F238E27FC236}">
                    <a16:creationId xmlns:a16="http://schemas.microsoft.com/office/drawing/2014/main" xmlns="" id="{E3B65FD9-0FFC-48EC-9B26-3602F495D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8" y="3368"/>
                <a:ext cx="306" cy="29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33" name="Oval 94">
                <a:extLst>
                  <a:ext uri="{FF2B5EF4-FFF2-40B4-BE49-F238E27FC236}">
                    <a16:creationId xmlns:a16="http://schemas.microsoft.com/office/drawing/2014/main" xmlns="" id="{61442AAB-7C52-4EEB-A9F6-FCF655ACD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8" y="3344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34" name="Oval 95">
                <a:extLst>
                  <a:ext uri="{FF2B5EF4-FFF2-40B4-BE49-F238E27FC236}">
                    <a16:creationId xmlns:a16="http://schemas.microsoft.com/office/drawing/2014/main" xmlns="" id="{DE536046-774E-41F8-8106-9F1EE698E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" y="3646"/>
                <a:ext cx="304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grpSp>
          <p:nvGrpSpPr>
            <p:cNvPr id="28" name="Group 96">
              <a:extLst>
                <a:ext uri="{FF2B5EF4-FFF2-40B4-BE49-F238E27FC236}">
                  <a16:creationId xmlns:a16="http://schemas.microsoft.com/office/drawing/2014/main" xmlns="" id="{9D50EA14-F202-4709-B801-6FFB473184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1200" y="4443307"/>
              <a:ext cx="6285653" cy="2302933"/>
              <a:chOff x="2006" y="1098"/>
              <a:chExt cx="1944" cy="712"/>
            </a:xfrm>
          </p:grpSpPr>
          <p:sp>
            <p:nvSpPr>
              <p:cNvPr id="30" name="Freeform 97">
                <a:extLst>
                  <a:ext uri="{FF2B5EF4-FFF2-40B4-BE49-F238E27FC236}">
                    <a16:creationId xmlns:a16="http://schemas.microsoft.com/office/drawing/2014/main" xmlns="" id="{5F0EA681-4D4F-4AE8-8E60-D6A8A21BF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6" y="1098"/>
                <a:ext cx="1944" cy="710"/>
              </a:xfrm>
              <a:custGeom>
                <a:avLst/>
                <a:gdLst>
                  <a:gd name="T0" fmla="*/ 1914 w 3888"/>
                  <a:gd name="T1" fmla="*/ 365 h 1420"/>
                  <a:gd name="T2" fmla="*/ 1977 w 3888"/>
                  <a:gd name="T3" fmla="*/ 165 h 1420"/>
                  <a:gd name="T4" fmla="*/ 2230 w 3888"/>
                  <a:gd name="T5" fmla="*/ 80 h 1420"/>
                  <a:gd name="T6" fmla="*/ 2432 w 3888"/>
                  <a:gd name="T7" fmla="*/ 84 h 1420"/>
                  <a:gd name="T8" fmla="*/ 2511 w 3888"/>
                  <a:gd name="T9" fmla="*/ 42 h 1420"/>
                  <a:gd name="T10" fmla="*/ 2715 w 3888"/>
                  <a:gd name="T11" fmla="*/ 2 h 1420"/>
                  <a:gd name="T12" fmla="*/ 2930 w 3888"/>
                  <a:gd name="T13" fmla="*/ 108 h 1420"/>
                  <a:gd name="T14" fmla="*/ 3063 w 3888"/>
                  <a:gd name="T15" fmla="*/ 321 h 1420"/>
                  <a:gd name="T16" fmla="*/ 3061 w 3888"/>
                  <a:gd name="T17" fmla="*/ 519 h 1420"/>
                  <a:gd name="T18" fmla="*/ 3015 w 3888"/>
                  <a:gd name="T19" fmla="*/ 616 h 1420"/>
                  <a:gd name="T20" fmla="*/ 3059 w 3888"/>
                  <a:gd name="T21" fmla="*/ 614 h 1420"/>
                  <a:gd name="T22" fmla="*/ 3135 w 3888"/>
                  <a:gd name="T23" fmla="*/ 633 h 1420"/>
                  <a:gd name="T24" fmla="*/ 3213 w 3888"/>
                  <a:gd name="T25" fmla="*/ 709 h 1420"/>
                  <a:gd name="T26" fmla="*/ 3278 w 3888"/>
                  <a:gd name="T27" fmla="*/ 688 h 1420"/>
                  <a:gd name="T28" fmla="*/ 3394 w 3888"/>
                  <a:gd name="T29" fmla="*/ 703 h 1420"/>
                  <a:gd name="T30" fmla="*/ 3504 w 3888"/>
                  <a:gd name="T31" fmla="*/ 810 h 1420"/>
                  <a:gd name="T32" fmla="*/ 3574 w 3888"/>
                  <a:gd name="T33" fmla="*/ 931 h 1420"/>
                  <a:gd name="T34" fmla="*/ 3599 w 3888"/>
                  <a:gd name="T35" fmla="*/ 996 h 1420"/>
                  <a:gd name="T36" fmla="*/ 3650 w 3888"/>
                  <a:gd name="T37" fmla="*/ 1023 h 1420"/>
                  <a:gd name="T38" fmla="*/ 3833 w 3888"/>
                  <a:gd name="T39" fmla="*/ 1102 h 1420"/>
                  <a:gd name="T40" fmla="*/ 3877 w 3888"/>
                  <a:gd name="T41" fmla="*/ 1173 h 1420"/>
                  <a:gd name="T42" fmla="*/ 3743 w 3888"/>
                  <a:gd name="T43" fmla="*/ 1222 h 1420"/>
                  <a:gd name="T44" fmla="*/ 3544 w 3888"/>
                  <a:gd name="T45" fmla="*/ 1249 h 1420"/>
                  <a:gd name="T46" fmla="*/ 3403 w 3888"/>
                  <a:gd name="T47" fmla="*/ 1268 h 1420"/>
                  <a:gd name="T48" fmla="*/ 3356 w 3888"/>
                  <a:gd name="T49" fmla="*/ 1292 h 1420"/>
                  <a:gd name="T50" fmla="*/ 3219 w 3888"/>
                  <a:gd name="T51" fmla="*/ 1355 h 1420"/>
                  <a:gd name="T52" fmla="*/ 2964 w 3888"/>
                  <a:gd name="T53" fmla="*/ 1405 h 1420"/>
                  <a:gd name="T54" fmla="*/ 2703 w 3888"/>
                  <a:gd name="T55" fmla="*/ 1420 h 1420"/>
                  <a:gd name="T56" fmla="*/ 2559 w 3888"/>
                  <a:gd name="T57" fmla="*/ 1393 h 1420"/>
                  <a:gd name="T58" fmla="*/ 2519 w 3888"/>
                  <a:gd name="T59" fmla="*/ 1365 h 1420"/>
                  <a:gd name="T60" fmla="*/ 2411 w 3888"/>
                  <a:gd name="T61" fmla="*/ 1374 h 1420"/>
                  <a:gd name="T62" fmla="*/ 2226 w 3888"/>
                  <a:gd name="T63" fmla="*/ 1372 h 1420"/>
                  <a:gd name="T64" fmla="*/ 2066 w 3888"/>
                  <a:gd name="T65" fmla="*/ 1334 h 1420"/>
                  <a:gd name="T66" fmla="*/ 2004 w 3888"/>
                  <a:gd name="T67" fmla="*/ 1317 h 1420"/>
                  <a:gd name="T68" fmla="*/ 1804 w 3888"/>
                  <a:gd name="T69" fmla="*/ 1367 h 1420"/>
                  <a:gd name="T70" fmla="*/ 1542 w 3888"/>
                  <a:gd name="T71" fmla="*/ 1399 h 1420"/>
                  <a:gd name="T72" fmla="*/ 1384 w 3888"/>
                  <a:gd name="T73" fmla="*/ 1368 h 1420"/>
                  <a:gd name="T74" fmla="*/ 1302 w 3888"/>
                  <a:gd name="T75" fmla="*/ 1361 h 1420"/>
                  <a:gd name="T76" fmla="*/ 1023 w 3888"/>
                  <a:gd name="T77" fmla="*/ 1382 h 1420"/>
                  <a:gd name="T78" fmla="*/ 696 w 3888"/>
                  <a:gd name="T79" fmla="*/ 1330 h 1420"/>
                  <a:gd name="T80" fmla="*/ 488 w 3888"/>
                  <a:gd name="T81" fmla="*/ 1232 h 1420"/>
                  <a:gd name="T82" fmla="*/ 410 w 3888"/>
                  <a:gd name="T83" fmla="*/ 1207 h 1420"/>
                  <a:gd name="T84" fmla="*/ 161 w 3888"/>
                  <a:gd name="T85" fmla="*/ 1165 h 1420"/>
                  <a:gd name="T86" fmla="*/ 3 w 3888"/>
                  <a:gd name="T87" fmla="*/ 1097 h 1420"/>
                  <a:gd name="T88" fmla="*/ 55 w 3888"/>
                  <a:gd name="T89" fmla="*/ 1013 h 1420"/>
                  <a:gd name="T90" fmla="*/ 197 w 3888"/>
                  <a:gd name="T91" fmla="*/ 945 h 1420"/>
                  <a:gd name="T92" fmla="*/ 311 w 3888"/>
                  <a:gd name="T93" fmla="*/ 910 h 1420"/>
                  <a:gd name="T94" fmla="*/ 336 w 3888"/>
                  <a:gd name="T95" fmla="*/ 884 h 1420"/>
                  <a:gd name="T96" fmla="*/ 389 w 3888"/>
                  <a:gd name="T97" fmla="*/ 779 h 1420"/>
                  <a:gd name="T98" fmla="*/ 498 w 3888"/>
                  <a:gd name="T99" fmla="*/ 720 h 1420"/>
                  <a:gd name="T100" fmla="*/ 606 w 3888"/>
                  <a:gd name="T101" fmla="*/ 741 h 1420"/>
                  <a:gd name="T102" fmla="*/ 629 w 3888"/>
                  <a:gd name="T103" fmla="*/ 724 h 1420"/>
                  <a:gd name="T104" fmla="*/ 671 w 3888"/>
                  <a:gd name="T105" fmla="*/ 595 h 1420"/>
                  <a:gd name="T106" fmla="*/ 775 w 3888"/>
                  <a:gd name="T107" fmla="*/ 498 h 1420"/>
                  <a:gd name="T108" fmla="*/ 888 w 3888"/>
                  <a:gd name="T109" fmla="*/ 481 h 1420"/>
                  <a:gd name="T110" fmla="*/ 929 w 3888"/>
                  <a:gd name="T111" fmla="*/ 456 h 1420"/>
                  <a:gd name="T112" fmla="*/ 1089 w 3888"/>
                  <a:gd name="T113" fmla="*/ 308 h 1420"/>
                  <a:gd name="T114" fmla="*/ 1340 w 3888"/>
                  <a:gd name="T115" fmla="*/ 203 h 1420"/>
                  <a:gd name="T116" fmla="*/ 1599 w 3888"/>
                  <a:gd name="T117" fmla="*/ 215 h 1420"/>
                  <a:gd name="T118" fmla="*/ 1776 w 3888"/>
                  <a:gd name="T119" fmla="*/ 308 h 1420"/>
                  <a:gd name="T120" fmla="*/ 1844 w 3888"/>
                  <a:gd name="T121" fmla="*/ 409 h 1420"/>
                  <a:gd name="T122" fmla="*/ 1880 w 3888"/>
                  <a:gd name="T123" fmla="*/ 481 h 1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88" h="1420">
                    <a:moveTo>
                      <a:pt x="1928" y="462"/>
                    </a:moveTo>
                    <a:lnTo>
                      <a:pt x="1928" y="460"/>
                    </a:lnTo>
                    <a:lnTo>
                      <a:pt x="1926" y="452"/>
                    </a:lnTo>
                    <a:lnTo>
                      <a:pt x="1922" y="439"/>
                    </a:lnTo>
                    <a:lnTo>
                      <a:pt x="1922" y="426"/>
                    </a:lnTo>
                    <a:lnTo>
                      <a:pt x="1918" y="407"/>
                    </a:lnTo>
                    <a:lnTo>
                      <a:pt x="1916" y="388"/>
                    </a:lnTo>
                    <a:lnTo>
                      <a:pt x="1914" y="365"/>
                    </a:lnTo>
                    <a:lnTo>
                      <a:pt x="1916" y="340"/>
                    </a:lnTo>
                    <a:lnTo>
                      <a:pt x="1916" y="316"/>
                    </a:lnTo>
                    <a:lnTo>
                      <a:pt x="1922" y="289"/>
                    </a:lnTo>
                    <a:lnTo>
                      <a:pt x="1926" y="262"/>
                    </a:lnTo>
                    <a:lnTo>
                      <a:pt x="1935" y="238"/>
                    </a:lnTo>
                    <a:lnTo>
                      <a:pt x="1947" y="211"/>
                    </a:lnTo>
                    <a:lnTo>
                      <a:pt x="1960" y="188"/>
                    </a:lnTo>
                    <a:lnTo>
                      <a:pt x="1977" y="165"/>
                    </a:lnTo>
                    <a:lnTo>
                      <a:pt x="2002" y="148"/>
                    </a:lnTo>
                    <a:lnTo>
                      <a:pt x="2027" y="131"/>
                    </a:lnTo>
                    <a:lnTo>
                      <a:pt x="2055" y="118"/>
                    </a:lnTo>
                    <a:lnTo>
                      <a:pt x="2087" y="106"/>
                    </a:lnTo>
                    <a:lnTo>
                      <a:pt x="2123" y="99"/>
                    </a:lnTo>
                    <a:lnTo>
                      <a:pt x="2158" y="89"/>
                    </a:lnTo>
                    <a:lnTo>
                      <a:pt x="2194" y="86"/>
                    </a:lnTo>
                    <a:lnTo>
                      <a:pt x="2230" y="80"/>
                    </a:lnTo>
                    <a:lnTo>
                      <a:pt x="2268" y="80"/>
                    </a:lnTo>
                    <a:lnTo>
                      <a:pt x="2300" y="78"/>
                    </a:lnTo>
                    <a:lnTo>
                      <a:pt x="2331" y="78"/>
                    </a:lnTo>
                    <a:lnTo>
                      <a:pt x="2359" y="80"/>
                    </a:lnTo>
                    <a:lnTo>
                      <a:pt x="2386" y="80"/>
                    </a:lnTo>
                    <a:lnTo>
                      <a:pt x="2407" y="80"/>
                    </a:lnTo>
                    <a:lnTo>
                      <a:pt x="2422" y="82"/>
                    </a:lnTo>
                    <a:lnTo>
                      <a:pt x="2432" y="84"/>
                    </a:lnTo>
                    <a:lnTo>
                      <a:pt x="2437" y="86"/>
                    </a:lnTo>
                    <a:lnTo>
                      <a:pt x="2437" y="82"/>
                    </a:lnTo>
                    <a:lnTo>
                      <a:pt x="2443" y="80"/>
                    </a:lnTo>
                    <a:lnTo>
                      <a:pt x="2451" y="74"/>
                    </a:lnTo>
                    <a:lnTo>
                      <a:pt x="2464" y="68"/>
                    </a:lnTo>
                    <a:lnTo>
                      <a:pt x="2475" y="59"/>
                    </a:lnTo>
                    <a:lnTo>
                      <a:pt x="2492" y="49"/>
                    </a:lnTo>
                    <a:lnTo>
                      <a:pt x="2511" y="42"/>
                    </a:lnTo>
                    <a:lnTo>
                      <a:pt x="2532" y="34"/>
                    </a:lnTo>
                    <a:lnTo>
                      <a:pt x="2553" y="25"/>
                    </a:lnTo>
                    <a:lnTo>
                      <a:pt x="2578" y="17"/>
                    </a:lnTo>
                    <a:lnTo>
                      <a:pt x="2603" y="10"/>
                    </a:lnTo>
                    <a:lnTo>
                      <a:pt x="2631" y="6"/>
                    </a:lnTo>
                    <a:lnTo>
                      <a:pt x="2658" y="0"/>
                    </a:lnTo>
                    <a:lnTo>
                      <a:pt x="2686" y="0"/>
                    </a:lnTo>
                    <a:lnTo>
                      <a:pt x="2715" y="2"/>
                    </a:lnTo>
                    <a:lnTo>
                      <a:pt x="2745" y="8"/>
                    </a:lnTo>
                    <a:lnTo>
                      <a:pt x="2772" y="11"/>
                    </a:lnTo>
                    <a:lnTo>
                      <a:pt x="2798" y="23"/>
                    </a:lnTo>
                    <a:lnTo>
                      <a:pt x="2827" y="34"/>
                    </a:lnTo>
                    <a:lnTo>
                      <a:pt x="2856" y="49"/>
                    </a:lnTo>
                    <a:lnTo>
                      <a:pt x="2880" y="67"/>
                    </a:lnTo>
                    <a:lnTo>
                      <a:pt x="2905" y="87"/>
                    </a:lnTo>
                    <a:lnTo>
                      <a:pt x="2930" y="108"/>
                    </a:lnTo>
                    <a:lnTo>
                      <a:pt x="2952" y="133"/>
                    </a:lnTo>
                    <a:lnTo>
                      <a:pt x="2973" y="156"/>
                    </a:lnTo>
                    <a:lnTo>
                      <a:pt x="2992" y="182"/>
                    </a:lnTo>
                    <a:lnTo>
                      <a:pt x="3010" y="207"/>
                    </a:lnTo>
                    <a:lnTo>
                      <a:pt x="3027" y="238"/>
                    </a:lnTo>
                    <a:lnTo>
                      <a:pt x="3040" y="264"/>
                    </a:lnTo>
                    <a:lnTo>
                      <a:pt x="3053" y="293"/>
                    </a:lnTo>
                    <a:lnTo>
                      <a:pt x="3063" y="321"/>
                    </a:lnTo>
                    <a:lnTo>
                      <a:pt x="3070" y="350"/>
                    </a:lnTo>
                    <a:lnTo>
                      <a:pt x="3074" y="376"/>
                    </a:lnTo>
                    <a:lnTo>
                      <a:pt x="3076" y="403"/>
                    </a:lnTo>
                    <a:lnTo>
                      <a:pt x="3076" y="428"/>
                    </a:lnTo>
                    <a:lnTo>
                      <a:pt x="3076" y="452"/>
                    </a:lnTo>
                    <a:lnTo>
                      <a:pt x="3070" y="473"/>
                    </a:lnTo>
                    <a:lnTo>
                      <a:pt x="3067" y="498"/>
                    </a:lnTo>
                    <a:lnTo>
                      <a:pt x="3061" y="519"/>
                    </a:lnTo>
                    <a:lnTo>
                      <a:pt x="3055" y="538"/>
                    </a:lnTo>
                    <a:lnTo>
                      <a:pt x="3048" y="555"/>
                    </a:lnTo>
                    <a:lnTo>
                      <a:pt x="3040" y="570"/>
                    </a:lnTo>
                    <a:lnTo>
                      <a:pt x="3032" y="584"/>
                    </a:lnTo>
                    <a:lnTo>
                      <a:pt x="3029" y="597"/>
                    </a:lnTo>
                    <a:lnTo>
                      <a:pt x="3021" y="604"/>
                    </a:lnTo>
                    <a:lnTo>
                      <a:pt x="3019" y="612"/>
                    </a:lnTo>
                    <a:lnTo>
                      <a:pt x="3015" y="616"/>
                    </a:lnTo>
                    <a:lnTo>
                      <a:pt x="3015" y="620"/>
                    </a:lnTo>
                    <a:lnTo>
                      <a:pt x="3017" y="618"/>
                    </a:lnTo>
                    <a:lnTo>
                      <a:pt x="3025" y="616"/>
                    </a:lnTo>
                    <a:lnTo>
                      <a:pt x="3029" y="614"/>
                    </a:lnTo>
                    <a:lnTo>
                      <a:pt x="3036" y="614"/>
                    </a:lnTo>
                    <a:lnTo>
                      <a:pt x="3044" y="614"/>
                    </a:lnTo>
                    <a:lnTo>
                      <a:pt x="3051" y="614"/>
                    </a:lnTo>
                    <a:lnTo>
                      <a:pt x="3059" y="614"/>
                    </a:lnTo>
                    <a:lnTo>
                      <a:pt x="3068" y="614"/>
                    </a:lnTo>
                    <a:lnTo>
                      <a:pt x="3078" y="614"/>
                    </a:lnTo>
                    <a:lnTo>
                      <a:pt x="3089" y="616"/>
                    </a:lnTo>
                    <a:lnTo>
                      <a:pt x="3097" y="616"/>
                    </a:lnTo>
                    <a:lnTo>
                      <a:pt x="3108" y="620"/>
                    </a:lnTo>
                    <a:lnTo>
                      <a:pt x="3118" y="623"/>
                    </a:lnTo>
                    <a:lnTo>
                      <a:pt x="3127" y="629"/>
                    </a:lnTo>
                    <a:lnTo>
                      <a:pt x="3135" y="633"/>
                    </a:lnTo>
                    <a:lnTo>
                      <a:pt x="3145" y="639"/>
                    </a:lnTo>
                    <a:lnTo>
                      <a:pt x="3152" y="644"/>
                    </a:lnTo>
                    <a:lnTo>
                      <a:pt x="3162" y="652"/>
                    </a:lnTo>
                    <a:lnTo>
                      <a:pt x="3177" y="663"/>
                    </a:lnTo>
                    <a:lnTo>
                      <a:pt x="3188" y="679"/>
                    </a:lnTo>
                    <a:lnTo>
                      <a:pt x="3200" y="690"/>
                    </a:lnTo>
                    <a:lnTo>
                      <a:pt x="3207" y="701"/>
                    </a:lnTo>
                    <a:lnTo>
                      <a:pt x="3213" y="709"/>
                    </a:lnTo>
                    <a:lnTo>
                      <a:pt x="3215" y="715"/>
                    </a:lnTo>
                    <a:lnTo>
                      <a:pt x="3219" y="711"/>
                    </a:lnTo>
                    <a:lnTo>
                      <a:pt x="3228" y="705"/>
                    </a:lnTo>
                    <a:lnTo>
                      <a:pt x="3234" y="701"/>
                    </a:lnTo>
                    <a:lnTo>
                      <a:pt x="3245" y="698"/>
                    </a:lnTo>
                    <a:lnTo>
                      <a:pt x="3253" y="696"/>
                    </a:lnTo>
                    <a:lnTo>
                      <a:pt x="3266" y="692"/>
                    </a:lnTo>
                    <a:lnTo>
                      <a:pt x="3278" y="688"/>
                    </a:lnTo>
                    <a:lnTo>
                      <a:pt x="3291" y="686"/>
                    </a:lnTo>
                    <a:lnTo>
                      <a:pt x="3304" y="684"/>
                    </a:lnTo>
                    <a:lnTo>
                      <a:pt x="3318" y="684"/>
                    </a:lnTo>
                    <a:lnTo>
                      <a:pt x="3333" y="684"/>
                    </a:lnTo>
                    <a:lnTo>
                      <a:pt x="3348" y="688"/>
                    </a:lnTo>
                    <a:lnTo>
                      <a:pt x="3363" y="690"/>
                    </a:lnTo>
                    <a:lnTo>
                      <a:pt x="3378" y="698"/>
                    </a:lnTo>
                    <a:lnTo>
                      <a:pt x="3394" y="703"/>
                    </a:lnTo>
                    <a:lnTo>
                      <a:pt x="3409" y="715"/>
                    </a:lnTo>
                    <a:lnTo>
                      <a:pt x="3422" y="724"/>
                    </a:lnTo>
                    <a:lnTo>
                      <a:pt x="3437" y="737"/>
                    </a:lnTo>
                    <a:lnTo>
                      <a:pt x="3451" y="749"/>
                    </a:lnTo>
                    <a:lnTo>
                      <a:pt x="3464" y="764"/>
                    </a:lnTo>
                    <a:lnTo>
                      <a:pt x="3477" y="779"/>
                    </a:lnTo>
                    <a:lnTo>
                      <a:pt x="3492" y="796"/>
                    </a:lnTo>
                    <a:lnTo>
                      <a:pt x="3504" y="810"/>
                    </a:lnTo>
                    <a:lnTo>
                      <a:pt x="3515" y="829"/>
                    </a:lnTo>
                    <a:lnTo>
                      <a:pt x="3525" y="844"/>
                    </a:lnTo>
                    <a:lnTo>
                      <a:pt x="3536" y="861"/>
                    </a:lnTo>
                    <a:lnTo>
                      <a:pt x="3546" y="876"/>
                    </a:lnTo>
                    <a:lnTo>
                      <a:pt x="3555" y="893"/>
                    </a:lnTo>
                    <a:lnTo>
                      <a:pt x="3561" y="907"/>
                    </a:lnTo>
                    <a:lnTo>
                      <a:pt x="3570" y="922"/>
                    </a:lnTo>
                    <a:lnTo>
                      <a:pt x="3574" y="931"/>
                    </a:lnTo>
                    <a:lnTo>
                      <a:pt x="3580" y="943"/>
                    </a:lnTo>
                    <a:lnTo>
                      <a:pt x="3586" y="952"/>
                    </a:lnTo>
                    <a:lnTo>
                      <a:pt x="3589" y="962"/>
                    </a:lnTo>
                    <a:lnTo>
                      <a:pt x="3591" y="969"/>
                    </a:lnTo>
                    <a:lnTo>
                      <a:pt x="3593" y="977"/>
                    </a:lnTo>
                    <a:lnTo>
                      <a:pt x="3595" y="983"/>
                    </a:lnTo>
                    <a:lnTo>
                      <a:pt x="3599" y="988"/>
                    </a:lnTo>
                    <a:lnTo>
                      <a:pt x="3599" y="996"/>
                    </a:lnTo>
                    <a:lnTo>
                      <a:pt x="3599" y="1002"/>
                    </a:lnTo>
                    <a:lnTo>
                      <a:pt x="3599" y="1005"/>
                    </a:lnTo>
                    <a:lnTo>
                      <a:pt x="3599" y="1007"/>
                    </a:lnTo>
                    <a:lnTo>
                      <a:pt x="3599" y="1007"/>
                    </a:lnTo>
                    <a:lnTo>
                      <a:pt x="3607" y="1009"/>
                    </a:lnTo>
                    <a:lnTo>
                      <a:pt x="3618" y="1013"/>
                    </a:lnTo>
                    <a:lnTo>
                      <a:pt x="3633" y="1019"/>
                    </a:lnTo>
                    <a:lnTo>
                      <a:pt x="3650" y="1023"/>
                    </a:lnTo>
                    <a:lnTo>
                      <a:pt x="3671" y="1032"/>
                    </a:lnTo>
                    <a:lnTo>
                      <a:pt x="3694" y="1040"/>
                    </a:lnTo>
                    <a:lnTo>
                      <a:pt x="3719" y="1051"/>
                    </a:lnTo>
                    <a:lnTo>
                      <a:pt x="3742" y="1059"/>
                    </a:lnTo>
                    <a:lnTo>
                      <a:pt x="3766" y="1070"/>
                    </a:lnTo>
                    <a:lnTo>
                      <a:pt x="3789" y="1080"/>
                    </a:lnTo>
                    <a:lnTo>
                      <a:pt x="3812" y="1091"/>
                    </a:lnTo>
                    <a:lnTo>
                      <a:pt x="3833" y="1102"/>
                    </a:lnTo>
                    <a:lnTo>
                      <a:pt x="3850" y="1114"/>
                    </a:lnTo>
                    <a:lnTo>
                      <a:pt x="3865" y="1123"/>
                    </a:lnTo>
                    <a:lnTo>
                      <a:pt x="3877" y="1135"/>
                    </a:lnTo>
                    <a:lnTo>
                      <a:pt x="3884" y="1142"/>
                    </a:lnTo>
                    <a:lnTo>
                      <a:pt x="3888" y="1152"/>
                    </a:lnTo>
                    <a:lnTo>
                      <a:pt x="3888" y="1159"/>
                    </a:lnTo>
                    <a:lnTo>
                      <a:pt x="3886" y="1167"/>
                    </a:lnTo>
                    <a:lnTo>
                      <a:pt x="3877" y="1173"/>
                    </a:lnTo>
                    <a:lnTo>
                      <a:pt x="3869" y="1180"/>
                    </a:lnTo>
                    <a:lnTo>
                      <a:pt x="3858" y="1188"/>
                    </a:lnTo>
                    <a:lnTo>
                      <a:pt x="3844" y="1196"/>
                    </a:lnTo>
                    <a:lnTo>
                      <a:pt x="3827" y="1199"/>
                    </a:lnTo>
                    <a:lnTo>
                      <a:pt x="3808" y="1205"/>
                    </a:lnTo>
                    <a:lnTo>
                      <a:pt x="3787" y="1211"/>
                    </a:lnTo>
                    <a:lnTo>
                      <a:pt x="3766" y="1216"/>
                    </a:lnTo>
                    <a:lnTo>
                      <a:pt x="3743" y="1222"/>
                    </a:lnTo>
                    <a:lnTo>
                      <a:pt x="3719" y="1226"/>
                    </a:lnTo>
                    <a:lnTo>
                      <a:pt x="3694" y="1230"/>
                    </a:lnTo>
                    <a:lnTo>
                      <a:pt x="3671" y="1235"/>
                    </a:lnTo>
                    <a:lnTo>
                      <a:pt x="3645" y="1237"/>
                    </a:lnTo>
                    <a:lnTo>
                      <a:pt x="3618" y="1241"/>
                    </a:lnTo>
                    <a:lnTo>
                      <a:pt x="3593" y="1243"/>
                    </a:lnTo>
                    <a:lnTo>
                      <a:pt x="3569" y="1247"/>
                    </a:lnTo>
                    <a:lnTo>
                      <a:pt x="3544" y="1249"/>
                    </a:lnTo>
                    <a:lnTo>
                      <a:pt x="3523" y="1254"/>
                    </a:lnTo>
                    <a:lnTo>
                      <a:pt x="3498" y="1254"/>
                    </a:lnTo>
                    <a:lnTo>
                      <a:pt x="3481" y="1260"/>
                    </a:lnTo>
                    <a:lnTo>
                      <a:pt x="3460" y="1260"/>
                    </a:lnTo>
                    <a:lnTo>
                      <a:pt x="3441" y="1262"/>
                    </a:lnTo>
                    <a:lnTo>
                      <a:pt x="3426" y="1264"/>
                    </a:lnTo>
                    <a:lnTo>
                      <a:pt x="3415" y="1268"/>
                    </a:lnTo>
                    <a:lnTo>
                      <a:pt x="3403" y="1268"/>
                    </a:lnTo>
                    <a:lnTo>
                      <a:pt x="3397" y="1268"/>
                    </a:lnTo>
                    <a:lnTo>
                      <a:pt x="3392" y="1268"/>
                    </a:lnTo>
                    <a:lnTo>
                      <a:pt x="3392" y="1270"/>
                    </a:lnTo>
                    <a:lnTo>
                      <a:pt x="3386" y="1272"/>
                    </a:lnTo>
                    <a:lnTo>
                      <a:pt x="3378" y="1279"/>
                    </a:lnTo>
                    <a:lnTo>
                      <a:pt x="3373" y="1283"/>
                    </a:lnTo>
                    <a:lnTo>
                      <a:pt x="3365" y="1287"/>
                    </a:lnTo>
                    <a:lnTo>
                      <a:pt x="3356" y="1292"/>
                    </a:lnTo>
                    <a:lnTo>
                      <a:pt x="3346" y="1302"/>
                    </a:lnTo>
                    <a:lnTo>
                      <a:pt x="3331" y="1308"/>
                    </a:lnTo>
                    <a:lnTo>
                      <a:pt x="3318" y="1315"/>
                    </a:lnTo>
                    <a:lnTo>
                      <a:pt x="3300" y="1323"/>
                    </a:lnTo>
                    <a:lnTo>
                      <a:pt x="3285" y="1330"/>
                    </a:lnTo>
                    <a:lnTo>
                      <a:pt x="3264" y="1338"/>
                    </a:lnTo>
                    <a:lnTo>
                      <a:pt x="3241" y="1348"/>
                    </a:lnTo>
                    <a:lnTo>
                      <a:pt x="3219" y="1355"/>
                    </a:lnTo>
                    <a:lnTo>
                      <a:pt x="3194" y="1365"/>
                    </a:lnTo>
                    <a:lnTo>
                      <a:pt x="3164" y="1370"/>
                    </a:lnTo>
                    <a:lnTo>
                      <a:pt x="3133" y="1376"/>
                    </a:lnTo>
                    <a:lnTo>
                      <a:pt x="3101" y="1382"/>
                    </a:lnTo>
                    <a:lnTo>
                      <a:pt x="3068" y="1389"/>
                    </a:lnTo>
                    <a:lnTo>
                      <a:pt x="3032" y="1393"/>
                    </a:lnTo>
                    <a:lnTo>
                      <a:pt x="3000" y="1401"/>
                    </a:lnTo>
                    <a:lnTo>
                      <a:pt x="2964" y="1405"/>
                    </a:lnTo>
                    <a:lnTo>
                      <a:pt x="2930" y="1410"/>
                    </a:lnTo>
                    <a:lnTo>
                      <a:pt x="2894" y="1412"/>
                    </a:lnTo>
                    <a:lnTo>
                      <a:pt x="2859" y="1416"/>
                    </a:lnTo>
                    <a:lnTo>
                      <a:pt x="2823" y="1418"/>
                    </a:lnTo>
                    <a:lnTo>
                      <a:pt x="2793" y="1420"/>
                    </a:lnTo>
                    <a:lnTo>
                      <a:pt x="2760" y="1420"/>
                    </a:lnTo>
                    <a:lnTo>
                      <a:pt x="2732" y="1420"/>
                    </a:lnTo>
                    <a:lnTo>
                      <a:pt x="2703" y="1420"/>
                    </a:lnTo>
                    <a:lnTo>
                      <a:pt x="2679" y="1420"/>
                    </a:lnTo>
                    <a:lnTo>
                      <a:pt x="2654" y="1418"/>
                    </a:lnTo>
                    <a:lnTo>
                      <a:pt x="2633" y="1414"/>
                    </a:lnTo>
                    <a:lnTo>
                      <a:pt x="2614" y="1410"/>
                    </a:lnTo>
                    <a:lnTo>
                      <a:pt x="2597" y="1407"/>
                    </a:lnTo>
                    <a:lnTo>
                      <a:pt x="2582" y="1401"/>
                    </a:lnTo>
                    <a:lnTo>
                      <a:pt x="2568" y="1397"/>
                    </a:lnTo>
                    <a:lnTo>
                      <a:pt x="2559" y="1393"/>
                    </a:lnTo>
                    <a:lnTo>
                      <a:pt x="2549" y="1387"/>
                    </a:lnTo>
                    <a:lnTo>
                      <a:pt x="2540" y="1384"/>
                    </a:lnTo>
                    <a:lnTo>
                      <a:pt x="2534" y="1380"/>
                    </a:lnTo>
                    <a:lnTo>
                      <a:pt x="2528" y="1374"/>
                    </a:lnTo>
                    <a:lnTo>
                      <a:pt x="2527" y="1372"/>
                    </a:lnTo>
                    <a:lnTo>
                      <a:pt x="2521" y="1367"/>
                    </a:lnTo>
                    <a:lnTo>
                      <a:pt x="2521" y="1365"/>
                    </a:lnTo>
                    <a:lnTo>
                      <a:pt x="2519" y="1365"/>
                    </a:lnTo>
                    <a:lnTo>
                      <a:pt x="2513" y="1365"/>
                    </a:lnTo>
                    <a:lnTo>
                      <a:pt x="2506" y="1367"/>
                    </a:lnTo>
                    <a:lnTo>
                      <a:pt x="2496" y="1368"/>
                    </a:lnTo>
                    <a:lnTo>
                      <a:pt x="2483" y="1368"/>
                    </a:lnTo>
                    <a:lnTo>
                      <a:pt x="2468" y="1370"/>
                    </a:lnTo>
                    <a:lnTo>
                      <a:pt x="2451" y="1372"/>
                    </a:lnTo>
                    <a:lnTo>
                      <a:pt x="2432" y="1374"/>
                    </a:lnTo>
                    <a:lnTo>
                      <a:pt x="2411" y="1374"/>
                    </a:lnTo>
                    <a:lnTo>
                      <a:pt x="2390" y="1376"/>
                    </a:lnTo>
                    <a:lnTo>
                      <a:pt x="2369" y="1378"/>
                    </a:lnTo>
                    <a:lnTo>
                      <a:pt x="2346" y="1380"/>
                    </a:lnTo>
                    <a:lnTo>
                      <a:pt x="2321" y="1378"/>
                    </a:lnTo>
                    <a:lnTo>
                      <a:pt x="2300" y="1378"/>
                    </a:lnTo>
                    <a:lnTo>
                      <a:pt x="2274" y="1376"/>
                    </a:lnTo>
                    <a:lnTo>
                      <a:pt x="2253" y="1376"/>
                    </a:lnTo>
                    <a:lnTo>
                      <a:pt x="2226" y="1372"/>
                    </a:lnTo>
                    <a:lnTo>
                      <a:pt x="2203" y="1368"/>
                    </a:lnTo>
                    <a:lnTo>
                      <a:pt x="2181" y="1365"/>
                    </a:lnTo>
                    <a:lnTo>
                      <a:pt x="2160" y="1361"/>
                    </a:lnTo>
                    <a:lnTo>
                      <a:pt x="2137" y="1355"/>
                    </a:lnTo>
                    <a:lnTo>
                      <a:pt x="2120" y="1349"/>
                    </a:lnTo>
                    <a:lnTo>
                      <a:pt x="2101" y="1344"/>
                    </a:lnTo>
                    <a:lnTo>
                      <a:pt x="2085" y="1340"/>
                    </a:lnTo>
                    <a:lnTo>
                      <a:pt x="2066" y="1334"/>
                    </a:lnTo>
                    <a:lnTo>
                      <a:pt x="2053" y="1329"/>
                    </a:lnTo>
                    <a:lnTo>
                      <a:pt x="2042" y="1323"/>
                    </a:lnTo>
                    <a:lnTo>
                      <a:pt x="2034" y="1321"/>
                    </a:lnTo>
                    <a:lnTo>
                      <a:pt x="2025" y="1317"/>
                    </a:lnTo>
                    <a:lnTo>
                      <a:pt x="2021" y="1315"/>
                    </a:lnTo>
                    <a:lnTo>
                      <a:pt x="2015" y="1313"/>
                    </a:lnTo>
                    <a:lnTo>
                      <a:pt x="2011" y="1313"/>
                    </a:lnTo>
                    <a:lnTo>
                      <a:pt x="2004" y="1317"/>
                    </a:lnTo>
                    <a:lnTo>
                      <a:pt x="1990" y="1319"/>
                    </a:lnTo>
                    <a:lnTo>
                      <a:pt x="1973" y="1325"/>
                    </a:lnTo>
                    <a:lnTo>
                      <a:pt x="1952" y="1330"/>
                    </a:lnTo>
                    <a:lnTo>
                      <a:pt x="1928" y="1336"/>
                    </a:lnTo>
                    <a:lnTo>
                      <a:pt x="1901" y="1342"/>
                    </a:lnTo>
                    <a:lnTo>
                      <a:pt x="1871" y="1351"/>
                    </a:lnTo>
                    <a:lnTo>
                      <a:pt x="1838" y="1359"/>
                    </a:lnTo>
                    <a:lnTo>
                      <a:pt x="1804" y="1367"/>
                    </a:lnTo>
                    <a:lnTo>
                      <a:pt x="1770" y="1374"/>
                    </a:lnTo>
                    <a:lnTo>
                      <a:pt x="1737" y="1382"/>
                    </a:lnTo>
                    <a:lnTo>
                      <a:pt x="1701" y="1386"/>
                    </a:lnTo>
                    <a:lnTo>
                      <a:pt x="1667" y="1391"/>
                    </a:lnTo>
                    <a:lnTo>
                      <a:pt x="1633" y="1393"/>
                    </a:lnTo>
                    <a:lnTo>
                      <a:pt x="1602" y="1399"/>
                    </a:lnTo>
                    <a:lnTo>
                      <a:pt x="1570" y="1399"/>
                    </a:lnTo>
                    <a:lnTo>
                      <a:pt x="1542" y="1399"/>
                    </a:lnTo>
                    <a:lnTo>
                      <a:pt x="1517" y="1397"/>
                    </a:lnTo>
                    <a:lnTo>
                      <a:pt x="1492" y="1395"/>
                    </a:lnTo>
                    <a:lnTo>
                      <a:pt x="1469" y="1391"/>
                    </a:lnTo>
                    <a:lnTo>
                      <a:pt x="1448" y="1387"/>
                    </a:lnTo>
                    <a:lnTo>
                      <a:pt x="1429" y="1382"/>
                    </a:lnTo>
                    <a:lnTo>
                      <a:pt x="1414" y="1380"/>
                    </a:lnTo>
                    <a:lnTo>
                      <a:pt x="1397" y="1374"/>
                    </a:lnTo>
                    <a:lnTo>
                      <a:pt x="1384" y="1368"/>
                    </a:lnTo>
                    <a:lnTo>
                      <a:pt x="1372" y="1365"/>
                    </a:lnTo>
                    <a:lnTo>
                      <a:pt x="1365" y="1361"/>
                    </a:lnTo>
                    <a:lnTo>
                      <a:pt x="1353" y="1355"/>
                    </a:lnTo>
                    <a:lnTo>
                      <a:pt x="1352" y="1355"/>
                    </a:lnTo>
                    <a:lnTo>
                      <a:pt x="1346" y="1355"/>
                    </a:lnTo>
                    <a:lnTo>
                      <a:pt x="1338" y="1355"/>
                    </a:lnTo>
                    <a:lnTo>
                      <a:pt x="1321" y="1357"/>
                    </a:lnTo>
                    <a:lnTo>
                      <a:pt x="1302" y="1361"/>
                    </a:lnTo>
                    <a:lnTo>
                      <a:pt x="1277" y="1363"/>
                    </a:lnTo>
                    <a:lnTo>
                      <a:pt x="1251" y="1368"/>
                    </a:lnTo>
                    <a:lnTo>
                      <a:pt x="1218" y="1370"/>
                    </a:lnTo>
                    <a:lnTo>
                      <a:pt x="1184" y="1374"/>
                    </a:lnTo>
                    <a:lnTo>
                      <a:pt x="1144" y="1376"/>
                    </a:lnTo>
                    <a:lnTo>
                      <a:pt x="1106" y="1380"/>
                    </a:lnTo>
                    <a:lnTo>
                      <a:pt x="1064" y="1382"/>
                    </a:lnTo>
                    <a:lnTo>
                      <a:pt x="1023" y="1382"/>
                    </a:lnTo>
                    <a:lnTo>
                      <a:pt x="979" y="1382"/>
                    </a:lnTo>
                    <a:lnTo>
                      <a:pt x="937" y="1380"/>
                    </a:lnTo>
                    <a:lnTo>
                      <a:pt x="891" y="1374"/>
                    </a:lnTo>
                    <a:lnTo>
                      <a:pt x="851" y="1370"/>
                    </a:lnTo>
                    <a:lnTo>
                      <a:pt x="810" y="1361"/>
                    </a:lnTo>
                    <a:lnTo>
                      <a:pt x="770" y="1351"/>
                    </a:lnTo>
                    <a:lnTo>
                      <a:pt x="732" y="1340"/>
                    </a:lnTo>
                    <a:lnTo>
                      <a:pt x="696" y="1330"/>
                    </a:lnTo>
                    <a:lnTo>
                      <a:pt x="659" y="1317"/>
                    </a:lnTo>
                    <a:lnTo>
                      <a:pt x="629" y="1304"/>
                    </a:lnTo>
                    <a:lnTo>
                      <a:pt x="599" y="1291"/>
                    </a:lnTo>
                    <a:lnTo>
                      <a:pt x="572" y="1277"/>
                    </a:lnTo>
                    <a:lnTo>
                      <a:pt x="545" y="1264"/>
                    </a:lnTo>
                    <a:lnTo>
                      <a:pt x="524" y="1253"/>
                    </a:lnTo>
                    <a:lnTo>
                      <a:pt x="503" y="1241"/>
                    </a:lnTo>
                    <a:lnTo>
                      <a:pt x="488" y="1232"/>
                    </a:lnTo>
                    <a:lnTo>
                      <a:pt x="475" y="1222"/>
                    </a:lnTo>
                    <a:lnTo>
                      <a:pt x="467" y="1218"/>
                    </a:lnTo>
                    <a:lnTo>
                      <a:pt x="462" y="1215"/>
                    </a:lnTo>
                    <a:lnTo>
                      <a:pt x="460" y="1215"/>
                    </a:lnTo>
                    <a:lnTo>
                      <a:pt x="456" y="1213"/>
                    </a:lnTo>
                    <a:lnTo>
                      <a:pt x="445" y="1211"/>
                    </a:lnTo>
                    <a:lnTo>
                      <a:pt x="429" y="1209"/>
                    </a:lnTo>
                    <a:lnTo>
                      <a:pt x="410" y="1207"/>
                    </a:lnTo>
                    <a:lnTo>
                      <a:pt x="386" y="1203"/>
                    </a:lnTo>
                    <a:lnTo>
                      <a:pt x="357" y="1199"/>
                    </a:lnTo>
                    <a:lnTo>
                      <a:pt x="327" y="1196"/>
                    </a:lnTo>
                    <a:lnTo>
                      <a:pt x="296" y="1192"/>
                    </a:lnTo>
                    <a:lnTo>
                      <a:pt x="262" y="1184"/>
                    </a:lnTo>
                    <a:lnTo>
                      <a:pt x="228" y="1178"/>
                    </a:lnTo>
                    <a:lnTo>
                      <a:pt x="194" y="1173"/>
                    </a:lnTo>
                    <a:lnTo>
                      <a:pt x="161" y="1165"/>
                    </a:lnTo>
                    <a:lnTo>
                      <a:pt x="129" y="1159"/>
                    </a:lnTo>
                    <a:lnTo>
                      <a:pt x="102" y="1152"/>
                    </a:lnTo>
                    <a:lnTo>
                      <a:pt x="76" y="1142"/>
                    </a:lnTo>
                    <a:lnTo>
                      <a:pt x="55" y="1135"/>
                    </a:lnTo>
                    <a:lnTo>
                      <a:pt x="36" y="1125"/>
                    </a:lnTo>
                    <a:lnTo>
                      <a:pt x="21" y="1116"/>
                    </a:lnTo>
                    <a:lnTo>
                      <a:pt x="9" y="1106"/>
                    </a:lnTo>
                    <a:lnTo>
                      <a:pt x="3" y="1097"/>
                    </a:lnTo>
                    <a:lnTo>
                      <a:pt x="0" y="1085"/>
                    </a:lnTo>
                    <a:lnTo>
                      <a:pt x="2" y="1076"/>
                    </a:lnTo>
                    <a:lnTo>
                      <a:pt x="3" y="1064"/>
                    </a:lnTo>
                    <a:lnTo>
                      <a:pt x="9" y="1057"/>
                    </a:lnTo>
                    <a:lnTo>
                      <a:pt x="17" y="1045"/>
                    </a:lnTo>
                    <a:lnTo>
                      <a:pt x="28" y="1034"/>
                    </a:lnTo>
                    <a:lnTo>
                      <a:pt x="40" y="1024"/>
                    </a:lnTo>
                    <a:lnTo>
                      <a:pt x="55" y="1013"/>
                    </a:lnTo>
                    <a:lnTo>
                      <a:pt x="70" y="1004"/>
                    </a:lnTo>
                    <a:lnTo>
                      <a:pt x="87" y="994"/>
                    </a:lnTo>
                    <a:lnTo>
                      <a:pt x="104" y="986"/>
                    </a:lnTo>
                    <a:lnTo>
                      <a:pt x="123" y="977"/>
                    </a:lnTo>
                    <a:lnTo>
                      <a:pt x="140" y="969"/>
                    </a:lnTo>
                    <a:lnTo>
                      <a:pt x="159" y="960"/>
                    </a:lnTo>
                    <a:lnTo>
                      <a:pt x="178" y="950"/>
                    </a:lnTo>
                    <a:lnTo>
                      <a:pt x="197" y="945"/>
                    </a:lnTo>
                    <a:lnTo>
                      <a:pt x="213" y="937"/>
                    </a:lnTo>
                    <a:lnTo>
                      <a:pt x="230" y="931"/>
                    </a:lnTo>
                    <a:lnTo>
                      <a:pt x="247" y="928"/>
                    </a:lnTo>
                    <a:lnTo>
                      <a:pt x="264" y="924"/>
                    </a:lnTo>
                    <a:lnTo>
                      <a:pt x="277" y="918"/>
                    </a:lnTo>
                    <a:lnTo>
                      <a:pt x="291" y="914"/>
                    </a:lnTo>
                    <a:lnTo>
                      <a:pt x="302" y="912"/>
                    </a:lnTo>
                    <a:lnTo>
                      <a:pt x="311" y="910"/>
                    </a:lnTo>
                    <a:lnTo>
                      <a:pt x="319" y="907"/>
                    </a:lnTo>
                    <a:lnTo>
                      <a:pt x="325" y="905"/>
                    </a:lnTo>
                    <a:lnTo>
                      <a:pt x="329" y="905"/>
                    </a:lnTo>
                    <a:lnTo>
                      <a:pt x="330" y="905"/>
                    </a:lnTo>
                    <a:lnTo>
                      <a:pt x="330" y="903"/>
                    </a:lnTo>
                    <a:lnTo>
                      <a:pt x="330" y="899"/>
                    </a:lnTo>
                    <a:lnTo>
                      <a:pt x="332" y="891"/>
                    </a:lnTo>
                    <a:lnTo>
                      <a:pt x="336" y="884"/>
                    </a:lnTo>
                    <a:lnTo>
                      <a:pt x="338" y="872"/>
                    </a:lnTo>
                    <a:lnTo>
                      <a:pt x="344" y="861"/>
                    </a:lnTo>
                    <a:lnTo>
                      <a:pt x="349" y="848"/>
                    </a:lnTo>
                    <a:lnTo>
                      <a:pt x="355" y="834"/>
                    </a:lnTo>
                    <a:lnTo>
                      <a:pt x="363" y="819"/>
                    </a:lnTo>
                    <a:lnTo>
                      <a:pt x="370" y="804"/>
                    </a:lnTo>
                    <a:lnTo>
                      <a:pt x="378" y="791"/>
                    </a:lnTo>
                    <a:lnTo>
                      <a:pt x="389" y="779"/>
                    </a:lnTo>
                    <a:lnTo>
                      <a:pt x="399" y="766"/>
                    </a:lnTo>
                    <a:lnTo>
                      <a:pt x="412" y="753"/>
                    </a:lnTo>
                    <a:lnTo>
                      <a:pt x="424" y="743"/>
                    </a:lnTo>
                    <a:lnTo>
                      <a:pt x="437" y="736"/>
                    </a:lnTo>
                    <a:lnTo>
                      <a:pt x="450" y="728"/>
                    </a:lnTo>
                    <a:lnTo>
                      <a:pt x="465" y="724"/>
                    </a:lnTo>
                    <a:lnTo>
                      <a:pt x="481" y="720"/>
                    </a:lnTo>
                    <a:lnTo>
                      <a:pt x="498" y="720"/>
                    </a:lnTo>
                    <a:lnTo>
                      <a:pt x="513" y="720"/>
                    </a:lnTo>
                    <a:lnTo>
                      <a:pt x="528" y="720"/>
                    </a:lnTo>
                    <a:lnTo>
                      <a:pt x="543" y="722"/>
                    </a:lnTo>
                    <a:lnTo>
                      <a:pt x="559" y="728"/>
                    </a:lnTo>
                    <a:lnTo>
                      <a:pt x="570" y="728"/>
                    </a:lnTo>
                    <a:lnTo>
                      <a:pt x="583" y="734"/>
                    </a:lnTo>
                    <a:lnTo>
                      <a:pt x="597" y="736"/>
                    </a:lnTo>
                    <a:lnTo>
                      <a:pt x="606" y="741"/>
                    </a:lnTo>
                    <a:lnTo>
                      <a:pt x="614" y="743"/>
                    </a:lnTo>
                    <a:lnTo>
                      <a:pt x="621" y="747"/>
                    </a:lnTo>
                    <a:lnTo>
                      <a:pt x="623" y="747"/>
                    </a:lnTo>
                    <a:lnTo>
                      <a:pt x="627" y="749"/>
                    </a:lnTo>
                    <a:lnTo>
                      <a:pt x="627" y="747"/>
                    </a:lnTo>
                    <a:lnTo>
                      <a:pt x="627" y="741"/>
                    </a:lnTo>
                    <a:lnTo>
                      <a:pt x="627" y="734"/>
                    </a:lnTo>
                    <a:lnTo>
                      <a:pt x="629" y="724"/>
                    </a:lnTo>
                    <a:lnTo>
                      <a:pt x="631" y="709"/>
                    </a:lnTo>
                    <a:lnTo>
                      <a:pt x="633" y="696"/>
                    </a:lnTo>
                    <a:lnTo>
                      <a:pt x="638" y="680"/>
                    </a:lnTo>
                    <a:lnTo>
                      <a:pt x="644" y="665"/>
                    </a:lnTo>
                    <a:lnTo>
                      <a:pt x="648" y="646"/>
                    </a:lnTo>
                    <a:lnTo>
                      <a:pt x="656" y="629"/>
                    </a:lnTo>
                    <a:lnTo>
                      <a:pt x="663" y="612"/>
                    </a:lnTo>
                    <a:lnTo>
                      <a:pt x="671" y="595"/>
                    </a:lnTo>
                    <a:lnTo>
                      <a:pt x="680" y="578"/>
                    </a:lnTo>
                    <a:lnTo>
                      <a:pt x="690" y="563"/>
                    </a:lnTo>
                    <a:lnTo>
                      <a:pt x="703" y="546"/>
                    </a:lnTo>
                    <a:lnTo>
                      <a:pt x="716" y="534"/>
                    </a:lnTo>
                    <a:lnTo>
                      <a:pt x="730" y="521"/>
                    </a:lnTo>
                    <a:lnTo>
                      <a:pt x="745" y="511"/>
                    </a:lnTo>
                    <a:lnTo>
                      <a:pt x="760" y="502"/>
                    </a:lnTo>
                    <a:lnTo>
                      <a:pt x="775" y="498"/>
                    </a:lnTo>
                    <a:lnTo>
                      <a:pt x="791" y="492"/>
                    </a:lnTo>
                    <a:lnTo>
                      <a:pt x="808" y="488"/>
                    </a:lnTo>
                    <a:lnTo>
                      <a:pt x="823" y="485"/>
                    </a:lnTo>
                    <a:lnTo>
                      <a:pt x="838" y="485"/>
                    </a:lnTo>
                    <a:lnTo>
                      <a:pt x="851" y="481"/>
                    </a:lnTo>
                    <a:lnTo>
                      <a:pt x="865" y="481"/>
                    </a:lnTo>
                    <a:lnTo>
                      <a:pt x="876" y="481"/>
                    </a:lnTo>
                    <a:lnTo>
                      <a:pt x="888" y="481"/>
                    </a:lnTo>
                    <a:lnTo>
                      <a:pt x="895" y="481"/>
                    </a:lnTo>
                    <a:lnTo>
                      <a:pt x="903" y="483"/>
                    </a:lnTo>
                    <a:lnTo>
                      <a:pt x="905" y="483"/>
                    </a:lnTo>
                    <a:lnTo>
                      <a:pt x="908" y="485"/>
                    </a:lnTo>
                    <a:lnTo>
                      <a:pt x="908" y="481"/>
                    </a:lnTo>
                    <a:lnTo>
                      <a:pt x="912" y="475"/>
                    </a:lnTo>
                    <a:lnTo>
                      <a:pt x="920" y="468"/>
                    </a:lnTo>
                    <a:lnTo>
                      <a:pt x="929" y="456"/>
                    </a:lnTo>
                    <a:lnTo>
                      <a:pt x="943" y="443"/>
                    </a:lnTo>
                    <a:lnTo>
                      <a:pt x="956" y="426"/>
                    </a:lnTo>
                    <a:lnTo>
                      <a:pt x="973" y="407"/>
                    </a:lnTo>
                    <a:lnTo>
                      <a:pt x="994" y="390"/>
                    </a:lnTo>
                    <a:lnTo>
                      <a:pt x="1015" y="369"/>
                    </a:lnTo>
                    <a:lnTo>
                      <a:pt x="1038" y="348"/>
                    </a:lnTo>
                    <a:lnTo>
                      <a:pt x="1062" y="329"/>
                    </a:lnTo>
                    <a:lnTo>
                      <a:pt x="1089" y="308"/>
                    </a:lnTo>
                    <a:lnTo>
                      <a:pt x="1116" y="289"/>
                    </a:lnTo>
                    <a:lnTo>
                      <a:pt x="1146" y="272"/>
                    </a:lnTo>
                    <a:lnTo>
                      <a:pt x="1177" y="257"/>
                    </a:lnTo>
                    <a:lnTo>
                      <a:pt x="1209" y="243"/>
                    </a:lnTo>
                    <a:lnTo>
                      <a:pt x="1239" y="228"/>
                    </a:lnTo>
                    <a:lnTo>
                      <a:pt x="1272" y="219"/>
                    </a:lnTo>
                    <a:lnTo>
                      <a:pt x="1304" y="209"/>
                    </a:lnTo>
                    <a:lnTo>
                      <a:pt x="1340" y="203"/>
                    </a:lnTo>
                    <a:lnTo>
                      <a:pt x="1372" y="198"/>
                    </a:lnTo>
                    <a:lnTo>
                      <a:pt x="1407" y="194"/>
                    </a:lnTo>
                    <a:lnTo>
                      <a:pt x="1441" y="194"/>
                    </a:lnTo>
                    <a:lnTo>
                      <a:pt x="1473" y="196"/>
                    </a:lnTo>
                    <a:lnTo>
                      <a:pt x="1506" y="198"/>
                    </a:lnTo>
                    <a:lnTo>
                      <a:pt x="1538" y="201"/>
                    </a:lnTo>
                    <a:lnTo>
                      <a:pt x="1568" y="207"/>
                    </a:lnTo>
                    <a:lnTo>
                      <a:pt x="1599" y="215"/>
                    </a:lnTo>
                    <a:lnTo>
                      <a:pt x="1625" y="220"/>
                    </a:lnTo>
                    <a:lnTo>
                      <a:pt x="1654" y="232"/>
                    </a:lnTo>
                    <a:lnTo>
                      <a:pt x="1679" y="241"/>
                    </a:lnTo>
                    <a:lnTo>
                      <a:pt x="1703" y="255"/>
                    </a:lnTo>
                    <a:lnTo>
                      <a:pt x="1724" y="266"/>
                    </a:lnTo>
                    <a:lnTo>
                      <a:pt x="1743" y="279"/>
                    </a:lnTo>
                    <a:lnTo>
                      <a:pt x="1758" y="295"/>
                    </a:lnTo>
                    <a:lnTo>
                      <a:pt x="1776" y="308"/>
                    </a:lnTo>
                    <a:lnTo>
                      <a:pt x="1787" y="321"/>
                    </a:lnTo>
                    <a:lnTo>
                      <a:pt x="1800" y="336"/>
                    </a:lnTo>
                    <a:lnTo>
                      <a:pt x="1810" y="350"/>
                    </a:lnTo>
                    <a:lnTo>
                      <a:pt x="1819" y="365"/>
                    </a:lnTo>
                    <a:lnTo>
                      <a:pt x="1827" y="376"/>
                    </a:lnTo>
                    <a:lnTo>
                      <a:pt x="1833" y="388"/>
                    </a:lnTo>
                    <a:lnTo>
                      <a:pt x="1838" y="397"/>
                    </a:lnTo>
                    <a:lnTo>
                      <a:pt x="1844" y="409"/>
                    </a:lnTo>
                    <a:lnTo>
                      <a:pt x="1844" y="416"/>
                    </a:lnTo>
                    <a:lnTo>
                      <a:pt x="1848" y="422"/>
                    </a:lnTo>
                    <a:lnTo>
                      <a:pt x="1850" y="424"/>
                    </a:lnTo>
                    <a:lnTo>
                      <a:pt x="1852" y="428"/>
                    </a:lnTo>
                    <a:lnTo>
                      <a:pt x="1859" y="513"/>
                    </a:lnTo>
                    <a:lnTo>
                      <a:pt x="1861" y="506"/>
                    </a:lnTo>
                    <a:lnTo>
                      <a:pt x="1871" y="494"/>
                    </a:lnTo>
                    <a:lnTo>
                      <a:pt x="1880" y="481"/>
                    </a:lnTo>
                    <a:lnTo>
                      <a:pt x="1895" y="473"/>
                    </a:lnTo>
                    <a:lnTo>
                      <a:pt x="1907" y="464"/>
                    </a:lnTo>
                    <a:lnTo>
                      <a:pt x="1918" y="462"/>
                    </a:lnTo>
                    <a:lnTo>
                      <a:pt x="1926" y="462"/>
                    </a:lnTo>
                    <a:lnTo>
                      <a:pt x="1928" y="462"/>
                    </a:lnTo>
                    <a:lnTo>
                      <a:pt x="1928" y="462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31" name="Freeform 98">
                <a:extLst>
                  <a:ext uri="{FF2B5EF4-FFF2-40B4-BE49-F238E27FC236}">
                    <a16:creationId xmlns:a16="http://schemas.microsoft.com/office/drawing/2014/main" xmlns="" id="{EFD98DF8-2B2B-4378-8ECD-24520E515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1310"/>
                <a:ext cx="1785" cy="500"/>
              </a:xfrm>
              <a:custGeom>
                <a:avLst/>
                <a:gdLst>
                  <a:gd name="T0" fmla="*/ 38 w 3569"/>
                  <a:gd name="T1" fmla="*/ 638 h 1000"/>
                  <a:gd name="T2" fmla="*/ 190 w 3569"/>
                  <a:gd name="T3" fmla="*/ 564 h 1000"/>
                  <a:gd name="T4" fmla="*/ 251 w 3569"/>
                  <a:gd name="T5" fmla="*/ 597 h 1000"/>
                  <a:gd name="T6" fmla="*/ 323 w 3569"/>
                  <a:gd name="T7" fmla="*/ 625 h 1000"/>
                  <a:gd name="T8" fmla="*/ 327 w 3569"/>
                  <a:gd name="T9" fmla="*/ 519 h 1000"/>
                  <a:gd name="T10" fmla="*/ 420 w 3569"/>
                  <a:gd name="T11" fmla="*/ 426 h 1000"/>
                  <a:gd name="T12" fmla="*/ 485 w 3569"/>
                  <a:gd name="T13" fmla="*/ 500 h 1000"/>
                  <a:gd name="T14" fmla="*/ 601 w 3569"/>
                  <a:gd name="T15" fmla="*/ 528 h 1000"/>
                  <a:gd name="T16" fmla="*/ 593 w 3569"/>
                  <a:gd name="T17" fmla="*/ 464 h 1000"/>
                  <a:gd name="T18" fmla="*/ 580 w 3569"/>
                  <a:gd name="T19" fmla="*/ 346 h 1000"/>
                  <a:gd name="T20" fmla="*/ 649 w 3569"/>
                  <a:gd name="T21" fmla="*/ 262 h 1000"/>
                  <a:gd name="T22" fmla="*/ 785 w 3569"/>
                  <a:gd name="T23" fmla="*/ 245 h 1000"/>
                  <a:gd name="T24" fmla="*/ 804 w 3569"/>
                  <a:gd name="T25" fmla="*/ 310 h 1000"/>
                  <a:gd name="T26" fmla="*/ 915 w 3569"/>
                  <a:gd name="T27" fmla="*/ 416 h 1000"/>
                  <a:gd name="T28" fmla="*/ 970 w 3569"/>
                  <a:gd name="T29" fmla="*/ 437 h 1000"/>
                  <a:gd name="T30" fmla="*/ 991 w 3569"/>
                  <a:gd name="T31" fmla="*/ 228 h 1000"/>
                  <a:gd name="T32" fmla="*/ 1223 w 3569"/>
                  <a:gd name="T33" fmla="*/ 131 h 1000"/>
                  <a:gd name="T34" fmla="*/ 1502 w 3569"/>
                  <a:gd name="T35" fmla="*/ 196 h 1000"/>
                  <a:gd name="T36" fmla="*/ 1613 w 3569"/>
                  <a:gd name="T37" fmla="*/ 285 h 1000"/>
                  <a:gd name="T38" fmla="*/ 1580 w 3569"/>
                  <a:gd name="T39" fmla="*/ 391 h 1000"/>
                  <a:gd name="T40" fmla="*/ 1630 w 3569"/>
                  <a:gd name="T41" fmla="*/ 471 h 1000"/>
                  <a:gd name="T42" fmla="*/ 1770 w 3569"/>
                  <a:gd name="T43" fmla="*/ 488 h 1000"/>
                  <a:gd name="T44" fmla="*/ 1848 w 3569"/>
                  <a:gd name="T45" fmla="*/ 458 h 1000"/>
                  <a:gd name="T46" fmla="*/ 1787 w 3569"/>
                  <a:gd name="T47" fmla="*/ 260 h 1000"/>
                  <a:gd name="T48" fmla="*/ 1909 w 3569"/>
                  <a:gd name="T49" fmla="*/ 192 h 1000"/>
                  <a:gd name="T50" fmla="*/ 1957 w 3569"/>
                  <a:gd name="T51" fmla="*/ 175 h 1000"/>
                  <a:gd name="T52" fmla="*/ 2044 w 3569"/>
                  <a:gd name="T53" fmla="*/ 61 h 1000"/>
                  <a:gd name="T54" fmla="*/ 2327 w 3569"/>
                  <a:gd name="T55" fmla="*/ 9 h 1000"/>
                  <a:gd name="T56" fmla="*/ 2544 w 3569"/>
                  <a:gd name="T57" fmla="*/ 241 h 1000"/>
                  <a:gd name="T58" fmla="*/ 2761 w 3569"/>
                  <a:gd name="T59" fmla="*/ 112 h 1000"/>
                  <a:gd name="T60" fmla="*/ 2866 w 3569"/>
                  <a:gd name="T61" fmla="*/ 264 h 1000"/>
                  <a:gd name="T62" fmla="*/ 2852 w 3569"/>
                  <a:gd name="T63" fmla="*/ 454 h 1000"/>
                  <a:gd name="T64" fmla="*/ 2873 w 3569"/>
                  <a:gd name="T65" fmla="*/ 500 h 1000"/>
                  <a:gd name="T66" fmla="*/ 2999 w 3569"/>
                  <a:gd name="T67" fmla="*/ 488 h 1000"/>
                  <a:gd name="T68" fmla="*/ 3092 w 3569"/>
                  <a:gd name="T69" fmla="*/ 426 h 1000"/>
                  <a:gd name="T70" fmla="*/ 3200 w 3569"/>
                  <a:gd name="T71" fmla="*/ 475 h 1000"/>
                  <a:gd name="T72" fmla="*/ 3217 w 3569"/>
                  <a:gd name="T73" fmla="*/ 581 h 1000"/>
                  <a:gd name="T74" fmla="*/ 3301 w 3569"/>
                  <a:gd name="T75" fmla="*/ 637 h 1000"/>
                  <a:gd name="T76" fmla="*/ 3493 w 3569"/>
                  <a:gd name="T77" fmla="*/ 705 h 1000"/>
                  <a:gd name="T78" fmla="*/ 3546 w 3569"/>
                  <a:gd name="T79" fmla="*/ 785 h 1000"/>
                  <a:gd name="T80" fmla="*/ 3324 w 3569"/>
                  <a:gd name="T81" fmla="*/ 829 h 1000"/>
                  <a:gd name="T82" fmla="*/ 3130 w 3569"/>
                  <a:gd name="T83" fmla="*/ 887 h 1000"/>
                  <a:gd name="T84" fmla="*/ 2968 w 3569"/>
                  <a:gd name="T85" fmla="*/ 956 h 1000"/>
                  <a:gd name="T86" fmla="*/ 2702 w 3569"/>
                  <a:gd name="T87" fmla="*/ 983 h 1000"/>
                  <a:gd name="T88" fmla="*/ 2510 w 3569"/>
                  <a:gd name="T89" fmla="*/ 950 h 1000"/>
                  <a:gd name="T90" fmla="*/ 2434 w 3569"/>
                  <a:gd name="T91" fmla="*/ 943 h 1000"/>
                  <a:gd name="T92" fmla="*/ 2215 w 3569"/>
                  <a:gd name="T93" fmla="*/ 983 h 1000"/>
                  <a:gd name="T94" fmla="*/ 1957 w 3569"/>
                  <a:gd name="T95" fmla="*/ 918 h 1000"/>
                  <a:gd name="T96" fmla="*/ 1856 w 3569"/>
                  <a:gd name="T97" fmla="*/ 925 h 1000"/>
                  <a:gd name="T98" fmla="*/ 1637 w 3569"/>
                  <a:gd name="T99" fmla="*/ 988 h 1000"/>
                  <a:gd name="T100" fmla="*/ 1396 w 3569"/>
                  <a:gd name="T101" fmla="*/ 992 h 1000"/>
                  <a:gd name="T102" fmla="*/ 1154 w 3569"/>
                  <a:gd name="T103" fmla="*/ 937 h 1000"/>
                  <a:gd name="T104" fmla="*/ 1042 w 3569"/>
                  <a:gd name="T105" fmla="*/ 914 h 1000"/>
                  <a:gd name="T106" fmla="*/ 755 w 3569"/>
                  <a:gd name="T107" fmla="*/ 924 h 1000"/>
                  <a:gd name="T108" fmla="*/ 458 w 3569"/>
                  <a:gd name="T109" fmla="*/ 792 h 1000"/>
                  <a:gd name="T110" fmla="*/ 356 w 3569"/>
                  <a:gd name="T111" fmla="*/ 758 h 1000"/>
                  <a:gd name="T112" fmla="*/ 154 w 3569"/>
                  <a:gd name="T113" fmla="*/ 764 h 1000"/>
                  <a:gd name="T114" fmla="*/ 17 w 3569"/>
                  <a:gd name="T115" fmla="*/ 722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69" h="1000">
                    <a:moveTo>
                      <a:pt x="6" y="716"/>
                    </a:moveTo>
                    <a:lnTo>
                      <a:pt x="4" y="715"/>
                    </a:lnTo>
                    <a:lnTo>
                      <a:pt x="2" y="709"/>
                    </a:lnTo>
                    <a:lnTo>
                      <a:pt x="0" y="701"/>
                    </a:lnTo>
                    <a:lnTo>
                      <a:pt x="2" y="692"/>
                    </a:lnTo>
                    <a:lnTo>
                      <a:pt x="4" y="678"/>
                    </a:lnTo>
                    <a:lnTo>
                      <a:pt x="12" y="667"/>
                    </a:lnTo>
                    <a:lnTo>
                      <a:pt x="15" y="659"/>
                    </a:lnTo>
                    <a:lnTo>
                      <a:pt x="21" y="652"/>
                    </a:lnTo>
                    <a:lnTo>
                      <a:pt x="29" y="644"/>
                    </a:lnTo>
                    <a:lnTo>
                      <a:pt x="38" y="638"/>
                    </a:lnTo>
                    <a:lnTo>
                      <a:pt x="50" y="629"/>
                    </a:lnTo>
                    <a:lnTo>
                      <a:pt x="63" y="621"/>
                    </a:lnTo>
                    <a:lnTo>
                      <a:pt x="74" y="614"/>
                    </a:lnTo>
                    <a:lnTo>
                      <a:pt x="91" y="606"/>
                    </a:lnTo>
                    <a:lnTo>
                      <a:pt x="105" y="599"/>
                    </a:lnTo>
                    <a:lnTo>
                      <a:pt x="120" y="591"/>
                    </a:lnTo>
                    <a:lnTo>
                      <a:pt x="137" y="583"/>
                    </a:lnTo>
                    <a:lnTo>
                      <a:pt x="152" y="580"/>
                    </a:lnTo>
                    <a:lnTo>
                      <a:pt x="166" y="572"/>
                    </a:lnTo>
                    <a:lnTo>
                      <a:pt x="179" y="568"/>
                    </a:lnTo>
                    <a:lnTo>
                      <a:pt x="190" y="564"/>
                    </a:lnTo>
                    <a:lnTo>
                      <a:pt x="202" y="559"/>
                    </a:lnTo>
                    <a:lnTo>
                      <a:pt x="209" y="555"/>
                    </a:lnTo>
                    <a:lnTo>
                      <a:pt x="217" y="553"/>
                    </a:lnTo>
                    <a:lnTo>
                      <a:pt x="221" y="553"/>
                    </a:lnTo>
                    <a:lnTo>
                      <a:pt x="225" y="553"/>
                    </a:lnTo>
                    <a:lnTo>
                      <a:pt x="225" y="557"/>
                    </a:lnTo>
                    <a:lnTo>
                      <a:pt x="226" y="564"/>
                    </a:lnTo>
                    <a:lnTo>
                      <a:pt x="228" y="570"/>
                    </a:lnTo>
                    <a:lnTo>
                      <a:pt x="234" y="578"/>
                    </a:lnTo>
                    <a:lnTo>
                      <a:pt x="242" y="587"/>
                    </a:lnTo>
                    <a:lnTo>
                      <a:pt x="251" y="597"/>
                    </a:lnTo>
                    <a:lnTo>
                      <a:pt x="264" y="604"/>
                    </a:lnTo>
                    <a:lnTo>
                      <a:pt x="278" y="614"/>
                    </a:lnTo>
                    <a:lnTo>
                      <a:pt x="289" y="621"/>
                    </a:lnTo>
                    <a:lnTo>
                      <a:pt x="304" y="629"/>
                    </a:lnTo>
                    <a:lnTo>
                      <a:pt x="316" y="633"/>
                    </a:lnTo>
                    <a:lnTo>
                      <a:pt x="327" y="640"/>
                    </a:lnTo>
                    <a:lnTo>
                      <a:pt x="335" y="642"/>
                    </a:lnTo>
                    <a:lnTo>
                      <a:pt x="337" y="646"/>
                    </a:lnTo>
                    <a:lnTo>
                      <a:pt x="335" y="642"/>
                    </a:lnTo>
                    <a:lnTo>
                      <a:pt x="329" y="635"/>
                    </a:lnTo>
                    <a:lnTo>
                      <a:pt x="323" y="625"/>
                    </a:lnTo>
                    <a:lnTo>
                      <a:pt x="318" y="614"/>
                    </a:lnTo>
                    <a:lnTo>
                      <a:pt x="314" y="604"/>
                    </a:lnTo>
                    <a:lnTo>
                      <a:pt x="312" y="595"/>
                    </a:lnTo>
                    <a:lnTo>
                      <a:pt x="310" y="587"/>
                    </a:lnTo>
                    <a:lnTo>
                      <a:pt x="310" y="580"/>
                    </a:lnTo>
                    <a:lnTo>
                      <a:pt x="308" y="570"/>
                    </a:lnTo>
                    <a:lnTo>
                      <a:pt x="310" y="561"/>
                    </a:lnTo>
                    <a:lnTo>
                      <a:pt x="314" y="551"/>
                    </a:lnTo>
                    <a:lnTo>
                      <a:pt x="318" y="542"/>
                    </a:lnTo>
                    <a:lnTo>
                      <a:pt x="321" y="530"/>
                    </a:lnTo>
                    <a:lnTo>
                      <a:pt x="327" y="519"/>
                    </a:lnTo>
                    <a:lnTo>
                      <a:pt x="333" y="507"/>
                    </a:lnTo>
                    <a:lnTo>
                      <a:pt x="340" y="498"/>
                    </a:lnTo>
                    <a:lnTo>
                      <a:pt x="348" y="488"/>
                    </a:lnTo>
                    <a:lnTo>
                      <a:pt x="358" y="477"/>
                    </a:lnTo>
                    <a:lnTo>
                      <a:pt x="367" y="469"/>
                    </a:lnTo>
                    <a:lnTo>
                      <a:pt x="379" y="462"/>
                    </a:lnTo>
                    <a:lnTo>
                      <a:pt x="384" y="452"/>
                    </a:lnTo>
                    <a:lnTo>
                      <a:pt x="394" y="445"/>
                    </a:lnTo>
                    <a:lnTo>
                      <a:pt x="401" y="437"/>
                    </a:lnTo>
                    <a:lnTo>
                      <a:pt x="409" y="433"/>
                    </a:lnTo>
                    <a:lnTo>
                      <a:pt x="420" y="426"/>
                    </a:lnTo>
                    <a:lnTo>
                      <a:pt x="424" y="424"/>
                    </a:lnTo>
                    <a:lnTo>
                      <a:pt x="424" y="431"/>
                    </a:lnTo>
                    <a:lnTo>
                      <a:pt x="426" y="437"/>
                    </a:lnTo>
                    <a:lnTo>
                      <a:pt x="430" y="450"/>
                    </a:lnTo>
                    <a:lnTo>
                      <a:pt x="434" y="460"/>
                    </a:lnTo>
                    <a:lnTo>
                      <a:pt x="445" y="473"/>
                    </a:lnTo>
                    <a:lnTo>
                      <a:pt x="449" y="479"/>
                    </a:lnTo>
                    <a:lnTo>
                      <a:pt x="458" y="485"/>
                    </a:lnTo>
                    <a:lnTo>
                      <a:pt x="466" y="490"/>
                    </a:lnTo>
                    <a:lnTo>
                      <a:pt x="475" y="498"/>
                    </a:lnTo>
                    <a:lnTo>
                      <a:pt x="485" y="500"/>
                    </a:lnTo>
                    <a:lnTo>
                      <a:pt x="495" y="505"/>
                    </a:lnTo>
                    <a:lnTo>
                      <a:pt x="504" y="507"/>
                    </a:lnTo>
                    <a:lnTo>
                      <a:pt x="517" y="513"/>
                    </a:lnTo>
                    <a:lnTo>
                      <a:pt x="529" y="513"/>
                    </a:lnTo>
                    <a:lnTo>
                      <a:pt x="540" y="517"/>
                    </a:lnTo>
                    <a:lnTo>
                      <a:pt x="552" y="519"/>
                    </a:lnTo>
                    <a:lnTo>
                      <a:pt x="563" y="523"/>
                    </a:lnTo>
                    <a:lnTo>
                      <a:pt x="574" y="524"/>
                    </a:lnTo>
                    <a:lnTo>
                      <a:pt x="584" y="524"/>
                    </a:lnTo>
                    <a:lnTo>
                      <a:pt x="593" y="526"/>
                    </a:lnTo>
                    <a:lnTo>
                      <a:pt x="601" y="528"/>
                    </a:lnTo>
                    <a:lnTo>
                      <a:pt x="610" y="530"/>
                    </a:lnTo>
                    <a:lnTo>
                      <a:pt x="618" y="532"/>
                    </a:lnTo>
                    <a:lnTo>
                      <a:pt x="614" y="528"/>
                    </a:lnTo>
                    <a:lnTo>
                      <a:pt x="610" y="521"/>
                    </a:lnTo>
                    <a:lnTo>
                      <a:pt x="609" y="513"/>
                    </a:lnTo>
                    <a:lnTo>
                      <a:pt x="607" y="507"/>
                    </a:lnTo>
                    <a:lnTo>
                      <a:pt x="605" y="500"/>
                    </a:lnTo>
                    <a:lnTo>
                      <a:pt x="603" y="494"/>
                    </a:lnTo>
                    <a:lnTo>
                      <a:pt x="599" y="483"/>
                    </a:lnTo>
                    <a:lnTo>
                      <a:pt x="595" y="475"/>
                    </a:lnTo>
                    <a:lnTo>
                      <a:pt x="593" y="464"/>
                    </a:lnTo>
                    <a:lnTo>
                      <a:pt x="591" y="456"/>
                    </a:lnTo>
                    <a:lnTo>
                      <a:pt x="586" y="443"/>
                    </a:lnTo>
                    <a:lnTo>
                      <a:pt x="586" y="433"/>
                    </a:lnTo>
                    <a:lnTo>
                      <a:pt x="582" y="424"/>
                    </a:lnTo>
                    <a:lnTo>
                      <a:pt x="582" y="412"/>
                    </a:lnTo>
                    <a:lnTo>
                      <a:pt x="580" y="399"/>
                    </a:lnTo>
                    <a:lnTo>
                      <a:pt x="578" y="389"/>
                    </a:lnTo>
                    <a:lnTo>
                      <a:pt x="578" y="378"/>
                    </a:lnTo>
                    <a:lnTo>
                      <a:pt x="578" y="367"/>
                    </a:lnTo>
                    <a:lnTo>
                      <a:pt x="578" y="355"/>
                    </a:lnTo>
                    <a:lnTo>
                      <a:pt x="580" y="346"/>
                    </a:lnTo>
                    <a:lnTo>
                      <a:pt x="580" y="336"/>
                    </a:lnTo>
                    <a:lnTo>
                      <a:pt x="586" y="327"/>
                    </a:lnTo>
                    <a:lnTo>
                      <a:pt x="588" y="317"/>
                    </a:lnTo>
                    <a:lnTo>
                      <a:pt x="593" y="308"/>
                    </a:lnTo>
                    <a:lnTo>
                      <a:pt x="597" y="298"/>
                    </a:lnTo>
                    <a:lnTo>
                      <a:pt x="605" y="291"/>
                    </a:lnTo>
                    <a:lnTo>
                      <a:pt x="610" y="283"/>
                    </a:lnTo>
                    <a:lnTo>
                      <a:pt x="618" y="277"/>
                    </a:lnTo>
                    <a:lnTo>
                      <a:pt x="628" y="272"/>
                    </a:lnTo>
                    <a:lnTo>
                      <a:pt x="639" y="268"/>
                    </a:lnTo>
                    <a:lnTo>
                      <a:pt x="649" y="262"/>
                    </a:lnTo>
                    <a:lnTo>
                      <a:pt x="662" y="258"/>
                    </a:lnTo>
                    <a:lnTo>
                      <a:pt x="675" y="255"/>
                    </a:lnTo>
                    <a:lnTo>
                      <a:pt x="688" y="253"/>
                    </a:lnTo>
                    <a:lnTo>
                      <a:pt x="702" y="249"/>
                    </a:lnTo>
                    <a:lnTo>
                      <a:pt x="715" y="247"/>
                    </a:lnTo>
                    <a:lnTo>
                      <a:pt x="728" y="247"/>
                    </a:lnTo>
                    <a:lnTo>
                      <a:pt x="744" y="247"/>
                    </a:lnTo>
                    <a:lnTo>
                      <a:pt x="755" y="247"/>
                    </a:lnTo>
                    <a:lnTo>
                      <a:pt x="766" y="245"/>
                    </a:lnTo>
                    <a:lnTo>
                      <a:pt x="776" y="245"/>
                    </a:lnTo>
                    <a:lnTo>
                      <a:pt x="785" y="245"/>
                    </a:lnTo>
                    <a:lnTo>
                      <a:pt x="793" y="245"/>
                    </a:lnTo>
                    <a:lnTo>
                      <a:pt x="799" y="245"/>
                    </a:lnTo>
                    <a:lnTo>
                      <a:pt x="801" y="245"/>
                    </a:lnTo>
                    <a:lnTo>
                      <a:pt x="804" y="247"/>
                    </a:lnTo>
                    <a:lnTo>
                      <a:pt x="803" y="247"/>
                    </a:lnTo>
                    <a:lnTo>
                      <a:pt x="801" y="253"/>
                    </a:lnTo>
                    <a:lnTo>
                      <a:pt x="799" y="260"/>
                    </a:lnTo>
                    <a:lnTo>
                      <a:pt x="799" y="272"/>
                    </a:lnTo>
                    <a:lnTo>
                      <a:pt x="797" y="285"/>
                    </a:lnTo>
                    <a:lnTo>
                      <a:pt x="801" y="302"/>
                    </a:lnTo>
                    <a:lnTo>
                      <a:pt x="804" y="310"/>
                    </a:lnTo>
                    <a:lnTo>
                      <a:pt x="810" y="319"/>
                    </a:lnTo>
                    <a:lnTo>
                      <a:pt x="814" y="329"/>
                    </a:lnTo>
                    <a:lnTo>
                      <a:pt x="823" y="340"/>
                    </a:lnTo>
                    <a:lnTo>
                      <a:pt x="831" y="348"/>
                    </a:lnTo>
                    <a:lnTo>
                      <a:pt x="841" y="357"/>
                    </a:lnTo>
                    <a:lnTo>
                      <a:pt x="852" y="367"/>
                    </a:lnTo>
                    <a:lnTo>
                      <a:pt x="863" y="378"/>
                    </a:lnTo>
                    <a:lnTo>
                      <a:pt x="877" y="386"/>
                    </a:lnTo>
                    <a:lnTo>
                      <a:pt x="890" y="397"/>
                    </a:lnTo>
                    <a:lnTo>
                      <a:pt x="901" y="405"/>
                    </a:lnTo>
                    <a:lnTo>
                      <a:pt x="915" y="416"/>
                    </a:lnTo>
                    <a:lnTo>
                      <a:pt x="924" y="424"/>
                    </a:lnTo>
                    <a:lnTo>
                      <a:pt x="936" y="431"/>
                    </a:lnTo>
                    <a:lnTo>
                      <a:pt x="945" y="437"/>
                    </a:lnTo>
                    <a:lnTo>
                      <a:pt x="955" y="443"/>
                    </a:lnTo>
                    <a:lnTo>
                      <a:pt x="962" y="445"/>
                    </a:lnTo>
                    <a:lnTo>
                      <a:pt x="968" y="450"/>
                    </a:lnTo>
                    <a:lnTo>
                      <a:pt x="972" y="452"/>
                    </a:lnTo>
                    <a:lnTo>
                      <a:pt x="974" y="454"/>
                    </a:lnTo>
                    <a:lnTo>
                      <a:pt x="972" y="450"/>
                    </a:lnTo>
                    <a:lnTo>
                      <a:pt x="972" y="445"/>
                    </a:lnTo>
                    <a:lnTo>
                      <a:pt x="970" y="437"/>
                    </a:lnTo>
                    <a:lnTo>
                      <a:pt x="968" y="424"/>
                    </a:lnTo>
                    <a:lnTo>
                      <a:pt x="964" y="409"/>
                    </a:lnTo>
                    <a:lnTo>
                      <a:pt x="964" y="391"/>
                    </a:lnTo>
                    <a:lnTo>
                      <a:pt x="964" y="374"/>
                    </a:lnTo>
                    <a:lnTo>
                      <a:pt x="964" y="355"/>
                    </a:lnTo>
                    <a:lnTo>
                      <a:pt x="964" y="334"/>
                    </a:lnTo>
                    <a:lnTo>
                      <a:pt x="966" y="313"/>
                    </a:lnTo>
                    <a:lnTo>
                      <a:pt x="968" y="291"/>
                    </a:lnTo>
                    <a:lnTo>
                      <a:pt x="974" y="272"/>
                    </a:lnTo>
                    <a:lnTo>
                      <a:pt x="979" y="249"/>
                    </a:lnTo>
                    <a:lnTo>
                      <a:pt x="991" y="228"/>
                    </a:lnTo>
                    <a:lnTo>
                      <a:pt x="1000" y="211"/>
                    </a:lnTo>
                    <a:lnTo>
                      <a:pt x="1015" y="196"/>
                    </a:lnTo>
                    <a:lnTo>
                      <a:pt x="1029" y="179"/>
                    </a:lnTo>
                    <a:lnTo>
                      <a:pt x="1048" y="167"/>
                    </a:lnTo>
                    <a:lnTo>
                      <a:pt x="1069" y="156"/>
                    </a:lnTo>
                    <a:lnTo>
                      <a:pt x="1092" y="148"/>
                    </a:lnTo>
                    <a:lnTo>
                      <a:pt x="1114" y="141"/>
                    </a:lnTo>
                    <a:lnTo>
                      <a:pt x="1141" y="137"/>
                    </a:lnTo>
                    <a:lnTo>
                      <a:pt x="1168" y="133"/>
                    </a:lnTo>
                    <a:lnTo>
                      <a:pt x="1196" y="133"/>
                    </a:lnTo>
                    <a:lnTo>
                      <a:pt x="1223" y="131"/>
                    </a:lnTo>
                    <a:lnTo>
                      <a:pt x="1251" y="133"/>
                    </a:lnTo>
                    <a:lnTo>
                      <a:pt x="1280" y="133"/>
                    </a:lnTo>
                    <a:lnTo>
                      <a:pt x="1308" y="139"/>
                    </a:lnTo>
                    <a:lnTo>
                      <a:pt x="1337" y="141"/>
                    </a:lnTo>
                    <a:lnTo>
                      <a:pt x="1363" y="146"/>
                    </a:lnTo>
                    <a:lnTo>
                      <a:pt x="1390" y="152"/>
                    </a:lnTo>
                    <a:lnTo>
                      <a:pt x="1417" y="161"/>
                    </a:lnTo>
                    <a:lnTo>
                      <a:pt x="1438" y="169"/>
                    </a:lnTo>
                    <a:lnTo>
                      <a:pt x="1462" y="177"/>
                    </a:lnTo>
                    <a:lnTo>
                      <a:pt x="1483" y="186"/>
                    </a:lnTo>
                    <a:lnTo>
                      <a:pt x="1502" y="196"/>
                    </a:lnTo>
                    <a:lnTo>
                      <a:pt x="1519" y="207"/>
                    </a:lnTo>
                    <a:lnTo>
                      <a:pt x="1536" y="217"/>
                    </a:lnTo>
                    <a:lnTo>
                      <a:pt x="1552" y="228"/>
                    </a:lnTo>
                    <a:lnTo>
                      <a:pt x="1565" y="237"/>
                    </a:lnTo>
                    <a:lnTo>
                      <a:pt x="1576" y="247"/>
                    </a:lnTo>
                    <a:lnTo>
                      <a:pt x="1586" y="255"/>
                    </a:lnTo>
                    <a:lnTo>
                      <a:pt x="1594" y="262"/>
                    </a:lnTo>
                    <a:lnTo>
                      <a:pt x="1603" y="270"/>
                    </a:lnTo>
                    <a:lnTo>
                      <a:pt x="1611" y="279"/>
                    </a:lnTo>
                    <a:lnTo>
                      <a:pt x="1614" y="285"/>
                    </a:lnTo>
                    <a:lnTo>
                      <a:pt x="1613" y="285"/>
                    </a:lnTo>
                    <a:lnTo>
                      <a:pt x="1609" y="293"/>
                    </a:lnTo>
                    <a:lnTo>
                      <a:pt x="1603" y="304"/>
                    </a:lnTo>
                    <a:lnTo>
                      <a:pt x="1597" y="317"/>
                    </a:lnTo>
                    <a:lnTo>
                      <a:pt x="1594" y="325"/>
                    </a:lnTo>
                    <a:lnTo>
                      <a:pt x="1590" y="334"/>
                    </a:lnTo>
                    <a:lnTo>
                      <a:pt x="1588" y="342"/>
                    </a:lnTo>
                    <a:lnTo>
                      <a:pt x="1584" y="351"/>
                    </a:lnTo>
                    <a:lnTo>
                      <a:pt x="1582" y="361"/>
                    </a:lnTo>
                    <a:lnTo>
                      <a:pt x="1580" y="370"/>
                    </a:lnTo>
                    <a:lnTo>
                      <a:pt x="1580" y="380"/>
                    </a:lnTo>
                    <a:lnTo>
                      <a:pt x="1580" y="391"/>
                    </a:lnTo>
                    <a:lnTo>
                      <a:pt x="1580" y="399"/>
                    </a:lnTo>
                    <a:lnTo>
                      <a:pt x="1580" y="407"/>
                    </a:lnTo>
                    <a:lnTo>
                      <a:pt x="1582" y="416"/>
                    </a:lnTo>
                    <a:lnTo>
                      <a:pt x="1586" y="424"/>
                    </a:lnTo>
                    <a:lnTo>
                      <a:pt x="1590" y="431"/>
                    </a:lnTo>
                    <a:lnTo>
                      <a:pt x="1594" y="441"/>
                    </a:lnTo>
                    <a:lnTo>
                      <a:pt x="1599" y="448"/>
                    </a:lnTo>
                    <a:lnTo>
                      <a:pt x="1607" y="456"/>
                    </a:lnTo>
                    <a:lnTo>
                      <a:pt x="1613" y="462"/>
                    </a:lnTo>
                    <a:lnTo>
                      <a:pt x="1622" y="467"/>
                    </a:lnTo>
                    <a:lnTo>
                      <a:pt x="1630" y="471"/>
                    </a:lnTo>
                    <a:lnTo>
                      <a:pt x="1641" y="477"/>
                    </a:lnTo>
                    <a:lnTo>
                      <a:pt x="1649" y="481"/>
                    </a:lnTo>
                    <a:lnTo>
                      <a:pt x="1660" y="485"/>
                    </a:lnTo>
                    <a:lnTo>
                      <a:pt x="1673" y="488"/>
                    </a:lnTo>
                    <a:lnTo>
                      <a:pt x="1687" y="490"/>
                    </a:lnTo>
                    <a:lnTo>
                      <a:pt x="1698" y="490"/>
                    </a:lnTo>
                    <a:lnTo>
                      <a:pt x="1711" y="490"/>
                    </a:lnTo>
                    <a:lnTo>
                      <a:pt x="1727" y="490"/>
                    </a:lnTo>
                    <a:lnTo>
                      <a:pt x="1742" y="492"/>
                    </a:lnTo>
                    <a:lnTo>
                      <a:pt x="1755" y="490"/>
                    </a:lnTo>
                    <a:lnTo>
                      <a:pt x="1770" y="488"/>
                    </a:lnTo>
                    <a:lnTo>
                      <a:pt x="1784" y="488"/>
                    </a:lnTo>
                    <a:lnTo>
                      <a:pt x="1797" y="486"/>
                    </a:lnTo>
                    <a:lnTo>
                      <a:pt x="1810" y="483"/>
                    </a:lnTo>
                    <a:lnTo>
                      <a:pt x="1822" y="481"/>
                    </a:lnTo>
                    <a:lnTo>
                      <a:pt x="1831" y="479"/>
                    </a:lnTo>
                    <a:lnTo>
                      <a:pt x="1843" y="479"/>
                    </a:lnTo>
                    <a:lnTo>
                      <a:pt x="1854" y="475"/>
                    </a:lnTo>
                    <a:lnTo>
                      <a:pt x="1860" y="475"/>
                    </a:lnTo>
                    <a:lnTo>
                      <a:pt x="1858" y="473"/>
                    </a:lnTo>
                    <a:lnTo>
                      <a:pt x="1856" y="467"/>
                    </a:lnTo>
                    <a:lnTo>
                      <a:pt x="1848" y="458"/>
                    </a:lnTo>
                    <a:lnTo>
                      <a:pt x="1844" y="447"/>
                    </a:lnTo>
                    <a:lnTo>
                      <a:pt x="1837" y="431"/>
                    </a:lnTo>
                    <a:lnTo>
                      <a:pt x="1829" y="414"/>
                    </a:lnTo>
                    <a:lnTo>
                      <a:pt x="1824" y="395"/>
                    </a:lnTo>
                    <a:lnTo>
                      <a:pt x="1816" y="378"/>
                    </a:lnTo>
                    <a:lnTo>
                      <a:pt x="1806" y="357"/>
                    </a:lnTo>
                    <a:lnTo>
                      <a:pt x="1801" y="336"/>
                    </a:lnTo>
                    <a:lnTo>
                      <a:pt x="1793" y="317"/>
                    </a:lnTo>
                    <a:lnTo>
                      <a:pt x="1791" y="296"/>
                    </a:lnTo>
                    <a:lnTo>
                      <a:pt x="1786" y="277"/>
                    </a:lnTo>
                    <a:lnTo>
                      <a:pt x="1787" y="260"/>
                    </a:lnTo>
                    <a:lnTo>
                      <a:pt x="1787" y="245"/>
                    </a:lnTo>
                    <a:lnTo>
                      <a:pt x="1793" y="234"/>
                    </a:lnTo>
                    <a:lnTo>
                      <a:pt x="1799" y="220"/>
                    </a:lnTo>
                    <a:lnTo>
                      <a:pt x="1808" y="211"/>
                    </a:lnTo>
                    <a:lnTo>
                      <a:pt x="1820" y="203"/>
                    </a:lnTo>
                    <a:lnTo>
                      <a:pt x="1833" y="198"/>
                    </a:lnTo>
                    <a:lnTo>
                      <a:pt x="1846" y="194"/>
                    </a:lnTo>
                    <a:lnTo>
                      <a:pt x="1862" y="192"/>
                    </a:lnTo>
                    <a:lnTo>
                      <a:pt x="1877" y="190"/>
                    </a:lnTo>
                    <a:lnTo>
                      <a:pt x="1894" y="192"/>
                    </a:lnTo>
                    <a:lnTo>
                      <a:pt x="1909" y="192"/>
                    </a:lnTo>
                    <a:lnTo>
                      <a:pt x="1924" y="196"/>
                    </a:lnTo>
                    <a:lnTo>
                      <a:pt x="1936" y="196"/>
                    </a:lnTo>
                    <a:lnTo>
                      <a:pt x="1949" y="199"/>
                    </a:lnTo>
                    <a:lnTo>
                      <a:pt x="1957" y="201"/>
                    </a:lnTo>
                    <a:lnTo>
                      <a:pt x="1966" y="203"/>
                    </a:lnTo>
                    <a:lnTo>
                      <a:pt x="1970" y="203"/>
                    </a:lnTo>
                    <a:lnTo>
                      <a:pt x="1974" y="205"/>
                    </a:lnTo>
                    <a:lnTo>
                      <a:pt x="1970" y="203"/>
                    </a:lnTo>
                    <a:lnTo>
                      <a:pt x="1966" y="196"/>
                    </a:lnTo>
                    <a:lnTo>
                      <a:pt x="1960" y="186"/>
                    </a:lnTo>
                    <a:lnTo>
                      <a:pt x="1957" y="175"/>
                    </a:lnTo>
                    <a:lnTo>
                      <a:pt x="1957" y="165"/>
                    </a:lnTo>
                    <a:lnTo>
                      <a:pt x="1957" y="158"/>
                    </a:lnTo>
                    <a:lnTo>
                      <a:pt x="1957" y="148"/>
                    </a:lnTo>
                    <a:lnTo>
                      <a:pt x="1962" y="141"/>
                    </a:lnTo>
                    <a:lnTo>
                      <a:pt x="1966" y="129"/>
                    </a:lnTo>
                    <a:lnTo>
                      <a:pt x="1974" y="120"/>
                    </a:lnTo>
                    <a:lnTo>
                      <a:pt x="1981" y="108"/>
                    </a:lnTo>
                    <a:lnTo>
                      <a:pt x="1995" y="99"/>
                    </a:lnTo>
                    <a:lnTo>
                      <a:pt x="2006" y="85"/>
                    </a:lnTo>
                    <a:lnTo>
                      <a:pt x="2025" y="74"/>
                    </a:lnTo>
                    <a:lnTo>
                      <a:pt x="2044" y="61"/>
                    </a:lnTo>
                    <a:lnTo>
                      <a:pt x="2065" y="49"/>
                    </a:lnTo>
                    <a:lnTo>
                      <a:pt x="2088" y="38"/>
                    </a:lnTo>
                    <a:lnTo>
                      <a:pt x="2113" y="28"/>
                    </a:lnTo>
                    <a:lnTo>
                      <a:pt x="2137" y="19"/>
                    </a:lnTo>
                    <a:lnTo>
                      <a:pt x="2164" y="11"/>
                    </a:lnTo>
                    <a:lnTo>
                      <a:pt x="2189" y="6"/>
                    </a:lnTo>
                    <a:lnTo>
                      <a:pt x="2217" y="0"/>
                    </a:lnTo>
                    <a:lnTo>
                      <a:pt x="2246" y="0"/>
                    </a:lnTo>
                    <a:lnTo>
                      <a:pt x="2274" y="0"/>
                    </a:lnTo>
                    <a:lnTo>
                      <a:pt x="2301" y="2"/>
                    </a:lnTo>
                    <a:lnTo>
                      <a:pt x="2327" y="9"/>
                    </a:lnTo>
                    <a:lnTo>
                      <a:pt x="2354" y="19"/>
                    </a:lnTo>
                    <a:lnTo>
                      <a:pt x="2381" y="32"/>
                    </a:lnTo>
                    <a:lnTo>
                      <a:pt x="2404" y="47"/>
                    </a:lnTo>
                    <a:lnTo>
                      <a:pt x="2426" y="68"/>
                    </a:lnTo>
                    <a:lnTo>
                      <a:pt x="2447" y="89"/>
                    </a:lnTo>
                    <a:lnTo>
                      <a:pt x="2466" y="114"/>
                    </a:lnTo>
                    <a:lnTo>
                      <a:pt x="2485" y="139"/>
                    </a:lnTo>
                    <a:lnTo>
                      <a:pt x="2502" y="163"/>
                    </a:lnTo>
                    <a:lnTo>
                      <a:pt x="2518" y="190"/>
                    </a:lnTo>
                    <a:lnTo>
                      <a:pt x="2533" y="218"/>
                    </a:lnTo>
                    <a:lnTo>
                      <a:pt x="2544" y="241"/>
                    </a:lnTo>
                    <a:lnTo>
                      <a:pt x="2556" y="266"/>
                    </a:lnTo>
                    <a:lnTo>
                      <a:pt x="2565" y="287"/>
                    </a:lnTo>
                    <a:lnTo>
                      <a:pt x="2575" y="308"/>
                    </a:lnTo>
                    <a:lnTo>
                      <a:pt x="2578" y="323"/>
                    </a:lnTo>
                    <a:lnTo>
                      <a:pt x="2584" y="336"/>
                    </a:lnTo>
                    <a:lnTo>
                      <a:pt x="2588" y="342"/>
                    </a:lnTo>
                    <a:lnTo>
                      <a:pt x="2588" y="348"/>
                    </a:lnTo>
                    <a:lnTo>
                      <a:pt x="2723" y="317"/>
                    </a:lnTo>
                    <a:lnTo>
                      <a:pt x="2746" y="99"/>
                    </a:lnTo>
                    <a:lnTo>
                      <a:pt x="2748" y="101"/>
                    </a:lnTo>
                    <a:lnTo>
                      <a:pt x="2761" y="112"/>
                    </a:lnTo>
                    <a:lnTo>
                      <a:pt x="2769" y="120"/>
                    </a:lnTo>
                    <a:lnTo>
                      <a:pt x="2776" y="129"/>
                    </a:lnTo>
                    <a:lnTo>
                      <a:pt x="2788" y="139"/>
                    </a:lnTo>
                    <a:lnTo>
                      <a:pt x="2799" y="152"/>
                    </a:lnTo>
                    <a:lnTo>
                      <a:pt x="2809" y="163"/>
                    </a:lnTo>
                    <a:lnTo>
                      <a:pt x="2820" y="179"/>
                    </a:lnTo>
                    <a:lnTo>
                      <a:pt x="2829" y="194"/>
                    </a:lnTo>
                    <a:lnTo>
                      <a:pt x="2841" y="211"/>
                    </a:lnTo>
                    <a:lnTo>
                      <a:pt x="2848" y="228"/>
                    </a:lnTo>
                    <a:lnTo>
                      <a:pt x="2858" y="245"/>
                    </a:lnTo>
                    <a:lnTo>
                      <a:pt x="2866" y="264"/>
                    </a:lnTo>
                    <a:lnTo>
                      <a:pt x="2871" y="285"/>
                    </a:lnTo>
                    <a:lnTo>
                      <a:pt x="2873" y="302"/>
                    </a:lnTo>
                    <a:lnTo>
                      <a:pt x="2875" y="319"/>
                    </a:lnTo>
                    <a:lnTo>
                      <a:pt x="2875" y="338"/>
                    </a:lnTo>
                    <a:lnTo>
                      <a:pt x="2875" y="357"/>
                    </a:lnTo>
                    <a:lnTo>
                      <a:pt x="2871" y="374"/>
                    </a:lnTo>
                    <a:lnTo>
                      <a:pt x="2869" y="391"/>
                    </a:lnTo>
                    <a:lnTo>
                      <a:pt x="2866" y="409"/>
                    </a:lnTo>
                    <a:lnTo>
                      <a:pt x="2862" y="426"/>
                    </a:lnTo>
                    <a:lnTo>
                      <a:pt x="2856" y="439"/>
                    </a:lnTo>
                    <a:lnTo>
                      <a:pt x="2852" y="454"/>
                    </a:lnTo>
                    <a:lnTo>
                      <a:pt x="2847" y="466"/>
                    </a:lnTo>
                    <a:lnTo>
                      <a:pt x="2845" y="477"/>
                    </a:lnTo>
                    <a:lnTo>
                      <a:pt x="2839" y="485"/>
                    </a:lnTo>
                    <a:lnTo>
                      <a:pt x="2837" y="492"/>
                    </a:lnTo>
                    <a:lnTo>
                      <a:pt x="2835" y="494"/>
                    </a:lnTo>
                    <a:lnTo>
                      <a:pt x="2835" y="498"/>
                    </a:lnTo>
                    <a:lnTo>
                      <a:pt x="2839" y="498"/>
                    </a:lnTo>
                    <a:lnTo>
                      <a:pt x="2848" y="500"/>
                    </a:lnTo>
                    <a:lnTo>
                      <a:pt x="2854" y="500"/>
                    </a:lnTo>
                    <a:lnTo>
                      <a:pt x="2866" y="500"/>
                    </a:lnTo>
                    <a:lnTo>
                      <a:pt x="2873" y="500"/>
                    </a:lnTo>
                    <a:lnTo>
                      <a:pt x="2885" y="502"/>
                    </a:lnTo>
                    <a:lnTo>
                      <a:pt x="2894" y="502"/>
                    </a:lnTo>
                    <a:lnTo>
                      <a:pt x="2905" y="502"/>
                    </a:lnTo>
                    <a:lnTo>
                      <a:pt x="2917" y="502"/>
                    </a:lnTo>
                    <a:lnTo>
                      <a:pt x="2930" y="504"/>
                    </a:lnTo>
                    <a:lnTo>
                      <a:pt x="2942" y="502"/>
                    </a:lnTo>
                    <a:lnTo>
                      <a:pt x="2955" y="500"/>
                    </a:lnTo>
                    <a:lnTo>
                      <a:pt x="2966" y="500"/>
                    </a:lnTo>
                    <a:lnTo>
                      <a:pt x="2980" y="498"/>
                    </a:lnTo>
                    <a:lnTo>
                      <a:pt x="2989" y="492"/>
                    </a:lnTo>
                    <a:lnTo>
                      <a:pt x="2999" y="488"/>
                    </a:lnTo>
                    <a:lnTo>
                      <a:pt x="3008" y="481"/>
                    </a:lnTo>
                    <a:lnTo>
                      <a:pt x="3018" y="477"/>
                    </a:lnTo>
                    <a:lnTo>
                      <a:pt x="3033" y="466"/>
                    </a:lnTo>
                    <a:lnTo>
                      <a:pt x="3048" y="454"/>
                    </a:lnTo>
                    <a:lnTo>
                      <a:pt x="3056" y="441"/>
                    </a:lnTo>
                    <a:lnTo>
                      <a:pt x="3065" y="431"/>
                    </a:lnTo>
                    <a:lnTo>
                      <a:pt x="3069" y="426"/>
                    </a:lnTo>
                    <a:lnTo>
                      <a:pt x="3073" y="424"/>
                    </a:lnTo>
                    <a:lnTo>
                      <a:pt x="3075" y="424"/>
                    </a:lnTo>
                    <a:lnTo>
                      <a:pt x="3086" y="426"/>
                    </a:lnTo>
                    <a:lnTo>
                      <a:pt x="3092" y="426"/>
                    </a:lnTo>
                    <a:lnTo>
                      <a:pt x="3103" y="428"/>
                    </a:lnTo>
                    <a:lnTo>
                      <a:pt x="3111" y="429"/>
                    </a:lnTo>
                    <a:lnTo>
                      <a:pt x="3124" y="433"/>
                    </a:lnTo>
                    <a:lnTo>
                      <a:pt x="3132" y="435"/>
                    </a:lnTo>
                    <a:lnTo>
                      <a:pt x="3143" y="439"/>
                    </a:lnTo>
                    <a:lnTo>
                      <a:pt x="3155" y="443"/>
                    </a:lnTo>
                    <a:lnTo>
                      <a:pt x="3166" y="448"/>
                    </a:lnTo>
                    <a:lnTo>
                      <a:pt x="3174" y="452"/>
                    </a:lnTo>
                    <a:lnTo>
                      <a:pt x="3185" y="460"/>
                    </a:lnTo>
                    <a:lnTo>
                      <a:pt x="3193" y="467"/>
                    </a:lnTo>
                    <a:lnTo>
                      <a:pt x="3200" y="475"/>
                    </a:lnTo>
                    <a:lnTo>
                      <a:pt x="3206" y="483"/>
                    </a:lnTo>
                    <a:lnTo>
                      <a:pt x="3212" y="492"/>
                    </a:lnTo>
                    <a:lnTo>
                      <a:pt x="3213" y="502"/>
                    </a:lnTo>
                    <a:lnTo>
                      <a:pt x="3217" y="513"/>
                    </a:lnTo>
                    <a:lnTo>
                      <a:pt x="3219" y="524"/>
                    </a:lnTo>
                    <a:lnTo>
                      <a:pt x="3219" y="534"/>
                    </a:lnTo>
                    <a:lnTo>
                      <a:pt x="3219" y="545"/>
                    </a:lnTo>
                    <a:lnTo>
                      <a:pt x="3221" y="557"/>
                    </a:lnTo>
                    <a:lnTo>
                      <a:pt x="3219" y="564"/>
                    </a:lnTo>
                    <a:lnTo>
                      <a:pt x="3219" y="574"/>
                    </a:lnTo>
                    <a:lnTo>
                      <a:pt x="3217" y="581"/>
                    </a:lnTo>
                    <a:lnTo>
                      <a:pt x="3217" y="589"/>
                    </a:lnTo>
                    <a:lnTo>
                      <a:pt x="3215" y="600"/>
                    </a:lnTo>
                    <a:lnTo>
                      <a:pt x="3215" y="604"/>
                    </a:lnTo>
                    <a:lnTo>
                      <a:pt x="3219" y="606"/>
                    </a:lnTo>
                    <a:lnTo>
                      <a:pt x="3225" y="608"/>
                    </a:lnTo>
                    <a:lnTo>
                      <a:pt x="3236" y="612"/>
                    </a:lnTo>
                    <a:lnTo>
                      <a:pt x="3244" y="614"/>
                    </a:lnTo>
                    <a:lnTo>
                      <a:pt x="3257" y="619"/>
                    </a:lnTo>
                    <a:lnTo>
                      <a:pt x="3271" y="625"/>
                    </a:lnTo>
                    <a:lnTo>
                      <a:pt x="3288" y="633"/>
                    </a:lnTo>
                    <a:lnTo>
                      <a:pt x="3301" y="637"/>
                    </a:lnTo>
                    <a:lnTo>
                      <a:pt x="3320" y="644"/>
                    </a:lnTo>
                    <a:lnTo>
                      <a:pt x="3337" y="650"/>
                    </a:lnTo>
                    <a:lnTo>
                      <a:pt x="3356" y="657"/>
                    </a:lnTo>
                    <a:lnTo>
                      <a:pt x="3373" y="663"/>
                    </a:lnTo>
                    <a:lnTo>
                      <a:pt x="3392" y="669"/>
                    </a:lnTo>
                    <a:lnTo>
                      <a:pt x="3411" y="675"/>
                    </a:lnTo>
                    <a:lnTo>
                      <a:pt x="3430" y="682"/>
                    </a:lnTo>
                    <a:lnTo>
                      <a:pt x="3445" y="686"/>
                    </a:lnTo>
                    <a:lnTo>
                      <a:pt x="3463" y="692"/>
                    </a:lnTo>
                    <a:lnTo>
                      <a:pt x="3478" y="697"/>
                    </a:lnTo>
                    <a:lnTo>
                      <a:pt x="3493" y="705"/>
                    </a:lnTo>
                    <a:lnTo>
                      <a:pt x="3506" y="711"/>
                    </a:lnTo>
                    <a:lnTo>
                      <a:pt x="3522" y="718"/>
                    </a:lnTo>
                    <a:lnTo>
                      <a:pt x="3533" y="724"/>
                    </a:lnTo>
                    <a:lnTo>
                      <a:pt x="3544" y="732"/>
                    </a:lnTo>
                    <a:lnTo>
                      <a:pt x="3552" y="737"/>
                    </a:lnTo>
                    <a:lnTo>
                      <a:pt x="3560" y="743"/>
                    </a:lnTo>
                    <a:lnTo>
                      <a:pt x="3565" y="749"/>
                    </a:lnTo>
                    <a:lnTo>
                      <a:pt x="3569" y="756"/>
                    </a:lnTo>
                    <a:lnTo>
                      <a:pt x="3567" y="768"/>
                    </a:lnTo>
                    <a:lnTo>
                      <a:pt x="3560" y="779"/>
                    </a:lnTo>
                    <a:lnTo>
                      <a:pt x="3546" y="785"/>
                    </a:lnTo>
                    <a:lnTo>
                      <a:pt x="3535" y="789"/>
                    </a:lnTo>
                    <a:lnTo>
                      <a:pt x="3520" y="792"/>
                    </a:lnTo>
                    <a:lnTo>
                      <a:pt x="3503" y="798"/>
                    </a:lnTo>
                    <a:lnTo>
                      <a:pt x="3483" y="800"/>
                    </a:lnTo>
                    <a:lnTo>
                      <a:pt x="3463" y="804"/>
                    </a:lnTo>
                    <a:lnTo>
                      <a:pt x="3440" y="810"/>
                    </a:lnTo>
                    <a:lnTo>
                      <a:pt x="3419" y="813"/>
                    </a:lnTo>
                    <a:lnTo>
                      <a:pt x="3394" y="817"/>
                    </a:lnTo>
                    <a:lnTo>
                      <a:pt x="3369" y="819"/>
                    </a:lnTo>
                    <a:lnTo>
                      <a:pt x="3345" y="823"/>
                    </a:lnTo>
                    <a:lnTo>
                      <a:pt x="3324" y="829"/>
                    </a:lnTo>
                    <a:lnTo>
                      <a:pt x="3299" y="830"/>
                    </a:lnTo>
                    <a:lnTo>
                      <a:pt x="3276" y="836"/>
                    </a:lnTo>
                    <a:lnTo>
                      <a:pt x="3255" y="840"/>
                    </a:lnTo>
                    <a:lnTo>
                      <a:pt x="3238" y="846"/>
                    </a:lnTo>
                    <a:lnTo>
                      <a:pt x="3219" y="849"/>
                    </a:lnTo>
                    <a:lnTo>
                      <a:pt x="3200" y="855"/>
                    </a:lnTo>
                    <a:lnTo>
                      <a:pt x="3185" y="863"/>
                    </a:lnTo>
                    <a:lnTo>
                      <a:pt x="3172" y="868"/>
                    </a:lnTo>
                    <a:lnTo>
                      <a:pt x="3156" y="874"/>
                    </a:lnTo>
                    <a:lnTo>
                      <a:pt x="3143" y="882"/>
                    </a:lnTo>
                    <a:lnTo>
                      <a:pt x="3130" y="887"/>
                    </a:lnTo>
                    <a:lnTo>
                      <a:pt x="3118" y="893"/>
                    </a:lnTo>
                    <a:lnTo>
                      <a:pt x="3105" y="899"/>
                    </a:lnTo>
                    <a:lnTo>
                      <a:pt x="3094" y="906"/>
                    </a:lnTo>
                    <a:lnTo>
                      <a:pt x="3080" y="912"/>
                    </a:lnTo>
                    <a:lnTo>
                      <a:pt x="3069" y="920"/>
                    </a:lnTo>
                    <a:lnTo>
                      <a:pt x="3054" y="925"/>
                    </a:lnTo>
                    <a:lnTo>
                      <a:pt x="3042" y="933"/>
                    </a:lnTo>
                    <a:lnTo>
                      <a:pt x="3025" y="939"/>
                    </a:lnTo>
                    <a:lnTo>
                      <a:pt x="3010" y="946"/>
                    </a:lnTo>
                    <a:lnTo>
                      <a:pt x="2989" y="950"/>
                    </a:lnTo>
                    <a:lnTo>
                      <a:pt x="2968" y="956"/>
                    </a:lnTo>
                    <a:lnTo>
                      <a:pt x="2947" y="960"/>
                    </a:lnTo>
                    <a:lnTo>
                      <a:pt x="2924" y="963"/>
                    </a:lnTo>
                    <a:lnTo>
                      <a:pt x="2900" y="967"/>
                    </a:lnTo>
                    <a:lnTo>
                      <a:pt x="2877" y="971"/>
                    </a:lnTo>
                    <a:lnTo>
                      <a:pt x="2852" y="975"/>
                    </a:lnTo>
                    <a:lnTo>
                      <a:pt x="2828" y="979"/>
                    </a:lnTo>
                    <a:lnTo>
                      <a:pt x="2801" y="981"/>
                    </a:lnTo>
                    <a:lnTo>
                      <a:pt x="2776" y="983"/>
                    </a:lnTo>
                    <a:lnTo>
                      <a:pt x="2751" y="983"/>
                    </a:lnTo>
                    <a:lnTo>
                      <a:pt x="2727" y="984"/>
                    </a:lnTo>
                    <a:lnTo>
                      <a:pt x="2702" y="983"/>
                    </a:lnTo>
                    <a:lnTo>
                      <a:pt x="2681" y="983"/>
                    </a:lnTo>
                    <a:lnTo>
                      <a:pt x="2656" y="983"/>
                    </a:lnTo>
                    <a:lnTo>
                      <a:pt x="2637" y="983"/>
                    </a:lnTo>
                    <a:lnTo>
                      <a:pt x="2616" y="977"/>
                    </a:lnTo>
                    <a:lnTo>
                      <a:pt x="2597" y="975"/>
                    </a:lnTo>
                    <a:lnTo>
                      <a:pt x="2578" y="971"/>
                    </a:lnTo>
                    <a:lnTo>
                      <a:pt x="2561" y="969"/>
                    </a:lnTo>
                    <a:lnTo>
                      <a:pt x="2546" y="963"/>
                    </a:lnTo>
                    <a:lnTo>
                      <a:pt x="2533" y="960"/>
                    </a:lnTo>
                    <a:lnTo>
                      <a:pt x="2519" y="956"/>
                    </a:lnTo>
                    <a:lnTo>
                      <a:pt x="2510" y="950"/>
                    </a:lnTo>
                    <a:lnTo>
                      <a:pt x="2499" y="946"/>
                    </a:lnTo>
                    <a:lnTo>
                      <a:pt x="2489" y="943"/>
                    </a:lnTo>
                    <a:lnTo>
                      <a:pt x="2480" y="939"/>
                    </a:lnTo>
                    <a:lnTo>
                      <a:pt x="2476" y="937"/>
                    </a:lnTo>
                    <a:lnTo>
                      <a:pt x="2466" y="931"/>
                    </a:lnTo>
                    <a:lnTo>
                      <a:pt x="2466" y="931"/>
                    </a:lnTo>
                    <a:lnTo>
                      <a:pt x="2462" y="931"/>
                    </a:lnTo>
                    <a:lnTo>
                      <a:pt x="2461" y="931"/>
                    </a:lnTo>
                    <a:lnTo>
                      <a:pt x="2453" y="933"/>
                    </a:lnTo>
                    <a:lnTo>
                      <a:pt x="2445" y="937"/>
                    </a:lnTo>
                    <a:lnTo>
                      <a:pt x="2434" y="943"/>
                    </a:lnTo>
                    <a:lnTo>
                      <a:pt x="2421" y="946"/>
                    </a:lnTo>
                    <a:lnTo>
                      <a:pt x="2405" y="952"/>
                    </a:lnTo>
                    <a:lnTo>
                      <a:pt x="2392" y="958"/>
                    </a:lnTo>
                    <a:lnTo>
                      <a:pt x="2373" y="963"/>
                    </a:lnTo>
                    <a:lnTo>
                      <a:pt x="2354" y="967"/>
                    </a:lnTo>
                    <a:lnTo>
                      <a:pt x="2331" y="971"/>
                    </a:lnTo>
                    <a:lnTo>
                      <a:pt x="2310" y="977"/>
                    </a:lnTo>
                    <a:lnTo>
                      <a:pt x="2288" y="977"/>
                    </a:lnTo>
                    <a:lnTo>
                      <a:pt x="2265" y="981"/>
                    </a:lnTo>
                    <a:lnTo>
                      <a:pt x="2240" y="981"/>
                    </a:lnTo>
                    <a:lnTo>
                      <a:pt x="2215" y="983"/>
                    </a:lnTo>
                    <a:lnTo>
                      <a:pt x="2189" y="977"/>
                    </a:lnTo>
                    <a:lnTo>
                      <a:pt x="2162" y="975"/>
                    </a:lnTo>
                    <a:lnTo>
                      <a:pt x="2135" y="969"/>
                    </a:lnTo>
                    <a:lnTo>
                      <a:pt x="2111" y="965"/>
                    </a:lnTo>
                    <a:lnTo>
                      <a:pt x="2084" y="958"/>
                    </a:lnTo>
                    <a:lnTo>
                      <a:pt x="2059" y="952"/>
                    </a:lnTo>
                    <a:lnTo>
                      <a:pt x="2037" y="944"/>
                    </a:lnTo>
                    <a:lnTo>
                      <a:pt x="2014" y="939"/>
                    </a:lnTo>
                    <a:lnTo>
                      <a:pt x="1993" y="931"/>
                    </a:lnTo>
                    <a:lnTo>
                      <a:pt x="1974" y="925"/>
                    </a:lnTo>
                    <a:lnTo>
                      <a:pt x="1957" y="918"/>
                    </a:lnTo>
                    <a:lnTo>
                      <a:pt x="1943" y="912"/>
                    </a:lnTo>
                    <a:lnTo>
                      <a:pt x="1930" y="908"/>
                    </a:lnTo>
                    <a:lnTo>
                      <a:pt x="1922" y="906"/>
                    </a:lnTo>
                    <a:lnTo>
                      <a:pt x="1917" y="903"/>
                    </a:lnTo>
                    <a:lnTo>
                      <a:pt x="1913" y="903"/>
                    </a:lnTo>
                    <a:lnTo>
                      <a:pt x="1909" y="905"/>
                    </a:lnTo>
                    <a:lnTo>
                      <a:pt x="1902" y="906"/>
                    </a:lnTo>
                    <a:lnTo>
                      <a:pt x="1894" y="910"/>
                    </a:lnTo>
                    <a:lnTo>
                      <a:pt x="1883" y="914"/>
                    </a:lnTo>
                    <a:lnTo>
                      <a:pt x="1871" y="918"/>
                    </a:lnTo>
                    <a:lnTo>
                      <a:pt x="1856" y="925"/>
                    </a:lnTo>
                    <a:lnTo>
                      <a:pt x="1843" y="931"/>
                    </a:lnTo>
                    <a:lnTo>
                      <a:pt x="1824" y="937"/>
                    </a:lnTo>
                    <a:lnTo>
                      <a:pt x="1805" y="944"/>
                    </a:lnTo>
                    <a:lnTo>
                      <a:pt x="1786" y="950"/>
                    </a:lnTo>
                    <a:lnTo>
                      <a:pt x="1767" y="958"/>
                    </a:lnTo>
                    <a:lnTo>
                      <a:pt x="1744" y="963"/>
                    </a:lnTo>
                    <a:lnTo>
                      <a:pt x="1723" y="969"/>
                    </a:lnTo>
                    <a:lnTo>
                      <a:pt x="1702" y="975"/>
                    </a:lnTo>
                    <a:lnTo>
                      <a:pt x="1681" y="983"/>
                    </a:lnTo>
                    <a:lnTo>
                      <a:pt x="1660" y="984"/>
                    </a:lnTo>
                    <a:lnTo>
                      <a:pt x="1637" y="988"/>
                    </a:lnTo>
                    <a:lnTo>
                      <a:pt x="1614" y="992"/>
                    </a:lnTo>
                    <a:lnTo>
                      <a:pt x="1594" y="996"/>
                    </a:lnTo>
                    <a:lnTo>
                      <a:pt x="1571" y="996"/>
                    </a:lnTo>
                    <a:lnTo>
                      <a:pt x="1550" y="998"/>
                    </a:lnTo>
                    <a:lnTo>
                      <a:pt x="1527" y="998"/>
                    </a:lnTo>
                    <a:lnTo>
                      <a:pt x="1508" y="1000"/>
                    </a:lnTo>
                    <a:lnTo>
                      <a:pt x="1485" y="998"/>
                    </a:lnTo>
                    <a:lnTo>
                      <a:pt x="1464" y="998"/>
                    </a:lnTo>
                    <a:lnTo>
                      <a:pt x="1441" y="996"/>
                    </a:lnTo>
                    <a:lnTo>
                      <a:pt x="1420" y="996"/>
                    </a:lnTo>
                    <a:lnTo>
                      <a:pt x="1396" y="992"/>
                    </a:lnTo>
                    <a:lnTo>
                      <a:pt x="1375" y="988"/>
                    </a:lnTo>
                    <a:lnTo>
                      <a:pt x="1350" y="984"/>
                    </a:lnTo>
                    <a:lnTo>
                      <a:pt x="1329" y="983"/>
                    </a:lnTo>
                    <a:lnTo>
                      <a:pt x="1304" y="977"/>
                    </a:lnTo>
                    <a:lnTo>
                      <a:pt x="1282" y="971"/>
                    </a:lnTo>
                    <a:lnTo>
                      <a:pt x="1259" y="965"/>
                    </a:lnTo>
                    <a:lnTo>
                      <a:pt x="1236" y="960"/>
                    </a:lnTo>
                    <a:lnTo>
                      <a:pt x="1213" y="952"/>
                    </a:lnTo>
                    <a:lnTo>
                      <a:pt x="1192" y="948"/>
                    </a:lnTo>
                    <a:lnTo>
                      <a:pt x="1173" y="941"/>
                    </a:lnTo>
                    <a:lnTo>
                      <a:pt x="1154" y="937"/>
                    </a:lnTo>
                    <a:lnTo>
                      <a:pt x="1135" y="929"/>
                    </a:lnTo>
                    <a:lnTo>
                      <a:pt x="1122" y="924"/>
                    </a:lnTo>
                    <a:lnTo>
                      <a:pt x="1107" y="918"/>
                    </a:lnTo>
                    <a:lnTo>
                      <a:pt x="1097" y="916"/>
                    </a:lnTo>
                    <a:lnTo>
                      <a:pt x="1086" y="912"/>
                    </a:lnTo>
                    <a:lnTo>
                      <a:pt x="1078" y="910"/>
                    </a:lnTo>
                    <a:lnTo>
                      <a:pt x="1074" y="908"/>
                    </a:lnTo>
                    <a:lnTo>
                      <a:pt x="1073" y="908"/>
                    </a:lnTo>
                    <a:lnTo>
                      <a:pt x="1067" y="910"/>
                    </a:lnTo>
                    <a:lnTo>
                      <a:pt x="1055" y="912"/>
                    </a:lnTo>
                    <a:lnTo>
                      <a:pt x="1042" y="914"/>
                    </a:lnTo>
                    <a:lnTo>
                      <a:pt x="1025" y="918"/>
                    </a:lnTo>
                    <a:lnTo>
                      <a:pt x="1006" y="920"/>
                    </a:lnTo>
                    <a:lnTo>
                      <a:pt x="983" y="924"/>
                    </a:lnTo>
                    <a:lnTo>
                      <a:pt x="960" y="925"/>
                    </a:lnTo>
                    <a:lnTo>
                      <a:pt x="934" y="927"/>
                    </a:lnTo>
                    <a:lnTo>
                      <a:pt x="905" y="929"/>
                    </a:lnTo>
                    <a:lnTo>
                      <a:pt x="877" y="929"/>
                    </a:lnTo>
                    <a:lnTo>
                      <a:pt x="846" y="931"/>
                    </a:lnTo>
                    <a:lnTo>
                      <a:pt x="816" y="929"/>
                    </a:lnTo>
                    <a:lnTo>
                      <a:pt x="785" y="927"/>
                    </a:lnTo>
                    <a:lnTo>
                      <a:pt x="755" y="924"/>
                    </a:lnTo>
                    <a:lnTo>
                      <a:pt x="725" y="918"/>
                    </a:lnTo>
                    <a:lnTo>
                      <a:pt x="692" y="908"/>
                    </a:lnTo>
                    <a:lnTo>
                      <a:pt x="662" y="899"/>
                    </a:lnTo>
                    <a:lnTo>
                      <a:pt x="630" y="887"/>
                    </a:lnTo>
                    <a:lnTo>
                      <a:pt x="603" y="874"/>
                    </a:lnTo>
                    <a:lnTo>
                      <a:pt x="574" y="861"/>
                    </a:lnTo>
                    <a:lnTo>
                      <a:pt x="548" y="848"/>
                    </a:lnTo>
                    <a:lnTo>
                      <a:pt x="523" y="832"/>
                    </a:lnTo>
                    <a:lnTo>
                      <a:pt x="500" y="819"/>
                    </a:lnTo>
                    <a:lnTo>
                      <a:pt x="477" y="804"/>
                    </a:lnTo>
                    <a:lnTo>
                      <a:pt x="458" y="792"/>
                    </a:lnTo>
                    <a:lnTo>
                      <a:pt x="441" y="779"/>
                    </a:lnTo>
                    <a:lnTo>
                      <a:pt x="428" y="772"/>
                    </a:lnTo>
                    <a:lnTo>
                      <a:pt x="417" y="762"/>
                    </a:lnTo>
                    <a:lnTo>
                      <a:pt x="409" y="756"/>
                    </a:lnTo>
                    <a:lnTo>
                      <a:pt x="403" y="753"/>
                    </a:lnTo>
                    <a:lnTo>
                      <a:pt x="399" y="753"/>
                    </a:lnTo>
                    <a:lnTo>
                      <a:pt x="396" y="753"/>
                    </a:lnTo>
                    <a:lnTo>
                      <a:pt x="388" y="754"/>
                    </a:lnTo>
                    <a:lnTo>
                      <a:pt x="380" y="754"/>
                    </a:lnTo>
                    <a:lnTo>
                      <a:pt x="369" y="754"/>
                    </a:lnTo>
                    <a:lnTo>
                      <a:pt x="356" y="758"/>
                    </a:lnTo>
                    <a:lnTo>
                      <a:pt x="340" y="760"/>
                    </a:lnTo>
                    <a:lnTo>
                      <a:pt x="327" y="762"/>
                    </a:lnTo>
                    <a:lnTo>
                      <a:pt x="308" y="764"/>
                    </a:lnTo>
                    <a:lnTo>
                      <a:pt x="289" y="766"/>
                    </a:lnTo>
                    <a:lnTo>
                      <a:pt x="270" y="766"/>
                    </a:lnTo>
                    <a:lnTo>
                      <a:pt x="251" y="768"/>
                    </a:lnTo>
                    <a:lnTo>
                      <a:pt x="232" y="768"/>
                    </a:lnTo>
                    <a:lnTo>
                      <a:pt x="213" y="768"/>
                    </a:lnTo>
                    <a:lnTo>
                      <a:pt x="192" y="768"/>
                    </a:lnTo>
                    <a:lnTo>
                      <a:pt x="175" y="768"/>
                    </a:lnTo>
                    <a:lnTo>
                      <a:pt x="154" y="764"/>
                    </a:lnTo>
                    <a:lnTo>
                      <a:pt x="137" y="760"/>
                    </a:lnTo>
                    <a:lnTo>
                      <a:pt x="120" y="758"/>
                    </a:lnTo>
                    <a:lnTo>
                      <a:pt x="105" y="754"/>
                    </a:lnTo>
                    <a:lnTo>
                      <a:pt x="88" y="751"/>
                    </a:lnTo>
                    <a:lnTo>
                      <a:pt x="74" y="747"/>
                    </a:lnTo>
                    <a:lnTo>
                      <a:pt x="63" y="741"/>
                    </a:lnTo>
                    <a:lnTo>
                      <a:pt x="51" y="737"/>
                    </a:lnTo>
                    <a:lnTo>
                      <a:pt x="38" y="734"/>
                    </a:lnTo>
                    <a:lnTo>
                      <a:pt x="31" y="730"/>
                    </a:lnTo>
                    <a:lnTo>
                      <a:pt x="21" y="726"/>
                    </a:lnTo>
                    <a:lnTo>
                      <a:pt x="17" y="722"/>
                    </a:lnTo>
                    <a:lnTo>
                      <a:pt x="6" y="716"/>
                    </a:lnTo>
                    <a:lnTo>
                      <a:pt x="6" y="716"/>
                    </a:lnTo>
                    <a:lnTo>
                      <a:pt x="6" y="716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sp>
          <p:nvSpPr>
            <p:cNvPr id="29" name="Rectangle 99">
              <a:extLst>
                <a:ext uri="{FF2B5EF4-FFF2-40B4-BE49-F238E27FC236}">
                  <a16:creationId xmlns:a16="http://schemas.microsoft.com/office/drawing/2014/main" xmlns="" id="{6FEB4FDB-6B46-457C-A14F-E312166CB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4970" y="5418667"/>
              <a:ext cx="2066151" cy="930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pPr algn="ctr"/>
              <a:r>
                <a:rPr lang="en-US" sz="1600" b="1" dirty="0">
                  <a:latin typeface="Book Antiqua"/>
                </a:rPr>
                <a:t>Communication</a:t>
              </a:r>
            </a:p>
            <a:p>
              <a:pPr algn="ctr"/>
              <a:r>
                <a:rPr lang="en-US" sz="1600" b="1" dirty="0">
                  <a:latin typeface="Book Antiqua"/>
                </a:rPr>
                <a:t>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87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0290E-F0BB-4FD8-9455-A47FF7E1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Transparent Access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28BB555-8595-48AF-9A74-79D263C81392}"/>
              </a:ext>
            </a:extLst>
          </p:cNvPr>
          <p:cNvGrpSpPr/>
          <p:nvPr/>
        </p:nvGrpSpPr>
        <p:grpSpPr>
          <a:xfrm>
            <a:off x="3851565" y="1343891"/>
            <a:ext cx="5624958" cy="4721698"/>
            <a:chOff x="5682352" y="2908018"/>
            <a:chExt cx="8060303" cy="6687693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AA59B66A-20C0-4F27-B44E-155A1EBB1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0264" y="4540393"/>
              <a:ext cx="2968501" cy="1474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 dirty="0">
                  <a:solidFill>
                    <a:srgbClr val="037C03"/>
                  </a:solidFill>
                  <a:latin typeface="Book Antiqua"/>
                </a:rPr>
                <a:t>Paris projects</a:t>
              </a:r>
            </a:p>
            <a:p>
              <a:r>
                <a:rPr lang="en-US" sz="1600" b="1" dirty="0">
                  <a:solidFill>
                    <a:srgbClr val="037C03"/>
                  </a:solidFill>
                  <a:latin typeface="Book Antiqua"/>
                </a:rPr>
                <a:t>Paris employees</a:t>
              </a:r>
            </a:p>
            <a:p>
              <a:r>
                <a:rPr lang="en-US" sz="1600" b="1" dirty="0">
                  <a:solidFill>
                    <a:srgbClr val="037C03"/>
                  </a:solidFill>
                  <a:latin typeface="Book Antiqua"/>
                </a:rPr>
                <a:t>Paris assignments</a:t>
              </a:r>
            </a:p>
            <a:p>
              <a:r>
                <a:rPr lang="en-US" sz="1600" b="1" dirty="0">
                  <a:solidFill>
                    <a:schemeClr val="hlink"/>
                  </a:solidFill>
                  <a:latin typeface="Book Antiqua"/>
                </a:rPr>
                <a:t>Boston employees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xmlns="" id="{1E079FEC-5CFC-400A-9705-999877F51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2395" y="7445517"/>
              <a:ext cx="3740260" cy="2150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 dirty="0">
                  <a:solidFill>
                    <a:srgbClr val="FF5008"/>
                  </a:solidFill>
                  <a:latin typeface="Book Antiqua"/>
                </a:rPr>
                <a:t>Montreal projects</a:t>
              </a:r>
            </a:p>
            <a:p>
              <a:r>
                <a:rPr lang="en-US" sz="1600" b="1" dirty="0">
                  <a:solidFill>
                    <a:srgbClr val="037C03"/>
                  </a:solidFill>
                  <a:latin typeface="Book Antiqua"/>
                </a:rPr>
                <a:t>Paris projects</a:t>
              </a:r>
            </a:p>
            <a:p>
              <a:r>
                <a:rPr lang="en-US" sz="1600" b="1" dirty="0">
                  <a:solidFill>
                    <a:schemeClr val="tx2"/>
                  </a:solidFill>
                  <a:latin typeface="Book Antiqua"/>
                </a:rPr>
                <a:t>New York projects </a:t>
              </a:r>
              <a:endParaRPr lang="en-US" sz="1600" b="1" dirty="0">
                <a:solidFill>
                  <a:schemeClr val="accent1"/>
                </a:solidFill>
                <a:latin typeface="Book Antiqua"/>
              </a:endParaRPr>
            </a:p>
            <a:p>
              <a:r>
                <a:rPr lang="en-US" sz="1600" b="1" dirty="0">
                  <a:solidFill>
                    <a:srgbClr val="037C03"/>
                  </a:solidFill>
                  <a:latin typeface="Book Antiqua"/>
                </a:rPr>
                <a:t>    </a:t>
              </a:r>
              <a:r>
                <a:rPr lang="en-US" sz="1600" b="1" dirty="0">
                  <a:solidFill>
                    <a:schemeClr val="tx2"/>
                  </a:solidFill>
                  <a:latin typeface="Book Antiqua"/>
                </a:rPr>
                <a:t>with budget &gt; 200000</a:t>
              </a:r>
              <a:endParaRPr lang="en-US" sz="1600" b="1" dirty="0">
                <a:solidFill>
                  <a:srgbClr val="FF5008"/>
                </a:solidFill>
                <a:latin typeface="Book Antiqua"/>
              </a:endParaRPr>
            </a:p>
            <a:p>
              <a:r>
                <a:rPr lang="en-US" sz="1600" b="1" dirty="0">
                  <a:solidFill>
                    <a:srgbClr val="FF5008"/>
                  </a:solidFill>
                  <a:latin typeface="Book Antiqua"/>
                </a:rPr>
                <a:t>Montreal employees</a:t>
              </a:r>
            </a:p>
            <a:p>
              <a:r>
                <a:rPr lang="en-US" sz="1600" b="1" dirty="0">
                  <a:solidFill>
                    <a:srgbClr val="FF5008"/>
                  </a:solidFill>
                  <a:latin typeface="Book Antiqua"/>
                </a:rPr>
                <a:t>Montreal assignments</a:t>
              </a: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xmlns="" id="{63F2F04B-A286-41CE-BE5B-FFE446631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8076" y="4018845"/>
              <a:ext cx="2781583" cy="278158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xmlns="" id="{95E9BE17-A093-4086-9F01-D1B00964B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8769" y="7306170"/>
              <a:ext cx="939236" cy="73898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xmlns="" id="{9144ED7F-1F4F-44B1-A140-32F20FE52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373" y="3937565"/>
              <a:ext cx="848925" cy="5779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xmlns="" id="{65DDC9BF-061B-4C5F-8594-EC1BD3716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0466" y="3964658"/>
              <a:ext cx="830862" cy="55992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xmlns="" id="{81E71F49-8C11-4819-8179-0F591BB4A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0155" y="3964658"/>
              <a:ext cx="991165" cy="55992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xmlns="" id="{E2EF734B-86B0-494B-BD19-6B63CA9420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59044" y="6637867"/>
              <a:ext cx="632178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xmlns="" id="{4A62EB4B-4688-4A60-B5A6-0CA3F04646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96484" y="4470400"/>
              <a:ext cx="379307" cy="162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xmlns="" id="{A474623F-A645-4E1F-9262-937C595EC0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96484" y="4470400"/>
              <a:ext cx="379307" cy="162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xmlns="" id="{394DB343-1D6C-480A-9614-5775CCE6D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1773" y="3998525"/>
              <a:ext cx="1268611" cy="461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Book Antiqua"/>
                </a:rPr>
                <a:t>Boston</a:t>
              </a:r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xmlns="" id="{188F9CE3-FD65-43F2-8358-18EE1A077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9481" y="5028072"/>
              <a:ext cx="2610364" cy="798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Communication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Network</a:t>
              </a:r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xmlns="" id="{2033BDAD-79C7-492E-AF82-584DE7EA3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3338" y="7577103"/>
              <a:ext cx="39736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xmlns="" id="{DA0D47BB-5AD0-4887-AE74-004CF0F61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0792" y="6728179"/>
              <a:ext cx="1312289" cy="55992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9" name="Line 31">
              <a:extLst>
                <a:ext uri="{FF2B5EF4-FFF2-40B4-BE49-F238E27FC236}">
                  <a16:creationId xmlns:a16="http://schemas.microsoft.com/office/drawing/2014/main" xmlns="" id="{C7A04E91-E947-4166-B1CB-8F8F0FE86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41285" y="6023752"/>
              <a:ext cx="596053" cy="6863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xmlns="" id="{70161477-147A-46ED-8260-DD1A08C8A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7292" y="6749008"/>
              <a:ext cx="1601526" cy="461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Book Antiqua"/>
                </a:rPr>
                <a:t>Montreal</a:t>
              </a:r>
            </a:p>
          </p:txBody>
        </p:sp>
        <p:sp>
          <p:nvSpPr>
            <p:cNvPr id="21" name="Line 38">
              <a:extLst>
                <a:ext uri="{FF2B5EF4-FFF2-40B4-BE49-F238E27FC236}">
                  <a16:creationId xmlns:a16="http://schemas.microsoft.com/office/drawing/2014/main" xmlns="" id="{B801D510-AA92-4098-A410-176375E71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1143" y="7053299"/>
              <a:ext cx="5599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22" name="Oval 39">
              <a:extLst>
                <a:ext uri="{FF2B5EF4-FFF2-40B4-BE49-F238E27FC236}">
                  <a16:creationId xmlns:a16="http://schemas.microsoft.com/office/drawing/2014/main" xmlns="" id="{F0180093-C6FC-4262-B156-E7783CBE0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5161" y="5969565"/>
              <a:ext cx="54187" cy="5418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23" name="Oval 40">
              <a:extLst>
                <a:ext uri="{FF2B5EF4-FFF2-40B4-BE49-F238E27FC236}">
                  <a16:creationId xmlns:a16="http://schemas.microsoft.com/office/drawing/2014/main" xmlns="" id="{26AB1B9C-0A81-4272-8CCC-69C0B3210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9285" y="6574650"/>
              <a:ext cx="54187" cy="5418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24" name="Line 41">
              <a:extLst>
                <a:ext uri="{FF2B5EF4-FFF2-40B4-BE49-F238E27FC236}">
                  <a16:creationId xmlns:a16="http://schemas.microsoft.com/office/drawing/2014/main" xmlns="" id="{56FE3897-5C3D-45C8-BA44-94E2FABDC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40805" y="3458916"/>
              <a:ext cx="0" cy="5599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25" name="Line 42">
              <a:extLst>
                <a:ext uri="{FF2B5EF4-FFF2-40B4-BE49-F238E27FC236}">
                  <a16:creationId xmlns:a16="http://schemas.microsoft.com/office/drawing/2014/main" xmlns="" id="{39CBA5F7-BCF1-4EBC-AB51-339A548EBD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40805" y="3458916"/>
              <a:ext cx="0" cy="5599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26" name="Oval 43">
              <a:extLst>
                <a:ext uri="{FF2B5EF4-FFF2-40B4-BE49-F238E27FC236}">
                  <a16:creationId xmlns:a16="http://schemas.microsoft.com/office/drawing/2014/main" xmlns="" id="{60F4A0E7-C0BE-4F82-B2C8-F02C1B00E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5649" y="3991751"/>
              <a:ext cx="72249" cy="7224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27" name="Oval 44">
              <a:extLst>
                <a:ext uri="{FF2B5EF4-FFF2-40B4-BE49-F238E27FC236}">
                  <a16:creationId xmlns:a16="http://schemas.microsoft.com/office/drawing/2014/main" xmlns="" id="{BB67DB89-CC2B-4D06-8BF0-EB9F9EFE5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4680" y="4000783"/>
              <a:ext cx="54187" cy="5418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28" name="Oval 45">
              <a:extLst>
                <a:ext uri="{FF2B5EF4-FFF2-40B4-BE49-F238E27FC236}">
                  <a16:creationId xmlns:a16="http://schemas.microsoft.com/office/drawing/2014/main" xmlns="" id="{E42C6826-7270-4224-8036-FADDFE2F4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4680" y="4000783"/>
              <a:ext cx="54187" cy="5418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29" name="Rectangle 46">
              <a:extLst>
                <a:ext uri="{FF2B5EF4-FFF2-40B4-BE49-F238E27FC236}">
                  <a16:creationId xmlns:a16="http://schemas.microsoft.com/office/drawing/2014/main" xmlns="" id="{D3407297-0E12-49FF-9B06-4716842BD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1632" y="3847254"/>
              <a:ext cx="776676" cy="5779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30" name="Rectangle 47">
              <a:extLst>
                <a:ext uri="{FF2B5EF4-FFF2-40B4-BE49-F238E27FC236}">
                  <a16:creationId xmlns:a16="http://schemas.microsoft.com/office/drawing/2014/main" xmlns="" id="{E1253986-580A-40B2-BBC0-348D65FCC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663" y="3856285"/>
              <a:ext cx="758614" cy="55992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31" name="Rectangle 48">
              <a:extLst>
                <a:ext uri="{FF2B5EF4-FFF2-40B4-BE49-F238E27FC236}">
                  <a16:creationId xmlns:a16="http://schemas.microsoft.com/office/drawing/2014/main" xmlns="" id="{B006BEFB-0F4C-48CC-A975-67AC01D52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663" y="3856285"/>
              <a:ext cx="758614" cy="559929"/>
            </a:xfrm>
            <a:prstGeom prst="rect">
              <a:avLst/>
            </a:prstGeom>
            <a:solidFill>
              <a:srgbClr val="037C0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32" name="Line 49">
              <a:extLst>
                <a:ext uri="{FF2B5EF4-FFF2-40B4-BE49-F238E27FC236}">
                  <a16:creationId xmlns:a16="http://schemas.microsoft.com/office/drawing/2014/main" xmlns="" id="{11D96EDF-5663-4F0A-BD11-6DC81A69E1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32912" y="4425245"/>
              <a:ext cx="252871" cy="1986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33" name="Line 50">
              <a:extLst>
                <a:ext uri="{FF2B5EF4-FFF2-40B4-BE49-F238E27FC236}">
                  <a16:creationId xmlns:a16="http://schemas.microsoft.com/office/drawing/2014/main" xmlns="" id="{061D7663-1276-407D-A5E6-764E9BFE2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32912" y="4425245"/>
              <a:ext cx="252871" cy="1986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34" name="Line 62">
              <a:extLst>
                <a:ext uri="{FF2B5EF4-FFF2-40B4-BE49-F238E27FC236}">
                  <a16:creationId xmlns:a16="http://schemas.microsoft.com/office/drawing/2014/main" xmlns="" id="{C34B382B-2F80-4BFC-AAE4-347409B90B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37339" y="3720818"/>
              <a:ext cx="379307" cy="325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35" name="Rectangle 63">
              <a:extLst>
                <a:ext uri="{FF2B5EF4-FFF2-40B4-BE49-F238E27FC236}">
                  <a16:creationId xmlns:a16="http://schemas.microsoft.com/office/drawing/2014/main" xmlns="" id="{ADC4EAE4-CEAD-4751-9337-BEBB21397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8734" y="3908214"/>
              <a:ext cx="1001270" cy="461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Book Antiqua"/>
                </a:rPr>
                <a:t>Paris</a:t>
              </a:r>
            </a:p>
          </p:txBody>
        </p:sp>
        <p:sp>
          <p:nvSpPr>
            <p:cNvPr id="36" name="Oval 64">
              <a:extLst>
                <a:ext uri="{FF2B5EF4-FFF2-40B4-BE49-F238E27FC236}">
                  <a16:creationId xmlns:a16="http://schemas.microsoft.com/office/drawing/2014/main" xmlns="" id="{D192A61A-8B5E-4FE2-8A02-893C0465C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7756" y="4605867"/>
              <a:ext cx="72249" cy="7224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37" name="Oval 65">
              <a:extLst>
                <a:ext uri="{FF2B5EF4-FFF2-40B4-BE49-F238E27FC236}">
                  <a16:creationId xmlns:a16="http://schemas.microsoft.com/office/drawing/2014/main" xmlns="" id="{7C55B599-F1E4-40C1-BDD9-41E6D0166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6787" y="4614898"/>
              <a:ext cx="54187" cy="5418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38" name="Oval 66">
              <a:extLst>
                <a:ext uri="{FF2B5EF4-FFF2-40B4-BE49-F238E27FC236}">
                  <a16:creationId xmlns:a16="http://schemas.microsoft.com/office/drawing/2014/main" xmlns="" id="{A4E27B54-E899-42F1-AA16-4D3D2C3FD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6787" y="4614898"/>
              <a:ext cx="54187" cy="5418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39" name="Oval 67">
              <a:extLst>
                <a:ext uri="{FF2B5EF4-FFF2-40B4-BE49-F238E27FC236}">
                  <a16:creationId xmlns:a16="http://schemas.microsoft.com/office/drawing/2014/main" xmlns="" id="{9C3C5FF1-4AE1-4565-AC91-7813C9376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7729" y="4569743"/>
              <a:ext cx="72249" cy="7224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40" name="Oval 68">
              <a:extLst>
                <a:ext uri="{FF2B5EF4-FFF2-40B4-BE49-F238E27FC236}">
                  <a16:creationId xmlns:a16="http://schemas.microsoft.com/office/drawing/2014/main" xmlns="" id="{BEC2583D-D910-4183-ADFA-6B8BFF914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4822" y="4596836"/>
              <a:ext cx="54187" cy="5418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41" name="Oval 69">
              <a:extLst>
                <a:ext uri="{FF2B5EF4-FFF2-40B4-BE49-F238E27FC236}">
                  <a16:creationId xmlns:a16="http://schemas.microsoft.com/office/drawing/2014/main" xmlns="" id="{CF7E1FAF-A587-4F0E-850B-76EE93771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6760" y="4614898"/>
              <a:ext cx="54187" cy="5418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42" name="Rectangle 70">
              <a:extLst>
                <a:ext uri="{FF2B5EF4-FFF2-40B4-BE49-F238E27FC236}">
                  <a16:creationId xmlns:a16="http://schemas.microsoft.com/office/drawing/2014/main" xmlns="" id="{1834B50E-522D-4670-834A-670409D89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351" y="2908018"/>
              <a:ext cx="1016000" cy="559929"/>
            </a:xfrm>
            <a:prstGeom prst="rect">
              <a:avLst/>
            </a:prstGeom>
            <a:solidFill>
              <a:srgbClr val="F50BD4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43" name="Rectangle 71">
              <a:extLst>
                <a:ext uri="{FF2B5EF4-FFF2-40B4-BE49-F238E27FC236}">
                  <a16:creationId xmlns:a16="http://schemas.microsoft.com/office/drawing/2014/main" xmlns="" id="{F3A08EAD-2E90-439B-9198-083BFD5B9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471" y="7213601"/>
              <a:ext cx="986137" cy="798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Book Antiqua"/>
                </a:rPr>
                <a:t>New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Book Antiqua"/>
                </a:rPr>
                <a:t>York</a:t>
              </a:r>
            </a:p>
          </p:txBody>
        </p:sp>
        <p:sp>
          <p:nvSpPr>
            <p:cNvPr id="44" name="Rectangle 72">
              <a:extLst>
                <a:ext uri="{FF2B5EF4-FFF2-40B4-BE49-F238E27FC236}">
                  <a16:creationId xmlns:a16="http://schemas.microsoft.com/office/drawing/2014/main" xmlns="" id="{51245C83-6843-4945-BC97-634080827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352" y="5886027"/>
              <a:ext cx="3220709" cy="113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 dirty="0">
                  <a:solidFill>
                    <a:schemeClr val="hlink"/>
                  </a:solidFill>
                  <a:latin typeface="Book Antiqua"/>
                </a:rPr>
                <a:t>Boston projects</a:t>
              </a:r>
            </a:p>
            <a:p>
              <a:r>
                <a:rPr lang="en-US" sz="1600" b="1" dirty="0">
                  <a:solidFill>
                    <a:schemeClr val="hlink"/>
                  </a:solidFill>
                  <a:latin typeface="Book Antiqua"/>
                </a:rPr>
                <a:t>Boston employees</a:t>
              </a:r>
            </a:p>
            <a:p>
              <a:r>
                <a:rPr lang="en-US" sz="1600" b="1" dirty="0">
                  <a:solidFill>
                    <a:schemeClr val="hlink"/>
                  </a:solidFill>
                  <a:latin typeface="Book Antiqua"/>
                </a:rPr>
                <a:t>Boston assignments</a:t>
              </a:r>
            </a:p>
          </p:txBody>
        </p:sp>
        <p:sp>
          <p:nvSpPr>
            <p:cNvPr id="45" name="Rectangle 73">
              <a:extLst>
                <a:ext uri="{FF2B5EF4-FFF2-40B4-BE49-F238E27FC236}">
                  <a16:creationId xmlns:a16="http://schemas.microsoft.com/office/drawing/2014/main" xmlns="" id="{494176AB-C572-4E56-917E-4B96299CB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5492" y="7976096"/>
              <a:ext cx="3697383" cy="1474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 dirty="0">
                  <a:solidFill>
                    <a:schemeClr val="hlink"/>
                  </a:solidFill>
                  <a:latin typeface="Book Antiqua"/>
                </a:rPr>
                <a:t>Boston projects</a:t>
              </a:r>
              <a:endParaRPr lang="en-US" sz="1600" b="1" dirty="0">
                <a:solidFill>
                  <a:srgbClr val="000000"/>
                </a:solidFill>
                <a:latin typeface="Book Antiqua"/>
              </a:endParaRPr>
            </a:p>
            <a:p>
              <a:r>
                <a:rPr lang="en-US" sz="1600" b="1" dirty="0">
                  <a:solidFill>
                    <a:schemeClr val="tx2"/>
                  </a:solidFill>
                  <a:latin typeface="Book Antiqua"/>
                </a:rPr>
                <a:t>New York employees</a:t>
              </a:r>
            </a:p>
            <a:p>
              <a:r>
                <a:rPr lang="en-US" sz="1600" b="1" dirty="0">
                  <a:solidFill>
                    <a:schemeClr val="tx2"/>
                  </a:solidFill>
                  <a:latin typeface="Book Antiqua"/>
                </a:rPr>
                <a:t>New York projects</a:t>
              </a:r>
            </a:p>
            <a:p>
              <a:r>
                <a:rPr lang="en-US" sz="1600" b="1" dirty="0">
                  <a:solidFill>
                    <a:schemeClr val="tx2"/>
                  </a:solidFill>
                  <a:latin typeface="Book Antiqua"/>
                </a:rPr>
                <a:t>New York assignments</a:t>
              </a:r>
            </a:p>
          </p:txBody>
        </p:sp>
        <p:sp>
          <p:nvSpPr>
            <p:cNvPr id="46" name="Line 74">
              <a:extLst>
                <a:ext uri="{FF2B5EF4-FFF2-40B4-BE49-F238E27FC236}">
                  <a16:creationId xmlns:a16="http://schemas.microsoft.com/office/drawing/2014/main" xmlns="" id="{FA23CAD1-A3CE-438C-BB65-A92165335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3960" y="4542649"/>
              <a:ext cx="0" cy="487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47" name="Rectangle 75">
              <a:extLst>
                <a:ext uri="{FF2B5EF4-FFF2-40B4-BE49-F238E27FC236}">
                  <a16:creationId xmlns:a16="http://schemas.microsoft.com/office/drawing/2014/main" xmlns="" id="{FDA6E109-CDC1-4B23-9996-AF51F1022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6031" y="2926080"/>
              <a:ext cx="1195469" cy="461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Book Antiqua"/>
                </a:rPr>
                <a:t>Tokyo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6233F10C-61F4-4754-A907-59B8E3B7D698}"/>
                </a:ext>
              </a:extLst>
            </p:cNvPr>
            <p:cNvGrpSpPr/>
            <p:nvPr/>
          </p:nvGrpSpPr>
          <p:grpSpPr>
            <a:xfrm>
              <a:off x="11915700" y="6677000"/>
              <a:ext cx="689490" cy="760114"/>
              <a:chOff x="3660180" y="6219552"/>
              <a:chExt cx="689490" cy="760114"/>
            </a:xfrm>
          </p:grpSpPr>
          <p:sp>
            <p:nvSpPr>
              <p:cNvPr id="70" name="Line 27">
                <a:extLst>
                  <a:ext uri="{FF2B5EF4-FFF2-40B4-BE49-F238E27FC236}">
                    <a16:creationId xmlns:a16="http://schemas.microsoft.com/office/drawing/2014/main" xmlns="" id="{D84AA52A-62A5-4B9D-8720-7AA66B024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9670" y="6257652"/>
                <a:ext cx="0" cy="6321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xmlns="" id="{DCFE3DA7-261D-440A-BEC1-0460DF7267E1}"/>
                  </a:ext>
                </a:extLst>
              </p:cNvPr>
              <p:cNvGrpSpPr/>
              <p:nvPr/>
            </p:nvGrpSpPr>
            <p:grpSpPr>
              <a:xfrm>
                <a:off x="3665563" y="6880324"/>
                <a:ext cx="684107" cy="99342"/>
                <a:chOff x="6594973" y="5707663"/>
                <a:chExt cx="684107" cy="99342"/>
              </a:xfrm>
            </p:grpSpPr>
            <p:sp>
              <p:nvSpPr>
                <p:cNvPr id="74" name="Arc 28">
                  <a:extLst>
                    <a:ext uri="{FF2B5EF4-FFF2-40B4-BE49-F238E27FC236}">
                      <a16:creationId xmlns:a16="http://schemas.microsoft.com/office/drawing/2014/main" xmlns="" id="{47A9FF6E-DA3E-40C6-B543-3181A0D65D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4973" y="5707663"/>
                  <a:ext cx="352213" cy="99342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 dirty="0">
                    <a:latin typeface="Book Antiqua"/>
                  </a:endParaRPr>
                </a:p>
              </p:txBody>
            </p:sp>
            <p:sp>
              <p:nvSpPr>
                <p:cNvPr id="75" name="Arc 29">
                  <a:extLst>
                    <a:ext uri="{FF2B5EF4-FFF2-40B4-BE49-F238E27FC236}">
                      <a16:creationId xmlns:a16="http://schemas.microsoft.com/office/drawing/2014/main" xmlns="" id="{AB092D19-0161-4007-9F98-DEA80F1EB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6867" y="5707663"/>
                  <a:ext cx="352213" cy="99342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 dirty="0">
                    <a:latin typeface="Book Antiqua"/>
                  </a:endParaRPr>
                </a:p>
              </p:txBody>
            </p:sp>
          </p:grpSp>
          <p:sp>
            <p:nvSpPr>
              <p:cNvPr id="72" name="Oval 24">
                <a:extLst>
                  <a:ext uri="{FF2B5EF4-FFF2-40B4-BE49-F238E27FC236}">
                    <a16:creationId xmlns:a16="http://schemas.microsoft.com/office/drawing/2014/main" xmlns="" id="{183A793F-71BD-4113-8DD7-D19DD6EB4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3305" y="6219552"/>
                <a:ext cx="686365" cy="9031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73" name="Line 27">
                <a:extLst>
                  <a:ext uri="{FF2B5EF4-FFF2-40B4-BE49-F238E27FC236}">
                    <a16:creationId xmlns:a16="http://schemas.microsoft.com/office/drawing/2014/main" xmlns="" id="{E8998782-6812-48DA-B563-5AF8E74DE1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0180" y="6257652"/>
                <a:ext cx="0" cy="6321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01B4589A-927A-4B6A-9642-CDD35EE795A5}"/>
                </a:ext>
              </a:extLst>
            </p:cNvPr>
            <p:cNvGrpSpPr/>
            <p:nvPr/>
          </p:nvGrpSpPr>
          <p:grpSpPr>
            <a:xfrm>
              <a:off x="6070352" y="7253064"/>
              <a:ext cx="689490" cy="760114"/>
              <a:chOff x="3660180" y="6219552"/>
              <a:chExt cx="689490" cy="760114"/>
            </a:xfrm>
          </p:grpSpPr>
          <p:sp>
            <p:nvSpPr>
              <p:cNvPr id="64" name="Line 27">
                <a:extLst>
                  <a:ext uri="{FF2B5EF4-FFF2-40B4-BE49-F238E27FC236}">
                    <a16:creationId xmlns:a16="http://schemas.microsoft.com/office/drawing/2014/main" xmlns="" id="{78FC47F5-187E-44E1-9F58-EA54273D5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9670" y="6257652"/>
                <a:ext cx="0" cy="6321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xmlns="" id="{05F18880-8D7D-49B7-A3FC-76C62D378880}"/>
                  </a:ext>
                </a:extLst>
              </p:cNvPr>
              <p:cNvGrpSpPr/>
              <p:nvPr/>
            </p:nvGrpSpPr>
            <p:grpSpPr>
              <a:xfrm>
                <a:off x="3665563" y="6880324"/>
                <a:ext cx="684107" cy="99342"/>
                <a:chOff x="6594973" y="5707663"/>
                <a:chExt cx="684107" cy="99342"/>
              </a:xfrm>
            </p:grpSpPr>
            <p:sp>
              <p:nvSpPr>
                <p:cNvPr id="68" name="Arc 28">
                  <a:extLst>
                    <a:ext uri="{FF2B5EF4-FFF2-40B4-BE49-F238E27FC236}">
                      <a16:creationId xmlns:a16="http://schemas.microsoft.com/office/drawing/2014/main" xmlns="" id="{EEAD99B7-A997-4E00-903D-978F131C5E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4973" y="5707663"/>
                  <a:ext cx="352213" cy="99342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 dirty="0">
                    <a:latin typeface="Book Antiqua"/>
                  </a:endParaRPr>
                </a:p>
              </p:txBody>
            </p:sp>
            <p:sp>
              <p:nvSpPr>
                <p:cNvPr id="69" name="Arc 29">
                  <a:extLst>
                    <a:ext uri="{FF2B5EF4-FFF2-40B4-BE49-F238E27FC236}">
                      <a16:creationId xmlns:a16="http://schemas.microsoft.com/office/drawing/2014/main" xmlns="" id="{31604497-45D2-4CBE-8465-13874FC74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6867" y="5707663"/>
                  <a:ext cx="352213" cy="99342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 dirty="0">
                    <a:latin typeface="Book Antiqua"/>
                  </a:endParaRPr>
                </a:p>
              </p:txBody>
            </p:sp>
          </p:grpSp>
          <p:sp>
            <p:nvSpPr>
              <p:cNvPr id="66" name="Oval 24">
                <a:extLst>
                  <a:ext uri="{FF2B5EF4-FFF2-40B4-BE49-F238E27FC236}">
                    <a16:creationId xmlns:a16="http://schemas.microsoft.com/office/drawing/2014/main" xmlns="" id="{A203A1B9-73C7-4ABF-9BA9-3B53CCF79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3305" y="6219552"/>
                <a:ext cx="686365" cy="9031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67" name="Line 27">
                <a:extLst>
                  <a:ext uri="{FF2B5EF4-FFF2-40B4-BE49-F238E27FC236}">
                    <a16:creationId xmlns:a16="http://schemas.microsoft.com/office/drawing/2014/main" xmlns="" id="{92214A8E-2632-4EC9-AAB8-88C6DAE57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0180" y="6257652"/>
                <a:ext cx="0" cy="6321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A2DF4154-9130-48A8-A417-A1EFD5535B0E}"/>
                </a:ext>
              </a:extLst>
            </p:cNvPr>
            <p:cNvGrpSpPr/>
            <p:nvPr/>
          </p:nvGrpSpPr>
          <p:grpSpPr>
            <a:xfrm>
              <a:off x="11229528" y="3364632"/>
              <a:ext cx="689490" cy="760114"/>
              <a:chOff x="3660180" y="6219552"/>
              <a:chExt cx="689490" cy="760114"/>
            </a:xfrm>
          </p:grpSpPr>
          <p:sp>
            <p:nvSpPr>
              <p:cNvPr id="58" name="Line 27">
                <a:extLst>
                  <a:ext uri="{FF2B5EF4-FFF2-40B4-BE49-F238E27FC236}">
                    <a16:creationId xmlns:a16="http://schemas.microsoft.com/office/drawing/2014/main" xmlns="" id="{6EFE9478-DC95-449D-BDA2-2E809F525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9670" y="6257652"/>
                <a:ext cx="0" cy="6321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D5141046-9579-4107-BAA5-E607E06A1FFD}"/>
                  </a:ext>
                </a:extLst>
              </p:cNvPr>
              <p:cNvGrpSpPr/>
              <p:nvPr/>
            </p:nvGrpSpPr>
            <p:grpSpPr>
              <a:xfrm>
                <a:off x="3665563" y="6880324"/>
                <a:ext cx="684107" cy="99342"/>
                <a:chOff x="6594973" y="5707663"/>
                <a:chExt cx="684107" cy="99342"/>
              </a:xfrm>
            </p:grpSpPr>
            <p:sp>
              <p:nvSpPr>
                <p:cNvPr id="62" name="Arc 28">
                  <a:extLst>
                    <a:ext uri="{FF2B5EF4-FFF2-40B4-BE49-F238E27FC236}">
                      <a16:creationId xmlns:a16="http://schemas.microsoft.com/office/drawing/2014/main" xmlns="" id="{10DC32A1-27D0-4909-956D-F0BEFC1674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4973" y="5707663"/>
                  <a:ext cx="352213" cy="99342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 dirty="0">
                    <a:latin typeface="Book Antiqua"/>
                  </a:endParaRPr>
                </a:p>
              </p:txBody>
            </p:sp>
            <p:sp>
              <p:nvSpPr>
                <p:cNvPr id="63" name="Arc 29">
                  <a:extLst>
                    <a:ext uri="{FF2B5EF4-FFF2-40B4-BE49-F238E27FC236}">
                      <a16:creationId xmlns:a16="http://schemas.microsoft.com/office/drawing/2014/main" xmlns="" id="{85FFD388-B1EB-4C1F-BB57-8CFB8E148F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6867" y="5707663"/>
                  <a:ext cx="352213" cy="99342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 dirty="0">
                    <a:latin typeface="Book Antiqua"/>
                  </a:endParaRPr>
                </a:p>
              </p:txBody>
            </p:sp>
          </p:grpSp>
          <p:sp>
            <p:nvSpPr>
              <p:cNvPr id="60" name="Oval 24">
                <a:extLst>
                  <a:ext uri="{FF2B5EF4-FFF2-40B4-BE49-F238E27FC236}">
                    <a16:creationId xmlns:a16="http://schemas.microsoft.com/office/drawing/2014/main" xmlns="" id="{FE375304-D1BA-4027-9898-1A7C99A83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3305" y="6219552"/>
                <a:ext cx="686365" cy="9031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61" name="Line 27">
                <a:extLst>
                  <a:ext uri="{FF2B5EF4-FFF2-40B4-BE49-F238E27FC236}">
                    <a16:creationId xmlns:a16="http://schemas.microsoft.com/office/drawing/2014/main" xmlns="" id="{EE541104-1A3F-4516-B3A7-D6464D5BA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0180" y="6257652"/>
                <a:ext cx="0" cy="6321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4235D65C-F291-4C31-A2A3-9ACF7C8056D1}"/>
                </a:ext>
              </a:extLst>
            </p:cNvPr>
            <p:cNvGrpSpPr/>
            <p:nvPr/>
          </p:nvGrpSpPr>
          <p:grpSpPr>
            <a:xfrm>
              <a:off x="6612508" y="5020816"/>
              <a:ext cx="689490" cy="760114"/>
              <a:chOff x="3660180" y="6219552"/>
              <a:chExt cx="689490" cy="760114"/>
            </a:xfrm>
          </p:grpSpPr>
          <p:sp>
            <p:nvSpPr>
              <p:cNvPr id="52" name="Line 27">
                <a:extLst>
                  <a:ext uri="{FF2B5EF4-FFF2-40B4-BE49-F238E27FC236}">
                    <a16:creationId xmlns:a16="http://schemas.microsoft.com/office/drawing/2014/main" xmlns="" id="{CD3DCFF5-B4BF-4CEE-8E7D-5469450DA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9670" y="6257652"/>
                <a:ext cx="0" cy="6321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D3A6DEE3-659C-4C0A-B00C-8DDB37E4A4D8}"/>
                  </a:ext>
                </a:extLst>
              </p:cNvPr>
              <p:cNvGrpSpPr/>
              <p:nvPr/>
            </p:nvGrpSpPr>
            <p:grpSpPr>
              <a:xfrm>
                <a:off x="3665563" y="6880324"/>
                <a:ext cx="684107" cy="99342"/>
                <a:chOff x="6594973" y="5707663"/>
                <a:chExt cx="684107" cy="99342"/>
              </a:xfrm>
            </p:grpSpPr>
            <p:sp>
              <p:nvSpPr>
                <p:cNvPr id="56" name="Arc 28">
                  <a:extLst>
                    <a:ext uri="{FF2B5EF4-FFF2-40B4-BE49-F238E27FC236}">
                      <a16:creationId xmlns:a16="http://schemas.microsoft.com/office/drawing/2014/main" xmlns="" id="{F4C8B42B-9122-40E7-BA98-4A78AAB664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4973" y="5707663"/>
                  <a:ext cx="352213" cy="99342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 dirty="0">
                    <a:latin typeface="Book Antiqua"/>
                  </a:endParaRPr>
                </a:p>
              </p:txBody>
            </p:sp>
            <p:sp>
              <p:nvSpPr>
                <p:cNvPr id="57" name="Arc 29">
                  <a:extLst>
                    <a:ext uri="{FF2B5EF4-FFF2-40B4-BE49-F238E27FC236}">
                      <a16:creationId xmlns:a16="http://schemas.microsoft.com/office/drawing/2014/main" xmlns="" id="{BC587729-357A-4417-AA64-C035FE7DA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6867" y="5707663"/>
                  <a:ext cx="352213" cy="99342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 dirty="0">
                    <a:latin typeface="Book Antiqua"/>
                  </a:endParaRPr>
                </a:p>
              </p:txBody>
            </p:sp>
          </p:grpSp>
          <p:sp>
            <p:nvSpPr>
              <p:cNvPr id="54" name="Oval 24">
                <a:extLst>
                  <a:ext uri="{FF2B5EF4-FFF2-40B4-BE49-F238E27FC236}">
                    <a16:creationId xmlns:a16="http://schemas.microsoft.com/office/drawing/2014/main" xmlns="" id="{0C7B9348-375D-4D0E-89ED-D560CDAE8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3305" y="6219552"/>
                <a:ext cx="686365" cy="9031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55" name="Line 27">
                <a:extLst>
                  <a:ext uri="{FF2B5EF4-FFF2-40B4-BE49-F238E27FC236}">
                    <a16:creationId xmlns:a16="http://schemas.microsoft.com/office/drawing/2014/main" xmlns="" id="{1B5AAC51-02E6-4208-99AB-7D460D423A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0180" y="6257652"/>
                <a:ext cx="0" cy="6321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</p:grpSp>
      <p:sp>
        <p:nvSpPr>
          <p:cNvPr id="76" name="Rectangle 3">
            <a:extLst>
              <a:ext uri="{FF2B5EF4-FFF2-40B4-BE49-F238E27FC236}">
                <a16:creationId xmlns:a16="http://schemas.microsoft.com/office/drawing/2014/main" xmlns="" id="{33727B7C-8D6E-4930-98D4-31F79C38D0F6}"/>
              </a:ext>
            </a:extLst>
          </p:cNvPr>
          <p:cNvSpPr txBox="1">
            <a:spLocks noChangeArrowheads="1"/>
          </p:cNvSpPr>
          <p:nvPr/>
        </p:nvSpPr>
        <p:spPr>
          <a:xfrm>
            <a:off x="231817" y="2724968"/>
            <a:ext cx="3412728" cy="165625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tabLst>
                <a:tab pos="1307234" algn="l"/>
              </a:tabLst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SELECT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	ENAME,SAL</a:t>
            </a:r>
          </a:p>
          <a:p>
            <a:pPr>
              <a:buFont typeface="Arial" panose="020B0604020202020204" pitchFamily="34" charset="0"/>
              <a:buNone/>
              <a:tabLst>
                <a:tab pos="1307234" algn="l"/>
              </a:tabLst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	EMP,ASG,PAY</a:t>
            </a:r>
          </a:p>
          <a:p>
            <a:pPr>
              <a:buFont typeface="Arial" panose="020B0604020202020204" pitchFamily="34" charset="0"/>
              <a:buNone/>
              <a:tabLst>
                <a:tab pos="1307234" algn="l"/>
              </a:tabLst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WHERE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	DUR &gt; 12</a:t>
            </a:r>
          </a:p>
          <a:p>
            <a:pPr>
              <a:buFont typeface="Arial" panose="020B0604020202020204" pitchFamily="34" charset="0"/>
              <a:buNone/>
              <a:tabLst>
                <a:tab pos="1307234" algn="l"/>
              </a:tabLst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	EMP.ENO = ASG.ENO</a:t>
            </a:r>
          </a:p>
          <a:p>
            <a:pPr>
              <a:buFont typeface="Arial" panose="020B0604020202020204" pitchFamily="34" charset="0"/>
              <a:buNone/>
              <a:tabLst>
                <a:tab pos="1307234" algn="l"/>
              </a:tabLst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	PAY.TITLE = EMP.TITLE</a:t>
            </a:r>
          </a:p>
        </p:txBody>
      </p:sp>
    </p:spTree>
    <p:extLst>
      <p:ext uri="{BB962C8B-B14F-4D97-AF65-F5344CB8AC3E}">
        <p14:creationId xmlns:p14="http://schemas.microsoft.com/office/powerpoint/2010/main" val="185310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0A443-25C8-46E8-B5BB-7A0235A1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dirty="0"/>
              <a:t>Distributed Database - User View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8ECEAFF-F667-4C75-8F84-CCA78A898E35}"/>
              </a:ext>
            </a:extLst>
          </p:cNvPr>
          <p:cNvGrpSpPr/>
          <p:nvPr/>
        </p:nvGrpSpPr>
        <p:grpSpPr>
          <a:xfrm>
            <a:off x="761998" y="1247188"/>
            <a:ext cx="8631384" cy="4890376"/>
            <a:chOff x="1977814" y="2227038"/>
            <a:chExt cx="9638454" cy="7114258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0BC8F8E6-2FD8-43E3-A281-9C7EB5DED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9938" y="3775874"/>
              <a:ext cx="1038578" cy="10701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" name="Line 4">
              <a:extLst>
                <a:ext uri="{FF2B5EF4-FFF2-40B4-BE49-F238E27FC236}">
                  <a16:creationId xmlns:a16="http://schemas.microsoft.com/office/drawing/2014/main" xmlns="" id="{57EC6FFA-FFE4-46CF-BF73-131870822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3022" y="3249811"/>
              <a:ext cx="0" cy="9460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xmlns="" id="{691C4E3E-BF15-4D75-84F0-2AF07A50E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23307" y="3611055"/>
              <a:ext cx="713458" cy="11921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9D7FDB85-CD8A-407D-A995-AAF059BFC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674579" y="7200923"/>
              <a:ext cx="833119" cy="982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xmlns="" id="{C09F4508-68AC-4659-AA98-8549949DE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6854" y="7882771"/>
              <a:ext cx="0" cy="370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xmlns="" id="{3AE448B2-3E78-4BA7-B6D4-F6BC42063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552" y="4231945"/>
              <a:ext cx="7238436" cy="3632764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xmlns="" id="{92D3B229-0C1D-4512-9140-DC9457A58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649" y="4967981"/>
              <a:ext cx="304801" cy="30931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xmlns="" id="{E07DDAF1-1EB5-4229-B528-2F9BCED4E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2090" y="6058486"/>
              <a:ext cx="304799" cy="309316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xmlns="" id="{5A3F6269-95BE-4BEE-A616-803AC7E0E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876" y="4967981"/>
              <a:ext cx="304801" cy="30931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xmlns="" id="{07FE3425-33DB-4A99-9F42-A9CD06F74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298" y="5839483"/>
              <a:ext cx="304801" cy="30931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xmlns="" id="{6EC25738-28F5-44E9-ABC8-B37FFEBD3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1450" y="4640602"/>
              <a:ext cx="302542" cy="309316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xmlns="" id="{0DA3023E-4081-4C46-A4B2-85ED69A74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3503" y="7257367"/>
              <a:ext cx="304801" cy="307058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xmlns="" id="{ECC864D5-D7C1-4EE5-8390-826608728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298" y="6385865"/>
              <a:ext cx="304801" cy="307058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xmlns="" id="{FCC3D4BC-56F5-4A75-B36E-5EF53C766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3885" y="7038362"/>
              <a:ext cx="304799" cy="309316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xmlns="" id="{B50F7C77-0928-4A68-8657-57C0D84ED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174" y="5076354"/>
              <a:ext cx="302542" cy="30931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xmlns="" id="{1976E326-9CC6-4C31-969C-A07F1FE79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3716" y="5076354"/>
              <a:ext cx="304799" cy="30931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xmlns="" id="{0D972CA6-3B40-4E94-A6B5-CCD4D4875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6747" y="5295357"/>
              <a:ext cx="302542" cy="307058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xmlns="" id="{DC9689B7-6ABB-49C9-B568-1BCDBC0E0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547" y="6058486"/>
              <a:ext cx="302542" cy="309316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xmlns="" id="{FF6B954A-9F44-43A8-A439-C00C7F876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1663" y="7257367"/>
              <a:ext cx="304799" cy="307058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xmlns="" id="{AA4AE6A1-CA56-47A6-8918-17557B79E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3885" y="4857349"/>
              <a:ext cx="304799" cy="309316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xmlns="" id="{75FBFE3E-14C9-4D1B-9D2D-BDB6C5B46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4739" y="7257367"/>
              <a:ext cx="304799" cy="307058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xmlns="" id="{E55DE507-E1F1-447C-8E71-0022D3BA0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4739" y="5403731"/>
              <a:ext cx="304799" cy="307058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xmlns="" id="{91A72647-6CE4-4324-8BB3-5156E374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2863" y="7038362"/>
              <a:ext cx="304799" cy="309316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xmlns="" id="{2B89F4F5-868C-44CF-8798-613FFB35F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547" y="4532228"/>
              <a:ext cx="302542" cy="307058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xmlns="" id="{D443854A-5281-4D92-986B-FD531478C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4952" y="6602612"/>
              <a:ext cx="304801" cy="30931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xmlns="" id="{3A912097-5296-40B8-8D3D-73412ABA9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7351" y="6166860"/>
              <a:ext cx="307058" cy="309316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xmlns="" id="{DF072DE8-80B6-487B-A950-40E712DE0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396" y="5403731"/>
              <a:ext cx="302542" cy="307058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xmlns="" id="{D0E4B05D-2E77-4A6A-B10D-69AF7DAEA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6152" y="5620478"/>
              <a:ext cx="304801" cy="309316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3" name="Oval 31">
              <a:extLst>
                <a:ext uri="{FF2B5EF4-FFF2-40B4-BE49-F238E27FC236}">
                  <a16:creationId xmlns:a16="http://schemas.microsoft.com/office/drawing/2014/main" xmlns="" id="{6C851D06-5898-446A-8A9A-2A0CE6E89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023" y="6819359"/>
              <a:ext cx="304801" cy="311573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xmlns="" id="{69D3484A-42B8-4D85-8B51-6D80C12DD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5129" y="6602612"/>
              <a:ext cx="307058" cy="309315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xmlns="" id="{30B9173C-20B2-40A2-8F0C-F8ABCB85B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1068" y="6166860"/>
              <a:ext cx="304799" cy="309316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xmlns="" id="{634B3AF7-F47F-45CD-866C-A23FFBC75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0854" y="4857349"/>
              <a:ext cx="304801" cy="309316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xmlns="" id="{00075D22-8954-4AB1-8761-6FEC9CA2C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9823" y="5184728"/>
              <a:ext cx="302542" cy="311573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xmlns="" id="{3A4F6434-A2D8-408E-88EA-CAF0197C2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8374" y="6710985"/>
              <a:ext cx="304801" cy="309315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xmlns="" id="{3FF5DFA9-A74C-4785-928A-70A6E411E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6321" y="6166860"/>
              <a:ext cx="304801" cy="309316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xmlns="" id="{BE8E55A7-ECD1-4E56-9BB0-388C032A8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2472" y="4748975"/>
              <a:ext cx="302542" cy="309316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xmlns="" id="{CB898664-3F68-4478-AB7D-6C4D34D5C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3885" y="6166860"/>
              <a:ext cx="304799" cy="309316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xmlns="" id="{E5D74BF9-5F51-4048-93FE-7F768C63F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3076" y="6819359"/>
              <a:ext cx="304801" cy="311573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xmlns="" id="{A68FB892-BD17-48DE-A097-E7D35CB79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5939" y="6058486"/>
              <a:ext cx="304799" cy="309316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xmlns="" id="{E323A320-F7E5-4975-A06D-A8C8EC805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4525" y="6929989"/>
              <a:ext cx="302542" cy="309316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xmlns="" id="{7F0BF03D-D262-48BF-A8A1-4B3F64725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2899" y="4967981"/>
              <a:ext cx="302542" cy="30931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xmlns="" id="{50052EA1-F64A-427D-A622-F66FF22CE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1068" y="5514362"/>
              <a:ext cx="304799" cy="307058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xmlns="" id="{2684F51F-4922-4EDC-B2CC-AE5082D3D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2303" y="6385865"/>
              <a:ext cx="304801" cy="307058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xmlns="" id="{0175FF56-B521-43B2-B0DF-E67B8E41A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236" y="4532228"/>
              <a:ext cx="304799" cy="307058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xmlns="" id="{FB6BB39B-9DA8-4B7A-8E48-5CC5F46A3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6534" y="6166860"/>
              <a:ext cx="304799" cy="309316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xmlns="" id="{F9700301-693A-4687-8564-6D2F3B7FF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298" y="5295357"/>
              <a:ext cx="304801" cy="307058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xmlns="" id="{57FF224D-D2CE-47FE-B2DD-B992B658D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227" y="6602612"/>
              <a:ext cx="304801" cy="30931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xmlns="" id="{549EAABA-B502-4D67-9A38-5B6801638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3503" y="6166860"/>
              <a:ext cx="304801" cy="309316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xmlns="" id="{255A69E0-1E8F-4EDB-9B24-7C8E125A2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4099" y="5728852"/>
              <a:ext cx="302542" cy="311573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xmlns="" id="{88F33FEB-1F37-48DC-8D89-A4B19DF57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9823" y="7365741"/>
              <a:ext cx="302542" cy="30931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xmlns="" id="{BD60CE4E-5372-4DF3-856B-EB11A185F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588" y="6275233"/>
              <a:ext cx="304799" cy="309316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6" name="Oval 54">
              <a:extLst>
                <a:ext uri="{FF2B5EF4-FFF2-40B4-BE49-F238E27FC236}">
                  <a16:creationId xmlns:a16="http://schemas.microsoft.com/office/drawing/2014/main" xmlns="" id="{E18D1AF7-6457-400A-8F20-51A0154E5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8419" y="5839483"/>
              <a:ext cx="304799" cy="30931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7" name="Oval 55">
              <a:extLst>
                <a:ext uri="{FF2B5EF4-FFF2-40B4-BE49-F238E27FC236}">
                  <a16:creationId xmlns:a16="http://schemas.microsoft.com/office/drawing/2014/main" xmlns="" id="{A3279B68-7F30-4525-8B95-430BEC428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174" y="6710985"/>
              <a:ext cx="302542" cy="30931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8" name="Oval 56">
              <a:extLst>
                <a:ext uri="{FF2B5EF4-FFF2-40B4-BE49-F238E27FC236}">
                  <a16:creationId xmlns:a16="http://schemas.microsoft.com/office/drawing/2014/main" xmlns="" id="{EAADE520-C401-4DFE-A437-C7D9B3BB7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4099" y="7257367"/>
              <a:ext cx="302542" cy="307058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xmlns="" id="{F425482D-251B-4CEC-AD2E-1B0C11AB5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6321" y="5620478"/>
              <a:ext cx="304801" cy="309316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0" name="Oval 58">
              <a:extLst>
                <a:ext uri="{FF2B5EF4-FFF2-40B4-BE49-F238E27FC236}">
                  <a16:creationId xmlns:a16="http://schemas.microsoft.com/office/drawing/2014/main" xmlns="" id="{8F1084C7-D6EC-42B1-8A83-6CFFCF1D1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6747" y="5728852"/>
              <a:ext cx="302542" cy="311573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1" name="Oval 59">
              <a:extLst>
                <a:ext uri="{FF2B5EF4-FFF2-40B4-BE49-F238E27FC236}">
                  <a16:creationId xmlns:a16="http://schemas.microsoft.com/office/drawing/2014/main" xmlns="" id="{280D9DFE-4BE5-468C-9A67-5A43E6B23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4099" y="5184728"/>
              <a:ext cx="302542" cy="311573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xmlns="" id="{6E8FD47A-D6C1-4E83-8C47-4BF433784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6365" y="6819359"/>
              <a:ext cx="304799" cy="311573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" name="Oval 61" descr="90%">
              <a:extLst>
                <a:ext uri="{FF2B5EF4-FFF2-40B4-BE49-F238E27FC236}">
                  <a16:creationId xmlns:a16="http://schemas.microsoft.com/office/drawing/2014/main" xmlns="" id="{7E3448BC-6ED1-4E8B-8327-DB53DF31C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053" y="4313225"/>
              <a:ext cx="307058" cy="309315"/>
            </a:xfrm>
            <a:prstGeom prst="ellipse">
              <a:avLst/>
            </a:prstGeom>
            <a:pattFill prst="pct90">
              <a:fgClr>
                <a:srgbClr val="FAFD00"/>
              </a:fgClr>
              <a:bgClr>
                <a:schemeClr val="bg1"/>
              </a:bgClr>
            </a:patt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4" name="Oval 62">
              <a:extLst>
                <a:ext uri="{FF2B5EF4-FFF2-40B4-BE49-F238E27FC236}">
                  <a16:creationId xmlns:a16="http://schemas.microsoft.com/office/drawing/2014/main" xmlns="" id="{8F9F0662-C032-4C3C-9F16-87B857074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1068" y="5076354"/>
              <a:ext cx="304799" cy="309315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5" name="Oval 63">
              <a:extLst>
                <a:ext uri="{FF2B5EF4-FFF2-40B4-BE49-F238E27FC236}">
                  <a16:creationId xmlns:a16="http://schemas.microsoft.com/office/drawing/2014/main" xmlns="" id="{C07003F8-A4D6-4428-A107-A9F73C06B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174" y="5514362"/>
              <a:ext cx="302542" cy="307058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6" name="Oval 64">
              <a:extLst>
                <a:ext uri="{FF2B5EF4-FFF2-40B4-BE49-F238E27FC236}">
                  <a16:creationId xmlns:a16="http://schemas.microsoft.com/office/drawing/2014/main" xmlns="" id="{F0FDF535-2174-4203-BAD4-EEB6E4181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4739" y="5947857"/>
              <a:ext cx="304799" cy="309315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7" name="Oval 65">
              <a:extLst>
                <a:ext uri="{FF2B5EF4-FFF2-40B4-BE49-F238E27FC236}">
                  <a16:creationId xmlns:a16="http://schemas.microsoft.com/office/drawing/2014/main" xmlns="" id="{A5663FAC-FE90-49B6-B0F7-54340FD9E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3503" y="4640602"/>
              <a:ext cx="304801" cy="309316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xmlns="" id="{AA4AB364-803C-4D43-82E1-D415A3E39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5129" y="5620478"/>
              <a:ext cx="307058" cy="309316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xmlns="" id="{7C01F834-21D3-49F1-BDF7-6351C8C3C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788" y="6819359"/>
              <a:ext cx="304799" cy="311573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xmlns="" id="{B462C8AD-F134-4BAF-9CD1-D02B3C5AA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053" y="7038362"/>
              <a:ext cx="307058" cy="309316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71" name="Oval 69">
              <a:extLst>
                <a:ext uri="{FF2B5EF4-FFF2-40B4-BE49-F238E27FC236}">
                  <a16:creationId xmlns:a16="http://schemas.microsoft.com/office/drawing/2014/main" xmlns="" id="{45E220B6-A3D5-4034-AF55-672753824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3076" y="5620478"/>
              <a:ext cx="304801" cy="309316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72" name="Oval 70">
              <a:extLst>
                <a:ext uri="{FF2B5EF4-FFF2-40B4-BE49-F238E27FC236}">
                  <a16:creationId xmlns:a16="http://schemas.microsoft.com/office/drawing/2014/main" xmlns="" id="{BEFBD246-0321-4128-B33A-19A30409D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3716" y="5620478"/>
              <a:ext cx="304799" cy="309316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73" name="Oval 71">
              <a:extLst>
                <a:ext uri="{FF2B5EF4-FFF2-40B4-BE49-F238E27FC236}">
                  <a16:creationId xmlns:a16="http://schemas.microsoft.com/office/drawing/2014/main" xmlns="" id="{8DCBE116-31DB-46B4-89DA-8FD561046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6152" y="6385865"/>
              <a:ext cx="304801" cy="307058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xmlns="" id="{7D284EB4-2854-4E72-AEBF-2C6210830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5939" y="6494238"/>
              <a:ext cx="304799" cy="307058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75" name="Line 73">
              <a:extLst>
                <a:ext uri="{FF2B5EF4-FFF2-40B4-BE49-F238E27FC236}">
                  <a16:creationId xmlns:a16="http://schemas.microsoft.com/office/drawing/2014/main" xmlns="" id="{6F04A944-3888-433B-A194-C31072D530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2490" y="7139964"/>
              <a:ext cx="715715" cy="7608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76" name="Rectangle 74">
              <a:extLst>
                <a:ext uri="{FF2B5EF4-FFF2-40B4-BE49-F238E27FC236}">
                  <a16:creationId xmlns:a16="http://schemas.microsoft.com/office/drawing/2014/main" xmlns="" id="{DE935BC5-F1A5-4937-8BBE-202F88E5F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680" y="5830452"/>
              <a:ext cx="3719990" cy="459098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85000"/>
                </a:lnSpc>
              </a:pPr>
              <a:r>
                <a:rPr lang="en-US" sz="2800" b="1" dirty="0">
                  <a:latin typeface="Book Antiqua"/>
                </a:rPr>
                <a:t>Distributed Database</a:t>
              </a:r>
            </a:p>
          </p:txBody>
        </p:sp>
        <p:pic>
          <p:nvPicPr>
            <p:cNvPr id="77" name="Picture 75">
              <a:extLst>
                <a:ext uri="{FF2B5EF4-FFF2-40B4-BE49-F238E27FC236}">
                  <a16:creationId xmlns:a16="http://schemas.microsoft.com/office/drawing/2014/main" xmlns="" id="{D4B67D26-D9CC-4702-A50C-9F3B9D495B2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14" y="2662789"/>
              <a:ext cx="1551094" cy="1232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8" name="Picture 76">
              <a:extLst>
                <a:ext uri="{FF2B5EF4-FFF2-40B4-BE49-F238E27FC236}">
                  <a16:creationId xmlns:a16="http://schemas.microsoft.com/office/drawing/2014/main" xmlns="" id="{1E385EE9-732D-4946-A672-832AD3C6A4B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530" y="8108549"/>
              <a:ext cx="1551094" cy="1232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9" name="Picture 77">
              <a:extLst>
                <a:ext uri="{FF2B5EF4-FFF2-40B4-BE49-F238E27FC236}">
                  <a16:creationId xmlns:a16="http://schemas.microsoft.com/office/drawing/2014/main" xmlns="" id="{F1016A09-C273-4775-970D-C0ED4243EE0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583" y="2227038"/>
              <a:ext cx="1803965" cy="130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0" name="Picture 78">
              <a:extLst>
                <a:ext uri="{FF2B5EF4-FFF2-40B4-BE49-F238E27FC236}">
                  <a16:creationId xmlns:a16="http://schemas.microsoft.com/office/drawing/2014/main" xmlns="" id="{B0D740C0-1067-4B39-B18C-926B66BC0C8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2303" y="7898576"/>
              <a:ext cx="1803965" cy="130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81" name="Group 79">
              <a:extLst>
                <a:ext uri="{FF2B5EF4-FFF2-40B4-BE49-F238E27FC236}">
                  <a16:creationId xmlns:a16="http://schemas.microsoft.com/office/drawing/2014/main" xmlns="" id="{901260B4-E7E1-40B8-95EE-339D005C46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79094" y="2572477"/>
              <a:ext cx="1345636" cy="1065671"/>
              <a:chOff x="4287" y="1078"/>
              <a:chExt cx="596" cy="472"/>
            </a:xfrm>
          </p:grpSpPr>
          <p:grpSp>
            <p:nvGrpSpPr>
              <p:cNvPr id="129" name="Group 80">
                <a:extLst>
                  <a:ext uri="{FF2B5EF4-FFF2-40B4-BE49-F238E27FC236}">
                    <a16:creationId xmlns:a16="http://schemas.microsoft.com/office/drawing/2014/main" xmlns="" id="{6C9DA625-013E-4925-B697-05AA2ACC95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7" y="1472"/>
                <a:ext cx="596" cy="78"/>
                <a:chOff x="4287" y="1472"/>
                <a:chExt cx="596" cy="78"/>
              </a:xfrm>
            </p:grpSpPr>
            <p:sp>
              <p:nvSpPr>
                <p:cNvPr id="172" name="Rectangle 81">
                  <a:extLst>
                    <a:ext uri="{FF2B5EF4-FFF2-40B4-BE49-F238E27FC236}">
                      <a16:creationId xmlns:a16="http://schemas.microsoft.com/office/drawing/2014/main" xmlns="" id="{E42A4A0D-70D6-49E1-8F44-3B6E9EA4FF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2" y="1542"/>
                  <a:ext cx="586" cy="8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173" name="Freeform 82">
                  <a:extLst>
                    <a:ext uri="{FF2B5EF4-FFF2-40B4-BE49-F238E27FC236}">
                      <a16:creationId xmlns:a16="http://schemas.microsoft.com/office/drawing/2014/main" xmlns="" id="{26291B65-4449-43BF-909E-244EE4221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7" y="1472"/>
                  <a:ext cx="596" cy="67"/>
                </a:xfrm>
                <a:custGeom>
                  <a:avLst/>
                  <a:gdLst>
                    <a:gd name="T0" fmla="*/ 0 w 596"/>
                    <a:gd name="T1" fmla="*/ 66 h 67"/>
                    <a:gd name="T2" fmla="*/ 595 w 596"/>
                    <a:gd name="T3" fmla="*/ 66 h 67"/>
                    <a:gd name="T4" fmla="*/ 561 w 596"/>
                    <a:gd name="T5" fmla="*/ 0 h 67"/>
                    <a:gd name="T6" fmla="*/ 43 w 596"/>
                    <a:gd name="T7" fmla="*/ 0 h 67"/>
                    <a:gd name="T8" fmla="*/ 0 w 596"/>
                    <a:gd name="T9" fmla="*/ 6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7">
                      <a:moveTo>
                        <a:pt x="0" y="66"/>
                      </a:moveTo>
                      <a:lnTo>
                        <a:pt x="595" y="66"/>
                      </a:lnTo>
                      <a:lnTo>
                        <a:pt x="561" y="0"/>
                      </a:lnTo>
                      <a:lnTo>
                        <a:pt x="43" y="0"/>
                      </a:lnTo>
                      <a:lnTo>
                        <a:pt x="0" y="66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174" name="Freeform 83">
                  <a:extLst>
                    <a:ext uri="{FF2B5EF4-FFF2-40B4-BE49-F238E27FC236}">
                      <a16:creationId xmlns:a16="http://schemas.microsoft.com/office/drawing/2014/main" xmlns="" id="{FEEE36DB-160A-40AE-B598-4783CE8E7C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" y="1479"/>
                  <a:ext cx="558" cy="53"/>
                </a:xfrm>
                <a:custGeom>
                  <a:avLst/>
                  <a:gdLst>
                    <a:gd name="T0" fmla="*/ 32 w 558"/>
                    <a:gd name="T1" fmla="*/ 0 h 53"/>
                    <a:gd name="T2" fmla="*/ 0 w 558"/>
                    <a:gd name="T3" fmla="*/ 52 h 53"/>
                    <a:gd name="T4" fmla="*/ 557 w 558"/>
                    <a:gd name="T5" fmla="*/ 52 h 53"/>
                    <a:gd name="T6" fmla="*/ 532 w 558"/>
                    <a:gd name="T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8" h="53">
                      <a:moveTo>
                        <a:pt x="32" y="0"/>
                      </a:moveTo>
                      <a:lnTo>
                        <a:pt x="0" y="52"/>
                      </a:lnTo>
                      <a:lnTo>
                        <a:pt x="557" y="52"/>
                      </a:lnTo>
                      <a:lnTo>
                        <a:pt x="5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130" name="Group 84">
                <a:extLst>
                  <a:ext uri="{FF2B5EF4-FFF2-40B4-BE49-F238E27FC236}">
                    <a16:creationId xmlns:a16="http://schemas.microsoft.com/office/drawing/2014/main" xmlns="" id="{EDEE83EB-15FD-4C0F-B306-A0C660E897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3" y="1479"/>
                <a:ext cx="469" cy="14"/>
                <a:chOff x="4353" y="1479"/>
                <a:chExt cx="469" cy="14"/>
              </a:xfrm>
            </p:grpSpPr>
            <p:sp>
              <p:nvSpPr>
                <p:cNvPr id="166" name="Freeform 85">
                  <a:extLst>
                    <a:ext uri="{FF2B5EF4-FFF2-40B4-BE49-F238E27FC236}">
                      <a16:creationId xmlns:a16="http://schemas.microsoft.com/office/drawing/2014/main" xmlns="" id="{95B34166-D67F-4F3B-A35E-E2949D7367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1479"/>
                  <a:ext cx="19" cy="10"/>
                </a:xfrm>
                <a:custGeom>
                  <a:avLst/>
                  <a:gdLst>
                    <a:gd name="T0" fmla="*/ 5 w 19"/>
                    <a:gd name="T1" fmla="*/ 0 h 10"/>
                    <a:gd name="T2" fmla="*/ 18 w 19"/>
                    <a:gd name="T3" fmla="*/ 0 h 10"/>
                    <a:gd name="T4" fmla="*/ 14 w 19"/>
                    <a:gd name="T5" fmla="*/ 9 h 10"/>
                    <a:gd name="T6" fmla="*/ 0 w 19"/>
                    <a:gd name="T7" fmla="*/ 9 h 10"/>
                    <a:gd name="T8" fmla="*/ 5 w 1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0">
                      <a:moveTo>
                        <a:pt x="5" y="0"/>
                      </a:moveTo>
                      <a:lnTo>
                        <a:pt x="18" y="0"/>
                      </a:lnTo>
                      <a:lnTo>
                        <a:pt x="14" y="9"/>
                      </a:lnTo>
                      <a:lnTo>
                        <a:pt x="0" y="9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167" name="Freeform 86">
                  <a:extLst>
                    <a:ext uri="{FF2B5EF4-FFF2-40B4-BE49-F238E27FC236}">
                      <a16:creationId xmlns:a16="http://schemas.microsoft.com/office/drawing/2014/main" xmlns="" id="{EE10740C-BD4A-405E-8E80-BE79B90816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8" y="1479"/>
                  <a:ext cx="75" cy="9"/>
                </a:xfrm>
                <a:custGeom>
                  <a:avLst/>
                  <a:gdLst>
                    <a:gd name="T0" fmla="*/ 3 w 75"/>
                    <a:gd name="T1" fmla="*/ 0 h 9"/>
                    <a:gd name="T2" fmla="*/ 74 w 75"/>
                    <a:gd name="T3" fmla="*/ 0 h 9"/>
                    <a:gd name="T4" fmla="*/ 71 w 75"/>
                    <a:gd name="T5" fmla="*/ 8 h 9"/>
                    <a:gd name="T6" fmla="*/ 0 w 75"/>
                    <a:gd name="T7" fmla="*/ 8 h 9"/>
                    <a:gd name="T8" fmla="*/ 3 w 75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9">
                      <a:moveTo>
                        <a:pt x="3" y="0"/>
                      </a:moveTo>
                      <a:lnTo>
                        <a:pt x="74" y="0"/>
                      </a:lnTo>
                      <a:lnTo>
                        <a:pt x="71" y="8"/>
                      </a:lnTo>
                      <a:lnTo>
                        <a:pt x="0" y="8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168" name="Freeform 87">
                  <a:extLst>
                    <a:ext uri="{FF2B5EF4-FFF2-40B4-BE49-F238E27FC236}">
                      <a16:creationId xmlns:a16="http://schemas.microsoft.com/office/drawing/2014/main" xmlns="" id="{56F586AF-C896-4309-935F-06883665DD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1479"/>
                  <a:ext cx="72" cy="10"/>
                </a:xfrm>
                <a:custGeom>
                  <a:avLst/>
                  <a:gdLst>
                    <a:gd name="T0" fmla="*/ 2 w 72"/>
                    <a:gd name="T1" fmla="*/ 0 h 10"/>
                    <a:gd name="T2" fmla="*/ 71 w 72"/>
                    <a:gd name="T3" fmla="*/ 0 h 10"/>
                    <a:gd name="T4" fmla="*/ 71 w 72"/>
                    <a:gd name="T5" fmla="*/ 9 h 10"/>
                    <a:gd name="T6" fmla="*/ 0 w 72"/>
                    <a:gd name="T7" fmla="*/ 9 h 10"/>
                    <a:gd name="T8" fmla="*/ 2 w 72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0">
                      <a:moveTo>
                        <a:pt x="2" y="0"/>
                      </a:moveTo>
                      <a:lnTo>
                        <a:pt x="71" y="0"/>
                      </a:lnTo>
                      <a:lnTo>
                        <a:pt x="71" y="9"/>
                      </a:lnTo>
                      <a:lnTo>
                        <a:pt x="0" y="9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169" name="Freeform 88">
                  <a:extLst>
                    <a:ext uri="{FF2B5EF4-FFF2-40B4-BE49-F238E27FC236}">
                      <a16:creationId xmlns:a16="http://schemas.microsoft.com/office/drawing/2014/main" xmlns="" id="{15728F11-FF6A-4DE0-8D8D-32F5F2C097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8" y="1479"/>
                  <a:ext cx="72" cy="10"/>
                </a:xfrm>
                <a:custGeom>
                  <a:avLst/>
                  <a:gdLst>
                    <a:gd name="T0" fmla="*/ 0 w 72"/>
                    <a:gd name="T1" fmla="*/ 0 h 10"/>
                    <a:gd name="T2" fmla="*/ 71 w 72"/>
                    <a:gd name="T3" fmla="*/ 0 h 10"/>
                    <a:gd name="T4" fmla="*/ 71 w 72"/>
                    <a:gd name="T5" fmla="*/ 9 h 10"/>
                    <a:gd name="T6" fmla="*/ 0 w 72"/>
                    <a:gd name="T7" fmla="*/ 9 h 10"/>
                    <a:gd name="T8" fmla="*/ 0 w 72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0"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1" y="9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170" name="Freeform 89">
                  <a:extLst>
                    <a:ext uri="{FF2B5EF4-FFF2-40B4-BE49-F238E27FC236}">
                      <a16:creationId xmlns:a16="http://schemas.microsoft.com/office/drawing/2014/main" xmlns="" id="{B1C3E635-E0D7-4132-8F25-2D9D6C075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5" y="1479"/>
                  <a:ext cx="64" cy="11"/>
                </a:xfrm>
                <a:custGeom>
                  <a:avLst/>
                  <a:gdLst>
                    <a:gd name="T0" fmla="*/ 0 w 64"/>
                    <a:gd name="T1" fmla="*/ 0 h 11"/>
                    <a:gd name="T2" fmla="*/ 61 w 64"/>
                    <a:gd name="T3" fmla="*/ 0 h 11"/>
                    <a:gd name="T4" fmla="*/ 63 w 64"/>
                    <a:gd name="T5" fmla="*/ 10 h 11"/>
                    <a:gd name="T6" fmla="*/ 0 w 64"/>
                    <a:gd name="T7" fmla="*/ 10 h 11"/>
                    <a:gd name="T8" fmla="*/ 0 w 64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11">
                      <a:moveTo>
                        <a:pt x="0" y="0"/>
                      </a:moveTo>
                      <a:lnTo>
                        <a:pt x="61" y="0"/>
                      </a:lnTo>
                      <a:lnTo>
                        <a:pt x="63" y="10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171" name="Freeform 90">
                  <a:extLst>
                    <a:ext uri="{FF2B5EF4-FFF2-40B4-BE49-F238E27FC236}">
                      <a16:creationId xmlns:a16="http://schemas.microsoft.com/office/drawing/2014/main" xmlns="" id="{FB9A46DF-7CD4-4758-94FE-CE6F435E88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3" y="1484"/>
                  <a:ext cx="79" cy="9"/>
                </a:xfrm>
                <a:custGeom>
                  <a:avLst/>
                  <a:gdLst>
                    <a:gd name="T0" fmla="*/ 0 w 79"/>
                    <a:gd name="T1" fmla="*/ 0 h 9"/>
                    <a:gd name="T2" fmla="*/ 71 w 79"/>
                    <a:gd name="T3" fmla="*/ 0 h 9"/>
                    <a:gd name="T4" fmla="*/ 78 w 79"/>
                    <a:gd name="T5" fmla="*/ 8 h 9"/>
                    <a:gd name="T6" fmla="*/ 3 w 79"/>
                    <a:gd name="T7" fmla="*/ 8 h 9"/>
                    <a:gd name="T8" fmla="*/ 0 w 79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9"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8" y="8"/>
                      </a:lnTo>
                      <a:lnTo>
                        <a:pt x="3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131" name="Group 91">
                <a:extLst>
                  <a:ext uri="{FF2B5EF4-FFF2-40B4-BE49-F238E27FC236}">
                    <a16:creationId xmlns:a16="http://schemas.microsoft.com/office/drawing/2014/main" xmlns="" id="{AEEB9E2C-557F-4190-990D-3227B6E0B6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5" y="1496"/>
                <a:ext cx="494" cy="28"/>
                <a:chOff x="4335" y="1496"/>
                <a:chExt cx="494" cy="28"/>
              </a:xfrm>
            </p:grpSpPr>
            <p:grpSp>
              <p:nvGrpSpPr>
                <p:cNvPr id="139" name="Group 92">
                  <a:extLst>
                    <a:ext uri="{FF2B5EF4-FFF2-40B4-BE49-F238E27FC236}">
                      <a16:creationId xmlns:a16="http://schemas.microsoft.com/office/drawing/2014/main" xmlns="" id="{DB742820-FF51-4093-8923-20593C7C48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77" y="1497"/>
                  <a:ext cx="245" cy="25"/>
                  <a:chOff x="4377" y="1497"/>
                  <a:chExt cx="245" cy="25"/>
                </a:xfrm>
              </p:grpSpPr>
              <p:sp>
                <p:nvSpPr>
                  <p:cNvPr id="162" name="Freeform 93">
                    <a:extLst>
                      <a:ext uri="{FF2B5EF4-FFF2-40B4-BE49-F238E27FC236}">
                        <a16:creationId xmlns:a16="http://schemas.microsoft.com/office/drawing/2014/main" xmlns="" id="{CFC8DD93-960C-4440-AD62-88BD3F239F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77" y="1497"/>
                    <a:ext cx="231" cy="1"/>
                  </a:xfrm>
                  <a:custGeom>
                    <a:avLst/>
                    <a:gdLst>
                      <a:gd name="T0" fmla="*/ 0 w 231"/>
                      <a:gd name="T1" fmla="*/ 0 h 1"/>
                      <a:gd name="T2" fmla="*/ 230 w 23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31" h="1">
                        <a:moveTo>
                          <a:pt x="0" y="0"/>
                        </a:moveTo>
                        <a:lnTo>
                          <a:pt x="23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63" name="Freeform 94">
                    <a:extLst>
                      <a:ext uri="{FF2B5EF4-FFF2-40B4-BE49-F238E27FC236}">
                        <a16:creationId xmlns:a16="http://schemas.microsoft.com/office/drawing/2014/main" xmlns="" id="{C6DC6DD9-519A-457E-B20B-7773EA8581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86" y="1505"/>
                    <a:ext cx="236" cy="1"/>
                  </a:xfrm>
                  <a:custGeom>
                    <a:avLst/>
                    <a:gdLst>
                      <a:gd name="T0" fmla="*/ 0 w 236"/>
                      <a:gd name="T1" fmla="*/ 0 h 1"/>
                      <a:gd name="T2" fmla="*/ 235 w 236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36" h="1">
                        <a:moveTo>
                          <a:pt x="0" y="0"/>
                        </a:moveTo>
                        <a:lnTo>
                          <a:pt x="235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64" name="Freeform 95">
                    <a:extLst>
                      <a:ext uri="{FF2B5EF4-FFF2-40B4-BE49-F238E27FC236}">
                        <a16:creationId xmlns:a16="http://schemas.microsoft.com/office/drawing/2014/main" xmlns="" id="{C08A7B5A-1161-4702-BCD6-52B8BCE2EB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0" y="1512"/>
                    <a:ext cx="205" cy="1"/>
                  </a:xfrm>
                  <a:custGeom>
                    <a:avLst/>
                    <a:gdLst>
                      <a:gd name="T0" fmla="*/ 0 w 205"/>
                      <a:gd name="T1" fmla="*/ 0 h 1"/>
                      <a:gd name="T2" fmla="*/ 204 w 205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05" h="1">
                        <a:moveTo>
                          <a:pt x="0" y="0"/>
                        </a:moveTo>
                        <a:lnTo>
                          <a:pt x="204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65" name="Freeform 96">
                    <a:extLst>
                      <a:ext uri="{FF2B5EF4-FFF2-40B4-BE49-F238E27FC236}">
                        <a16:creationId xmlns:a16="http://schemas.microsoft.com/office/drawing/2014/main" xmlns="" id="{05A764B1-B263-44AA-948F-251B064C12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4" y="1521"/>
                    <a:ext cx="29" cy="1"/>
                  </a:xfrm>
                  <a:custGeom>
                    <a:avLst/>
                    <a:gdLst>
                      <a:gd name="T0" fmla="*/ 0 w 29"/>
                      <a:gd name="T1" fmla="*/ 0 h 1"/>
                      <a:gd name="T2" fmla="*/ 28 w 29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9" h="1">
                        <a:moveTo>
                          <a:pt x="0" y="0"/>
                        </a:moveTo>
                        <a:lnTo>
                          <a:pt x="28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</p:grpSp>
            <p:grpSp>
              <p:nvGrpSpPr>
                <p:cNvPr id="140" name="Group 97">
                  <a:extLst>
                    <a:ext uri="{FF2B5EF4-FFF2-40B4-BE49-F238E27FC236}">
                      <a16:creationId xmlns:a16="http://schemas.microsoft.com/office/drawing/2014/main" xmlns="" id="{045FD764-B218-43F3-AF35-892F3976D6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35" y="1501"/>
                  <a:ext cx="41" cy="16"/>
                  <a:chOff x="4335" y="1501"/>
                  <a:chExt cx="41" cy="16"/>
                </a:xfrm>
              </p:grpSpPr>
              <p:sp>
                <p:nvSpPr>
                  <p:cNvPr id="159" name="Freeform 98">
                    <a:extLst>
                      <a:ext uri="{FF2B5EF4-FFF2-40B4-BE49-F238E27FC236}">
                        <a16:creationId xmlns:a16="http://schemas.microsoft.com/office/drawing/2014/main" xmlns="" id="{7463B6AB-4F1B-44FF-8F45-8438162159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5" y="1501"/>
                    <a:ext cx="24" cy="1"/>
                  </a:xfrm>
                  <a:custGeom>
                    <a:avLst/>
                    <a:gdLst>
                      <a:gd name="T0" fmla="*/ 0 w 24"/>
                      <a:gd name="T1" fmla="*/ 0 h 1"/>
                      <a:gd name="T2" fmla="*/ 23 w 24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4" h="1">
                        <a:moveTo>
                          <a:pt x="0" y="0"/>
                        </a:moveTo>
                        <a:lnTo>
                          <a:pt x="23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60" name="Freeform 99">
                    <a:extLst>
                      <a:ext uri="{FF2B5EF4-FFF2-40B4-BE49-F238E27FC236}">
                        <a16:creationId xmlns:a16="http://schemas.microsoft.com/office/drawing/2014/main" xmlns="" id="{278DE918-2C9C-4D02-8F5B-CDA0705461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1" y="1508"/>
                    <a:ext cx="23" cy="1"/>
                  </a:xfrm>
                  <a:custGeom>
                    <a:avLst/>
                    <a:gdLst>
                      <a:gd name="T0" fmla="*/ 0 w 23"/>
                      <a:gd name="T1" fmla="*/ 0 h 1"/>
                      <a:gd name="T2" fmla="*/ 22 w 23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3" h="1">
                        <a:moveTo>
                          <a:pt x="0" y="0"/>
                        </a:moveTo>
                        <a:lnTo>
                          <a:pt x="22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61" name="Freeform 100">
                    <a:extLst>
                      <a:ext uri="{FF2B5EF4-FFF2-40B4-BE49-F238E27FC236}">
                        <a16:creationId xmlns:a16="http://schemas.microsoft.com/office/drawing/2014/main" xmlns="" id="{45737E7A-D6E4-466A-8E52-65C70472BC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35" y="1516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</p:grpSp>
            <p:grpSp>
              <p:nvGrpSpPr>
                <p:cNvPr id="141" name="Group 101">
                  <a:extLst>
                    <a:ext uri="{FF2B5EF4-FFF2-40B4-BE49-F238E27FC236}">
                      <a16:creationId xmlns:a16="http://schemas.microsoft.com/office/drawing/2014/main" xmlns="" id="{CF25EA02-090E-4A95-AAD4-DCF0206B7F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30" y="1496"/>
                  <a:ext cx="224" cy="26"/>
                  <a:chOff x="4430" y="1496"/>
                  <a:chExt cx="224" cy="26"/>
                </a:xfrm>
              </p:grpSpPr>
              <p:sp>
                <p:nvSpPr>
                  <p:cNvPr id="153" name="Freeform 102">
                    <a:extLst>
                      <a:ext uri="{FF2B5EF4-FFF2-40B4-BE49-F238E27FC236}">
                        <a16:creationId xmlns:a16="http://schemas.microsoft.com/office/drawing/2014/main" xmlns="" id="{86FA5658-28B3-4075-AD4F-A2E1CF913B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30" y="1521"/>
                    <a:ext cx="139" cy="1"/>
                  </a:xfrm>
                  <a:custGeom>
                    <a:avLst/>
                    <a:gdLst>
                      <a:gd name="T0" fmla="*/ 0 w 139"/>
                      <a:gd name="T1" fmla="*/ 0 h 1"/>
                      <a:gd name="T2" fmla="*/ 138 w 139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39" h="1">
                        <a:moveTo>
                          <a:pt x="0" y="0"/>
                        </a:moveTo>
                        <a:lnTo>
                          <a:pt x="138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54" name="Freeform 103">
                    <a:extLst>
                      <a:ext uri="{FF2B5EF4-FFF2-40B4-BE49-F238E27FC236}">
                        <a16:creationId xmlns:a16="http://schemas.microsoft.com/office/drawing/2014/main" xmlns="" id="{BAAB4FD3-608B-47FE-BC30-4069A47FD6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19" y="1496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55" name="Freeform 104">
                    <a:extLst>
                      <a:ext uri="{FF2B5EF4-FFF2-40B4-BE49-F238E27FC236}">
                        <a16:creationId xmlns:a16="http://schemas.microsoft.com/office/drawing/2014/main" xmlns="" id="{E1E20AB5-5DA4-491A-8D2E-EED17A7022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8" y="1505"/>
                    <a:ext cx="26" cy="1"/>
                  </a:xfrm>
                  <a:custGeom>
                    <a:avLst/>
                    <a:gdLst>
                      <a:gd name="T0" fmla="*/ 0 w 26"/>
                      <a:gd name="T1" fmla="*/ 0 h 1"/>
                      <a:gd name="T2" fmla="*/ 25 w 26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6" h="1">
                        <a:moveTo>
                          <a:pt x="0" y="0"/>
                        </a:moveTo>
                        <a:lnTo>
                          <a:pt x="25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56" name="Freeform 105">
                    <a:extLst>
                      <a:ext uri="{FF2B5EF4-FFF2-40B4-BE49-F238E27FC236}">
                        <a16:creationId xmlns:a16="http://schemas.microsoft.com/office/drawing/2014/main" xmlns="" id="{2F2981AE-BE75-47D8-B18E-F8738E47FB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10" y="1513"/>
                    <a:ext cx="44" cy="1"/>
                  </a:xfrm>
                  <a:custGeom>
                    <a:avLst/>
                    <a:gdLst>
                      <a:gd name="T0" fmla="*/ 0 w 44"/>
                      <a:gd name="T1" fmla="*/ 0 h 1"/>
                      <a:gd name="T2" fmla="*/ 43 w 44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4" h="1">
                        <a:moveTo>
                          <a:pt x="0" y="0"/>
                        </a:moveTo>
                        <a:lnTo>
                          <a:pt x="43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57" name="Freeform 106">
                    <a:extLst>
                      <a:ext uri="{FF2B5EF4-FFF2-40B4-BE49-F238E27FC236}">
                        <a16:creationId xmlns:a16="http://schemas.microsoft.com/office/drawing/2014/main" xmlns="" id="{F19BF3DE-C9D1-4826-8925-66F59BEA8B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74" y="1521"/>
                    <a:ext cx="24" cy="1"/>
                  </a:xfrm>
                  <a:custGeom>
                    <a:avLst/>
                    <a:gdLst>
                      <a:gd name="T0" fmla="*/ 0 w 24"/>
                      <a:gd name="T1" fmla="*/ 0 h 1"/>
                      <a:gd name="T2" fmla="*/ 23 w 24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4" h="1">
                        <a:moveTo>
                          <a:pt x="0" y="0"/>
                        </a:moveTo>
                        <a:lnTo>
                          <a:pt x="23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58" name="Freeform 107">
                    <a:extLst>
                      <a:ext uri="{FF2B5EF4-FFF2-40B4-BE49-F238E27FC236}">
                        <a16:creationId xmlns:a16="http://schemas.microsoft.com/office/drawing/2014/main" xmlns="" id="{AD9C8241-E686-4210-BD3F-804CB873EA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03" y="1521"/>
                    <a:ext cx="49" cy="1"/>
                  </a:xfrm>
                  <a:custGeom>
                    <a:avLst/>
                    <a:gdLst>
                      <a:gd name="T0" fmla="*/ 0 w 49"/>
                      <a:gd name="T1" fmla="*/ 0 h 1"/>
                      <a:gd name="T2" fmla="*/ 48 w 49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9" h="1">
                        <a:moveTo>
                          <a:pt x="0" y="0"/>
                        </a:moveTo>
                        <a:lnTo>
                          <a:pt x="48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</p:grpSp>
            <p:grpSp>
              <p:nvGrpSpPr>
                <p:cNvPr id="142" name="Group 108">
                  <a:extLst>
                    <a:ext uri="{FF2B5EF4-FFF2-40B4-BE49-F238E27FC236}">
                      <a16:creationId xmlns:a16="http://schemas.microsoft.com/office/drawing/2014/main" xmlns="" id="{77107DAB-0795-4487-A127-DE8EBB9B96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63" y="1501"/>
                  <a:ext cx="71" cy="21"/>
                  <a:chOff x="4663" y="1501"/>
                  <a:chExt cx="71" cy="21"/>
                </a:xfrm>
              </p:grpSpPr>
              <p:sp>
                <p:nvSpPr>
                  <p:cNvPr id="150" name="Freeform 109">
                    <a:extLst>
                      <a:ext uri="{FF2B5EF4-FFF2-40B4-BE49-F238E27FC236}">
                        <a16:creationId xmlns:a16="http://schemas.microsoft.com/office/drawing/2014/main" xmlns="" id="{04ADB2CA-AF9D-44CF-9EF5-BD047A4E3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63" y="1501"/>
                    <a:ext cx="67" cy="1"/>
                  </a:xfrm>
                  <a:custGeom>
                    <a:avLst/>
                    <a:gdLst>
                      <a:gd name="T0" fmla="*/ 0 w 67"/>
                      <a:gd name="T1" fmla="*/ 0 h 1"/>
                      <a:gd name="T2" fmla="*/ 66 w 67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7" h="1">
                        <a:moveTo>
                          <a:pt x="0" y="0"/>
                        </a:moveTo>
                        <a:lnTo>
                          <a:pt x="66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51" name="Freeform 110">
                    <a:extLst>
                      <a:ext uri="{FF2B5EF4-FFF2-40B4-BE49-F238E27FC236}">
                        <a16:creationId xmlns:a16="http://schemas.microsoft.com/office/drawing/2014/main" xmlns="" id="{D8F8A2F0-DB6B-4119-9A6D-BD2216C769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73" y="1509"/>
                    <a:ext cx="58" cy="1"/>
                  </a:xfrm>
                  <a:custGeom>
                    <a:avLst/>
                    <a:gdLst>
                      <a:gd name="T0" fmla="*/ 0 w 58"/>
                      <a:gd name="T1" fmla="*/ 0 h 1"/>
                      <a:gd name="T2" fmla="*/ 57 w 58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8" h="1">
                        <a:moveTo>
                          <a:pt x="0" y="0"/>
                        </a:moveTo>
                        <a:lnTo>
                          <a:pt x="57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52" name="Freeform 111">
                    <a:extLst>
                      <a:ext uri="{FF2B5EF4-FFF2-40B4-BE49-F238E27FC236}">
                        <a16:creationId xmlns:a16="http://schemas.microsoft.com/office/drawing/2014/main" xmlns="" id="{C3FD9440-013E-418D-95F9-0B07C592F3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73" y="1521"/>
                    <a:ext cx="61" cy="1"/>
                  </a:xfrm>
                  <a:custGeom>
                    <a:avLst/>
                    <a:gdLst>
                      <a:gd name="T0" fmla="*/ 0 w 61"/>
                      <a:gd name="T1" fmla="*/ 0 h 1"/>
                      <a:gd name="T2" fmla="*/ 60 w 6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1" h="1">
                        <a:moveTo>
                          <a:pt x="0" y="0"/>
                        </a:moveTo>
                        <a:lnTo>
                          <a:pt x="6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</p:grpSp>
            <p:grpSp>
              <p:nvGrpSpPr>
                <p:cNvPr id="143" name="Group 112">
                  <a:extLst>
                    <a:ext uri="{FF2B5EF4-FFF2-40B4-BE49-F238E27FC236}">
                      <a16:creationId xmlns:a16="http://schemas.microsoft.com/office/drawing/2014/main" xmlns="" id="{79D2F20C-2DDE-4134-AD56-3A7D4588E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5" y="1501"/>
                  <a:ext cx="84" cy="23"/>
                  <a:chOff x="4745" y="1501"/>
                  <a:chExt cx="84" cy="23"/>
                </a:xfrm>
              </p:grpSpPr>
              <p:sp>
                <p:nvSpPr>
                  <p:cNvPr id="144" name="Freeform 113">
                    <a:extLst>
                      <a:ext uri="{FF2B5EF4-FFF2-40B4-BE49-F238E27FC236}">
                        <a16:creationId xmlns:a16="http://schemas.microsoft.com/office/drawing/2014/main" xmlns="" id="{A3A8AF4F-17DE-4DF4-A389-1ABD3C9BF4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51" y="1501"/>
                    <a:ext cx="63" cy="1"/>
                  </a:xfrm>
                  <a:custGeom>
                    <a:avLst/>
                    <a:gdLst>
                      <a:gd name="T0" fmla="*/ 0 w 63"/>
                      <a:gd name="T1" fmla="*/ 0 h 1"/>
                      <a:gd name="T2" fmla="*/ 62 w 63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3" h="1">
                        <a:moveTo>
                          <a:pt x="0" y="0"/>
                        </a:moveTo>
                        <a:lnTo>
                          <a:pt x="62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45" name="Freeform 114">
                    <a:extLst>
                      <a:ext uri="{FF2B5EF4-FFF2-40B4-BE49-F238E27FC236}">
                        <a16:creationId xmlns:a16="http://schemas.microsoft.com/office/drawing/2014/main" xmlns="" id="{A6E370CD-9C51-4E88-8C03-0483C3EAF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5" y="1509"/>
                    <a:ext cx="52" cy="1"/>
                  </a:xfrm>
                  <a:custGeom>
                    <a:avLst/>
                    <a:gdLst>
                      <a:gd name="T0" fmla="*/ 0 w 52"/>
                      <a:gd name="T1" fmla="*/ 0 h 1"/>
                      <a:gd name="T2" fmla="*/ 51 w 52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2" h="1">
                        <a:moveTo>
                          <a:pt x="0" y="0"/>
                        </a:moveTo>
                        <a:lnTo>
                          <a:pt x="51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46" name="Freeform 115">
                    <a:extLst>
                      <a:ext uri="{FF2B5EF4-FFF2-40B4-BE49-F238E27FC236}">
                        <a16:creationId xmlns:a16="http://schemas.microsoft.com/office/drawing/2014/main" xmlns="" id="{0E56F221-2089-4CF3-BF8F-89A20AEF18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51" y="1516"/>
                    <a:ext cx="48" cy="1"/>
                  </a:xfrm>
                  <a:custGeom>
                    <a:avLst/>
                    <a:gdLst>
                      <a:gd name="T0" fmla="*/ 0 w 48"/>
                      <a:gd name="T1" fmla="*/ 0 h 1"/>
                      <a:gd name="T2" fmla="*/ 47 w 48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8" h="1">
                        <a:moveTo>
                          <a:pt x="0" y="0"/>
                        </a:moveTo>
                        <a:lnTo>
                          <a:pt x="47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47" name="Freeform 116">
                    <a:extLst>
                      <a:ext uri="{FF2B5EF4-FFF2-40B4-BE49-F238E27FC236}">
                        <a16:creationId xmlns:a16="http://schemas.microsoft.com/office/drawing/2014/main" xmlns="" id="{513D090E-E6F5-435A-9807-86297F6BB7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9" y="1523"/>
                    <a:ext cx="60" cy="1"/>
                  </a:xfrm>
                  <a:custGeom>
                    <a:avLst/>
                    <a:gdLst>
                      <a:gd name="T0" fmla="*/ 0 w 60"/>
                      <a:gd name="T1" fmla="*/ 0 h 1"/>
                      <a:gd name="T2" fmla="*/ 59 w 60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0" h="1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48" name="Freeform 117">
                    <a:extLst>
                      <a:ext uri="{FF2B5EF4-FFF2-40B4-BE49-F238E27FC236}">
                        <a16:creationId xmlns:a16="http://schemas.microsoft.com/office/drawing/2014/main" xmlns="" id="{AB056CFA-80F1-469F-9D67-4B73F97825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6" y="1509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49" name="Freeform 118">
                    <a:extLst>
                      <a:ext uri="{FF2B5EF4-FFF2-40B4-BE49-F238E27FC236}">
                        <a16:creationId xmlns:a16="http://schemas.microsoft.com/office/drawing/2014/main" xmlns="" id="{DC723196-1399-4231-A89A-56DAB79680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12" y="1519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</p:grpSp>
          </p:grpSp>
          <p:sp>
            <p:nvSpPr>
              <p:cNvPr id="132" name="Freeform 119">
                <a:extLst>
                  <a:ext uri="{FF2B5EF4-FFF2-40B4-BE49-F238E27FC236}">
                    <a16:creationId xmlns:a16="http://schemas.microsoft.com/office/drawing/2014/main" xmlns="" id="{F7D39CBA-7E78-4CE0-BF97-C0035662A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1078"/>
                <a:ext cx="512" cy="389"/>
              </a:xfrm>
              <a:custGeom>
                <a:avLst/>
                <a:gdLst>
                  <a:gd name="T0" fmla="*/ 0 w 512"/>
                  <a:gd name="T1" fmla="*/ 19 h 389"/>
                  <a:gd name="T2" fmla="*/ 0 w 512"/>
                  <a:gd name="T3" fmla="*/ 365 h 389"/>
                  <a:gd name="T4" fmla="*/ 0 w 512"/>
                  <a:gd name="T5" fmla="*/ 368 h 389"/>
                  <a:gd name="T6" fmla="*/ 1 w 512"/>
                  <a:gd name="T7" fmla="*/ 371 h 389"/>
                  <a:gd name="T8" fmla="*/ 2 w 512"/>
                  <a:gd name="T9" fmla="*/ 373 h 389"/>
                  <a:gd name="T10" fmla="*/ 3 w 512"/>
                  <a:gd name="T11" fmla="*/ 375 h 389"/>
                  <a:gd name="T12" fmla="*/ 5 w 512"/>
                  <a:gd name="T13" fmla="*/ 377 h 389"/>
                  <a:gd name="T14" fmla="*/ 7 w 512"/>
                  <a:gd name="T15" fmla="*/ 378 h 389"/>
                  <a:gd name="T16" fmla="*/ 9 w 512"/>
                  <a:gd name="T17" fmla="*/ 379 h 389"/>
                  <a:gd name="T18" fmla="*/ 11 w 512"/>
                  <a:gd name="T19" fmla="*/ 380 h 389"/>
                  <a:gd name="T20" fmla="*/ 120 w 512"/>
                  <a:gd name="T21" fmla="*/ 386 h 389"/>
                  <a:gd name="T22" fmla="*/ 255 w 512"/>
                  <a:gd name="T23" fmla="*/ 388 h 389"/>
                  <a:gd name="T24" fmla="*/ 381 w 512"/>
                  <a:gd name="T25" fmla="*/ 386 h 389"/>
                  <a:gd name="T26" fmla="*/ 498 w 512"/>
                  <a:gd name="T27" fmla="*/ 380 h 389"/>
                  <a:gd name="T28" fmla="*/ 502 w 512"/>
                  <a:gd name="T29" fmla="*/ 379 h 389"/>
                  <a:gd name="T30" fmla="*/ 505 w 512"/>
                  <a:gd name="T31" fmla="*/ 378 h 389"/>
                  <a:gd name="T32" fmla="*/ 508 w 512"/>
                  <a:gd name="T33" fmla="*/ 376 h 389"/>
                  <a:gd name="T34" fmla="*/ 510 w 512"/>
                  <a:gd name="T35" fmla="*/ 373 h 389"/>
                  <a:gd name="T36" fmla="*/ 511 w 512"/>
                  <a:gd name="T37" fmla="*/ 369 h 389"/>
                  <a:gd name="T38" fmla="*/ 511 w 512"/>
                  <a:gd name="T39" fmla="*/ 366 h 389"/>
                  <a:gd name="T40" fmla="*/ 511 w 512"/>
                  <a:gd name="T41" fmla="*/ 363 h 389"/>
                  <a:gd name="T42" fmla="*/ 511 w 512"/>
                  <a:gd name="T43" fmla="*/ 19 h 389"/>
                  <a:gd name="T44" fmla="*/ 511 w 512"/>
                  <a:gd name="T45" fmla="*/ 16 h 389"/>
                  <a:gd name="T46" fmla="*/ 509 w 512"/>
                  <a:gd name="T47" fmla="*/ 12 h 389"/>
                  <a:gd name="T48" fmla="*/ 507 w 512"/>
                  <a:gd name="T49" fmla="*/ 9 h 389"/>
                  <a:gd name="T50" fmla="*/ 504 w 512"/>
                  <a:gd name="T51" fmla="*/ 7 h 389"/>
                  <a:gd name="T52" fmla="*/ 500 w 512"/>
                  <a:gd name="T53" fmla="*/ 6 h 389"/>
                  <a:gd name="T54" fmla="*/ 497 w 512"/>
                  <a:gd name="T55" fmla="*/ 6 h 389"/>
                  <a:gd name="T56" fmla="*/ 378 w 512"/>
                  <a:gd name="T57" fmla="*/ 1 h 389"/>
                  <a:gd name="T58" fmla="*/ 255 w 512"/>
                  <a:gd name="T59" fmla="*/ 0 h 389"/>
                  <a:gd name="T60" fmla="*/ 132 w 512"/>
                  <a:gd name="T61" fmla="*/ 2 h 389"/>
                  <a:gd name="T62" fmla="*/ 16 w 512"/>
                  <a:gd name="T63" fmla="*/ 6 h 389"/>
                  <a:gd name="T64" fmla="*/ 13 w 512"/>
                  <a:gd name="T65" fmla="*/ 6 h 389"/>
                  <a:gd name="T66" fmla="*/ 10 w 512"/>
                  <a:gd name="T67" fmla="*/ 6 h 389"/>
                  <a:gd name="T68" fmla="*/ 7 w 512"/>
                  <a:gd name="T69" fmla="*/ 7 h 389"/>
                  <a:gd name="T70" fmla="*/ 4 w 512"/>
                  <a:gd name="T71" fmla="*/ 9 h 389"/>
                  <a:gd name="T72" fmla="*/ 3 w 512"/>
                  <a:gd name="T73" fmla="*/ 11 h 389"/>
                  <a:gd name="T74" fmla="*/ 1 w 512"/>
                  <a:gd name="T75" fmla="*/ 14 h 389"/>
                  <a:gd name="T76" fmla="*/ 0 w 512"/>
                  <a:gd name="T77" fmla="*/ 16 h 389"/>
                  <a:gd name="T78" fmla="*/ 0 w 512"/>
                  <a:gd name="T79" fmla="*/ 1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12" h="389">
                    <a:moveTo>
                      <a:pt x="0" y="19"/>
                    </a:moveTo>
                    <a:lnTo>
                      <a:pt x="0" y="365"/>
                    </a:lnTo>
                    <a:lnTo>
                      <a:pt x="0" y="368"/>
                    </a:lnTo>
                    <a:lnTo>
                      <a:pt x="1" y="371"/>
                    </a:lnTo>
                    <a:lnTo>
                      <a:pt x="2" y="373"/>
                    </a:lnTo>
                    <a:lnTo>
                      <a:pt x="3" y="375"/>
                    </a:lnTo>
                    <a:lnTo>
                      <a:pt x="5" y="377"/>
                    </a:lnTo>
                    <a:lnTo>
                      <a:pt x="7" y="378"/>
                    </a:lnTo>
                    <a:lnTo>
                      <a:pt x="9" y="379"/>
                    </a:lnTo>
                    <a:lnTo>
                      <a:pt x="11" y="380"/>
                    </a:lnTo>
                    <a:lnTo>
                      <a:pt x="120" y="386"/>
                    </a:lnTo>
                    <a:lnTo>
                      <a:pt x="255" y="388"/>
                    </a:lnTo>
                    <a:lnTo>
                      <a:pt x="381" y="386"/>
                    </a:lnTo>
                    <a:lnTo>
                      <a:pt x="498" y="380"/>
                    </a:lnTo>
                    <a:lnTo>
                      <a:pt x="502" y="379"/>
                    </a:lnTo>
                    <a:lnTo>
                      <a:pt x="505" y="378"/>
                    </a:lnTo>
                    <a:lnTo>
                      <a:pt x="508" y="376"/>
                    </a:lnTo>
                    <a:lnTo>
                      <a:pt x="510" y="373"/>
                    </a:lnTo>
                    <a:lnTo>
                      <a:pt x="511" y="369"/>
                    </a:lnTo>
                    <a:lnTo>
                      <a:pt x="511" y="366"/>
                    </a:lnTo>
                    <a:lnTo>
                      <a:pt x="511" y="363"/>
                    </a:lnTo>
                    <a:lnTo>
                      <a:pt x="511" y="19"/>
                    </a:lnTo>
                    <a:lnTo>
                      <a:pt x="511" y="16"/>
                    </a:lnTo>
                    <a:lnTo>
                      <a:pt x="509" y="12"/>
                    </a:lnTo>
                    <a:lnTo>
                      <a:pt x="507" y="9"/>
                    </a:lnTo>
                    <a:lnTo>
                      <a:pt x="504" y="7"/>
                    </a:lnTo>
                    <a:lnTo>
                      <a:pt x="500" y="6"/>
                    </a:lnTo>
                    <a:lnTo>
                      <a:pt x="497" y="6"/>
                    </a:lnTo>
                    <a:lnTo>
                      <a:pt x="378" y="1"/>
                    </a:lnTo>
                    <a:lnTo>
                      <a:pt x="255" y="0"/>
                    </a:lnTo>
                    <a:lnTo>
                      <a:pt x="132" y="2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0" y="6"/>
                    </a:lnTo>
                    <a:lnTo>
                      <a:pt x="7" y="7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DFD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grpSp>
            <p:nvGrpSpPr>
              <p:cNvPr id="133" name="Group 120">
                <a:extLst>
                  <a:ext uri="{FF2B5EF4-FFF2-40B4-BE49-F238E27FC236}">
                    <a16:creationId xmlns:a16="http://schemas.microsoft.com/office/drawing/2014/main" xmlns="" id="{7C7A55AD-B099-42FC-BD1C-1770B7FAE4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9" y="1119"/>
                <a:ext cx="412" cy="305"/>
                <a:chOff x="4379" y="1119"/>
                <a:chExt cx="412" cy="305"/>
              </a:xfrm>
            </p:grpSpPr>
            <p:sp>
              <p:nvSpPr>
                <p:cNvPr id="135" name="Freeform 121">
                  <a:extLst>
                    <a:ext uri="{FF2B5EF4-FFF2-40B4-BE49-F238E27FC236}">
                      <a16:creationId xmlns:a16="http://schemas.microsoft.com/office/drawing/2014/main" xmlns="" id="{B049548E-B096-4021-B0C2-4A5548A8B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9" y="1119"/>
                  <a:ext cx="412" cy="305"/>
                </a:xfrm>
                <a:custGeom>
                  <a:avLst/>
                  <a:gdLst>
                    <a:gd name="T0" fmla="*/ 0 w 412"/>
                    <a:gd name="T1" fmla="*/ 15 h 305"/>
                    <a:gd name="T2" fmla="*/ 0 w 412"/>
                    <a:gd name="T3" fmla="*/ 286 h 305"/>
                    <a:gd name="T4" fmla="*/ 0 w 412"/>
                    <a:gd name="T5" fmla="*/ 288 h 305"/>
                    <a:gd name="T6" fmla="*/ 1 w 412"/>
                    <a:gd name="T7" fmla="*/ 290 h 305"/>
                    <a:gd name="T8" fmla="*/ 2 w 412"/>
                    <a:gd name="T9" fmla="*/ 292 h 305"/>
                    <a:gd name="T10" fmla="*/ 3 w 412"/>
                    <a:gd name="T11" fmla="*/ 294 h 305"/>
                    <a:gd name="T12" fmla="*/ 4 w 412"/>
                    <a:gd name="T13" fmla="*/ 295 h 305"/>
                    <a:gd name="T14" fmla="*/ 6 w 412"/>
                    <a:gd name="T15" fmla="*/ 296 h 305"/>
                    <a:gd name="T16" fmla="*/ 7 w 412"/>
                    <a:gd name="T17" fmla="*/ 297 h 305"/>
                    <a:gd name="T18" fmla="*/ 9 w 412"/>
                    <a:gd name="T19" fmla="*/ 297 h 305"/>
                    <a:gd name="T20" fmla="*/ 97 w 412"/>
                    <a:gd name="T21" fmla="*/ 302 h 305"/>
                    <a:gd name="T22" fmla="*/ 205 w 412"/>
                    <a:gd name="T23" fmla="*/ 304 h 305"/>
                    <a:gd name="T24" fmla="*/ 307 w 412"/>
                    <a:gd name="T25" fmla="*/ 302 h 305"/>
                    <a:gd name="T26" fmla="*/ 400 w 412"/>
                    <a:gd name="T27" fmla="*/ 297 h 305"/>
                    <a:gd name="T28" fmla="*/ 403 w 412"/>
                    <a:gd name="T29" fmla="*/ 297 h 305"/>
                    <a:gd name="T30" fmla="*/ 406 w 412"/>
                    <a:gd name="T31" fmla="*/ 296 h 305"/>
                    <a:gd name="T32" fmla="*/ 408 w 412"/>
                    <a:gd name="T33" fmla="*/ 294 h 305"/>
                    <a:gd name="T34" fmla="*/ 410 w 412"/>
                    <a:gd name="T35" fmla="*/ 292 h 305"/>
                    <a:gd name="T36" fmla="*/ 411 w 412"/>
                    <a:gd name="T37" fmla="*/ 289 h 305"/>
                    <a:gd name="T38" fmla="*/ 411 w 412"/>
                    <a:gd name="T39" fmla="*/ 287 h 305"/>
                    <a:gd name="T40" fmla="*/ 411 w 412"/>
                    <a:gd name="T41" fmla="*/ 284 h 305"/>
                    <a:gd name="T42" fmla="*/ 411 w 412"/>
                    <a:gd name="T43" fmla="*/ 15 h 305"/>
                    <a:gd name="T44" fmla="*/ 411 w 412"/>
                    <a:gd name="T45" fmla="*/ 12 h 305"/>
                    <a:gd name="T46" fmla="*/ 410 w 412"/>
                    <a:gd name="T47" fmla="*/ 9 h 305"/>
                    <a:gd name="T48" fmla="*/ 408 w 412"/>
                    <a:gd name="T49" fmla="*/ 7 h 305"/>
                    <a:gd name="T50" fmla="*/ 405 w 412"/>
                    <a:gd name="T51" fmla="*/ 6 h 305"/>
                    <a:gd name="T52" fmla="*/ 402 w 412"/>
                    <a:gd name="T53" fmla="*/ 5 h 305"/>
                    <a:gd name="T54" fmla="*/ 399 w 412"/>
                    <a:gd name="T55" fmla="*/ 5 h 305"/>
                    <a:gd name="T56" fmla="*/ 304 w 412"/>
                    <a:gd name="T57" fmla="*/ 1 h 305"/>
                    <a:gd name="T58" fmla="*/ 205 w 412"/>
                    <a:gd name="T59" fmla="*/ 0 h 305"/>
                    <a:gd name="T60" fmla="*/ 106 w 412"/>
                    <a:gd name="T61" fmla="*/ 2 h 305"/>
                    <a:gd name="T62" fmla="*/ 13 w 412"/>
                    <a:gd name="T63" fmla="*/ 5 h 305"/>
                    <a:gd name="T64" fmla="*/ 10 w 412"/>
                    <a:gd name="T65" fmla="*/ 5 h 305"/>
                    <a:gd name="T66" fmla="*/ 8 w 412"/>
                    <a:gd name="T67" fmla="*/ 5 h 305"/>
                    <a:gd name="T68" fmla="*/ 6 w 412"/>
                    <a:gd name="T69" fmla="*/ 6 h 305"/>
                    <a:gd name="T70" fmla="*/ 4 w 412"/>
                    <a:gd name="T71" fmla="*/ 7 h 305"/>
                    <a:gd name="T72" fmla="*/ 2 w 412"/>
                    <a:gd name="T73" fmla="*/ 9 h 305"/>
                    <a:gd name="T74" fmla="*/ 1 w 412"/>
                    <a:gd name="T75" fmla="*/ 11 h 305"/>
                    <a:gd name="T76" fmla="*/ 0 w 412"/>
                    <a:gd name="T77" fmla="*/ 13 h 305"/>
                    <a:gd name="T78" fmla="*/ 0 w 412"/>
                    <a:gd name="T79" fmla="*/ 1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12" h="305">
                      <a:moveTo>
                        <a:pt x="0" y="15"/>
                      </a:moveTo>
                      <a:lnTo>
                        <a:pt x="0" y="286"/>
                      </a:lnTo>
                      <a:lnTo>
                        <a:pt x="0" y="288"/>
                      </a:lnTo>
                      <a:lnTo>
                        <a:pt x="1" y="290"/>
                      </a:lnTo>
                      <a:lnTo>
                        <a:pt x="2" y="292"/>
                      </a:lnTo>
                      <a:lnTo>
                        <a:pt x="3" y="294"/>
                      </a:lnTo>
                      <a:lnTo>
                        <a:pt x="4" y="295"/>
                      </a:lnTo>
                      <a:lnTo>
                        <a:pt x="6" y="296"/>
                      </a:lnTo>
                      <a:lnTo>
                        <a:pt x="7" y="297"/>
                      </a:lnTo>
                      <a:lnTo>
                        <a:pt x="9" y="297"/>
                      </a:lnTo>
                      <a:lnTo>
                        <a:pt x="97" y="302"/>
                      </a:lnTo>
                      <a:lnTo>
                        <a:pt x="205" y="304"/>
                      </a:lnTo>
                      <a:lnTo>
                        <a:pt x="307" y="302"/>
                      </a:lnTo>
                      <a:lnTo>
                        <a:pt x="400" y="297"/>
                      </a:lnTo>
                      <a:lnTo>
                        <a:pt x="403" y="297"/>
                      </a:lnTo>
                      <a:lnTo>
                        <a:pt x="406" y="296"/>
                      </a:lnTo>
                      <a:lnTo>
                        <a:pt x="408" y="294"/>
                      </a:lnTo>
                      <a:lnTo>
                        <a:pt x="410" y="292"/>
                      </a:lnTo>
                      <a:lnTo>
                        <a:pt x="411" y="289"/>
                      </a:lnTo>
                      <a:lnTo>
                        <a:pt x="411" y="287"/>
                      </a:lnTo>
                      <a:lnTo>
                        <a:pt x="411" y="284"/>
                      </a:lnTo>
                      <a:lnTo>
                        <a:pt x="411" y="15"/>
                      </a:lnTo>
                      <a:lnTo>
                        <a:pt x="411" y="12"/>
                      </a:lnTo>
                      <a:lnTo>
                        <a:pt x="410" y="9"/>
                      </a:lnTo>
                      <a:lnTo>
                        <a:pt x="408" y="7"/>
                      </a:lnTo>
                      <a:lnTo>
                        <a:pt x="405" y="6"/>
                      </a:lnTo>
                      <a:lnTo>
                        <a:pt x="402" y="5"/>
                      </a:lnTo>
                      <a:lnTo>
                        <a:pt x="399" y="5"/>
                      </a:lnTo>
                      <a:lnTo>
                        <a:pt x="304" y="1"/>
                      </a:lnTo>
                      <a:lnTo>
                        <a:pt x="205" y="0"/>
                      </a:lnTo>
                      <a:lnTo>
                        <a:pt x="106" y="2"/>
                      </a:lnTo>
                      <a:lnTo>
                        <a:pt x="13" y="5"/>
                      </a:lnTo>
                      <a:lnTo>
                        <a:pt x="10" y="5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00DFCA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136" name="Freeform 122">
                  <a:extLst>
                    <a:ext uri="{FF2B5EF4-FFF2-40B4-BE49-F238E27FC236}">
                      <a16:creationId xmlns:a16="http://schemas.microsoft.com/office/drawing/2014/main" xmlns="" id="{424A7EF0-05BB-4BA5-86DD-39B7862DF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0" y="1271"/>
                  <a:ext cx="411" cy="153"/>
                </a:xfrm>
                <a:custGeom>
                  <a:avLst/>
                  <a:gdLst>
                    <a:gd name="T0" fmla="*/ 0 w 411"/>
                    <a:gd name="T1" fmla="*/ 140 h 153"/>
                    <a:gd name="T2" fmla="*/ 1 w 411"/>
                    <a:gd name="T3" fmla="*/ 142 h 153"/>
                    <a:gd name="T4" fmla="*/ 3 w 411"/>
                    <a:gd name="T5" fmla="*/ 143 h 153"/>
                    <a:gd name="T6" fmla="*/ 4 w 411"/>
                    <a:gd name="T7" fmla="*/ 144 h 153"/>
                    <a:gd name="T8" fmla="*/ 6 w 411"/>
                    <a:gd name="T9" fmla="*/ 145 h 153"/>
                    <a:gd name="T10" fmla="*/ 7 w 411"/>
                    <a:gd name="T11" fmla="*/ 145 h 153"/>
                    <a:gd name="T12" fmla="*/ 96 w 411"/>
                    <a:gd name="T13" fmla="*/ 150 h 153"/>
                    <a:gd name="T14" fmla="*/ 205 w 411"/>
                    <a:gd name="T15" fmla="*/ 152 h 153"/>
                    <a:gd name="T16" fmla="*/ 306 w 411"/>
                    <a:gd name="T17" fmla="*/ 150 h 153"/>
                    <a:gd name="T18" fmla="*/ 400 w 411"/>
                    <a:gd name="T19" fmla="*/ 145 h 153"/>
                    <a:gd name="T20" fmla="*/ 403 w 411"/>
                    <a:gd name="T21" fmla="*/ 145 h 153"/>
                    <a:gd name="T22" fmla="*/ 406 w 411"/>
                    <a:gd name="T23" fmla="*/ 144 h 153"/>
                    <a:gd name="T24" fmla="*/ 409 w 411"/>
                    <a:gd name="T25" fmla="*/ 142 h 153"/>
                    <a:gd name="T26" fmla="*/ 410 w 411"/>
                    <a:gd name="T27" fmla="*/ 140 h 153"/>
                    <a:gd name="T28" fmla="*/ 205 w 411"/>
                    <a:gd name="T29" fmla="*/ 0 h 153"/>
                    <a:gd name="T30" fmla="*/ 0 w 411"/>
                    <a:gd name="T31" fmla="*/ 14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11" h="153">
                      <a:moveTo>
                        <a:pt x="0" y="140"/>
                      </a:moveTo>
                      <a:lnTo>
                        <a:pt x="1" y="142"/>
                      </a:lnTo>
                      <a:lnTo>
                        <a:pt x="3" y="143"/>
                      </a:lnTo>
                      <a:lnTo>
                        <a:pt x="4" y="144"/>
                      </a:lnTo>
                      <a:lnTo>
                        <a:pt x="6" y="145"/>
                      </a:lnTo>
                      <a:lnTo>
                        <a:pt x="7" y="145"/>
                      </a:lnTo>
                      <a:lnTo>
                        <a:pt x="96" y="150"/>
                      </a:lnTo>
                      <a:lnTo>
                        <a:pt x="205" y="152"/>
                      </a:lnTo>
                      <a:lnTo>
                        <a:pt x="306" y="150"/>
                      </a:lnTo>
                      <a:lnTo>
                        <a:pt x="400" y="145"/>
                      </a:lnTo>
                      <a:lnTo>
                        <a:pt x="403" y="145"/>
                      </a:lnTo>
                      <a:lnTo>
                        <a:pt x="406" y="144"/>
                      </a:lnTo>
                      <a:lnTo>
                        <a:pt x="409" y="142"/>
                      </a:lnTo>
                      <a:lnTo>
                        <a:pt x="410" y="140"/>
                      </a:lnTo>
                      <a:lnTo>
                        <a:pt x="205" y="0"/>
                      </a:lnTo>
                      <a:lnTo>
                        <a:pt x="0" y="140"/>
                      </a:lnTo>
                    </a:path>
                  </a:pathLst>
                </a:custGeom>
                <a:solidFill>
                  <a:srgbClr val="00DFCA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137" name="Freeform 123">
                  <a:extLst>
                    <a:ext uri="{FF2B5EF4-FFF2-40B4-BE49-F238E27FC236}">
                      <a16:creationId xmlns:a16="http://schemas.microsoft.com/office/drawing/2014/main" xmlns="" id="{BFF53968-8445-40C1-8196-D1D1548D1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1119"/>
                  <a:ext cx="407" cy="153"/>
                </a:xfrm>
                <a:custGeom>
                  <a:avLst/>
                  <a:gdLst>
                    <a:gd name="T0" fmla="*/ 204 w 407"/>
                    <a:gd name="T1" fmla="*/ 152 h 153"/>
                    <a:gd name="T2" fmla="*/ 406 w 407"/>
                    <a:gd name="T3" fmla="*/ 7 h 153"/>
                    <a:gd name="T4" fmla="*/ 403 w 407"/>
                    <a:gd name="T5" fmla="*/ 5 h 153"/>
                    <a:gd name="T6" fmla="*/ 401 w 407"/>
                    <a:gd name="T7" fmla="*/ 5 h 153"/>
                    <a:gd name="T8" fmla="*/ 398 w 407"/>
                    <a:gd name="T9" fmla="*/ 5 h 153"/>
                    <a:gd name="T10" fmla="*/ 302 w 407"/>
                    <a:gd name="T11" fmla="*/ 1 h 153"/>
                    <a:gd name="T12" fmla="*/ 204 w 407"/>
                    <a:gd name="T13" fmla="*/ 0 h 153"/>
                    <a:gd name="T14" fmla="*/ 104 w 407"/>
                    <a:gd name="T15" fmla="*/ 2 h 153"/>
                    <a:gd name="T16" fmla="*/ 10 w 407"/>
                    <a:gd name="T17" fmla="*/ 5 h 153"/>
                    <a:gd name="T18" fmla="*/ 8 w 407"/>
                    <a:gd name="T19" fmla="*/ 5 h 153"/>
                    <a:gd name="T20" fmla="*/ 6 w 407"/>
                    <a:gd name="T21" fmla="*/ 5 h 153"/>
                    <a:gd name="T22" fmla="*/ 4 w 407"/>
                    <a:gd name="T23" fmla="*/ 6 h 153"/>
                    <a:gd name="T24" fmla="*/ 1 w 407"/>
                    <a:gd name="T25" fmla="*/ 7 h 153"/>
                    <a:gd name="T26" fmla="*/ 0 w 407"/>
                    <a:gd name="T27" fmla="*/ 9 h 153"/>
                    <a:gd name="T28" fmla="*/ 204 w 407"/>
                    <a:gd name="T29" fmla="*/ 152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07" h="153">
                      <a:moveTo>
                        <a:pt x="204" y="152"/>
                      </a:moveTo>
                      <a:lnTo>
                        <a:pt x="406" y="7"/>
                      </a:lnTo>
                      <a:lnTo>
                        <a:pt x="403" y="5"/>
                      </a:lnTo>
                      <a:lnTo>
                        <a:pt x="401" y="5"/>
                      </a:lnTo>
                      <a:lnTo>
                        <a:pt x="398" y="5"/>
                      </a:lnTo>
                      <a:lnTo>
                        <a:pt x="302" y="1"/>
                      </a:lnTo>
                      <a:lnTo>
                        <a:pt x="204" y="0"/>
                      </a:lnTo>
                      <a:lnTo>
                        <a:pt x="104" y="2"/>
                      </a:lnTo>
                      <a:lnTo>
                        <a:pt x="10" y="5"/>
                      </a:lnTo>
                      <a:lnTo>
                        <a:pt x="8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204" y="152"/>
                      </a:lnTo>
                    </a:path>
                  </a:pathLst>
                </a:custGeom>
                <a:solidFill>
                  <a:srgbClr val="00DFCA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138" name="Freeform 124">
                  <a:extLst>
                    <a:ext uri="{FF2B5EF4-FFF2-40B4-BE49-F238E27FC236}">
                      <a16:creationId xmlns:a16="http://schemas.microsoft.com/office/drawing/2014/main" xmlns="" id="{9EE8F185-77E1-4E9F-87E6-39E8800333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2" y="1129"/>
                  <a:ext cx="386" cy="284"/>
                </a:xfrm>
                <a:custGeom>
                  <a:avLst/>
                  <a:gdLst>
                    <a:gd name="T0" fmla="*/ 0 w 386"/>
                    <a:gd name="T1" fmla="*/ 14 h 284"/>
                    <a:gd name="T2" fmla="*/ 0 w 386"/>
                    <a:gd name="T3" fmla="*/ 266 h 284"/>
                    <a:gd name="T4" fmla="*/ 0 w 386"/>
                    <a:gd name="T5" fmla="*/ 269 h 284"/>
                    <a:gd name="T6" fmla="*/ 1 w 386"/>
                    <a:gd name="T7" fmla="*/ 271 h 284"/>
                    <a:gd name="T8" fmla="*/ 1 w 386"/>
                    <a:gd name="T9" fmla="*/ 272 h 284"/>
                    <a:gd name="T10" fmla="*/ 3 w 386"/>
                    <a:gd name="T11" fmla="*/ 274 h 284"/>
                    <a:gd name="T12" fmla="*/ 4 w 386"/>
                    <a:gd name="T13" fmla="*/ 275 h 284"/>
                    <a:gd name="T14" fmla="*/ 5 w 386"/>
                    <a:gd name="T15" fmla="*/ 276 h 284"/>
                    <a:gd name="T16" fmla="*/ 7 w 386"/>
                    <a:gd name="T17" fmla="*/ 277 h 284"/>
                    <a:gd name="T18" fmla="*/ 8 w 386"/>
                    <a:gd name="T19" fmla="*/ 277 h 284"/>
                    <a:gd name="T20" fmla="*/ 91 w 386"/>
                    <a:gd name="T21" fmla="*/ 282 h 284"/>
                    <a:gd name="T22" fmla="*/ 192 w 386"/>
                    <a:gd name="T23" fmla="*/ 283 h 284"/>
                    <a:gd name="T24" fmla="*/ 287 w 386"/>
                    <a:gd name="T25" fmla="*/ 282 h 284"/>
                    <a:gd name="T26" fmla="*/ 375 w 386"/>
                    <a:gd name="T27" fmla="*/ 277 h 284"/>
                    <a:gd name="T28" fmla="*/ 378 w 386"/>
                    <a:gd name="T29" fmla="*/ 277 h 284"/>
                    <a:gd name="T30" fmla="*/ 381 w 386"/>
                    <a:gd name="T31" fmla="*/ 276 h 284"/>
                    <a:gd name="T32" fmla="*/ 382 w 386"/>
                    <a:gd name="T33" fmla="*/ 274 h 284"/>
                    <a:gd name="T34" fmla="*/ 384 w 386"/>
                    <a:gd name="T35" fmla="*/ 272 h 284"/>
                    <a:gd name="T36" fmla="*/ 385 w 386"/>
                    <a:gd name="T37" fmla="*/ 269 h 284"/>
                    <a:gd name="T38" fmla="*/ 385 w 386"/>
                    <a:gd name="T39" fmla="*/ 267 h 284"/>
                    <a:gd name="T40" fmla="*/ 385 w 386"/>
                    <a:gd name="T41" fmla="*/ 265 h 284"/>
                    <a:gd name="T42" fmla="*/ 385 w 386"/>
                    <a:gd name="T43" fmla="*/ 14 h 284"/>
                    <a:gd name="T44" fmla="*/ 385 w 386"/>
                    <a:gd name="T45" fmla="*/ 11 h 284"/>
                    <a:gd name="T46" fmla="*/ 384 w 386"/>
                    <a:gd name="T47" fmla="*/ 9 h 284"/>
                    <a:gd name="T48" fmla="*/ 382 w 386"/>
                    <a:gd name="T49" fmla="*/ 7 h 284"/>
                    <a:gd name="T50" fmla="*/ 379 w 386"/>
                    <a:gd name="T51" fmla="*/ 5 h 284"/>
                    <a:gd name="T52" fmla="*/ 377 w 386"/>
                    <a:gd name="T53" fmla="*/ 4 h 284"/>
                    <a:gd name="T54" fmla="*/ 374 w 386"/>
                    <a:gd name="T55" fmla="*/ 4 h 284"/>
                    <a:gd name="T56" fmla="*/ 285 w 386"/>
                    <a:gd name="T57" fmla="*/ 1 h 284"/>
                    <a:gd name="T58" fmla="*/ 192 w 386"/>
                    <a:gd name="T59" fmla="*/ 0 h 284"/>
                    <a:gd name="T60" fmla="*/ 99 w 386"/>
                    <a:gd name="T61" fmla="*/ 1 h 284"/>
                    <a:gd name="T62" fmla="*/ 12 w 386"/>
                    <a:gd name="T63" fmla="*/ 4 h 284"/>
                    <a:gd name="T64" fmla="*/ 10 w 386"/>
                    <a:gd name="T65" fmla="*/ 4 h 284"/>
                    <a:gd name="T66" fmla="*/ 7 w 386"/>
                    <a:gd name="T67" fmla="*/ 5 h 284"/>
                    <a:gd name="T68" fmla="*/ 6 w 386"/>
                    <a:gd name="T69" fmla="*/ 6 h 284"/>
                    <a:gd name="T70" fmla="*/ 3 w 386"/>
                    <a:gd name="T71" fmla="*/ 7 h 284"/>
                    <a:gd name="T72" fmla="*/ 2 w 386"/>
                    <a:gd name="T73" fmla="*/ 8 h 284"/>
                    <a:gd name="T74" fmla="*/ 1 w 386"/>
                    <a:gd name="T75" fmla="*/ 10 h 284"/>
                    <a:gd name="T76" fmla="*/ 0 w 386"/>
                    <a:gd name="T77" fmla="*/ 12 h 284"/>
                    <a:gd name="T78" fmla="*/ 0 w 386"/>
                    <a:gd name="T79" fmla="*/ 1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86" h="284">
                      <a:moveTo>
                        <a:pt x="0" y="14"/>
                      </a:moveTo>
                      <a:lnTo>
                        <a:pt x="0" y="266"/>
                      </a:lnTo>
                      <a:lnTo>
                        <a:pt x="0" y="269"/>
                      </a:lnTo>
                      <a:lnTo>
                        <a:pt x="1" y="271"/>
                      </a:lnTo>
                      <a:lnTo>
                        <a:pt x="1" y="272"/>
                      </a:lnTo>
                      <a:lnTo>
                        <a:pt x="3" y="274"/>
                      </a:lnTo>
                      <a:lnTo>
                        <a:pt x="4" y="275"/>
                      </a:lnTo>
                      <a:lnTo>
                        <a:pt x="5" y="276"/>
                      </a:lnTo>
                      <a:lnTo>
                        <a:pt x="7" y="277"/>
                      </a:lnTo>
                      <a:lnTo>
                        <a:pt x="8" y="277"/>
                      </a:lnTo>
                      <a:lnTo>
                        <a:pt x="91" y="282"/>
                      </a:lnTo>
                      <a:lnTo>
                        <a:pt x="192" y="283"/>
                      </a:lnTo>
                      <a:lnTo>
                        <a:pt x="287" y="282"/>
                      </a:lnTo>
                      <a:lnTo>
                        <a:pt x="375" y="277"/>
                      </a:lnTo>
                      <a:lnTo>
                        <a:pt x="378" y="277"/>
                      </a:lnTo>
                      <a:lnTo>
                        <a:pt x="381" y="276"/>
                      </a:lnTo>
                      <a:lnTo>
                        <a:pt x="382" y="274"/>
                      </a:lnTo>
                      <a:lnTo>
                        <a:pt x="384" y="272"/>
                      </a:lnTo>
                      <a:lnTo>
                        <a:pt x="385" y="269"/>
                      </a:lnTo>
                      <a:lnTo>
                        <a:pt x="385" y="267"/>
                      </a:lnTo>
                      <a:lnTo>
                        <a:pt x="385" y="265"/>
                      </a:lnTo>
                      <a:lnTo>
                        <a:pt x="385" y="14"/>
                      </a:lnTo>
                      <a:lnTo>
                        <a:pt x="385" y="11"/>
                      </a:lnTo>
                      <a:lnTo>
                        <a:pt x="384" y="9"/>
                      </a:lnTo>
                      <a:lnTo>
                        <a:pt x="382" y="7"/>
                      </a:lnTo>
                      <a:lnTo>
                        <a:pt x="379" y="5"/>
                      </a:lnTo>
                      <a:lnTo>
                        <a:pt x="377" y="4"/>
                      </a:lnTo>
                      <a:lnTo>
                        <a:pt x="374" y="4"/>
                      </a:lnTo>
                      <a:lnTo>
                        <a:pt x="285" y="1"/>
                      </a:lnTo>
                      <a:lnTo>
                        <a:pt x="192" y="0"/>
                      </a:lnTo>
                      <a:lnTo>
                        <a:pt x="99" y="1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7" y="5"/>
                      </a:lnTo>
                      <a:lnTo>
                        <a:pt x="6" y="6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00DFCA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sp>
            <p:nvSpPr>
              <p:cNvPr id="134" name="Freeform 125">
                <a:extLst>
                  <a:ext uri="{FF2B5EF4-FFF2-40B4-BE49-F238E27FC236}">
                    <a16:creationId xmlns:a16="http://schemas.microsoft.com/office/drawing/2014/main" xmlns="" id="{5F199515-6CE2-48D2-B483-7940E5FA0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3" y="1437"/>
                <a:ext cx="18" cy="7"/>
              </a:xfrm>
              <a:custGeom>
                <a:avLst/>
                <a:gdLst>
                  <a:gd name="T0" fmla="*/ 0 w 18"/>
                  <a:gd name="T1" fmla="*/ 0 h 7"/>
                  <a:gd name="T2" fmla="*/ 17 w 18"/>
                  <a:gd name="T3" fmla="*/ 0 h 7"/>
                  <a:gd name="T4" fmla="*/ 17 w 18"/>
                  <a:gd name="T5" fmla="*/ 6 h 7"/>
                  <a:gd name="T6" fmla="*/ 0 w 18"/>
                  <a:gd name="T7" fmla="*/ 6 h 7"/>
                  <a:gd name="T8" fmla="*/ 0 w 1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0" y="0"/>
                    </a:moveTo>
                    <a:lnTo>
                      <a:pt x="17" y="0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82" name="Group 126">
              <a:extLst>
                <a:ext uri="{FF2B5EF4-FFF2-40B4-BE49-F238E27FC236}">
                  <a16:creationId xmlns:a16="http://schemas.microsoft.com/office/drawing/2014/main" xmlns="" id="{5B4E43E9-AA80-49EE-B07A-A52A9C8680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2960" y="7873740"/>
              <a:ext cx="1345636" cy="1065671"/>
              <a:chOff x="927" y="3426"/>
              <a:chExt cx="596" cy="472"/>
            </a:xfrm>
          </p:grpSpPr>
          <p:grpSp>
            <p:nvGrpSpPr>
              <p:cNvPr id="83" name="Group 127">
                <a:extLst>
                  <a:ext uri="{FF2B5EF4-FFF2-40B4-BE49-F238E27FC236}">
                    <a16:creationId xmlns:a16="http://schemas.microsoft.com/office/drawing/2014/main" xmlns="" id="{5BF516BD-4C6B-44C3-A64C-006478102E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7" y="3820"/>
                <a:ext cx="596" cy="78"/>
                <a:chOff x="927" y="3820"/>
                <a:chExt cx="596" cy="78"/>
              </a:xfrm>
            </p:grpSpPr>
            <p:sp>
              <p:nvSpPr>
                <p:cNvPr id="126" name="Rectangle 128">
                  <a:extLst>
                    <a:ext uri="{FF2B5EF4-FFF2-40B4-BE49-F238E27FC236}">
                      <a16:creationId xmlns:a16="http://schemas.microsoft.com/office/drawing/2014/main" xmlns="" id="{110F23D9-B47A-423E-BA2F-A9511C7711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2" y="3890"/>
                  <a:ext cx="586" cy="8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127" name="Freeform 129">
                  <a:extLst>
                    <a:ext uri="{FF2B5EF4-FFF2-40B4-BE49-F238E27FC236}">
                      <a16:creationId xmlns:a16="http://schemas.microsoft.com/office/drawing/2014/main" xmlns="" id="{2641CF53-3D53-431B-A8BA-6A5B898E9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" y="3820"/>
                  <a:ext cx="596" cy="67"/>
                </a:xfrm>
                <a:custGeom>
                  <a:avLst/>
                  <a:gdLst>
                    <a:gd name="T0" fmla="*/ 0 w 596"/>
                    <a:gd name="T1" fmla="*/ 66 h 67"/>
                    <a:gd name="T2" fmla="*/ 595 w 596"/>
                    <a:gd name="T3" fmla="*/ 66 h 67"/>
                    <a:gd name="T4" fmla="*/ 561 w 596"/>
                    <a:gd name="T5" fmla="*/ 0 h 67"/>
                    <a:gd name="T6" fmla="*/ 43 w 596"/>
                    <a:gd name="T7" fmla="*/ 0 h 67"/>
                    <a:gd name="T8" fmla="*/ 0 w 596"/>
                    <a:gd name="T9" fmla="*/ 6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6" h="67">
                      <a:moveTo>
                        <a:pt x="0" y="66"/>
                      </a:moveTo>
                      <a:lnTo>
                        <a:pt x="595" y="66"/>
                      </a:lnTo>
                      <a:lnTo>
                        <a:pt x="561" y="0"/>
                      </a:lnTo>
                      <a:lnTo>
                        <a:pt x="43" y="0"/>
                      </a:lnTo>
                      <a:lnTo>
                        <a:pt x="0" y="66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128" name="Freeform 130">
                  <a:extLst>
                    <a:ext uri="{FF2B5EF4-FFF2-40B4-BE49-F238E27FC236}">
                      <a16:creationId xmlns:a16="http://schemas.microsoft.com/office/drawing/2014/main" xmlns="" id="{EFD70BFD-BA6E-40B4-9E72-B055AE09F5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5" y="3827"/>
                  <a:ext cx="558" cy="53"/>
                </a:xfrm>
                <a:custGeom>
                  <a:avLst/>
                  <a:gdLst>
                    <a:gd name="T0" fmla="*/ 32 w 558"/>
                    <a:gd name="T1" fmla="*/ 0 h 53"/>
                    <a:gd name="T2" fmla="*/ 0 w 558"/>
                    <a:gd name="T3" fmla="*/ 52 h 53"/>
                    <a:gd name="T4" fmla="*/ 557 w 558"/>
                    <a:gd name="T5" fmla="*/ 52 h 53"/>
                    <a:gd name="T6" fmla="*/ 532 w 558"/>
                    <a:gd name="T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8" h="53">
                      <a:moveTo>
                        <a:pt x="32" y="0"/>
                      </a:moveTo>
                      <a:lnTo>
                        <a:pt x="0" y="52"/>
                      </a:lnTo>
                      <a:lnTo>
                        <a:pt x="557" y="52"/>
                      </a:lnTo>
                      <a:lnTo>
                        <a:pt x="5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84" name="Group 131">
                <a:extLst>
                  <a:ext uri="{FF2B5EF4-FFF2-40B4-BE49-F238E27FC236}">
                    <a16:creationId xmlns:a16="http://schemas.microsoft.com/office/drawing/2014/main" xmlns="" id="{B0AEBC83-5AC6-4EF4-9B32-D1E3CB050F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3" y="3827"/>
                <a:ext cx="469" cy="14"/>
                <a:chOff x="993" y="3827"/>
                <a:chExt cx="469" cy="14"/>
              </a:xfrm>
            </p:grpSpPr>
            <p:sp>
              <p:nvSpPr>
                <p:cNvPr id="120" name="Freeform 132">
                  <a:extLst>
                    <a:ext uri="{FF2B5EF4-FFF2-40B4-BE49-F238E27FC236}">
                      <a16:creationId xmlns:a16="http://schemas.microsoft.com/office/drawing/2014/main" xmlns="" id="{20098820-FA0D-4544-9F1B-9CBB1D591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3" y="3827"/>
                  <a:ext cx="19" cy="10"/>
                </a:xfrm>
                <a:custGeom>
                  <a:avLst/>
                  <a:gdLst>
                    <a:gd name="T0" fmla="*/ 5 w 19"/>
                    <a:gd name="T1" fmla="*/ 0 h 10"/>
                    <a:gd name="T2" fmla="*/ 18 w 19"/>
                    <a:gd name="T3" fmla="*/ 0 h 10"/>
                    <a:gd name="T4" fmla="*/ 14 w 19"/>
                    <a:gd name="T5" fmla="*/ 9 h 10"/>
                    <a:gd name="T6" fmla="*/ 0 w 19"/>
                    <a:gd name="T7" fmla="*/ 9 h 10"/>
                    <a:gd name="T8" fmla="*/ 5 w 19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0">
                      <a:moveTo>
                        <a:pt x="5" y="0"/>
                      </a:moveTo>
                      <a:lnTo>
                        <a:pt x="18" y="0"/>
                      </a:lnTo>
                      <a:lnTo>
                        <a:pt x="14" y="9"/>
                      </a:lnTo>
                      <a:lnTo>
                        <a:pt x="0" y="9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121" name="Freeform 133">
                  <a:extLst>
                    <a:ext uri="{FF2B5EF4-FFF2-40B4-BE49-F238E27FC236}">
                      <a16:creationId xmlns:a16="http://schemas.microsoft.com/office/drawing/2014/main" xmlns="" id="{27753672-1483-45A9-B16A-73530D575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8" y="3827"/>
                  <a:ext cx="75" cy="9"/>
                </a:xfrm>
                <a:custGeom>
                  <a:avLst/>
                  <a:gdLst>
                    <a:gd name="T0" fmla="*/ 3 w 75"/>
                    <a:gd name="T1" fmla="*/ 0 h 9"/>
                    <a:gd name="T2" fmla="*/ 74 w 75"/>
                    <a:gd name="T3" fmla="*/ 0 h 9"/>
                    <a:gd name="T4" fmla="*/ 71 w 75"/>
                    <a:gd name="T5" fmla="*/ 8 h 9"/>
                    <a:gd name="T6" fmla="*/ 0 w 75"/>
                    <a:gd name="T7" fmla="*/ 8 h 9"/>
                    <a:gd name="T8" fmla="*/ 3 w 75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9">
                      <a:moveTo>
                        <a:pt x="3" y="0"/>
                      </a:moveTo>
                      <a:lnTo>
                        <a:pt x="74" y="0"/>
                      </a:lnTo>
                      <a:lnTo>
                        <a:pt x="71" y="8"/>
                      </a:lnTo>
                      <a:lnTo>
                        <a:pt x="0" y="8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122" name="Freeform 134">
                  <a:extLst>
                    <a:ext uri="{FF2B5EF4-FFF2-40B4-BE49-F238E27FC236}">
                      <a16:creationId xmlns:a16="http://schemas.microsoft.com/office/drawing/2014/main" xmlns="" id="{342D5090-D577-41D1-AC66-3719106113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" y="3827"/>
                  <a:ext cx="72" cy="10"/>
                </a:xfrm>
                <a:custGeom>
                  <a:avLst/>
                  <a:gdLst>
                    <a:gd name="T0" fmla="*/ 2 w 72"/>
                    <a:gd name="T1" fmla="*/ 0 h 10"/>
                    <a:gd name="T2" fmla="*/ 71 w 72"/>
                    <a:gd name="T3" fmla="*/ 0 h 10"/>
                    <a:gd name="T4" fmla="*/ 71 w 72"/>
                    <a:gd name="T5" fmla="*/ 9 h 10"/>
                    <a:gd name="T6" fmla="*/ 0 w 72"/>
                    <a:gd name="T7" fmla="*/ 9 h 10"/>
                    <a:gd name="T8" fmla="*/ 2 w 72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0">
                      <a:moveTo>
                        <a:pt x="2" y="0"/>
                      </a:moveTo>
                      <a:lnTo>
                        <a:pt x="71" y="0"/>
                      </a:lnTo>
                      <a:lnTo>
                        <a:pt x="71" y="9"/>
                      </a:lnTo>
                      <a:lnTo>
                        <a:pt x="0" y="9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123" name="Freeform 135">
                  <a:extLst>
                    <a:ext uri="{FF2B5EF4-FFF2-40B4-BE49-F238E27FC236}">
                      <a16:creationId xmlns:a16="http://schemas.microsoft.com/office/drawing/2014/main" xmlns="" id="{F920F1F9-2DBE-4ABD-93EF-7AEDB3A3AA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8" y="3827"/>
                  <a:ext cx="72" cy="10"/>
                </a:xfrm>
                <a:custGeom>
                  <a:avLst/>
                  <a:gdLst>
                    <a:gd name="T0" fmla="*/ 0 w 72"/>
                    <a:gd name="T1" fmla="*/ 0 h 10"/>
                    <a:gd name="T2" fmla="*/ 71 w 72"/>
                    <a:gd name="T3" fmla="*/ 0 h 10"/>
                    <a:gd name="T4" fmla="*/ 71 w 72"/>
                    <a:gd name="T5" fmla="*/ 9 h 10"/>
                    <a:gd name="T6" fmla="*/ 0 w 72"/>
                    <a:gd name="T7" fmla="*/ 9 h 10"/>
                    <a:gd name="T8" fmla="*/ 0 w 72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0"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1" y="9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124" name="Freeform 136">
                  <a:extLst>
                    <a:ext uri="{FF2B5EF4-FFF2-40B4-BE49-F238E27FC236}">
                      <a16:creationId xmlns:a16="http://schemas.microsoft.com/office/drawing/2014/main" xmlns="" id="{ECFB3818-38AB-436D-957F-472FEC4051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" y="3827"/>
                  <a:ext cx="64" cy="11"/>
                </a:xfrm>
                <a:custGeom>
                  <a:avLst/>
                  <a:gdLst>
                    <a:gd name="T0" fmla="*/ 0 w 64"/>
                    <a:gd name="T1" fmla="*/ 0 h 11"/>
                    <a:gd name="T2" fmla="*/ 61 w 64"/>
                    <a:gd name="T3" fmla="*/ 0 h 11"/>
                    <a:gd name="T4" fmla="*/ 63 w 64"/>
                    <a:gd name="T5" fmla="*/ 10 h 11"/>
                    <a:gd name="T6" fmla="*/ 0 w 64"/>
                    <a:gd name="T7" fmla="*/ 10 h 11"/>
                    <a:gd name="T8" fmla="*/ 0 w 64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11">
                      <a:moveTo>
                        <a:pt x="0" y="0"/>
                      </a:moveTo>
                      <a:lnTo>
                        <a:pt x="61" y="0"/>
                      </a:lnTo>
                      <a:lnTo>
                        <a:pt x="63" y="10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125" name="Freeform 137">
                  <a:extLst>
                    <a:ext uri="{FF2B5EF4-FFF2-40B4-BE49-F238E27FC236}">
                      <a16:creationId xmlns:a16="http://schemas.microsoft.com/office/drawing/2014/main" xmlns="" id="{D83BC88F-9987-4A1C-AB2F-4262CFD4E4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3" y="3832"/>
                  <a:ext cx="79" cy="9"/>
                </a:xfrm>
                <a:custGeom>
                  <a:avLst/>
                  <a:gdLst>
                    <a:gd name="T0" fmla="*/ 0 w 79"/>
                    <a:gd name="T1" fmla="*/ 0 h 9"/>
                    <a:gd name="T2" fmla="*/ 71 w 79"/>
                    <a:gd name="T3" fmla="*/ 0 h 9"/>
                    <a:gd name="T4" fmla="*/ 78 w 79"/>
                    <a:gd name="T5" fmla="*/ 8 h 9"/>
                    <a:gd name="T6" fmla="*/ 3 w 79"/>
                    <a:gd name="T7" fmla="*/ 8 h 9"/>
                    <a:gd name="T8" fmla="*/ 0 w 79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9"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8" y="8"/>
                      </a:lnTo>
                      <a:lnTo>
                        <a:pt x="3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85" name="Group 138">
                <a:extLst>
                  <a:ext uri="{FF2B5EF4-FFF2-40B4-BE49-F238E27FC236}">
                    <a16:creationId xmlns:a16="http://schemas.microsoft.com/office/drawing/2014/main" xmlns="" id="{0D261D7A-0376-4893-813A-76C7FF771F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5" y="3844"/>
                <a:ext cx="494" cy="28"/>
                <a:chOff x="975" y="3844"/>
                <a:chExt cx="494" cy="28"/>
              </a:xfrm>
            </p:grpSpPr>
            <p:grpSp>
              <p:nvGrpSpPr>
                <p:cNvPr id="93" name="Group 139">
                  <a:extLst>
                    <a:ext uri="{FF2B5EF4-FFF2-40B4-BE49-F238E27FC236}">
                      <a16:creationId xmlns:a16="http://schemas.microsoft.com/office/drawing/2014/main" xmlns="" id="{55A43D23-AAF5-400D-9A56-76E2126B37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7" y="3845"/>
                  <a:ext cx="245" cy="25"/>
                  <a:chOff x="1017" y="3845"/>
                  <a:chExt cx="245" cy="25"/>
                </a:xfrm>
              </p:grpSpPr>
              <p:sp>
                <p:nvSpPr>
                  <p:cNvPr id="116" name="Freeform 140">
                    <a:extLst>
                      <a:ext uri="{FF2B5EF4-FFF2-40B4-BE49-F238E27FC236}">
                        <a16:creationId xmlns:a16="http://schemas.microsoft.com/office/drawing/2014/main" xmlns="" id="{D64B3287-8DA5-40B2-AD72-12FD10EC80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7" y="3845"/>
                    <a:ext cx="231" cy="1"/>
                  </a:xfrm>
                  <a:custGeom>
                    <a:avLst/>
                    <a:gdLst>
                      <a:gd name="T0" fmla="*/ 0 w 231"/>
                      <a:gd name="T1" fmla="*/ 0 h 1"/>
                      <a:gd name="T2" fmla="*/ 230 w 23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31" h="1">
                        <a:moveTo>
                          <a:pt x="0" y="0"/>
                        </a:moveTo>
                        <a:lnTo>
                          <a:pt x="23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17" name="Freeform 141">
                    <a:extLst>
                      <a:ext uri="{FF2B5EF4-FFF2-40B4-BE49-F238E27FC236}">
                        <a16:creationId xmlns:a16="http://schemas.microsoft.com/office/drawing/2014/main" xmlns="" id="{5E853F3E-987C-4234-A7C6-E94DD90E5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6" y="3853"/>
                    <a:ext cx="236" cy="1"/>
                  </a:xfrm>
                  <a:custGeom>
                    <a:avLst/>
                    <a:gdLst>
                      <a:gd name="T0" fmla="*/ 0 w 236"/>
                      <a:gd name="T1" fmla="*/ 0 h 1"/>
                      <a:gd name="T2" fmla="*/ 235 w 236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36" h="1">
                        <a:moveTo>
                          <a:pt x="0" y="0"/>
                        </a:moveTo>
                        <a:lnTo>
                          <a:pt x="235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18" name="Freeform 142">
                    <a:extLst>
                      <a:ext uri="{FF2B5EF4-FFF2-40B4-BE49-F238E27FC236}">
                        <a16:creationId xmlns:a16="http://schemas.microsoft.com/office/drawing/2014/main" xmlns="" id="{00BAAA63-3614-4FB2-9AD1-1D7659F54E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0" y="3860"/>
                    <a:ext cx="205" cy="1"/>
                  </a:xfrm>
                  <a:custGeom>
                    <a:avLst/>
                    <a:gdLst>
                      <a:gd name="T0" fmla="*/ 0 w 205"/>
                      <a:gd name="T1" fmla="*/ 0 h 1"/>
                      <a:gd name="T2" fmla="*/ 204 w 205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05" h="1">
                        <a:moveTo>
                          <a:pt x="0" y="0"/>
                        </a:moveTo>
                        <a:lnTo>
                          <a:pt x="204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19" name="Freeform 143">
                    <a:extLst>
                      <a:ext uri="{FF2B5EF4-FFF2-40B4-BE49-F238E27FC236}">
                        <a16:creationId xmlns:a16="http://schemas.microsoft.com/office/drawing/2014/main" xmlns="" id="{6B1FAD69-3203-4073-9DA5-D5E69B7F5B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4" y="3869"/>
                    <a:ext cx="29" cy="1"/>
                  </a:xfrm>
                  <a:custGeom>
                    <a:avLst/>
                    <a:gdLst>
                      <a:gd name="T0" fmla="*/ 0 w 29"/>
                      <a:gd name="T1" fmla="*/ 0 h 1"/>
                      <a:gd name="T2" fmla="*/ 28 w 29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9" h="1">
                        <a:moveTo>
                          <a:pt x="0" y="0"/>
                        </a:moveTo>
                        <a:lnTo>
                          <a:pt x="28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</p:grpSp>
            <p:grpSp>
              <p:nvGrpSpPr>
                <p:cNvPr id="94" name="Group 144">
                  <a:extLst>
                    <a:ext uri="{FF2B5EF4-FFF2-40B4-BE49-F238E27FC236}">
                      <a16:creationId xmlns:a16="http://schemas.microsoft.com/office/drawing/2014/main" xmlns="" id="{2EEA696E-1D54-4695-8455-2CAD9FB6A7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5" y="3849"/>
                  <a:ext cx="41" cy="16"/>
                  <a:chOff x="975" y="3849"/>
                  <a:chExt cx="41" cy="16"/>
                </a:xfrm>
              </p:grpSpPr>
              <p:sp>
                <p:nvSpPr>
                  <p:cNvPr id="113" name="Freeform 145">
                    <a:extLst>
                      <a:ext uri="{FF2B5EF4-FFF2-40B4-BE49-F238E27FC236}">
                        <a16:creationId xmlns:a16="http://schemas.microsoft.com/office/drawing/2014/main" xmlns="" id="{0543CEE3-A310-47B1-9AA0-948A937243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85" y="3849"/>
                    <a:ext cx="24" cy="1"/>
                  </a:xfrm>
                  <a:custGeom>
                    <a:avLst/>
                    <a:gdLst>
                      <a:gd name="T0" fmla="*/ 0 w 24"/>
                      <a:gd name="T1" fmla="*/ 0 h 1"/>
                      <a:gd name="T2" fmla="*/ 23 w 24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4" h="1">
                        <a:moveTo>
                          <a:pt x="0" y="0"/>
                        </a:moveTo>
                        <a:lnTo>
                          <a:pt x="23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14" name="Freeform 146">
                    <a:extLst>
                      <a:ext uri="{FF2B5EF4-FFF2-40B4-BE49-F238E27FC236}">
                        <a16:creationId xmlns:a16="http://schemas.microsoft.com/office/drawing/2014/main" xmlns="" id="{170D5EA0-8430-4EDD-8660-74C41DFE82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81" y="3856"/>
                    <a:ext cx="23" cy="1"/>
                  </a:xfrm>
                  <a:custGeom>
                    <a:avLst/>
                    <a:gdLst>
                      <a:gd name="T0" fmla="*/ 0 w 23"/>
                      <a:gd name="T1" fmla="*/ 0 h 1"/>
                      <a:gd name="T2" fmla="*/ 22 w 23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3" h="1">
                        <a:moveTo>
                          <a:pt x="0" y="0"/>
                        </a:moveTo>
                        <a:lnTo>
                          <a:pt x="22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15" name="Freeform 147">
                    <a:extLst>
                      <a:ext uri="{FF2B5EF4-FFF2-40B4-BE49-F238E27FC236}">
                        <a16:creationId xmlns:a16="http://schemas.microsoft.com/office/drawing/2014/main" xmlns="" id="{D3988960-C101-48F7-B9E2-E8514EC83B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5" y="3864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</p:grpSp>
            <p:grpSp>
              <p:nvGrpSpPr>
                <p:cNvPr id="95" name="Group 148">
                  <a:extLst>
                    <a:ext uri="{FF2B5EF4-FFF2-40B4-BE49-F238E27FC236}">
                      <a16:creationId xmlns:a16="http://schemas.microsoft.com/office/drawing/2014/main" xmlns="" id="{03E3BDBE-6D40-44A5-B896-A4FA6673E4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0" y="3844"/>
                  <a:ext cx="224" cy="26"/>
                  <a:chOff x="1070" y="3844"/>
                  <a:chExt cx="224" cy="26"/>
                </a:xfrm>
              </p:grpSpPr>
              <p:sp>
                <p:nvSpPr>
                  <p:cNvPr id="107" name="Freeform 149">
                    <a:extLst>
                      <a:ext uri="{FF2B5EF4-FFF2-40B4-BE49-F238E27FC236}">
                        <a16:creationId xmlns:a16="http://schemas.microsoft.com/office/drawing/2014/main" xmlns="" id="{AEB3B837-14A6-4F4B-910B-EFB824CCBE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70" y="3869"/>
                    <a:ext cx="139" cy="1"/>
                  </a:xfrm>
                  <a:custGeom>
                    <a:avLst/>
                    <a:gdLst>
                      <a:gd name="T0" fmla="*/ 0 w 139"/>
                      <a:gd name="T1" fmla="*/ 0 h 1"/>
                      <a:gd name="T2" fmla="*/ 138 w 139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39" h="1">
                        <a:moveTo>
                          <a:pt x="0" y="0"/>
                        </a:moveTo>
                        <a:lnTo>
                          <a:pt x="138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08" name="Freeform 150">
                    <a:extLst>
                      <a:ext uri="{FF2B5EF4-FFF2-40B4-BE49-F238E27FC236}">
                        <a16:creationId xmlns:a16="http://schemas.microsoft.com/office/drawing/2014/main" xmlns="" id="{25A7AA91-0FB9-4A01-BE99-5461F160C2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59" y="3844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09" name="Freeform 151">
                    <a:extLst>
                      <a:ext uri="{FF2B5EF4-FFF2-40B4-BE49-F238E27FC236}">
                        <a16:creationId xmlns:a16="http://schemas.microsoft.com/office/drawing/2014/main" xmlns="" id="{B1D86B3E-F242-4025-B64F-7640D51139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68" y="3853"/>
                    <a:ext cx="26" cy="1"/>
                  </a:xfrm>
                  <a:custGeom>
                    <a:avLst/>
                    <a:gdLst>
                      <a:gd name="T0" fmla="*/ 0 w 26"/>
                      <a:gd name="T1" fmla="*/ 0 h 1"/>
                      <a:gd name="T2" fmla="*/ 25 w 26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6" h="1">
                        <a:moveTo>
                          <a:pt x="0" y="0"/>
                        </a:moveTo>
                        <a:lnTo>
                          <a:pt x="25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10" name="Freeform 152">
                    <a:extLst>
                      <a:ext uri="{FF2B5EF4-FFF2-40B4-BE49-F238E27FC236}">
                        <a16:creationId xmlns:a16="http://schemas.microsoft.com/office/drawing/2014/main" xmlns="" id="{2DE66CA4-1959-4122-B096-D9152484D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50" y="3861"/>
                    <a:ext cx="44" cy="1"/>
                  </a:xfrm>
                  <a:custGeom>
                    <a:avLst/>
                    <a:gdLst>
                      <a:gd name="T0" fmla="*/ 0 w 44"/>
                      <a:gd name="T1" fmla="*/ 0 h 1"/>
                      <a:gd name="T2" fmla="*/ 43 w 44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4" h="1">
                        <a:moveTo>
                          <a:pt x="0" y="0"/>
                        </a:moveTo>
                        <a:lnTo>
                          <a:pt x="43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11" name="Freeform 153">
                    <a:extLst>
                      <a:ext uri="{FF2B5EF4-FFF2-40B4-BE49-F238E27FC236}">
                        <a16:creationId xmlns:a16="http://schemas.microsoft.com/office/drawing/2014/main" xmlns="" id="{41B22A0F-9D00-4D26-9AAB-A0462D966D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4" y="3869"/>
                    <a:ext cx="24" cy="1"/>
                  </a:xfrm>
                  <a:custGeom>
                    <a:avLst/>
                    <a:gdLst>
                      <a:gd name="T0" fmla="*/ 0 w 24"/>
                      <a:gd name="T1" fmla="*/ 0 h 1"/>
                      <a:gd name="T2" fmla="*/ 23 w 24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4" h="1">
                        <a:moveTo>
                          <a:pt x="0" y="0"/>
                        </a:moveTo>
                        <a:lnTo>
                          <a:pt x="23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12" name="Freeform 154">
                    <a:extLst>
                      <a:ext uri="{FF2B5EF4-FFF2-40B4-BE49-F238E27FC236}">
                        <a16:creationId xmlns:a16="http://schemas.microsoft.com/office/drawing/2014/main" xmlns="" id="{A9EB1520-1A68-4911-80F8-5E472EF62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43" y="3869"/>
                    <a:ext cx="49" cy="1"/>
                  </a:xfrm>
                  <a:custGeom>
                    <a:avLst/>
                    <a:gdLst>
                      <a:gd name="T0" fmla="*/ 0 w 49"/>
                      <a:gd name="T1" fmla="*/ 0 h 1"/>
                      <a:gd name="T2" fmla="*/ 48 w 49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9" h="1">
                        <a:moveTo>
                          <a:pt x="0" y="0"/>
                        </a:moveTo>
                        <a:lnTo>
                          <a:pt x="48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</p:grpSp>
            <p:grpSp>
              <p:nvGrpSpPr>
                <p:cNvPr id="96" name="Group 155">
                  <a:extLst>
                    <a:ext uri="{FF2B5EF4-FFF2-40B4-BE49-F238E27FC236}">
                      <a16:creationId xmlns:a16="http://schemas.microsoft.com/office/drawing/2014/main" xmlns="" id="{4789791F-D0F4-4CEA-832A-DD809C090E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03" y="3849"/>
                  <a:ext cx="71" cy="21"/>
                  <a:chOff x="1303" y="3849"/>
                  <a:chExt cx="71" cy="21"/>
                </a:xfrm>
              </p:grpSpPr>
              <p:sp>
                <p:nvSpPr>
                  <p:cNvPr id="104" name="Freeform 156">
                    <a:extLst>
                      <a:ext uri="{FF2B5EF4-FFF2-40B4-BE49-F238E27FC236}">
                        <a16:creationId xmlns:a16="http://schemas.microsoft.com/office/drawing/2014/main" xmlns="" id="{D1C6E7DB-2C6B-4FC4-B67B-130A271FF8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03" y="3849"/>
                    <a:ext cx="67" cy="1"/>
                  </a:xfrm>
                  <a:custGeom>
                    <a:avLst/>
                    <a:gdLst>
                      <a:gd name="T0" fmla="*/ 0 w 67"/>
                      <a:gd name="T1" fmla="*/ 0 h 1"/>
                      <a:gd name="T2" fmla="*/ 66 w 67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7" h="1">
                        <a:moveTo>
                          <a:pt x="0" y="0"/>
                        </a:moveTo>
                        <a:lnTo>
                          <a:pt x="66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05" name="Freeform 157">
                    <a:extLst>
                      <a:ext uri="{FF2B5EF4-FFF2-40B4-BE49-F238E27FC236}">
                        <a16:creationId xmlns:a16="http://schemas.microsoft.com/office/drawing/2014/main" xmlns="" id="{54A1FD19-D829-4135-AE58-6CB2E0DEE4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3" y="3857"/>
                    <a:ext cx="58" cy="1"/>
                  </a:xfrm>
                  <a:custGeom>
                    <a:avLst/>
                    <a:gdLst>
                      <a:gd name="T0" fmla="*/ 0 w 58"/>
                      <a:gd name="T1" fmla="*/ 0 h 1"/>
                      <a:gd name="T2" fmla="*/ 57 w 58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8" h="1">
                        <a:moveTo>
                          <a:pt x="0" y="0"/>
                        </a:moveTo>
                        <a:lnTo>
                          <a:pt x="57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06" name="Freeform 158">
                    <a:extLst>
                      <a:ext uri="{FF2B5EF4-FFF2-40B4-BE49-F238E27FC236}">
                        <a16:creationId xmlns:a16="http://schemas.microsoft.com/office/drawing/2014/main" xmlns="" id="{AB77DF74-AF2C-4DC6-BF9E-ECF8A3C655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13" y="3869"/>
                    <a:ext cx="61" cy="1"/>
                  </a:xfrm>
                  <a:custGeom>
                    <a:avLst/>
                    <a:gdLst>
                      <a:gd name="T0" fmla="*/ 0 w 61"/>
                      <a:gd name="T1" fmla="*/ 0 h 1"/>
                      <a:gd name="T2" fmla="*/ 60 w 6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1" h="1">
                        <a:moveTo>
                          <a:pt x="0" y="0"/>
                        </a:moveTo>
                        <a:lnTo>
                          <a:pt x="6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</p:grpSp>
            <p:grpSp>
              <p:nvGrpSpPr>
                <p:cNvPr id="97" name="Group 159">
                  <a:extLst>
                    <a:ext uri="{FF2B5EF4-FFF2-40B4-BE49-F238E27FC236}">
                      <a16:creationId xmlns:a16="http://schemas.microsoft.com/office/drawing/2014/main" xmlns="" id="{6ED2078C-EB32-407D-B23F-7B7F8D6E81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85" y="3849"/>
                  <a:ext cx="84" cy="23"/>
                  <a:chOff x="1385" y="3849"/>
                  <a:chExt cx="84" cy="23"/>
                </a:xfrm>
              </p:grpSpPr>
              <p:sp>
                <p:nvSpPr>
                  <p:cNvPr id="98" name="Freeform 160">
                    <a:extLst>
                      <a:ext uri="{FF2B5EF4-FFF2-40B4-BE49-F238E27FC236}">
                        <a16:creationId xmlns:a16="http://schemas.microsoft.com/office/drawing/2014/main" xmlns="" id="{B71727DF-ECBD-4DE0-989B-BAA2C3649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91" y="3849"/>
                    <a:ext cx="63" cy="1"/>
                  </a:xfrm>
                  <a:custGeom>
                    <a:avLst/>
                    <a:gdLst>
                      <a:gd name="T0" fmla="*/ 0 w 63"/>
                      <a:gd name="T1" fmla="*/ 0 h 1"/>
                      <a:gd name="T2" fmla="*/ 62 w 63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3" h="1">
                        <a:moveTo>
                          <a:pt x="0" y="0"/>
                        </a:moveTo>
                        <a:lnTo>
                          <a:pt x="62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99" name="Freeform 161">
                    <a:extLst>
                      <a:ext uri="{FF2B5EF4-FFF2-40B4-BE49-F238E27FC236}">
                        <a16:creationId xmlns:a16="http://schemas.microsoft.com/office/drawing/2014/main" xmlns="" id="{D4343219-E95C-43CB-9361-F48089DC6F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85" y="3857"/>
                    <a:ext cx="52" cy="1"/>
                  </a:xfrm>
                  <a:custGeom>
                    <a:avLst/>
                    <a:gdLst>
                      <a:gd name="T0" fmla="*/ 0 w 52"/>
                      <a:gd name="T1" fmla="*/ 0 h 1"/>
                      <a:gd name="T2" fmla="*/ 51 w 52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2" h="1">
                        <a:moveTo>
                          <a:pt x="0" y="0"/>
                        </a:moveTo>
                        <a:lnTo>
                          <a:pt x="51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00" name="Freeform 162">
                    <a:extLst>
                      <a:ext uri="{FF2B5EF4-FFF2-40B4-BE49-F238E27FC236}">
                        <a16:creationId xmlns:a16="http://schemas.microsoft.com/office/drawing/2014/main" xmlns="" id="{1B675B80-1D68-43A8-B1D5-E4CB09CDCD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91" y="3864"/>
                    <a:ext cx="48" cy="1"/>
                  </a:xfrm>
                  <a:custGeom>
                    <a:avLst/>
                    <a:gdLst>
                      <a:gd name="T0" fmla="*/ 0 w 48"/>
                      <a:gd name="T1" fmla="*/ 0 h 1"/>
                      <a:gd name="T2" fmla="*/ 47 w 48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8" h="1">
                        <a:moveTo>
                          <a:pt x="0" y="0"/>
                        </a:moveTo>
                        <a:lnTo>
                          <a:pt x="47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01" name="Freeform 163">
                    <a:extLst>
                      <a:ext uri="{FF2B5EF4-FFF2-40B4-BE49-F238E27FC236}">
                        <a16:creationId xmlns:a16="http://schemas.microsoft.com/office/drawing/2014/main" xmlns="" id="{5D5A695E-04A4-4746-B9E8-F025EAD56D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89" y="3871"/>
                    <a:ext cx="60" cy="1"/>
                  </a:xfrm>
                  <a:custGeom>
                    <a:avLst/>
                    <a:gdLst>
                      <a:gd name="T0" fmla="*/ 0 w 60"/>
                      <a:gd name="T1" fmla="*/ 0 h 1"/>
                      <a:gd name="T2" fmla="*/ 59 w 60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0" h="1">
                        <a:moveTo>
                          <a:pt x="0" y="0"/>
                        </a:moveTo>
                        <a:lnTo>
                          <a:pt x="59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02" name="Freeform 164">
                    <a:extLst>
                      <a:ext uri="{FF2B5EF4-FFF2-40B4-BE49-F238E27FC236}">
                        <a16:creationId xmlns:a16="http://schemas.microsoft.com/office/drawing/2014/main" xmlns="" id="{3B66A5DD-FA94-47F1-B623-641CB1F541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46" y="3857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  <p:sp>
                <p:nvSpPr>
                  <p:cNvPr id="103" name="Freeform 165">
                    <a:extLst>
                      <a:ext uri="{FF2B5EF4-FFF2-40B4-BE49-F238E27FC236}">
                        <a16:creationId xmlns:a16="http://schemas.microsoft.com/office/drawing/2014/main" xmlns="" id="{1D60B457-9AA5-4C66-B462-A3380A008A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52" y="3867"/>
                    <a:ext cx="17" cy="1"/>
                  </a:xfrm>
                  <a:custGeom>
                    <a:avLst/>
                    <a:gdLst>
                      <a:gd name="T0" fmla="*/ 0 w 17"/>
                      <a:gd name="T1" fmla="*/ 0 h 1"/>
                      <a:gd name="T2" fmla="*/ 16 w 17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Book Antiqua"/>
                    </a:endParaRPr>
                  </a:p>
                </p:txBody>
              </p:sp>
            </p:grpSp>
          </p:grpSp>
          <p:sp>
            <p:nvSpPr>
              <p:cNvPr id="86" name="Freeform 166">
                <a:extLst>
                  <a:ext uri="{FF2B5EF4-FFF2-40B4-BE49-F238E27FC236}">
                    <a16:creationId xmlns:a16="http://schemas.microsoft.com/office/drawing/2014/main" xmlns="" id="{58DDFA81-C2AA-4D9F-B825-1FE4847AC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" y="3426"/>
                <a:ext cx="512" cy="389"/>
              </a:xfrm>
              <a:custGeom>
                <a:avLst/>
                <a:gdLst>
                  <a:gd name="T0" fmla="*/ 0 w 512"/>
                  <a:gd name="T1" fmla="*/ 19 h 389"/>
                  <a:gd name="T2" fmla="*/ 0 w 512"/>
                  <a:gd name="T3" fmla="*/ 365 h 389"/>
                  <a:gd name="T4" fmla="*/ 0 w 512"/>
                  <a:gd name="T5" fmla="*/ 368 h 389"/>
                  <a:gd name="T6" fmla="*/ 1 w 512"/>
                  <a:gd name="T7" fmla="*/ 371 h 389"/>
                  <a:gd name="T8" fmla="*/ 2 w 512"/>
                  <a:gd name="T9" fmla="*/ 373 h 389"/>
                  <a:gd name="T10" fmla="*/ 3 w 512"/>
                  <a:gd name="T11" fmla="*/ 375 h 389"/>
                  <a:gd name="T12" fmla="*/ 5 w 512"/>
                  <a:gd name="T13" fmla="*/ 377 h 389"/>
                  <a:gd name="T14" fmla="*/ 7 w 512"/>
                  <a:gd name="T15" fmla="*/ 378 h 389"/>
                  <a:gd name="T16" fmla="*/ 9 w 512"/>
                  <a:gd name="T17" fmla="*/ 379 h 389"/>
                  <a:gd name="T18" fmla="*/ 11 w 512"/>
                  <a:gd name="T19" fmla="*/ 380 h 389"/>
                  <a:gd name="T20" fmla="*/ 120 w 512"/>
                  <a:gd name="T21" fmla="*/ 386 h 389"/>
                  <a:gd name="T22" fmla="*/ 255 w 512"/>
                  <a:gd name="T23" fmla="*/ 388 h 389"/>
                  <a:gd name="T24" fmla="*/ 381 w 512"/>
                  <a:gd name="T25" fmla="*/ 386 h 389"/>
                  <a:gd name="T26" fmla="*/ 498 w 512"/>
                  <a:gd name="T27" fmla="*/ 380 h 389"/>
                  <a:gd name="T28" fmla="*/ 502 w 512"/>
                  <a:gd name="T29" fmla="*/ 379 h 389"/>
                  <a:gd name="T30" fmla="*/ 505 w 512"/>
                  <a:gd name="T31" fmla="*/ 378 h 389"/>
                  <a:gd name="T32" fmla="*/ 508 w 512"/>
                  <a:gd name="T33" fmla="*/ 376 h 389"/>
                  <a:gd name="T34" fmla="*/ 510 w 512"/>
                  <a:gd name="T35" fmla="*/ 373 h 389"/>
                  <a:gd name="T36" fmla="*/ 511 w 512"/>
                  <a:gd name="T37" fmla="*/ 369 h 389"/>
                  <a:gd name="T38" fmla="*/ 511 w 512"/>
                  <a:gd name="T39" fmla="*/ 366 h 389"/>
                  <a:gd name="T40" fmla="*/ 511 w 512"/>
                  <a:gd name="T41" fmla="*/ 363 h 389"/>
                  <a:gd name="T42" fmla="*/ 511 w 512"/>
                  <a:gd name="T43" fmla="*/ 19 h 389"/>
                  <a:gd name="T44" fmla="*/ 511 w 512"/>
                  <a:gd name="T45" fmla="*/ 16 h 389"/>
                  <a:gd name="T46" fmla="*/ 509 w 512"/>
                  <a:gd name="T47" fmla="*/ 12 h 389"/>
                  <a:gd name="T48" fmla="*/ 507 w 512"/>
                  <a:gd name="T49" fmla="*/ 9 h 389"/>
                  <a:gd name="T50" fmla="*/ 504 w 512"/>
                  <a:gd name="T51" fmla="*/ 7 h 389"/>
                  <a:gd name="T52" fmla="*/ 500 w 512"/>
                  <a:gd name="T53" fmla="*/ 6 h 389"/>
                  <a:gd name="T54" fmla="*/ 497 w 512"/>
                  <a:gd name="T55" fmla="*/ 6 h 389"/>
                  <a:gd name="T56" fmla="*/ 378 w 512"/>
                  <a:gd name="T57" fmla="*/ 1 h 389"/>
                  <a:gd name="T58" fmla="*/ 255 w 512"/>
                  <a:gd name="T59" fmla="*/ 0 h 389"/>
                  <a:gd name="T60" fmla="*/ 132 w 512"/>
                  <a:gd name="T61" fmla="*/ 2 h 389"/>
                  <a:gd name="T62" fmla="*/ 16 w 512"/>
                  <a:gd name="T63" fmla="*/ 6 h 389"/>
                  <a:gd name="T64" fmla="*/ 13 w 512"/>
                  <a:gd name="T65" fmla="*/ 6 h 389"/>
                  <a:gd name="T66" fmla="*/ 10 w 512"/>
                  <a:gd name="T67" fmla="*/ 6 h 389"/>
                  <a:gd name="T68" fmla="*/ 7 w 512"/>
                  <a:gd name="T69" fmla="*/ 7 h 389"/>
                  <a:gd name="T70" fmla="*/ 4 w 512"/>
                  <a:gd name="T71" fmla="*/ 9 h 389"/>
                  <a:gd name="T72" fmla="*/ 3 w 512"/>
                  <a:gd name="T73" fmla="*/ 11 h 389"/>
                  <a:gd name="T74" fmla="*/ 1 w 512"/>
                  <a:gd name="T75" fmla="*/ 14 h 389"/>
                  <a:gd name="T76" fmla="*/ 0 w 512"/>
                  <a:gd name="T77" fmla="*/ 16 h 389"/>
                  <a:gd name="T78" fmla="*/ 0 w 512"/>
                  <a:gd name="T79" fmla="*/ 1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12" h="389">
                    <a:moveTo>
                      <a:pt x="0" y="19"/>
                    </a:moveTo>
                    <a:lnTo>
                      <a:pt x="0" y="365"/>
                    </a:lnTo>
                    <a:lnTo>
                      <a:pt x="0" y="368"/>
                    </a:lnTo>
                    <a:lnTo>
                      <a:pt x="1" y="371"/>
                    </a:lnTo>
                    <a:lnTo>
                      <a:pt x="2" y="373"/>
                    </a:lnTo>
                    <a:lnTo>
                      <a:pt x="3" y="375"/>
                    </a:lnTo>
                    <a:lnTo>
                      <a:pt x="5" y="377"/>
                    </a:lnTo>
                    <a:lnTo>
                      <a:pt x="7" y="378"/>
                    </a:lnTo>
                    <a:lnTo>
                      <a:pt x="9" y="379"/>
                    </a:lnTo>
                    <a:lnTo>
                      <a:pt x="11" y="380"/>
                    </a:lnTo>
                    <a:lnTo>
                      <a:pt x="120" y="386"/>
                    </a:lnTo>
                    <a:lnTo>
                      <a:pt x="255" y="388"/>
                    </a:lnTo>
                    <a:lnTo>
                      <a:pt x="381" y="386"/>
                    </a:lnTo>
                    <a:lnTo>
                      <a:pt x="498" y="380"/>
                    </a:lnTo>
                    <a:lnTo>
                      <a:pt x="502" y="379"/>
                    </a:lnTo>
                    <a:lnTo>
                      <a:pt x="505" y="378"/>
                    </a:lnTo>
                    <a:lnTo>
                      <a:pt x="508" y="376"/>
                    </a:lnTo>
                    <a:lnTo>
                      <a:pt x="510" y="373"/>
                    </a:lnTo>
                    <a:lnTo>
                      <a:pt x="511" y="369"/>
                    </a:lnTo>
                    <a:lnTo>
                      <a:pt x="511" y="366"/>
                    </a:lnTo>
                    <a:lnTo>
                      <a:pt x="511" y="363"/>
                    </a:lnTo>
                    <a:lnTo>
                      <a:pt x="511" y="19"/>
                    </a:lnTo>
                    <a:lnTo>
                      <a:pt x="511" y="16"/>
                    </a:lnTo>
                    <a:lnTo>
                      <a:pt x="509" y="12"/>
                    </a:lnTo>
                    <a:lnTo>
                      <a:pt x="507" y="9"/>
                    </a:lnTo>
                    <a:lnTo>
                      <a:pt x="504" y="7"/>
                    </a:lnTo>
                    <a:lnTo>
                      <a:pt x="500" y="6"/>
                    </a:lnTo>
                    <a:lnTo>
                      <a:pt x="497" y="6"/>
                    </a:lnTo>
                    <a:lnTo>
                      <a:pt x="378" y="1"/>
                    </a:lnTo>
                    <a:lnTo>
                      <a:pt x="255" y="0"/>
                    </a:lnTo>
                    <a:lnTo>
                      <a:pt x="132" y="2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0" y="6"/>
                    </a:lnTo>
                    <a:lnTo>
                      <a:pt x="7" y="7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DFD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grpSp>
            <p:nvGrpSpPr>
              <p:cNvPr id="87" name="Group 167">
                <a:extLst>
                  <a:ext uri="{FF2B5EF4-FFF2-40B4-BE49-F238E27FC236}">
                    <a16:creationId xmlns:a16="http://schemas.microsoft.com/office/drawing/2014/main" xmlns="" id="{498B7E25-03E3-4AAF-9170-429EC57DC8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9" y="3467"/>
                <a:ext cx="412" cy="305"/>
                <a:chOff x="1019" y="3467"/>
                <a:chExt cx="412" cy="305"/>
              </a:xfrm>
            </p:grpSpPr>
            <p:sp>
              <p:nvSpPr>
                <p:cNvPr id="89" name="Freeform 168">
                  <a:extLst>
                    <a:ext uri="{FF2B5EF4-FFF2-40B4-BE49-F238E27FC236}">
                      <a16:creationId xmlns:a16="http://schemas.microsoft.com/office/drawing/2014/main" xmlns="" id="{1C74DA4D-D7CB-40AE-9AB4-EB503DCD7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" y="3467"/>
                  <a:ext cx="412" cy="305"/>
                </a:xfrm>
                <a:custGeom>
                  <a:avLst/>
                  <a:gdLst>
                    <a:gd name="T0" fmla="*/ 0 w 412"/>
                    <a:gd name="T1" fmla="*/ 15 h 305"/>
                    <a:gd name="T2" fmla="*/ 0 w 412"/>
                    <a:gd name="T3" fmla="*/ 286 h 305"/>
                    <a:gd name="T4" fmla="*/ 0 w 412"/>
                    <a:gd name="T5" fmla="*/ 288 h 305"/>
                    <a:gd name="T6" fmla="*/ 1 w 412"/>
                    <a:gd name="T7" fmla="*/ 290 h 305"/>
                    <a:gd name="T8" fmla="*/ 2 w 412"/>
                    <a:gd name="T9" fmla="*/ 292 h 305"/>
                    <a:gd name="T10" fmla="*/ 3 w 412"/>
                    <a:gd name="T11" fmla="*/ 294 h 305"/>
                    <a:gd name="T12" fmla="*/ 4 w 412"/>
                    <a:gd name="T13" fmla="*/ 295 h 305"/>
                    <a:gd name="T14" fmla="*/ 6 w 412"/>
                    <a:gd name="T15" fmla="*/ 296 h 305"/>
                    <a:gd name="T16" fmla="*/ 7 w 412"/>
                    <a:gd name="T17" fmla="*/ 297 h 305"/>
                    <a:gd name="T18" fmla="*/ 9 w 412"/>
                    <a:gd name="T19" fmla="*/ 297 h 305"/>
                    <a:gd name="T20" fmla="*/ 97 w 412"/>
                    <a:gd name="T21" fmla="*/ 302 h 305"/>
                    <a:gd name="T22" fmla="*/ 205 w 412"/>
                    <a:gd name="T23" fmla="*/ 304 h 305"/>
                    <a:gd name="T24" fmla="*/ 307 w 412"/>
                    <a:gd name="T25" fmla="*/ 302 h 305"/>
                    <a:gd name="T26" fmla="*/ 400 w 412"/>
                    <a:gd name="T27" fmla="*/ 297 h 305"/>
                    <a:gd name="T28" fmla="*/ 403 w 412"/>
                    <a:gd name="T29" fmla="*/ 297 h 305"/>
                    <a:gd name="T30" fmla="*/ 406 w 412"/>
                    <a:gd name="T31" fmla="*/ 296 h 305"/>
                    <a:gd name="T32" fmla="*/ 408 w 412"/>
                    <a:gd name="T33" fmla="*/ 294 h 305"/>
                    <a:gd name="T34" fmla="*/ 410 w 412"/>
                    <a:gd name="T35" fmla="*/ 292 h 305"/>
                    <a:gd name="T36" fmla="*/ 411 w 412"/>
                    <a:gd name="T37" fmla="*/ 289 h 305"/>
                    <a:gd name="T38" fmla="*/ 411 w 412"/>
                    <a:gd name="T39" fmla="*/ 287 h 305"/>
                    <a:gd name="T40" fmla="*/ 411 w 412"/>
                    <a:gd name="T41" fmla="*/ 284 h 305"/>
                    <a:gd name="T42" fmla="*/ 411 w 412"/>
                    <a:gd name="T43" fmla="*/ 15 h 305"/>
                    <a:gd name="T44" fmla="*/ 411 w 412"/>
                    <a:gd name="T45" fmla="*/ 12 h 305"/>
                    <a:gd name="T46" fmla="*/ 410 w 412"/>
                    <a:gd name="T47" fmla="*/ 9 h 305"/>
                    <a:gd name="T48" fmla="*/ 408 w 412"/>
                    <a:gd name="T49" fmla="*/ 7 h 305"/>
                    <a:gd name="T50" fmla="*/ 405 w 412"/>
                    <a:gd name="T51" fmla="*/ 6 h 305"/>
                    <a:gd name="T52" fmla="*/ 402 w 412"/>
                    <a:gd name="T53" fmla="*/ 5 h 305"/>
                    <a:gd name="T54" fmla="*/ 399 w 412"/>
                    <a:gd name="T55" fmla="*/ 5 h 305"/>
                    <a:gd name="T56" fmla="*/ 304 w 412"/>
                    <a:gd name="T57" fmla="*/ 1 h 305"/>
                    <a:gd name="T58" fmla="*/ 205 w 412"/>
                    <a:gd name="T59" fmla="*/ 0 h 305"/>
                    <a:gd name="T60" fmla="*/ 106 w 412"/>
                    <a:gd name="T61" fmla="*/ 2 h 305"/>
                    <a:gd name="T62" fmla="*/ 13 w 412"/>
                    <a:gd name="T63" fmla="*/ 5 h 305"/>
                    <a:gd name="T64" fmla="*/ 10 w 412"/>
                    <a:gd name="T65" fmla="*/ 5 h 305"/>
                    <a:gd name="T66" fmla="*/ 8 w 412"/>
                    <a:gd name="T67" fmla="*/ 5 h 305"/>
                    <a:gd name="T68" fmla="*/ 6 w 412"/>
                    <a:gd name="T69" fmla="*/ 6 h 305"/>
                    <a:gd name="T70" fmla="*/ 4 w 412"/>
                    <a:gd name="T71" fmla="*/ 7 h 305"/>
                    <a:gd name="T72" fmla="*/ 2 w 412"/>
                    <a:gd name="T73" fmla="*/ 9 h 305"/>
                    <a:gd name="T74" fmla="*/ 1 w 412"/>
                    <a:gd name="T75" fmla="*/ 11 h 305"/>
                    <a:gd name="T76" fmla="*/ 0 w 412"/>
                    <a:gd name="T77" fmla="*/ 13 h 305"/>
                    <a:gd name="T78" fmla="*/ 0 w 412"/>
                    <a:gd name="T79" fmla="*/ 1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12" h="305">
                      <a:moveTo>
                        <a:pt x="0" y="15"/>
                      </a:moveTo>
                      <a:lnTo>
                        <a:pt x="0" y="286"/>
                      </a:lnTo>
                      <a:lnTo>
                        <a:pt x="0" y="288"/>
                      </a:lnTo>
                      <a:lnTo>
                        <a:pt x="1" y="290"/>
                      </a:lnTo>
                      <a:lnTo>
                        <a:pt x="2" y="292"/>
                      </a:lnTo>
                      <a:lnTo>
                        <a:pt x="3" y="294"/>
                      </a:lnTo>
                      <a:lnTo>
                        <a:pt x="4" y="295"/>
                      </a:lnTo>
                      <a:lnTo>
                        <a:pt x="6" y="296"/>
                      </a:lnTo>
                      <a:lnTo>
                        <a:pt x="7" y="297"/>
                      </a:lnTo>
                      <a:lnTo>
                        <a:pt x="9" y="297"/>
                      </a:lnTo>
                      <a:lnTo>
                        <a:pt x="97" y="302"/>
                      </a:lnTo>
                      <a:lnTo>
                        <a:pt x="205" y="304"/>
                      </a:lnTo>
                      <a:lnTo>
                        <a:pt x="307" y="302"/>
                      </a:lnTo>
                      <a:lnTo>
                        <a:pt x="400" y="297"/>
                      </a:lnTo>
                      <a:lnTo>
                        <a:pt x="403" y="297"/>
                      </a:lnTo>
                      <a:lnTo>
                        <a:pt x="406" y="296"/>
                      </a:lnTo>
                      <a:lnTo>
                        <a:pt x="408" y="294"/>
                      </a:lnTo>
                      <a:lnTo>
                        <a:pt x="410" y="292"/>
                      </a:lnTo>
                      <a:lnTo>
                        <a:pt x="411" y="289"/>
                      </a:lnTo>
                      <a:lnTo>
                        <a:pt x="411" y="287"/>
                      </a:lnTo>
                      <a:lnTo>
                        <a:pt x="411" y="284"/>
                      </a:lnTo>
                      <a:lnTo>
                        <a:pt x="411" y="15"/>
                      </a:lnTo>
                      <a:lnTo>
                        <a:pt x="411" y="12"/>
                      </a:lnTo>
                      <a:lnTo>
                        <a:pt x="410" y="9"/>
                      </a:lnTo>
                      <a:lnTo>
                        <a:pt x="408" y="7"/>
                      </a:lnTo>
                      <a:lnTo>
                        <a:pt x="405" y="6"/>
                      </a:lnTo>
                      <a:lnTo>
                        <a:pt x="402" y="5"/>
                      </a:lnTo>
                      <a:lnTo>
                        <a:pt x="399" y="5"/>
                      </a:lnTo>
                      <a:lnTo>
                        <a:pt x="304" y="1"/>
                      </a:lnTo>
                      <a:lnTo>
                        <a:pt x="205" y="0"/>
                      </a:lnTo>
                      <a:lnTo>
                        <a:pt x="106" y="2"/>
                      </a:lnTo>
                      <a:lnTo>
                        <a:pt x="13" y="5"/>
                      </a:lnTo>
                      <a:lnTo>
                        <a:pt x="10" y="5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00DFCA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0" name="Freeform 169">
                  <a:extLst>
                    <a:ext uri="{FF2B5EF4-FFF2-40B4-BE49-F238E27FC236}">
                      <a16:creationId xmlns:a16="http://schemas.microsoft.com/office/drawing/2014/main" xmlns="" id="{737A2840-605A-45F7-8A78-72BFEA809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0" y="3619"/>
                  <a:ext cx="411" cy="153"/>
                </a:xfrm>
                <a:custGeom>
                  <a:avLst/>
                  <a:gdLst>
                    <a:gd name="T0" fmla="*/ 0 w 411"/>
                    <a:gd name="T1" fmla="*/ 140 h 153"/>
                    <a:gd name="T2" fmla="*/ 1 w 411"/>
                    <a:gd name="T3" fmla="*/ 142 h 153"/>
                    <a:gd name="T4" fmla="*/ 3 w 411"/>
                    <a:gd name="T5" fmla="*/ 143 h 153"/>
                    <a:gd name="T6" fmla="*/ 4 w 411"/>
                    <a:gd name="T7" fmla="*/ 144 h 153"/>
                    <a:gd name="T8" fmla="*/ 6 w 411"/>
                    <a:gd name="T9" fmla="*/ 145 h 153"/>
                    <a:gd name="T10" fmla="*/ 7 w 411"/>
                    <a:gd name="T11" fmla="*/ 145 h 153"/>
                    <a:gd name="T12" fmla="*/ 96 w 411"/>
                    <a:gd name="T13" fmla="*/ 150 h 153"/>
                    <a:gd name="T14" fmla="*/ 205 w 411"/>
                    <a:gd name="T15" fmla="*/ 152 h 153"/>
                    <a:gd name="T16" fmla="*/ 306 w 411"/>
                    <a:gd name="T17" fmla="*/ 150 h 153"/>
                    <a:gd name="T18" fmla="*/ 400 w 411"/>
                    <a:gd name="T19" fmla="*/ 145 h 153"/>
                    <a:gd name="T20" fmla="*/ 403 w 411"/>
                    <a:gd name="T21" fmla="*/ 145 h 153"/>
                    <a:gd name="T22" fmla="*/ 406 w 411"/>
                    <a:gd name="T23" fmla="*/ 144 h 153"/>
                    <a:gd name="T24" fmla="*/ 409 w 411"/>
                    <a:gd name="T25" fmla="*/ 142 h 153"/>
                    <a:gd name="T26" fmla="*/ 410 w 411"/>
                    <a:gd name="T27" fmla="*/ 140 h 153"/>
                    <a:gd name="T28" fmla="*/ 205 w 411"/>
                    <a:gd name="T29" fmla="*/ 0 h 153"/>
                    <a:gd name="T30" fmla="*/ 0 w 411"/>
                    <a:gd name="T31" fmla="*/ 14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11" h="153">
                      <a:moveTo>
                        <a:pt x="0" y="140"/>
                      </a:moveTo>
                      <a:lnTo>
                        <a:pt x="1" y="142"/>
                      </a:lnTo>
                      <a:lnTo>
                        <a:pt x="3" y="143"/>
                      </a:lnTo>
                      <a:lnTo>
                        <a:pt x="4" y="144"/>
                      </a:lnTo>
                      <a:lnTo>
                        <a:pt x="6" y="145"/>
                      </a:lnTo>
                      <a:lnTo>
                        <a:pt x="7" y="145"/>
                      </a:lnTo>
                      <a:lnTo>
                        <a:pt x="96" y="150"/>
                      </a:lnTo>
                      <a:lnTo>
                        <a:pt x="205" y="152"/>
                      </a:lnTo>
                      <a:lnTo>
                        <a:pt x="306" y="150"/>
                      </a:lnTo>
                      <a:lnTo>
                        <a:pt x="400" y="145"/>
                      </a:lnTo>
                      <a:lnTo>
                        <a:pt x="403" y="145"/>
                      </a:lnTo>
                      <a:lnTo>
                        <a:pt x="406" y="144"/>
                      </a:lnTo>
                      <a:lnTo>
                        <a:pt x="409" y="142"/>
                      </a:lnTo>
                      <a:lnTo>
                        <a:pt x="410" y="140"/>
                      </a:lnTo>
                      <a:lnTo>
                        <a:pt x="205" y="0"/>
                      </a:lnTo>
                      <a:lnTo>
                        <a:pt x="0" y="140"/>
                      </a:lnTo>
                    </a:path>
                  </a:pathLst>
                </a:custGeom>
                <a:solidFill>
                  <a:srgbClr val="00DFCA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1" name="Freeform 170">
                  <a:extLst>
                    <a:ext uri="{FF2B5EF4-FFF2-40B4-BE49-F238E27FC236}">
                      <a16:creationId xmlns:a16="http://schemas.microsoft.com/office/drawing/2014/main" xmlns="" id="{F79CBBEC-6556-463B-9B3D-F6BC821921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1" y="3467"/>
                  <a:ext cx="407" cy="153"/>
                </a:xfrm>
                <a:custGeom>
                  <a:avLst/>
                  <a:gdLst>
                    <a:gd name="T0" fmla="*/ 204 w 407"/>
                    <a:gd name="T1" fmla="*/ 152 h 153"/>
                    <a:gd name="T2" fmla="*/ 406 w 407"/>
                    <a:gd name="T3" fmla="*/ 7 h 153"/>
                    <a:gd name="T4" fmla="*/ 403 w 407"/>
                    <a:gd name="T5" fmla="*/ 5 h 153"/>
                    <a:gd name="T6" fmla="*/ 401 w 407"/>
                    <a:gd name="T7" fmla="*/ 5 h 153"/>
                    <a:gd name="T8" fmla="*/ 398 w 407"/>
                    <a:gd name="T9" fmla="*/ 5 h 153"/>
                    <a:gd name="T10" fmla="*/ 302 w 407"/>
                    <a:gd name="T11" fmla="*/ 1 h 153"/>
                    <a:gd name="T12" fmla="*/ 204 w 407"/>
                    <a:gd name="T13" fmla="*/ 0 h 153"/>
                    <a:gd name="T14" fmla="*/ 104 w 407"/>
                    <a:gd name="T15" fmla="*/ 2 h 153"/>
                    <a:gd name="T16" fmla="*/ 10 w 407"/>
                    <a:gd name="T17" fmla="*/ 5 h 153"/>
                    <a:gd name="T18" fmla="*/ 8 w 407"/>
                    <a:gd name="T19" fmla="*/ 5 h 153"/>
                    <a:gd name="T20" fmla="*/ 6 w 407"/>
                    <a:gd name="T21" fmla="*/ 5 h 153"/>
                    <a:gd name="T22" fmla="*/ 4 w 407"/>
                    <a:gd name="T23" fmla="*/ 6 h 153"/>
                    <a:gd name="T24" fmla="*/ 1 w 407"/>
                    <a:gd name="T25" fmla="*/ 7 h 153"/>
                    <a:gd name="T26" fmla="*/ 0 w 407"/>
                    <a:gd name="T27" fmla="*/ 9 h 153"/>
                    <a:gd name="T28" fmla="*/ 204 w 407"/>
                    <a:gd name="T29" fmla="*/ 152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07" h="153">
                      <a:moveTo>
                        <a:pt x="204" y="152"/>
                      </a:moveTo>
                      <a:lnTo>
                        <a:pt x="406" y="7"/>
                      </a:lnTo>
                      <a:lnTo>
                        <a:pt x="403" y="5"/>
                      </a:lnTo>
                      <a:lnTo>
                        <a:pt x="401" y="5"/>
                      </a:lnTo>
                      <a:lnTo>
                        <a:pt x="398" y="5"/>
                      </a:lnTo>
                      <a:lnTo>
                        <a:pt x="302" y="1"/>
                      </a:lnTo>
                      <a:lnTo>
                        <a:pt x="204" y="0"/>
                      </a:lnTo>
                      <a:lnTo>
                        <a:pt x="104" y="2"/>
                      </a:lnTo>
                      <a:lnTo>
                        <a:pt x="10" y="5"/>
                      </a:lnTo>
                      <a:lnTo>
                        <a:pt x="8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204" y="152"/>
                      </a:lnTo>
                    </a:path>
                  </a:pathLst>
                </a:custGeom>
                <a:solidFill>
                  <a:srgbClr val="00DFCA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2" name="Freeform 171">
                  <a:extLst>
                    <a:ext uri="{FF2B5EF4-FFF2-40B4-BE49-F238E27FC236}">
                      <a16:creationId xmlns:a16="http://schemas.microsoft.com/office/drawing/2014/main" xmlns="" id="{52D802E7-133D-468D-976B-8AB55E98EF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2" y="3477"/>
                  <a:ext cx="386" cy="284"/>
                </a:xfrm>
                <a:custGeom>
                  <a:avLst/>
                  <a:gdLst>
                    <a:gd name="T0" fmla="*/ 0 w 386"/>
                    <a:gd name="T1" fmla="*/ 14 h 284"/>
                    <a:gd name="T2" fmla="*/ 0 w 386"/>
                    <a:gd name="T3" fmla="*/ 266 h 284"/>
                    <a:gd name="T4" fmla="*/ 0 w 386"/>
                    <a:gd name="T5" fmla="*/ 269 h 284"/>
                    <a:gd name="T6" fmla="*/ 1 w 386"/>
                    <a:gd name="T7" fmla="*/ 271 h 284"/>
                    <a:gd name="T8" fmla="*/ 1 w 386"/>
                    <a:gd name="T9" fmla="*/ 272 h 284"/>
                    <a:gd name="T10" fmla="*/ 3 w 386"/>
                    <a:gd name="T11" fmla="*/ 274 h 284"/>
                    <a:gd name="T12" fmla="*/ 4 w 386"/>
                    <a:gd name="T13" fmla="*/ 275 h 284"/>
                    <a:gd name="T14" fmla="*/ 5 w 386"/>
                    <a:gd name="T15" fmla="*/ 276 h 284"/>
                    <a:gd name="T16" fmla="*/ 7 w 386"/>
                    <a:gd name="T17" fmla="*/ 277 h 284"/>
                    <a:gd name="T18" fmla="*/ 8 w 386"/>
                    <a:gd name="T19" fmla="*/ 277 h 284"/>
                    <a:gd name="T20" fmla="*/ 91 w 386"/>
                    <a:gd name="T21" fmla="*/ 282 h 284"/>
                    <a:gd name="T22" fmla="*/ 192 w 386"/>
                    <a:gd name="T23" fmla="*/ 283 h 284"/>
                    <a:gd name="T24" fmla="*/ 287 w 386"/>
                    <a:gd name="T25" fmla="*/ 282 h 284"/>
                    <a:gd name="T26" fmla="*/ 375 w 386"/>
                    <a:gd name="T27" fmla="*/ 277 h 284"/>
                    <a:gd name="T28" fmla="*/ 378 w 386"/>
                    <a:gd name="T29" fmla="*/ 277 h 284"/>
                    <a:gd name="T30" fmla="*/ 381 w 386"/>
                    <a:gd name="T31" fmla="*/ 276 h 284"/>
                    <a:gd name="T32" fmla="*/ 382 w 386"/>
                    <a:gd name="T33" fmla="*/ 274 h 284"/>
                    <a:gd name="T34" fmla="*/ 384 w 386"/>
                    <a:gd name="T35" fmla="*/ 272 h 284"/>
                    <a:gd name="T36" fmla="*/ 385 w 386"/>
                    <a:gd name="T37" fmla="*/ 269 h 284"/>
                    <a:gd name="T38" fmla="*/ 385 w 386"/>
                    <a:gd name="T39" fmla="*/ 267 h 284"/>
                    <a:gd name="T40" fmla="*/ 385 w 386"/>
                    <a:gd name="T41" fmla="*/ 265 h 284"/>
                    <a:gd name="T42" fmla="*/ 385 w 386"/>
                    <a:gd name="T43" fmla="*/ 14 h 284"/>
                    <a:gd name="T44" fmla="*/ 385 w 386"/>
                    <a:gd name="T45" fmla="*/ 11 h 284"/>
                    <a:gd name="T46" fmla="*/ 384 w 386"/>
                    <a:gd name="T47" fmla="*/ 9 h 284"/>
                    <a:gd name="T48" fmla="*/ 382 w 386"/>
                    <a:gd name="T49" fmla="*/ 7 h 284"/>
                    <a:gd name="T50" fmla="*/ 379 w 386"/>
                    <a:gd name="T51" fmla="*/ 5 h 284"/>
                    <a:gd name="T52" fmla="*/ 377 w 386"/>
                    <a:gd name="T53" fmla="*/ 4 h 284"/>
                    <a:gd name="T54" fmla="*/ 374 w 386"/>
                    <a:gd name="T55" fmla="*/ 4 h 284"/>
                    <a:gd name="T56" fmla="*/ 285 w 386"/>
                    <a:gd name="T57" fmla="*/ 1 h 284"/>
                    <a:gd name="T58" fmla="*/ 192 w 386"/>
                    <a:gd name="T59" fmla="*/ 0 h 284"/>
                    <a:gd name="T60" fmla="*/ 99 w 386"/>
                    <a:gd name="T61" fmla="*/ 1 h 284"/>
                    <a:gd name="T62" fmla="*/ 12 w 386"/>
                    <a:gd name="T63" fmla="*/ 4 h 284"/>
                    <a:gd name="T64" fmla="*/ 10 w 386"/>
                    <a:gd name="T65" fmla="*/ 4 h 284"/>
                    <a:gd name="T66" fmla="*/ 7 w 386"/>
                    <a:gd name="T67" fmla="*/ 5 h 284"/>
                    <a:gd name="T68" fmla="*/ 6 w 386"/>
                    <a:gd name="T69" fmla="*/ 6 h 284"/>
                    <a:gd name="T70" fmla="*/ 3 w 386"/>
                    <a:gd name="T71" fmla="*/ 7 h 284"/>
                    <a:gd name="T72" fmla="*/ 2 w 386"/>
                    <a:gd name="T73" fmla="*/ 8 h 284"/>
                    <a:gd name="T74" fmla="*/ 1 w 386"/>
                    <a:gd name="T75" fmla="*/ 10 h 284"/>
                    <a:gd name="T76" fmla="*/ 0 w 386"/>
                    <a:gd name="T77" fmla="*/ 12 h 284"/>
                    <a:gd name="T78" fmla="*/ 0 w 386"/>
                    <a:gd name="T79" fmla="*/ 1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86" h="284">
                      <a:moveTo>
                        <a:pt x="0" y="14"/>
                      </a:moveTo>
                      <a:lnTo>
                        <a:pt x="0" y="266"/>
                      </a:lnTo>
                      <a:lnTo>
                        <a:pt x="0" y="269"/>
                      </a:lnTo>
                      <a:lnTo>
                        <a:pt x="1" y="271"/>
                      </a:lnTo>
                      <a:lnTo>
                        <a:pt x="1" y="272"/>
                      </a:lnTo>
                      <a:lnTo>
                        <a:pt x="3" y="274"/>
                      </a:lnTo>
                      <a:lnTo>
                        <a:pt x="4" y="275"/>
                      </a:lnTo>
                      <a:lnTo>
                        <a:pt x="5" y="276"/>
                      </a:lnTo>
                      <a:lnTo>
                        <a:pt x="7" y="277"/>
                      </a:lnTo>
                      <a:lnTo>
                        <a:pt x="8" y="277"/>
                      </a:lnTo>
                      <a:lnTo>
                        <a:pt x="91" y="282"/>
                      </a:lnTo>
                      <a:lnTo>
                        <a:pt x="192" y="283"/>
                      </a:lnTo>
                      <a:lnTo>
                        <a:pt x="287" y="282"/>
                      </a:lnTo>
                      <a:lnTo>
                        <a:pt x="375" y="277"/>
                      </a:lnTo>
                      <a:lnTo>
                        <a:pt x="378" y="277"/>
                      </a:lnTo>
                      <a:lnTo>
                        <a:pt x="381" y="276"/>
                      </a:lnTo>
                      <a:lnTo>
                        <a:pt x="382" y="274"/>
                      </a:lnTo>
                      <a:lnTo>
                        <a:pt x="384" y="272"/>
                      </a:lnTo>
                      <a:lnTo>
                        <a:pt x="385" y="269"/>
                      </a:lnTo>
                      <a:lnTo>
                        <a:pt x="385" y="267"/>
                      </a:lnTo>
                      <a:lnTo>
                        <a:pt x="385" y="265"/>
                      </a:lnTo>
                      <a:lnTo>
                        <a:pt x="385" y="14"/>
                      </a:lnTo>
                      <a:lnTo>
                        <a:pt x="385" y="11"/>
                      </a:lnTo>
                      <a:lnTo>
                        <a:pt x="384" y="9"/>
                      </a:lnTo>
                      <a:lnTo>
                        <a:pt x="382" y="7"/>
                      </a:lnTo>
                      <a:lnTo>
                        <a:pt x="379" y="5"/>
                      </a:lnTo>
                      <a:lnTo>
                        <a:pt x="377" y="4"/>
                      </a:lnTo>
                      <a:lnTo>
                        <a:pt x="374" y="4"/>
                      </a:lnTo>
                      <a:lnTo>
                        <a:pt x="285" y="1"/>
                      </a:lnTo>
                      <a:lnTo>
                        <a:pt x="192" y="0"/>
                      </a:lnTo>
                      <a:lnTo>
                        <a:pt x="99" y="1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7" y="5"/>
                      </a:lnTo>
                      <a:lnTo>
                        <a:pt x="6" y="6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00DFCA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sp>
            <p:nvSpPr>
              <p:cNvPr id="88" name="Freeform 172">
                <a:extLst>
                  <a:ext uri="{FF2B5EF4-FFF2-40B4-BE49-F238E27FC236}">
                    <a16:creationId xmlns:a16="http://schemas.microsoft.com/office/drawing/2014/main" xmlns="" id="{15BD22E6-9F9D-4BC7-9E4D-8A3100BAE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" y="3785"/>
                <a:ext cx="18" cy="7"/>
              </a:xfrm>
              <a:custGeom>
                <a:avLst/>
                <a:gdLst>
                  <a:gd name="T0" fmla="*/ 0 w 18"/>
                  <a:gd name="T1" fmla="*/ 0 h 7"/>
                  <a:gd name="T2" fmla="*/ 17 w 18"/>
                  <a:gd name="T3" fmla="*/ 0 h 7"/>
                  <a:gd name="T4" fmla="*/ 17 w 18"/>
                  <a:gd name="T5" fmla="*/ 6 h 7"/>
                  <a:gd name="T6" fmla="*/ 0 w 18"/>
                  <a:gd name="T7" fmla="*/ 6 h 7"/>
                  <a:gd name="T8" fmla="*/ 0 w 1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0" y="0"/>
                    </a:moveTo>
                    <a:lnTo>
                      <a:pt x="17" y="0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3288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6D0CAE-0E5A-44F8-AEFF-F587C223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dirty="0"/>
              <a:t>Distributed DBMS - Reality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2829E4-F8AD-4C90-AAE2-AFF0C048D3E3}"/>
              </a:ext>
            </a:extLst>
          </p:cNvPr>
          <p:cNvGrpSpPr/>
          <p:nvPr/>
        </p:nvGrpSpPr>
        <p:grpSpPr>
          <a:xfrm>
            <a:off x="235512" y="1247188"/>
            <a:ext cx="9476738" cy="5133319"/>
            <a:chOff x="775626" y="2500536"/>
            <a:chExt cx="11522557" cy="6624736"/>
          </a:xfrm>
        </p:grpSpPr>
        <p:sp>
          <p:nvSpPr>
            <p:cNvPr id="5" name="Line 2">
              <a:extLst>
                <a:ext uri="{FF2B5EF4-FFF2-40B4-BE49-F238E27FC236}">
                  <a16:creationId xmlns:a16="http://schemas.microsoft.com/office/drawing/2014/main" xmlns="" id="{589D7E4D-BDC1-4314-A3D2-7C5B583AF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6175" y="3724672"/>
              <a:ext cx="698811" cy="713638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6" name="Line 3">
              <a:extLst>
                <a:ext uri="{FF2B5EF4-FFF2-40B4-BE49-F238E27FC236}">
                  <a16:creationId xmlns:a16="http://schemas.microsoft.com/office/drawing/2014/main" xmlns="" id="{E7751247-07C0-4EA5-A199-EDFB65A477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38917" y="4300735"/>
              <a:ext cx="555772" cy="422053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7" name="Line 4">
              <a:extLst>
                <a:ext uri="{FF2B5EF4-FFF2-40B4-BE49-F238E27FC236}">
                  <a16:creationId xmlns:a16="http://schemas.microsoft.com/office/drawing/2014/main" xmlns="" id="{CFB7F445-E619-42E3-92DB-ED286DCCB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3592" y="6388968"/>
              <a:ext cx="365760" cy="620888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xmlns="" id="{698F39FD-BB76-4CDC-9FCC-7A76ACFEA4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2120" y="5842647"/>
              <a:ext cx="821302" cy="61832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xmlns="" id="{C80D1213-4531-41E5-8BD1-5A264798C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742" y="4147057"/>
              <a:ext cx="4219787" cy="2260035"/>
            </a:xfrm>
            <a:prstGeom prst="ellipse">
              <a:avLst/>
            </a:prstGeom>
            <a:solidFill>
              <a:srgbClr val="00DFCA"/>
            </a:solidFill>
            <a:ln w="508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xmlns="" id="{52E2F320-BFBE-40FF-9D4D-EAF93958C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030" y="4925990"/>
              <a:ext cx="1717063" cy="500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85000"/>
                </a:lnSpc>
              </a:pPr>
              <a:r>
                <a:rPr lang="en-US" sz="1600" b="1" dirty="0">
                  <a:latin typeface="Book Antiqua"/>
                </a:rPr>
                <a:t>Communication</a:t>
              </a:r>
            </a:p>
            <a:p>
              <a:pPr defTabSz="1431409">
                <a:lnSpc>
                  <a:spcPct val="85000"/>
                </a:lnSpc>
              </a:pPr>
              <a:r>
                <a:rPr lang="en-US" sz="1600" b="1" dirty="0">
                  <a:latin typeface="Book Antiqua"/>
                </a:rPr>
                <a:t>Subsystem</a:t>
              </a:r>
            </a:p>
          </p:txBody>
        </p:sp>
        <p:sp>
          <p:nvSpPr>
            <p:cNvPr id="11" name="Line 18">
              <a:extLst>
                <a:ext uri="{FF2B5EF4-FFF2-40B4-BE49-F238E27FC236}">
                  <a16:creationId xmlns:a16="http://schemas.microsoft.com/office/drawing/2014/main" xmlns="" id="{BED6BCC9-FFC0-4E25-8D78-4792F1FC4F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7547" y="5257883"/>
              <a:ext cx="4425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2" name="Line 19">
              <a:extLst>
                <a:ext uri="{FF2B5EF4-FFF2-40B4-BE49-F238E27FC236}">
                  <a16:creationId xmlns:a16="http://schemas.microsoft.com/office/drawing/2014/main" xmlns="" id="{3AE1C34D-5E66-4AF8-80A2-B2A6666EC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7142" y="5278203"/>
              <a:ext cx="5960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1A3F1B7-A9A8-4280-A624-B228C597AC4E}"/>
                </a:ext>
              </a:extLst>
            </p:cNvPr>
            <p:cNvGrpSpPr/>
            <p:nvPr/>
          </p:nvGrpSpPr>
          <p:grpSpPr>
            <a:xfrm>
              <a:off x="775626" y="4529417"/>
              <a:ext cx="1371695" cy="1488018"/>
              <a:chOff x="378177" y="4283005"/>
              <a:chExt cx="1531903" cy="1661812"/>
            </a:xfrm>
          </p:grpSpPr>
          <p:sp>
            <p:nvSpPr>
              <p:cNvPr id="92" name="Oval 9">
                <a:extLst>
                  <a:ext uri="{FF2B5EF4-FFF2-40B4-BE49-F238E27FC236}">
                    <a16:creationId xmlns:a16="http://schemas.microsoft.com/office/drawing/2014/main" xmlns="" id="{67F636C4-5421-46D6-BCB3-1B8520FC5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307" y="4283005"/>
                <a:ext cx="1530773" cy="34995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93" name="Oval 10">
                <a:extLst>
                  <a:ext uri="{FF2B5EF4-FFF2-40B4-BE49-F238E27FC236}">
                    <a16:creationId xmlns:a16="http://schemas.microsoft.com/office/drawing/2014/main" xmlns="" id="{DCC76878-33E9-47D7-BB29-AE5AE827D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307" y="5592604"/>
                <a:ext cx="1530773" cy="352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94" name="Line 11">
                <a:extLst>
                  <a:ext uri="{FF2B5EF4-FFF2-40B4-BE49-F238E27FC236}">
                    <a16:creationId xmlns:a16="http://schemas.microsoft.com/office/drawing/2014/main" xmlns="" id="{7680BED1-5E55-41C9-A691-4BF24E2281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177" y="4448952"/>
                <a:ext cx="0" cy="13343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95" name="Line 12">
                <a:extLst>
                  <a:ext uri="{FF2B5EF4-FFF2-40B4-BE49-F238E27FC236}">
                    <a16:creationId xmlns:a16="http://schemas.microsoft.com/office/drawing/2014/main" xmlns="" id="{6472939E-B126-4432-AF0D-B0135F9ED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0080" y="4474918"/>
                <a:ext cx="0" cy="13320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96" name="Oval 20">
                <a:extLst>
                  <a:ext uri="{FF2B5EF4-FFF2-40B4-BE49-F238E27FC236}">
                    <a16:creationId xmlns:a16="http://schemas.microsoft.com/office/drawing/2014/main" xmlns="" id="{EB0E1395-A1BF-44E7-B856-36D1E7E2C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063" y="4842934"/>
                <a:ext cx="284480" cy="295768"/>
              </a:xfrm>
              <a:prstGeom prst="ellipse">
                <a:avLst/>
              </a:prstGeom>
              <a:solidFill>
                <a:srgbClr val="FAFD00"/>
              </a:solidFill>
              <a:ln w="50800">
                <a:solidFill>
                  <a:srgbClr val="FAFD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97" name="Oval 21">
                <a:extLst>
                  <a:ext uri="{FF2B5EF4-FFF2-40B4-BE49-F238E27FC236}">
                    <a16:creationId xmlns:a16="http://schemas.microsoft.com/office/drawing/2014/main" xmlns="" id="{03113DF0-4DCA-4D4A-BCDC-5B6086CFF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712" y="5414151"/>
                <a:ext cx="284480" cy="298027"/>
              </a:xfrm>
              <a:prstGeom prst="ellipse">
                <a:avLst/>
              </a:prstGeom>
              <a:solidFill>
                <a:srgbClr val="FAFD00"/>
              </a:solidFill>
              <a:ln w="50800">
                <a:solidFill>
                  <a:srgbClr val="FAFD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98" name="Oval 22">
                <a:extLst>
                  <a:ext uri="{FF2B5EF4-FFF2-40B4-BE49-F238E27FC236}">
                    <a16:creationId xmlns:a16="http://schemas.microsoft.com/office/drawing/2014/main" xmlns="" id="{242B950B-86E5-45CD-AF37-EECBAF378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3378" y="5122898"/>
                <a:ext cx="340924" cy="349955"/>
              </a:xfrm>
              <a:prstGeom prst="ellipse">
                <a:avLst/>
              </a:prstGeom>
              <a:solidFill>
                <a:srgbClr val="438E00"/>
              </a:solidFill>
              <a:ln w="12700">
                <a:solidFill>
                  <a:srgbClr val="438E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99" name="Oval 23">
                <a:extLst>
                  <a:ext uri="{FF2B5EF4-FFF2-40B4-BE49-F238E27FC236}">
                    <a16:creationId xmlns:a16="http://schemas.microsoft.com/office/drawing/2014/main" xmlns="" id="{D430E5E5-DEEF-46C9-945D-F8593C879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361" y="4630703"/>
                <a:ext cx="338667" cy="349955"/>
              </a:xfrm>
              <a:prstGeom prst="ellipse">
                <a:avLst/>
              </a:prstGeom>
              <a:solidFill>
                <a:srgbClr val="438E00"/>
              </a:solidFill>
              <a:ln w="12700">
                <a:solidFill>
                  <a:srgbClr val="438E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100" name="Oval 24">
                <a:extLst>
                  <a:ext uri="{FF2B5EF4-FFF2-40B4-BE49-F238E27FC236}">
                    <a16:creationId xmlns:a16="http://schemas.microsoft.com/office/drawing/2014/main" xmlns="" id="{AE2E5E70-7C4C-4B5A-ADBC-8FA8C202E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009" y="5450276"/>
                <a:ext cx="340924" cy="349956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101" name="Oval 25">
                <a:extLst>
                  <a:ext uri="{FF2B5EF4-FFF2-40B4-BE49-F238E27FC236}">
                    <a16:creationId xmlns:a16="http://schemas.microsoft.com/office/drawing/2014/main" xmlns="" id="{015ADF30-B10A-4987-874A-67ABE7F77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618" y="4772942"/>
                <a:ext cx="338667" cy="352213"/>
              </a:xfrm>
              <a:prstGeom prst="ellipse">
                <a:avLst/>
              </a:prstGeom>
              <a:solidFill>
                <a:srgbClr val="DC0081"/>
              </a:solidFill>
              <a:ln w="12700">
                <a:solidFill>
                  <a:srgbClr val="DC008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102" name="Oval 26">
                <a:extLst>
                  <a:ext uri="{FF2B5EF4-FFF2-40B4-BE49-F238E27FC236}">
                    <a16:creationId xmlns:a16="http://schemas.microsoft.com/office/drawing/2014/main" xmlns="" id="{9997846D-C2EF-4305-A8EC-D9AD7AF07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041" y="5551876"/>
                <a:ext cx="338667" cy="349955"/>
              </a:xfrm>
              <a:prstGeom prst="ellipse">
                <a:avLst/>
              </a:prstGeom>
              <a:solidFill>
                <a:srgbClr val="8901F3"/>
              </a:solidFill>
              <a:ln w="12700">
                <a:solidFill>
                  <a:srgbClr val="8901F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sp>
          <p:nvSpPr>
            <p:cNvPr id="14" name="Line 28">
              <a:extLst>
                <a:ext uri="{FF2B5EF4-FFF2-40B4-BE49-F238E27FC236}">
                  <a16:creationId xmlns:a16="http://schemas.microsoft.com/office/drawing/2014/main" xmlns="" id="{83445F08-5D78-4E7E-96AF-DDEC1A4AF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1201" y="3724672"/>
              <a:ext cx="3386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xmlns="" id="{C62F78E3-8EE1-4B1C-BE61-A54B7D5401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5296" y="2932584"/>
              <a:ext cx="1320305" cy="1483661"/>
              <a:chOff x="699" y="865"/>
              <a:chExt cx="687" cy="772"/>
            </a:xfrm>
          </p:grpSpPr>
          <p:sp>
            <p:nvSpPr>
              <p:cNvPr id="79" name="Oval 30">
                <a:extLst>
                  <a:ext uri="{FF2B5EF4-FFF2-40B4-BE49-F238E27FC236}">
                    <a16:creationId xmlns:a16="http://schemas.microsoft.com/office/drawing/2014/main" xmlns="" id="{CC16064F-65E5-4280-8F49-BAA4A74AE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865"/>
                <a:ext cx="679" cy="15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80" name="Oval 31">
                <a:extLst>
                  <a:ext uri="{FF2B5EF4-FFF2-40B4-BE49-F238E27FC236}">
                    <a16:creationId xmlns:a16="http://schemas.microsoft.com/office/drawing/2014/main" xmlns="" id="{4598A42F-1220-4C8A-A8F7-8F355C509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1481"/>
                <a:ext cx="679" cy="15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81" name="Line 32">
                <a:extLst>
                  <a:ext uri="{FF2B5EF4-FFF2-40B4-BE49-F238E27FC236}">
                    <a16:creationId xmlns:a16="http://schemas.microsoft.com/office/drawing/2014/main" xmlns="" id="{C592BF49-616F-4BD1-8A09-36760D8A5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" y="946"/>
                <a:ext cx="0" cy="5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82" name="Line 33">
                <a:extLst>
                  <a:ext uri="{FF2B5EF4-FFF2-40B4-BE49-F238E27FC236}">
                    <a16:creationId xmlns:a16="http://schemas.microsoft.com/office/drawing/2014/main" xmlns="" id="{D133573F-D2D9-4EC0-BBA0-477AFD401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965"/>
                <a:ext cx="0" cy="5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83" name="Oval 34">
                <a:extLst>
                  <a:ext uri="{FF2B5EF4-FFF2-40B4-BE49-F238E27FC236}">
                    <a16:creationId xmlns:a16="http://schemas.microsoft.com/office/drawing/2014/main" xmlns="" id="{1B74564C-DC79-4695-8CC8-457340866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" y="1457"/>
                <a:ext cx="127" cy="131"/>
              </a:xfrm>
              <a:prstGeom prst="ellipse">
                <a:avLst/>
              </a:prstGeom>
              <a:solidFill>
                <a:srgbClr val="FAFD00"/>
              </a:solidFill>
              <a:ln w="50800">
                <a:solidFill>
                  <a:srgbClr val="FAFD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84" name="Oval 35">
                <a:extLst>
                  <a:ext uri="{FF2B5EF4-FFF2-40B4-BE49-F238E27FC236}">
                    <a16:creationId xmlns:a16="http://schemas.microsoft.com/office/drawing/2014/main" xmlns="" id="{9755A38E-2CEA-4BA4-A954-781750E6F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1" y="1094"/>
                <a:ext cx="126" cy="132"/>
              </a:xfrm>
              <a:prstGeom prst="ellipse">
                <a:avLst/>
              </a:prstGeom>
              <a:solidFill>
                <a:srgbClr val="FAFD00"/>
              </a:solidFill>
              <a:ln w="50800">
                <a:solidFill>
                  <a:srgbClr val="FAFD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85" name="Oval 36">
                <a:extLst>
                  <a:ext uri="{FF2B5EF4-FFF2-40B4-BE49-F238E27FC236}">
                    <a16:creationId xmlns:a16="http://schemas.microsoft.com/office/drawing/2014/main" xmlns="" id="{1D324BFE-C7A0-4F8F-BCF7-5CC2FFCEA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" y="1237"/>
                <a:ext cx="150" cy="155"/>
              </a:xfrm>
              <a:prstGeom prst="ellipse">
                <a:avLst/>
              </a:prstGeom>
              <a:solidFill>
                <a:srgbClr val="438E00"/>
              </a:solidFill>
              <a:ln w="12700">
                <a:solidFill>
                  <a:srgbClr val="438E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86" name="Oval 37">
                <a:extLst>
                  <a:ext uri="{FF2B5EF4-FFF2-40B4-BE49-F238E27FC236}">
                    <a16:creationId xmlns:a16="http://schemas.microsoft.com/office/drawing/2014/main" xmlns="" id="{8C49DD68-7CEF-4483-9BC8-94099562B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" y="1436"/>
                <a:ext cx="151" cy="155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87" name="Oval 38">
                <a:extLst>
                  <a:ext uri="{FF2B5EF4-FFF2-40B4-BE49-F238E27FC236}">
                    <a16:creationId xmlns:a16="http://schemas.microsoft.com/office/drawing/2014/main" xmlns="" id="{BDC7A6DA-8451-4B30-A2D8-12F00B970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" y="1055"/>
                <a:ext cx="150" cy="155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88" name="Oval 39">
                <a:extLst>
                  <a:ext uri="{FF2B5EF4-FFF2-40B4-BE49-F238E27FC236}">
                    <a16:creationId xmlns:a16="http://schemas.microsoft.com/office/drawing/2014/main" xmlns="" id="{28B45476-E71A-482D-B2E5-F57D49430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8" y="1255"/>
                <a:ext cx="151" cy="155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89" name="Oval 40">
                <a:extLst>
                  <a:ext uri="{FF2B5EF4-FFF2-40B4-BE49-F238E27FC236}">
                    <a16:creationId xmlns:a16="http://schemas.microsoft.com/office/drawing/2014/main" xmlns="" id="{12F8A8A8-1FE9-482B-AB55-4DCF14772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1064"/>
                <a:ext cx="150" cy="155"/>
              </a:xfrm>
              <a:prstGeom prst="ellipse">
                <a:avLst/>
              </a:prstGeom>
              <a:solidFill>
                <a:srgbClr val="8901F3"/>
              </a:solidFill>
              <a:ln w="12700">
                <a:solidFill>
                  <a:srgbClr val="8901F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90" name="Oval 41">
                <a:extLst>
                  <a:ext uri="{FF2B5EF4-FFF2-40B4-BE49-F238E27FC236}">
                    <a16:creationId xmlns:a16="http://schemas.microsoft.com/office/drawing/2014/main" xmlns="" id="{40F8A942-2ACC-475A-9839-CB1651125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" y="1445"/>
                <a:ext cx="150" cy="155"/>
              </a:xfrm>
              <a:prstGeom prst="ellipse">
                <a:avLst/>
              </a:prstGeom>
              <a:solidFill>
                <a:srgbClr val="8901F3"/>
              </a:solidFill>
              <a:ln w="12700">
                <a:solidFill>
                  <a:srgbClr val="8901F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91" name="Oval 42">
                <a:extLst>
                  <a:ext uri="{FF2B5EF4-FFF2-40B4-BE49-F238E27FC236}">
                    <a16:creationId xmlns:a16="http://schemas.microsoft.com/office/drawing/2014/main" xmlns="" id="{E947EB1A-06F4-42B5-BEBF-E3AB04B55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6" y="1255"/>
                <a:ext cx="150" cy="155"/>
              </a:xfrm>
              <a:prstGeom prst="ellipse">
                <a:avLst/>
              </a:prstGeom>
              <a:solidFill>
                <a:srgbClr val="FF5008"/>
              </a:solidFill>
              <a:ln w="12700">
                <a:solidFill>
                  <a:srgbClr val="FF500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sp>
          <p:nvSpPr>
            <p:cNvPr id="16" name="Line 49">
              <a:extLst>
                <a:ext uri="{FF2B5EF4-FFF2-40B4-BE49-F238E27FC236}">
                  <a16:creationId xmlns:a16="http://schemas.microsoft.com/office/drawing/2014/main" xmlns="" id="{46955577-739F-4053-83EE-2C018D282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975" y="3580656"/>
              <a:ext cx="559929" cy="2799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7" name="Line 50">
              <a:extLst>
                <a:ext uri="{FF2B5EF4-FFF2-40B4-BE49-F238E27FC236}">
                  <a16:creationId xmlns:a16="http://schemas.microsoft.com/office/drawing/2014/main" xmlns="" id="{CFBDDD04-411D-4DCD-8691-6B3822F1E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8184" y="3076600"/>
              <a:ext cx="589279" cy="3928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B3CD1C2-F36A-433A-BAFF-5B8C359A11B8}"/>
                </a:ext>
              </a:extLst>
            </p:cNvPr>
            <p:cNvGrpSpPr/>
            <p:nvPr/>
          </p:nvGrpSpPr>
          <p:grpSpPr>
            <a:xfrm>
              <a:off x="6958862" y="6964764"/>
              <a:ext cx="1357981" cy="976549"/>
              <a:chOff x="6958862" y="6820748"/>
              <a:chExt cx="1357981" cy="976549"/>
            </a:xfrm>
          </p:grpSpPr>
          <p:sp>
            <p:nvSpPr>
              <p:cNvPr id="77" name="Rectangle 51">
                <a:extLst>
                  <a:ext uri="{FF2B5EF4-FFF2-40B4-BE49-F238E27FC236}">
                    <a16:creationId xmlns:a16="http://schemas.microsoft.com/office/drawing/2014/main" xmlns="" id="{41B876FB-82EB-4C9C-9230-3222B3FCD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1426" y="6820748"/>
                <a:ext cx="1355417" cy="976549"/>
              </a:xfrm>
              <a:prstGeom prst="rect">
                <a:avLst/>
              </a:prstGeom>
              <a:solidFill>
                <a:srgbClr val="FF500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1">
                    <a:alpha val="74998"/>
                  </a:schemeClr>
                </a:outerShdw>
              </a:effec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78" name="Rectangle 52">
                <a:extLst>
                  <a:ext uri="{FF2B5EF4-FFF2-40B4-BE49-F238E27FC236}">
                    <a16:creationId xmlns:a16="http://schemas.microsoft.com/office/drawing/2014/main" xmlns="" id="{80AEA3C8-CD5D-4D7D-A3BC-8FE4C307F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8862" y="6988423"/>
                <a:ext cx="1045405" cy="525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9341" tIns="40639" rIns="99341" bIns="40639">
                <a:spAutoFit/>
              </a:bodyPr>
              <a:lstStyle/>
              <a:p>
                <a:pPr defTabSz="1431409">
                  <a:lnSpc>
                    <a:spcPct val="90000"/>
                  </a:lnSpc>
                </a:pPr>
                <a:r>
                  <a:rPr lang="en-US" sz="1600" b="1" dirty="0">
                    <a:latin typeface="Book Antiqua"/>
                  </a:rPr>
                  <a:t>DBMS</a:t>
                </a:r>
              </a:p>
              <a:p>
                <a:pPr defTabSz="1431409">
                  <a:lnSpc>
                    <a:spcPct val="90000"/>
                  </a:lnSpc>
                </a:pPr>
                <a:r>
                  <a:rPr lang="en-US" sz="1600" b="1" dirty="0">
                    <a:latin typeface="Book Antiqua"/>
                  </a:rPr>
                  <a:t>Software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8D34A63-92C4-406A-B20C-2A0F69C67A02}"/>
                </a:ext>
              </a:extLst>
            </p:cNvPr>
            <p:cNvGrpSpPr/>
            <p:nvPr/>
          </p:nvGrpSpPr>
          <p:grpSpPr>
            <a:xfrm>
              <a:off x="8590632" y="7722895"/>
              <a:ext cx="1246455" cy="1402377"/>
              <a:chOff x="8901289" y="7434863"/>
              <a:chExt cx="1534160" cy="1726072"/>
            </a:xfrm>
          </p:grpSpPr>
          <p:sp>
            <p:nvSpPr>
              <p:cNvPr id="65" name="Oval 13">
                <a:extLst>
                  <a:ext uri="{FF2B5EF4-FFF2-40B4-BE49-F238E27FC236}">
                    <a16:creationId xmlns:a16="http://schemas.microsoft.com/office/drawing/2014/main" xmlns="" id="{0C37C533-144D-43AC-B75B-4472546F0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2419" y="7434863"/>
                <a:ext cx="1533030" cy="34995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66" name="Oval 14">
                <a:extLst>
                  <a:ext uri="{FF2B5EF4-FFF2-40B4-BE49-F238E27FC236}">
                    <a16:creationId xmlns:a16="http://schemas.microsoft.com/office/drawing/2014/main" xmlns="" id="{136FE746-BC05-4302-B804-2FEE41DBD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2419" y="8810979"/>
                <a:ext cx="1533030" cy="34995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67" name="Line 15">
                <a:extLst>
                  <a:ext uri="{FF2B5EF4-FFF2-40B4-BE49-F238E27FC236}">
                    <a16:creationId xmlns:a16="http://schemas.microsoft.com/office/drawing/2014/main" xmlns="" id="{40C7521D-C1F9-4A9A-AE04-A4D536DE1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1289" y="7636934"/>
                <a:ext cx="0" cy="13320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68" name="Line 16">
                <a:extLst>
                  <a:ext uri="{FF2B5EF4-FFF2-40B4-BE49-F238E27FC236}">
                    <a16:creationId xmlns:a16="http://schemas.microsoft.com/office/drawing/2014/main" xmlns="" id="{18D7223C-929C-4285-9ED5-2C6CCC40B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35449" y="7643708"/>
                <a:ext cx="0" cy="13320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69" name="Oval 53">
                <a:extLst>
                  <a:ext uri="{FF2B5EF4-FFF2-40B4-BE49-F238E27FC236}">
                    <a16:creationId xmlns:a16="http://schemas.microsoft.com/office/drawing/2014/main" xmlns="" id="{2DDE1ED1-8AEC-4A59-BA15-4AEF68CF2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9761" y="7886418"/>
                <a:ext cx="338667" cy="349955"/>
              </a:xfrm>
              <a:prstGeom prst="ellipse">
                <a:avLst/>
              </a:prstGeom>
              <a:solidFill>
                <a:srgbClr val="8901F3"/>
              </a:solidFill>
              <a:ln w="12700">
                <a:solidFill>
                  <a:srgbClr val="8901F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70" name="Oval 54">
                <a:extLst>
                  <a:ext uri="{FF2B5EF4-FFF2-40B4-BE49-F238E27FC236}">
                    <a16:creationId xmlns:a16="http://schemas.microsoft.com/office/drawing/2014/main" xmlns="" id="{83183898-8F4F-4664-8D05-13E8FD407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08445" y="8764694"/>
                <a:ext cx="338667" cy="352213"/>
              </a:xfrm>
              <a:prstGeom prst="ellipse">
                <a:avLst/>
              </a:prstGeom>
              <a:solidFill>
                <a:srgbClr val="438E00"/>
              </a:solidFill>
              <a:ln w="12700">
                <a:solidFill>
                  <a:srgbClr val="438E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71" name="Oval 55">
                <a:extLst>
                  <a:ext uri="{FF2B5EF4-FFF2-40B4-BE49-F238E27FC236}">
                    <a16:creationId xmlns:a16="http://schemas.microsoft.com/office/drawing/2014/main" xmlns="" id="{E5F3673D-867B-4B0E-BD5E-E6C7580E5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72410" y="7823201"/>
                <a:ext cx="340925" cy="352213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72" name="Oval 56">
                <a:extLst>
                  <a:ext uri="{FF2B5EF4-FFF2-40B4-BE49-F238E27FC236}">
                    <a16:creationId xmlns:a16="http://schemas.microsoft.com/office/drawing/2014/main" xmlns="" id="{CAE8C10E-1172-4811-A01B-A1DD5278C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5174" y="8396676"/>
                <a:ext cx="340925" cy="349955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73" name="Oval 57">
                <a:extLst>
                  <a:ext uri="{FF2B5EF4-FFF2-40B4-BE49-F238E27FC236}">
                    <a16:creationId xmlns:a16="http://schemas.microsoft.com/office/drawing/2014/main" xmlns="" id="{BCA8D443-0F8F-4828-B00B-A1E2850D4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30081" y="8376356"/>
                <a:ext cx="338667" cy="349956"/>
              </a:xfrm>
              <a:prstGeom prst="ellipse">
                <a:avLst/>
              </a:prstGeom>
              <a:solidFill>
                <a:srgbClr val="DC0081"/>
              </a:solidFill>
              <a:ln w="12700">
                <a:solidFill>
                  <a:srgbClr val="DC008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74" name="Oval 58">
                <a:extLst>
                  <a:ext uri="{FF2B5EF4-FFF2-40B4-BE49-F238E27FC236}">
                    <a16:creationId xmlns:a16="http://schemas.microsoft.com/office/drawing/2014/main" xmlns="" id="{ACAE3531-DF48-4D30-BD4A-F35B091D5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2392" y="8683414"/>
                <a:ext cx="338667" cy="349956"/>
              </a:xfrm>
              <a:prstGeom prst="ellipse">
                <a:avLst/>
              </a:prstGeom>
              <a:solidFill>
                <a:srgbClr val="FF5008"/>
              </a:solidFill>
              <a:ln w="12700">
                <a:solidFill>
                  <a:srgbClr val="FF500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75" name="Oval 59">
                <a:extLst>
                  <a:ext uri="{FF2B5EF4-FFF2-40B4-BE49-F238E27FC236}">
                    <a16:creationId xmlns:a16="http://schemas.microsoft.com/office/drawing/2014/main" xmlns="" id="{FD4F7A42-B2BA-4E77-9702-A9D44B832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4863" y="7913512"/>
                <a:ext cx="284480" cy="295768"/>
              </a:xfrm>
              <a:prstGeom prst="ellipse">
                <a:avLst/>
              </a:prstGeom>
              <a:solidFill>
                <a:srgbClr val="FAFD00"/>
              </a:solidFill>
              <a:ln w="50800">
                <a:solidFill>
                  <a:srgbClr val="FAFD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76" name="Oval 60">
                <a:extLst>
                  <a:ext uri="{FF2B5EF4-FFF2-40B4-BE49-F238E27FC236}">
                    <a16:creationId xmlns:a16="http://schemas.microsoft.com/office/drawing/2014/main" xmlns="" id="{8A2A2D39-D500-4EBA-BC8E-867EBE4A3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9823" y="8281529"/>
                <a:ext cx="286737" cy="295770"/>
              </a:xfrm>
              <a:prstGeom prst="ellipse">
                <a:avLst/>
              </a:prstGeom>
              <a:solidFill>
                <a:srgbClr val="FAFD00"/>
              </a:solidFill>
              <a:ln w="50800">
                <a:solidFill>
                  <a:srgbClr val="FAFD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FA0C97CB-E8C5-4839-8B75-046EA89FF6B7}"/>
                </a:ext>
              </a:extLst>
            </p:cNvPr>
            <p:cNvGrpSpPr/>
            <p:nvPr/>
          </p:nvGrpSpPr>
          <p:grpSpPr>
            <a:xfrm>
              <a:off x="8768514" y="6349579"/>
              <a:ext cx="1518913" cy="759469"/>
              <a:chOff x="8998734" y="6308231"/>
              <a:chExt cx="1518913" cy="759469"/>
            </a:xfrm>
          </p:grpSpPr>
          <p:sp>
            <p:nvSpPr>
              <p:cNvPr id="63" name="AutoShape 61">
                <a:extLst>
                  <a:ext uri="{FF2B5EF4-FFF2-40B4-BE49-F238E27FC236}">
                    <a16:creationId xmlns:a16="http://schemas.microsoft.com/office/drawing/2014/main" xmlns="" id="{985513DE-CC8D-458B-8846-871F1E145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7216" y="6308231"/>
                <a:ext cx="1490431" cy="759469"/>
              </a:xfrm>
              <a:prstGeom prst="roundRect">
                <a:avLst>
                  <a:gd name="adj" fmla="val 12495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64" name="Rectangle 62">
                <a:extLst>
                  <a:ext uri="{FF2B5EF4-FFF2-40B4-BE49-F238E27FC236}">
                    <a16:creationId xmlns:a16="http://schemas.microsoft.com/office/drawing/2014/main" xmlns="" id="{DBFE456A-902A-4238-B513-BD3A6A6D8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8734" y="6367366"/>
                <a:ext cx="1279444" cy="525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9341" tIns="40639" rIns="99341" bIns="40639">
                <a:spAutoFit/>
              </a:bodyPr>
              <a:lstStyle/>
              <a:p>
                <a:pPr defTabSz="1431409">
                  <a:lnSpc>
                    <a:spcPct val="90000"/>
                  </a:lnSpc>
                </a:pPr>
                <a:r>
                  <a:rPr lang="en-US" sz="1600" dirty="0">
                    <a:latin typeface="Book Antiqua"/>
                  </a:rPr>
                  <a:t>User</a:t>
                </a:r>
              </a:p>
              <a:p>
                <a:pPr defTabSz="1431409">
                  <a:lnSpc>
                    <a:spcPct val="90000"/>
                  </a:lnSpc>
                </a:pPr>
                <a:r>
                  <a:rPr lang="en-US" sz="1600" dirty="0">
                    <a:latin typeface="Book Antiqua"/>
                  </a:rPr>
                  <a:t>Application</a:t>
                </a:r>
              </a:p>
            </p:txBody>
          </p:sp>
        </p:grpSp>
        <p:sp>
          <p:nvSpPr>
            <p:cNvPr id="21" name="Line 63">
              <a:extLst>
                <a:ext uri="{FF2B5EF4-FFF2-40B4-BE49-F238E27FC236}">
                  <a16:creationId xmlns:a16="http://schemas.microsoft.com/office/drawing/2014/main" xmlns="" id="{4F540229-993F-494B-BDB5-C99F98B79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628" y="7922345"/>
              <a:ext cx="571004" cy="5548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xmlns="" id="{39FCBA5D-C757-45AB-964D-9E44A1C9CF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02600" y="6749008"/>
              <a:ext cx="496711" cy="5350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57F5814-577E-4206-A713-83FE1ECE1FAA}"/>
                </a:ext>
              </a:extLst>
            </p:cNvPr>
            <p:cNvGrpSpPr/>
            <p:nvPr/>
          </p:nvGrpSpPr>
          <p:grpSpPr>
            <a:xfrm>
              <a:off x="5163359" y="6643134"/>
              <a:ext cx="1377183" cy="702721"/>
              <a:chOff x="5134248" y="6681617"/>
              <a:chExt cx="1377183" cy="702721"/>
            </a:xfrm>
          </p:grpSpPr>
          <p:sp>
            <p:nvSpPr>
              <p:cNvPr id="61" name="AutoShape 65">
                <a:extLst>
                  <a:ext uri="{FF2B5EF4-FFF2-40B4-BE49-F238E27FC236}">
                    <a16:creationId xmlns:a16="http://schemas.microsoft.com/office/drawing/2014/main" xmlns="" id="{6FE90912-B236-4DC6-A6F8-AC3797DC1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248" y="6681617"/>
                <a:ext cx="1377183" cy="702721"/>
              </a:xfrm>
              <a:prstGeom prst="roundRect">
                <a:avLst>
                  <a:gd name="adj" fmla="val 12495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62" name="Rectangle 66">
                <a:extLst>
                  <a:ext uri="{FF2B5EF4-FFF2-40B4-BE49-F238E27FC236}">
                    <a16:creationId xmlns:a16="http://schemas.microsoft.com/office/drawing/2014/main" xmlns="" id="{1644311E-99FB-41C8-B8C8-0A5C7003E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0976" y="6712378"/>
                <a:ext cx="779307" cy="525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9341" tIns="40639" rIns="99341" bIns="40639">
                <a:spAutoFit/>
              </a:bodyPr>
              <a:lstStyle/>
              <a:p>
                <a:pPr defTabSz="1431409">
                  <a:lnSpc>
                    <a:spcPct val="90000"/>
                  </a:lnSpc>
                </a:pPr>
                <a:r>
                  <a:rPr lang="en-US" sz="1600" dirty="0">
                    <a:latin typeface="Book Antiqua"/>
                  </a:rPr>
                  <a:t>User</a:t>
                </a:r>
              </a:p>
              <a:p>
                <a:pPr defTabSz="1431409">
                  <a:lnSpc>
                    <a:spcPct val="90000"/>
                  </a:lnSpc>
                </a:pPr>
                <a:r>
                  <a:rPr lang="en-US" sz="1600" dirty="0">
                    <a:latin typeface="Book Antiqua"/>
                  </a:rPr>
                  <a:t>Query</a:t>
                </a:r>
              </a:p>
            </p:txBody>
          </p:sp>
        </p:grpSp>
        <p:sp>
          <p:nvSpPr>
            <p:cNvPr id="24" name="Line 67">
              <a:extLst>
                <a:ext uri="{FF2B5EF4-FFF2-40B4-BE49-F238E27FC236}">
                  <a16:creationId xmlns:a16="http://schemas.microsoft.com/office/drawing/2014/main" xmlns="" id="{941A5F63-CEB1-42F6-9D89-0C8CB26C2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6427" y="6941057"/>
              <a:ext cx="399627" cy="5554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25" name="Line 72">
              <a:extLst>
                <a:ext uri="{FF2B5EF4-FFF2-40B4-BE49-F238E27FC236}">
                  <a16:creationId xmlns:a16="http://schemas.microsoft.com/office/drawing/2014/main" xmlns="" id="{4D33F4A1-C850-4249-B7B8-B437EDC792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9992" y="7459666"/>
              <a:ext cx="732002" cy="6574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C07F8BFF-B394-4E48-A98B-3EC876E0A4AB}"/>
                </a:ext>
              </a:extLst>
            </p:cNvPr>
            <p:cNvGrpSpPr/>
            <p:nvPr/>
          </p:nvGrpSpPr>
          <p:grpSpPr>
            <a:xfrm>
              <a:off x="9075972" y="3780932"/>
              <a:ext cx="1341829" cy="951852"/>
              <a:chOff x="9224543" y="3504073"/>
              <a:chExt cx="1341829" cy="951852"/>
            </a:xfrm>
          </p:grpSpPr>
          <p:sp>
            <p:nvSpPr>
              <p:cNvPr id="59" name="Rectangle 77">
                <a:extLst>
                  <a:ext uri="{FF2B5EF4-FFF2-40B4-BE49-F238E27FC236}">
                    <a16:creationId xmlns:a16="http://schemas.microsoft.com/office/drawing/2014/main" xmlns="" id="{EDA64259-6CA8-4DC8-9585-A585E1C9C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43259" y="3504073"/>
                <a:ext cx="1323113" cy="951852"/>
              </a:xfrm>
              <a:prstGeom prst="rect">
                <a:avLst/>
              </a:prstGeom>
              <a:solidFill>
                <a:srgbClr val="FF500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1">
                    <a:alpha val="74998"/>
                  </a:schemeClr>
                </a:outerShdw>
              </a:effec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60" name="Rectangle 78">
                <a:extLst>
                  <a:ext uri="{FF2B5EF4-FFF2-40B4-BE49-F238E27FC236}">
                    <a16:creationId xmlns:a16="http://schemas.microsoft.com/office/drawing/2014/main" xmlns="" id="{99CE592F-1CB0-4297-BDFE-6642DE3A4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4543" y="3655343"/>
                <a:ext cx="1045405" cy="525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9341" tIns="40639" rIns="99341" bIns="40639">
                <a:spAutoFit/>
              </a:bodyPr>
              <a:lstStyle/>
              <a:p>
                <a:pPr defTabSz="1431409">
                  <a:lnSpc>
                    <a:spcPct val="90000"/>
                  </a:lnSpc>
                </a:pPr>
                <a:r>
                  <a:rPr lang="en-US" sz="1600" b="1" dirty="0">
                    <a:latin typeface="Book Antiqua"/>
                  </a:rPr>
                  <a:t>DBMS</a:t>
                </a:r>
              </a:p>
              <a:p>
                <a:pPr defTabSz="1431409">
                  <a:lnSpc>
                    <a:spcPct val="90000"/>
                  </a:lnSpc>
                </a:pPr>
                <a:r>
                  <a:rPr lang="en-US" sz="1600" b="1" dirty="0">
                    <a:latin typeface="Book Antiqua"/>
                  </a:rPr>
                  <a:t>Software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827919F8-3812-4712-9B64-E20BF9468F46}"/>
                </a:ext>
              </a:extLst>
            </p:cNvPr>
            <p:cNvGrpSpPr/>
            <p:nvPr/>
          </p:nvGrpSpPr>
          <p:grpSpPr>
            <a:xfrm>
              <a:off x="10966896" y="3076600"/>
              <a:ext cx="1331287" cy="1462943"/>
              <a:chOff x="11147777" y="2113281"/>
              <a:chExt cx="1531903" cy="1683399"/>
            </a:xfrm>
          </p:grpSpPr>
          <p:sp>
            <p:nvSpPr>
              <p:cNvPr id="47" name="Oval 73">
                <a:extLst>
                  <a:ext uri="{FF2B5EF4-FFF2-40B4-BE49-F238E27FC236}">
                    <a16:creationId xmlns:a16="http://schemas.microsoft.com/office/drawing/2014/main" xmlns="" id="{5A218C29-37C7-4960-B593-D30DD248E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8907" y="2113281"/>
                <a:ext cx="1530773" cy="34995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48" name="Oval 74">
                <a:extLst>
                  <a:ext uri="{FF2B5EF4-FFF2-40B4-BE49-F238E27FC236}">
                    <a16:creationId xmlns:a16="http://schemas.microsoft.com/office/drawing/2014/main" xmlns="" id="{F466DA92-2302-4EB3-A0E1-3EC65BC3E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8907" y="3446724"/>
                <a:ext cx="1530773" cy="34995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49" name="Line 75">
                <a:extLst>
                  <a:ext uri="{FF2B5EF4-FFF2-40B4-BE49-F238E27FC236}">
                    <a16:creationId xmlns:a16="http://schemas.microsoft.com/office/drawing/2014/main" xmlns="" id="{9864933F-D5A5-43B6-9BDE-1E73658DD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47777" y="2296161"/>
                <a:ext cx="0" cy="13343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50" name="Line 76">
                <a:extLst>
                  <a:ext uri="{FF2B5EF4-FFF2-40B4-BE49-F238E27FC236}">
                    <a16:creationId xmlns:a16="http://schemas.microsoft.com/office/drawing/2014/main" xmlns="" id="{494E6904-7334-4A7A-8937-9B3526EB1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79680" y="2302935"/>
                <a:ext cx="0" cy="13343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51" name="Oval 79">
                <a:extLst>
                  <a:ext uri="{FF2B5EF4-FFF2-40B4-BE49-F238E27FC236}">
                    <a16:creationId xmlns:a16="http://schemas.microsoft.com/office/drawing/2014/main" xmlns="" id="{535DD775-26FA-4DBE-A34E-EC5EB491D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2383" y="3398498"/>
                <a:ext cx="284480" cy="295770"/>
              </a:xfrm>
              <a:prstGeom prst="ellipse">
                <a:avLst/>
              </a:prstGeom>
              <a:solidFill>
                <a:srgbClr val="FAFD00"/>
              </a:solidFill>
              <a:ln w="50800">
                <a:solidFill>
                  <a:srgbClr val="FAFD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52" name="Oval 80">
                <a:extLst>
                  <a:ext uri="{FF2B5EF4-FFF2-40B4-BE49-F238E27FC236}">
                    <a16:creationId xmlns:a16="http://schemas.microsoft.com/office/drawing/2014/main" xmlns="" id="{AE9A3819-338D-4DE7-988B-06E74F8D5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10148" y="3364632"/>
                <a:ext cx="340924" cy="349956"/>
              </a:xfrm>
              <a:prstGeom prst="ellipse">
                <a:avLst/>
              </a:prstGeom>
              <a:solidFill>
                <a:srgbClr val="438E00"/>
              </a:solidFill>
              <a:ln w="12700">
                <a:solidFill>
                  <a:srgbClr val="438E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53" name="Oval 81">
                <a:extLst>
                  <a:ext uri="{FF2B5EF4-FFF2-40B4-BE49-F238E27FC236}">
                    <a16:creationId xmlns:a16="http://schemas.microsoft.com/office/drawing/2014/main" xmlns="" id="{AD4FD7AA-953A-4E2E-8475-589078AF3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8436" y="2815450"/>
                <a:ext cx="284480" cy="295768"/>
              </a:xfrm>
              <a:prstGeom prst="ellipse">
                <a:avLst/>
              </a:prstGeom>
              <a:solidFill>
                <a:srgbClr val="FAFD00"/>
              </a:solidFill>
              <a:ln w="50800">
                <a:solidFill>
                  <a:srgbClr val="FAFD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54" name="Oval 82">
                <a:extLst>
                  <a:ext uri="{FF2B5EF4-FFF2-40B4-BE49-F238E27FC236}">
                    <a16:creationId xmlns:a16="http://schemas.microsoft.com/office/drawing/2014/main" xmlns="" id="{00C59F06-B615-482C-9CC1-B4300DB30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38561" y="3176694"/>
                <a:ext cx="338667" cy="349955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55" name="Oval 83">
                <a:extLst>
                  <a:ext uri="{FF2B5EF4-FFF2-40B4-BE49-F238E27FC236}">
                    <a16:creationId xmlns:a16="http://schemas.microsoft.com/office/drawing/2014/main" xmlns="" id="{DA2E1596-0F42-4670-8785-DF4DA20C3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4614" y="3054774"/>
                <a:ext cx="338667" cy="349955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rgbClr val="00DFC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56" name="Oval 84">
                <a:extLst>
                  <a:ext uri="{FF2B5EF4-FFF2-40B4-BE49-F238E27FC236}">
                    <a16:creationId xmlns:a16="http://schemas.microsoft.com/office/drawing/2014/main" xmlns="" id="{24925C98-7DA1-4D93-B5EF-9F4D5A676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16268" y="2747716"/>
                <a:ext cx="338667" cy="349955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FC012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57" name="Oval 85">
                <a:extLst>
                  <a:ext uri="{FF2B5EF4-FFF2-40B4-BE49-F238E27FC236}">
                    <a16:creationId xmlns:a16="http://schemas.microsoft.com/office/drawing/2014/main" xmlns="" id="{28F352B9-0A1A-43F1-96DC-F41B64A38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8899" y="2666436"/>
                <a:ext cx="338667" cy="349955"/>
              </a:xfrm>
              <a:prstGeom prst="ellipse">
                <a:avLst/>
              </a:prstGeom>
              <a:solidFill>
                <a:srgbClr val="DC0081"/>
              </a:solidFill>
              <a:ln w="12700">
                <a:solidFill>
                  <a:srgbClr val="DC008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58" name="Oval 86">
                <a:extLst>
                  <a:ext uri="{FF2B5EF4-FFF2-40B4-BE49-F238E27FC236}">
                    <a16:creationId xmlns:a16="http://schemas.microsoft.com/office/drawing/2014/main" xmlns="" id="{1F201314-DF79-4930-A397-A4B7DE236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2996" y="2501619"/>
                <a:ext cx="340924" cy="349956"/>
              </a:xfrm>
              <a:prstGeom prst="ellipse">
                <a:avLst/>
              </a:prstGeom>
              <a:solidFill>
                <a:srgbClr val="8901F3"/>
              </a:solidFill>
              <a:ln w="12700">
                <a:solidFill>
                  <a:srgbClr val="8901F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sp>
          <p:nvSpPr>
            <p:cNvPr id="28" name="Line 87">
              <a:extLst>
                <a:ext uri="{FF2B5EF4-FFF2-40B4-BE49-F238E27FC236}">
                  <a16:creationId xmlns:a16="http://schemas.microsoft.com/office/drawing/2014/main" xmlns="" id="{666B5355-240C-4D7B-89ED-4494777A39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90833" y="3868687"/>
              <a:ext cx="576064" cy="3865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0C795BC-63CA-4A4E-98F5-30DFDBF68253}"/>
                </a:ext>
              </a:extLst>
            </p:cNvPr>
            <p:cNvGrpSpPr/>
            <p:nvPr/>
          </p:nvGrpSpPr>
          <p:grpSpPr>
            <a:xfrm>
              <a:off x="3115460" y="6460976"/>
              <a:ext cx="1357981" cy="976549"/>
              <a:chOff x="6958862" y="6820748"/>
              <a:chExt cx="1357981" cy="976549"/>
            </a:xfrm>
          </p:grpSpPr>
          <p:sp>
            <p:nvSpPr>
              <p:cNvPr id="45" name="Rectangle 51">
                <a:extLst>
                  <a:ext uri="{FF2B5EF4-FFF2-40B4-BE49-F238E27FC236}">
                    <a16:creationId xmlns:a16="http://schemas.microsoft.com/office/drawing/2014/main" xmlns="" id="{9C99EF1A-9231-4286-936B-0E1DFB31E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1426" y="6820748"/>
                <a:ext cx="1355417" cy="976549"/>
              </a:xfrm>
              <a:prstGeom prst="rect">
                <a:avLst/>
              </a:prstGeom>
              <a:solidFill>
                <a:srgbClr val="FF500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1">
                    <a:alpha val="74998"/>
                  </a:schemeClr>
                </a:outerShdw>
              </a:effec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46" name="Rectangle 52">
                <a:extLst>
                  <a:ext uri="{FF2B5EF4-FFF2-40B4-BE49-F238E27FC236}">
                    <a16:creationId xmlns:a16="http://schemas.microsoft.com/office/drawing/2014/main" xmlns="" id="{B4616510-D805-4A68-A0BF-318D2ED09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8862" y="6988423"/>
                <a:ext cx="1045405" cy="525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9341" tIns="40639" rIns="99341" bIns="40639">
                <a:spAutoFit/>
              </a:bodyPr>
              <a:lstStyle/>
              <a:p>
                <a:pPr defTabSz="1431409">
                  <a:lnSpc>
                    <a:spcPct val="90000"/>
                  </a:lnSpc>
                </a:pPr>
                <a:r>
                  <a:rPr lang="en-US" sz="1600" b="1" dirty="0">
                    <a:latin typeface="Book Antiqua"/>
                  </a:rPr>
                  <a:t>DBMS</a:t>
                </a:r>
              </a:p>
              <a:p>
                <a:pPr defTabSz="1431409">
                  <a:lnSpc>
                    <a:spcPct val="90000"/>
                  </a:lnSpc>
                </a:pPr>
                <a:r>
                  <a:rPr lang="en-US" sz="1600" b="1" dirty="0">
                    <a:latin typeface="Book Antiqua"/>
                  </a:rPr>
                  <a:t>Software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6240C48A-447D-4436-B979-D6FC385FCB4B}"/>
                </a:ext>
              </a:extLst>
            </p:cNvPr>
            <p:cNvGrpSpPr/>
            <p:nvPr/>
          </p:nvGrpSpPr>
          <p:grpSpPr>
            <a:xfrm>
              <a:off x="2755420" y="4804792"/>
              <a:ext cx="1357981" cy="976549"/>
              <a:chOff x="6958862" y="6820748"/>
              <a:chExt cx="1357981" cy="976549"/>
            </a:xfrm>
          </p:grpSpPr>
          <p:sp>
            <p:nvSpPr>
              <p:cNvPr id="43" name="Rectangle 51">
                <a:extLst>
                  <a:ext uri="{FF2B5EF4-FFF2-40B4-BE49-F238E27FC236}">
                    <a16:creationId xmlns:a16="http://schemas.microsoft.com/office/drawing/2014/main" xmlns="" id="{5F943DE0-43F5-4E63-B82A-745B49CD5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1426" y="6820748"/>
                <a:ext cx="1355417" cy="976549"/>
              </a:xfrm>
              <a:prstGeom prst="rect">
                <a:avLst/>
              </a:prstGeom>
              <a:solidFill>
                <a:srgbClr val="FF500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1">
                    <a:alpha val="74998"/>
                  </a:schemeClr>
                </a:outerShdw>
              </a:effec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44" name="Rectangle 52">
                <a:extLst>
                  <a:ext uri="{FF2B5EF4-FFF2-40B4-BE49-F238E27FC236}">
                    <a16:creationId xmlns:a16="http://schemas.microsoft.com/office/drawing/2014/main" xmlns="" id="{5957FEE3-86E7-4F04-9ACC-E42F2DC8E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8862" y="6988423"/>
                <a:ext cx="1045405" cy="525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9341" tIns="40639" rIns="99341" bIns="40639">
                <a:spAutoFit/>
              </a:bodyPr>
              <a:lstStyle/>
              <a:p>
                <a:pPr defTabSz="1431409">
                  <a:lnSpc>
                    <a:spcPct val="90000"/>
                  </a:lnSpc>
                </a:pPr>
                <a:r>
                  <a:rPr lang="en-US" sz="1600" b="1" dirty="0">
                    <a:latin typeface="Book Antiqua"/>
                  </a:rPr>
                  <a:t>DBMS</a:t>
                </a:r>
              </a:p>
              <a:p>
                <a:pPr defTabSz="1431409">
                  <a:lnSpc>
                    <a:spcPct val="90000"/>
                  </a:lnSpc>
                </a:pPr>
                <a:r>
                  <a:rPr lang="en-US" sz="1600" b="1" dirty="0">
                    <a:latin typeface="Book Antiqua"/>
                  </a:rPr>
                  <a:t>Software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D93778A2-937A-478F-8537-F451F9CE596B}"/>
                </a:ext>
              </a:extLst>
            </p:cNvPr>
            <p:cNvGrpSpPr/>
            <p:nvPr/>
          </p:nvGrpSpPr>
          <p:grpSpPr>
            <a:xfrm>
              <a:off x="2109912" y="8117160"/>
              <a:ext cx="1377183" cy="702721"/>
              <a:chOff x="5134248" y="6681617"/>
              <a:chExt cx="1377183" cy="702721"/>
            </a:xfrm>
          </p:grpSpPr>
          <p:sp>
            <p:nvSpPr>
              <p:cNvPr id="41" name="AutoShape 65">
                <a:extLst>
                  <a:ext uri="{FF2B5EF4-FFF2-40B4-BE49-F238E27FC236}">
                    <a16:creationId xmlns:a16="http://schemas.microsoft.com/office/drawing/2014/main" xmlns="" id="{F34668B3-0A2C-41EF-82B3-29402FC68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248" y="6681617"/>
                <a:ext cx="1377183" cy="702721"/>
              </a:xfrm>
              <a:prstGeom prst="roundRect">
                <a:avLst>
                  <a:gd name="adj" fmla="val 12495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42" name="Rectangle 66">
                <a:extLst>
                  <a:ext uri="{FF2B5EF4-FFF2-40B4-BE49-F238E27FC236}">
                    <a16:creationId xmlns:a16="http://schemas.microsoft.com/office/drawing/2014/main" xmlns="" id="{0F099132-E168-4F25-AC5B-165EE24BE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0976" y="6712378"/>
                <a:ext cx="779307" cy="525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9341" tIns="40639" rIns="99341" bIns="40639">
                <a:spAutoFit/>
              </a:bodyPr>
              <a:lstStyle/>
              <a:p>
                <a:pPr defTabSz="1431409">
                  <a:lnSpc>
                    <a:spcPct val="90000"/>
                  </a:lnSpc>
                </a:pPr>
                <a:r>
                  <a:rPr lang="en-US" sz="1600" dirty="0">
                    <a:latin typeface="Book Antiqua"/>
                  </a:rPr>
                  <a:t>User</a:t>
                </a:r>
              </a:p>
              <a:p>
                <a:pPr defTabSz="1431409">
                  <a:lnSpc>
                    <a:spcPct val="90000"/>
                  </a:lnSpc>
                </a:pPr>
                <a:r>
                  <a:rPr lang="en-US" sz="1600" dirty="0">
                    <a:latin typeface="Book Antiqua"/>
                  </a:rPr>
                  <a:t>Query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4495204E-ED79-4B37-BA6E-88A4FF928F38}"/>
                </a:ext>
              </a:extLst>
            </p:cNvPr>
            <p:cNvGrpSpPr/>
            <p:nvPr/>
          </p:nvGrpSpPr>
          <p:grpSpPr>
            <a:xfrm>
              <a:off x="3187468" y="3292624"/>
              <a:ext cx="1357981" cy="976549"/>
              <a:chOff x="6958862" y="6820748"/>
              <a:chExt cx="1357981" cy="976549"/>
            </a:xfrm>
          </p:grpSpPr>
          <p:sp>
            <p:nvSpPr>
              <p:cNvPr id="39" name="Rectangle 51">
                <a:extLst>
                  <a:ext uri="{FF2B5EF4-FFF2-40B4-BE49-F238E27FC236}">
                    <a16:creationId xmlns:a16="http://schemas.microsoft.com/office/drawing/2014/main" xmlns="" id="{84CCF1ED-F795-4299-902A-C9FF67171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1426" y="6820748"/>
                <a:ext cx="1355417" cy="976549"/>
              </a:xfrm>
              <a:prstGeom prst="rect">
                <a:avLst/>
              </a:prstGeom>
              <a:solidFill>
                <a:srgbClr val="FF500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1">
                    <a:alpha val="74998"/>
                  </a:schemeClr>
                </a:outerShdw>
              </a:effec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40" name="Rectangle 52">
                <a:extLst>
                  <a:ext uri="{FF2B5EF4-FFF2-40B4-BE49-F238E27FC236}">
                    <a16:creationId xmlns:a16="http://schemas.microsoft.com/office/drawing/2014/main" xmlns="" id="{C1B99DE9-DC9E-441F-8939-B25D1F27C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8862" y="6988423"/>
                <a:ext cx="1045405" cy="525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9341" tIns="40639" rIns="99341" bIns="40639">
                <a:spAutoFit/>
              </a:bodyPr>
              <a:lstStyle/>
              <a:p>
                <a:pPr defTabSz="1431409">
                  <a:lnSpc>
                    <a:spcPct val="90000"/>
                  </a:lnSpc>
                </a:pPr>
                <a:r>
                  <a:rPr lang="en-US" sz="1600" b="1" dirty="0">
                    <a:latin typeface="Book Antiqua"/>
                  </a:rPr>
                  <a:t>DBMS</a:t>
                </a:r>
              </a:p>
              <a:p>
                <a:pPr defTabSz="1431409">
                  <a:lnSpc>
                    <a:spcPct val="90000"/>
                  </a:lnSpc>
                </a:pPr>
                <a:r>
                  <a:rPr lang="en-US" sz="1600" b="1" dirty="0">
                    <a:latin typeface="Book Antiqua"/>
                  </a:rPr>
                  <a:t>Software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0933EF4F-D9C2-4DEF-9402-3EFB4AFAF0F9}"/>
                </a:ext>
              </a:extLst>
            </p:cNvPr>
            <p:cNvGrpSpPr/>
            <p:nvPr/>
          </p:nvGrpSpPr>
          <p:grpSpPr>
            <a:xfrm>
              <a:off x="5134248" y="2500536"/>
              <a:ext cx="1377183" cy="702721"/>
              <a:chOff x="5134248" y="6681617"/>
              <a:chExt cx="1377183" cy="702721"/>
            </a:xfrm>
          </p:grpSpPr>
          <p:sp>
            <p:nvSpPr>
              <p:cNvPr id="37" name="AutoShape 65">
                <a:extLst>
                  <a:ext uri="{FF2B5EF4-FFF2-40B4-BE49-F238E27FC236}">
                    <a16:creationId xmlns:a16="http://schemas.microsoft.com/office/drawing/2014/main" xmlns="" id="{DC3A1C70-EAF7-40A0-98E8-C9E3A75F1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248" y="6681617"/>
                <a:ext cx="1377183" cy="702721"/>
              </a:xfrm>
              <a:prstGeom prst="roundRect">
                <a:avLst>
                  <a:gd name="adj" fmla="val 12495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38" name="Rectangle 66">
                <a:extLst>
                  <a:ext uri="{FF2B5EF4-FFF2-40B4-BE49-F238E27FC236}">
                    <a16:creationId xmlns:a16="http://schemas.microsoft.com/office/drawing/2014/main" xmlns="" id="{02C4DC8E-1309-48F6-B16D-207936538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0976" y="6712378"/>
                <a:ext cx="779307" cy="525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9341" tIns="40639" rIns="99341" bIns="40639">
                <a:spAutoFit/>
              </a:bodyPr>
              <a:lstStyle/>
              <a:p>
                <a:pPr defTabSz="1431409">
                  <a:lnSpc>
                    <a:spcPct val="90000"/>
                  </a:lnSpc>
                </a:pPr>
                <a:r>
                  <a:rPr lang="en-US" sz="1600" dirty="0">
                    <a:latin typeface="Book Antiqua"/>
                  </a:rPr>
                  <a:t>User</a:t>
                </a:r>
              </a:p>
              <a:p>
                <a:pPr defTabSz="1431409">
                  <a:lnSpc>
                    <a:spcPct val="90000"/>
                  </a:lnSpc>
                </a:pPr>
                <a:r>
                  <a:rPr lang="en-US" sz="1600" dirty="0">
                    <a:latin typeface="Book Antiqua"/>
                  </a:rPr>
                  <a:t>Query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8E6B8A62-EE6A-426E-B6A5-444C5833134B}"/>
                </a:ext>
              </a:extLst>
            </p:cNvPr>
            <p:cNvGrpSpPr/>
            <p:nvPr/>
          </p:nvGrpSpPr>
          <p:grpSpPr>
            <a:xfrm>
              <a:off x="5062240" y="3292624"/>
              <a:ext cx="1518913" cy="759469"/>
              <a:chOff x="8998734" y="6308231"/>
              <a:chExt cx="1518913" cy="759469"/>
            </a:xfrm>
          </p:grpSpPr>
          <p:sp>
            <p:nvSpPr>
              <p:cNvPr id="35" name="AutoShape 61">
                <a:extLst>
                  <a:ext uri="{FF2B5EF4-FFF2-40B4-BE49-F238E27FC236}">
                    <a16:creationId xmlns:a16="http://schemas.microsoft.com/office/drawing/2014/main" xmlns="" id="{16B23CE1-D0F3-454B-920A-838CDD9B3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7216" y="6308231"/>
                <a:ext cx="1490431" cy="759469"/>
              </a:xfrm>
              <a:prstGeom prst="roundRect">
                <a:avLst>
                  <a:gd name="adj" fmla="val 12495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30046" tIns="65023" rIns="130046" bIns="65023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36" name="Rectangle 62">
                <a:extLst>
                  <a:ext uri="{FF2B5EF4-FFF2-40B4-BE49-F238E27FC236}">
                    <a16:creationId xmlns:a16="http://schemas.microsoft.com/office/drawing/2014/main" xmlns="" id="{5459E985-C784-4DDA-9975-9D5F8891D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8734" y="6367366"/>
                <a:ext cx="1279444" cy="525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9341" tIns="40639" rIns="99341" bIns="40639">
                <a:spAutoFit/>
              </a:bodyPr>
              <a:lstStyle/>
              <a:p>
                <a:pPr defTabSz="1431409">
                  <a:lnSpc>
                    <a:spcPct val="90000"/>
                  </a:lnSpc>
                </a:pPr>
                <a:r>
                  <a:rPr lang="en-US" sz="1600" dirty="0">
                    <a:latin typeface="Book Antiqua"/>
                  </a:rPr>
                  <a:t>User</a:t>
                </a:r>
              </a:p>
              <a:p>
                <a:pPr defTabSz="1431409">
                  <a:lnSpc>
                    <a:spcPct val="90000"/>
                  </a:lnSpc>
                </a:pPr>
                <a:r>
                  <a:rPr lang="en-US" sz="1600" dirty="0">
                    <a:latin typeface="Book Antiqua"/>
                  </a:rPr>
                  <a:t>Application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62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6424B-B3CF-48C0-9E3D-9443BB84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Relationship Between Issues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6905A3E-E16B-4315-BC0F-CB51C6DB911A}"/>
              </a:ext>
            </a:extLst>
          </p:cNvPr>
          <p:cNvGrpSpPr/>
          <p:nvPr/>
        </p:nvGrpSpPr>
        <p:grpSpPr>
          <a:xfrm>
            <a:off x="1366110" y="2145094"/>
            <a:ext cx="7173780" cy="3826215"/>
            <a:chOff x="1499165" y="2339058"/>
            <a:chExt cx="10331590" cy="6809458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xmlns="" id="{D6BEF623-2865-4B2F-B3F3-1BFDF5C7F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8338" y="2339058"/>
              <a:ext cx="2393244" cy="876018"/>
            </a:xfrm>
            <a:prstGeom prst="rect">
              <a:avLst/>
            </a:prstGeom>
            <a:solidFill>
              <a:srgbClr val="F6BF69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 anchor="ctr" anchorCtr="1"/>
            <a:lstStyle/>
            <a:p>
              <a:pPr algn="ctr"/>
              <a:r>
                <a:rPr lang="en-US" sz="1600" dirty="0">
                  <a:latin typeface="Book Antiqua"/>
                </a:rPr>
                <a:t>Directory</a:t>
              </a:r>
            </a:p>
            <a:p>
              <a:pPr algn="ctr"/>
              <a:r>
                <a:rPr lang="en-US" sz="1600" dirty="0">
                  <a:latin typeface="Book Antiqua"/>
                </a:rPr>
                <a:t>Management</a:t>
              </a:r>
            </a:p>
          </p:txBody>
        </p:sp>
        <p:sp>
          <p:nvSpPr>
            <p:cNvPr id="6" name="Arc 3">
              <a:extLst>
                <a:ext uri="{FF2B5EF4-FFF2-40B4-BE49-F238E27FC236}">
                  <a16:creationId xmlns:a16="http://schemas.microsoft.com/office/drawing/2014/main" xmlns="" id="{9C69A83B-CD10-4C29-8EB1-3C7B651F4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6525" y="5120640"/>
              <a:ext cx="137725" cy="171591"/>
            </a:xfrm>
            <a:custGeom>
              <a:avLst/>
              <a:gdLst>
                <a:gd name="G0" fmla="+- 8852 0 0"/>
                <a:gd name="G1" fmla="+- 0 0 0"/>
                <a:gd name="G2" fmla="+- 21600 0 0"/>
                <a:gd name="T0" fmla="*/ 17464 w 17464"/>
                <a:gd name="T1" fmla="*/ 19808 h 21600"/>
                <a:gd name="T2" fmla="*/ 0 w 17464"/>
                <a:gd name="T3" fmla="*/ 19702 h 21600"/>
                <a:gd name="T4" fmla="*/ 8852 w 1746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64" h="21600" fill="none" extrusionOk="0">
                  <a:moveTo>
                    <a:pt x="17464" y="19808"/>
                  </a:moveTo>
                  <a:cubicBezTo>
                    <a:pt x="14746" y="20990"/>
                    <a:pt x="11815" y="21599"/>
                    <a:pt x="8852" y="21599"/>
                  </a:cubicBezTo>
                  <a:cubicBezTo>
                    <a:pt x="5800" y="21599"/>
                    <a:pt x="2783" y="20953"/>
                    <a:pt x="-1" y="19702"/>
                  </a:cubicBezTo>
                </a:path>
                <a:path w="17464" h="21600" stroke="0" extrusionOk="0">
                  <a:moveTo>
                    <a:pt x="17464" y="19808"/>
                  </a:moveTo>
                  <a:cubicBezTo>
                    <a:pt x="14746" y="20990"/>
                    <a:pt x="11815" y="21599"/>
                    <a:pt x="8852" y="21599"/>
                  </a:cubicBezTo>
                  <a:cubicBezTo>
                    <a:pt x="5800" y="21599"/>
                    <a:pt x="2783" y="20953"/>
                    <a:pt x="-1" y="19702"/>
                  </a:cubicBezTo>
                  <a:lnTo>
                    <a:pt x="88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7" name="Line 4">
              <a:extLst>
                <a:ext uri="{FF2B5EF4-FFF2-40B4-BE49-F238E27FC236}">
                  <a16:creationId xmlns:a16="http://schemas.microsoft.com/office/drawing/2014/main" xmlns="" id="{EFE50EFB-9F84-4900-8282-788674BE41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54258" y="5274169"/>
              <a:ext cx="0" cy="54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xmlns="" id="{3DD33D0B-77A8-4E05-92F0-4C2D753E5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7511" y="4547164"/>
              <a:ext cx="2393244" cy="876018"/>
            </a:xfrm>
            <a:prstGeom prst="rect">
              <a:avLst/>
            </a:prstGeom>
            <a:solidFill>
              <a:srgbClr val="F6BF69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 anchor="ctr" anchorCtr="1"/>
            <a:lstStyle/>
            <a:p>
              <a:pPr algn="ctr"/>
              <a:r>
                <a:rPr lang="en-US" sz="1600" dirty="0">
                  <a:latin typeface="Book Antiqua"/>
                </a:rPr>
                <a:t>Reliability</a:t>
              </a: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xmlns="" id="{2F35B1DA-FB15-43BC-9C2E-4BF6DE86D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8338" y="8272498"/>
              <a:ext cx="2393244" cy="876018"/>
            </a:xfrm>
            <a:prstGeom prst="rect">
              <a:avLst/>
            </a:prstGeom>
            <a:solidFill>
              <a:srgbClr val="F6BF69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 anchor="ctr" anchorCtr="1"/>
            <a:lstStyle/>
            <a:p>
              <a:pPr algn="ctr"/>
              <a:r>
                <a:rPr lang="en-US" sz="1600" dirty="0">
                  <a:latin typeface="Book Antiqua"/>
                </a:rPr>
                <a:t>Deadlock</a:t>
              </a:r>
            </a:p>
            <a:p>
              <a:pPr algn="ctr"/>
              <a:r>
                <a:rPr lang="en-US" sz="1600" dirty="0">
                  <a:latin typeface="Book Antiqua"/>
                </a:rPr>
                <a:t>Management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xmlns="" id="{45AA55AE-2AF5-4B5E-91B8-807ACF5D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165" y="4547164"/>
              <a:ext cx="2393244" cy="876018"/>
            </a:xfrm>
            <a:prstGeom prst="rect">
              <a:avLst/>
            </a:prstGeom>
            <a:solidFill>
              <a:srgbClr val="F6BF69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 anchor="ctr" anchorCtr="1"/>
            <a:lstStyle/>
            <a:p>
              <a:pPr algn="ctr"/>
              <a:r>
                <a:rPr lang="en-US" sz="1600" dirty="0">
                  <a:latin typeface="Book Antiqua"/>
                </a:rPr>
                <a:t>Query</a:t>
              </a:r>
            </a:p>
            <a:p>
              <a:pPr algn="ctr"/>
              <a:r>
                <a:rPr lang="en-US" sz="1600" dirty="0">
                  <a:latin typeface="Book Antiqua"/>
                </a:rPr>
                <a:t>Processing</a:t>
              </a: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3C4A0795-C710-4479-B1F8-20955E30A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8338" y="6728178"/>
              <a:ext cx="2393244" cy="876018"/>
            </a:xfrm>
            <a:prstGeom prst="rect">
              <a:avLst/>
            </a:prstGeom>
            <a:solidFill>
              <a:srgbClr val="F6BF69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 anchor="ctr" anchorCtr="1"/>
            <a:lstStyle/>
            <a:p>
              <a:pPr algn="ctr"/>
              <a:r>
                <a:rPr lang="en-US" sz="1600" dirty="0">
                  <a:latin typeface="Book Antiqua"/>
                </a:rPr>
                <a:t>Concurrency</a:t>
              </a:r>
            </a:p>
            <a:p>
              <a:pPr algn="ctr"/>
              <a:r>
                <a:rPr lang="en-US" sz="1600" dirty="0">
                  <a:latin typeface="Book Antiqua"/>
                </a:rPr>
                <a:t>Control</a:t>
              </a: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xmlns="" id="{550EAB62-2F77-4377-BA68-E123F9D6A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8338" y="4547164"/>
              <a:ext cx="2393244" cy="876018"/>
            </a:xfrm>
            <a:prstGeom prst="rect">
              <a:avLst/>
            </a:prstGeom>
            <a:solidFill>
              <a:srgbClr val="F6BF69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 anchor="ctr" anchorCtr="1"/>
            <a:lstStyle/>
            <a:p>
              <a:pPr algn="ctr"/>
              <a:r>
                <a:rPr lang="en-US" sz="1600" dirty="0">
                  <a:latin typeface="Book Antiqua"/>
                </a:rPr>
                <a:t>Distribution</a:t>
              </a:r>
            </a:p>
            <a:p>
              <a:pPr algn="ctr"/>
              <a:r>
                <a:rPr lang="en-US" sz="1600" dirty="0">
                  <a:latin typeface="Book Antiqua"/>
                </a:rPr>
                <a:t>Design</a:t>
              </a: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xmlns="" id="{D2AB1206-4B04-49AE-A57A-419090AAB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4960" y="3233138"/>
              <a:ext cx="0" cy="128241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xmlns="" id="{6A80F6A6-0E10-4968-AFB0-56CA784240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4960" y="5454791"/>
              <a:ext cx="0" cy="125532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F371943A-8E14-4459-94AB-347CB49B0C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7867" y="7622258"/>
              <a:ext cx="0" cy="63217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xmlns="" id="{463A21B0-D134-4B07-99D7-931D8FA77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3191" y="4985173"/>
              <a:ext cx="149916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xmlns="" id="{19E38DB0-2205-405E-AA5D-A9471BD2E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7565" y="4985173"/>
              <a:ext cx="149916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8" name="Arc 16">
              <a:extLst>
                <a:ext uri="{FF2B5EF4-FFF2-40B4-BE49-F238E27FC236}">
                  <a16:creationId xmlns:a16="http://schemas.microsoft.com/office/drawing/2014/main" xmlns="" id="{B79DD97E-D0FE-4F4B-B255-5928FA6A5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343" y="2801903"/>
              <a:ext cx="2835769" cy="1724942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583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676"/>
                    <a:pt x="9660" y="8"/>
                    <a:pt x="21582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676"/>
                    <a:pt x="9660" y="8"/>
                    <a:pt x="21582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9" name="Arc 17">
              <a:extLst>
                <a:ext uri="{FF2B5EF4-FFF2-40B4-BE49-F238E27FC236}">
                  <a16:creationId xmlns:a16="http://schemas.microsoft.com/office/drawing/2014/main" xmlns="" id="{FEABE5F1-775D-4A5E-96EE-86E6A7D3B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343" y="5445760"/>
              <a:ext cx="2808676" cy="172494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20" name="Arc 18">
              <a:extLst>
                <a:ext uri="{FF2B5EF4-FFF2-40B4-BE49-F238E27FC236}">
                  <a16:creationId xmlns:a16="http://schemas.microsoft.com/office/drawing/2014/main" xmlns="" id="{00140092-41B5-439D-BAA6-9181A6B53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60" y="5445760"/>
              <a:ext cx="2727396" cy="175203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12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369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C7803A-AE0C-4CAB-9388-AEDE70385606}"/>
              </a:ext>
            </a:extLst>
          </p:cNvPr>
          <p:cNvSpPr txBox="1"/>
          <p:nvPr/>
        </p:nvSpPr>
        <p:spPr>
          <a:xfrm>
            <a:off x="0" y="914401"/>
            <a:ext cx="9906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5126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906000" cy="4800600"/>
          </a:xfrm>
        </p:spPr>
      </p:pic>
    </p:spTree>
    <p:extLst>
      <p:ext uri="{BB962C8B-B14F-4D97-AF65-F5344CB8AC3E}">
        <p14:creationId xmlns:p14="http://schemas.microsoft.com/office/powerpoint/2010/main" val="2578665747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28DED1-D9C3-4DA6-8D71-BC871526916F}"/>
              </a:ext>
            </a:extLst>
          </p:cNvPr>
          <p:cNvSpPr/>
          <p:nvPr/>
        </p:nvSpPr>
        <p:spPr>
          <a:xfrm>
            <a:off x="3250406" y="2525714"/>
            <a:ext cx="3508375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UTS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9361B56-AF60-440D-9C69-9C2315358E7B}"/>
              </a:ext>
            </a:extLst>
          </p:cNvPr>
          <p:cNvSpPr/>
          <p:nvPr/>
        </p:nvSpPr>
        <p:spPr>
          <a:xfrm>
            <a:off x="3879850" y="3276600"/>
            <a:ext cx="16510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A7CA471-57D7-4261-A2F3-F4A60CB84427}"/>
              </a:ext>
            </a:extLst>
          </p:cNvPr>
          <p:cNvSpPr/>
          <p:nvPr/>
        </p:nvSpPr>
        <p:spPr>
          <a:xfrm>
            <a:off x="3936135" y="3647210"/>
            <a:ext cx="553085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02. </a:t>
            </a:r>
            <a:r>
              <a:rPr lang="en-US" sz="14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Review Of Computer Networks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0B4A28C-B1BC-4E95-B1DF-041FDB232ABE}"/>
              </a:ext>
            </a:extLst>
          </p:cNvPr>
          <p:cNvCxnSpPr/>
          <p:nvPr/>
        </p:nvCxnSpPr>
        <p:spPr>
          <a:xfrm>
            <a:off x="4292600" y="3657600"/>
            <a:ext cx="51181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290051D-715C-44F9-9918-7610D760557A}"/>
              </a:ext>
            </a:extLst>
          </p:cNvPr>
          <p:cNvCxnSpPr/>
          <p:nvPr/>
        </p:nvCxnSpPr>
        <p:spPr>
          <a:xfrm>
            <a:off x="4292600" y="4038600"/>
            <a:ext cx="51181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A9A5B45-1331-4751-8901-0796D9A4F84A}"/>
              </a:ext>
            </a:extLst>
          </p:cNvPr>
          <p:cNvCxnSpPr/>
          <p:nvPr/>
        </p:nvCxnSpPr>
        <p:spPr>
          <a:xfrm>
            <a:off x="4292600" y="4419600"/>
            <a:ext cx="51181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BD352503-62CC-4CD9-BED8-CFC202454204}"/>
              </a:ext>
            </a:extLst>
          </p:cNvPr>
          <p:cNvCxnSpPr/>
          <p:nvPr/>
        </p:nvCxnSpPr>
        <p:spPr>
          <a:xfrm>
            <a:off x="4292600" y="4800600"/>
            <a:ext cx="51181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350D0C5-5505-4271-A9C6-9BC75D177ECD}"/>
              </a:ext>
            </a:extLst>
          </p:cNvPr>
          <p:cNvCxnSpPr/>
          <p:nvPr/>
        </p:nvCxnSpPr>
        <p:spPr>
          <a:xfrm>
            <a:off x="4292600" y="5181600"/>
            <a:ext cx="503555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0328E0F2-90D9-4908-8308-AF8E53EC2ACE}"/>
              </a:ext>
            </a:extLst>
          </p:cNvPr>
          <p:cNvCxnSpPr/>
          <p:nvPr/>
        </p:nvCxnSpPr>
        <p:spPr>
          <a:xfrm>
            <a:off x="-2228850" y="0"/>
            <a:ext cx="990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833748EF-CD75-40C4-AA25-906FBB8A2DCD}"/>
              </a:ext>
            </a:extLst>
          </p:cNvPr>
          <p:cNvCxnSpPr/>
          <p:nvPr/>
        </p:nvCxnSpPr>
        <p:spPr>
          <a:xfrm>
            <a:off x="4375150" y="5562600"/>
            <a:ext cx="503555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77C372DA-7169-49E0-9564-E5C36017FC9C}"/>
              </a:ext>
            </a:extLst>
          </p:cNvPr>
          <p:cNvCxnSpPr/>
          <p:nvPr/>
        </p:nvCxnSpPr>
        <p:spPr>
          <a:xfrm>
            <a:off x="4375150" y="6019800"/>
            <a:ext cx="51181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278FB8D-94A8-4A81-942A-98F40F430A77}"/>
              </a:ext>
            </a:extLst>
          </p:cNvPr>
          <p:cNvSpPr/>
          <p:nvPr/>
        </p:nvSpPr>
        <p:spPr>
          <a:xfrm>
            <a:off x="3943638" y="5600721"/>
            <a:ext cx="553085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07. </a:t>
            </a:r>
            <a:r>
              <a:rPr lang="en-ID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Semantic Integrity Control Centralized and Distributed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9D7FB60-D61E-42E3-A441-B72F046A8AB7}"/>
              </a:ext>
            </a:extLst>
          </p:cNvPr>
          <p:cNvSpPr/>
          <p:nvPr/>
        </p:nvSpPr>
        <p:spPr>
          <a:xfrm>
            <a:off x="3939884" y="4038606"/>
            <a:ext cx="553085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03. </a:t>
            </a:r>
            <a:r>
              <a:rPr lang="en-ID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Distributed DTD and Design</a:t>
            </a:r>
            <a:endParaRPr lang="en-US" sz="1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673AA00-96C5-460C-84F2-455727D460F5}"/>
              </a:ext>
            </a:extLst>
          </p:cNvPr>
          <p:cNvSpPr/>
          <p:nvPr/>
        </p:nvSpPr>
        <p:spPr>
          <a:xfrm>
            <a:off x="3951141" y="4402292"/>
            <a:ext cx="553085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04. </a:t>
            </a:r>
            <a:r>
              <a:rPr lang="en-ID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Distributed DBU  and Design</a:t>
            </a:r>
            <a:endParaRPr lang="en-U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CFC7C59-21F4-49B0-B174-C2F918D078B2}"/>
              </a:ext>
            </a:extLst>
          </p:cNvPr>
          <p:cNvSpPr/>
          <p:nvPr/>
        </p:nvSpPr>
        <p:spPr>
          <a:xfrm>
            <a:off x="3951141" y="4776368"/>
            <a:ext cx="553085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05. </a:t>
            </a:r>
            <a:r>
              <a:rPr lang="en-ID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Fragmentation, Allocation and Data Directory</a:t>
            </a:r>
            <a:endParaRPr lang="en-US" sz="1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B28EDF2-A19C-4A86-939E-6B121E3367DE}"/>
              </a:ext>
            </a:extLst>
          </p:cNvPr>
          <p:cNvSpPr/>
          <p:nvPr/>
        </p:nvSpPr>
        <p:spPr>
          <a:xfrm>
            <a:off x="3951141" y="5181617"/>
            <a:ext cx="553085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06. </a:t>
            </a:r>
            <a:r>
              <a:rPr lang="en-ID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Access Control, Management Data and Security</a:t>
            </a:r>
            <a:endParaRPr lang="en-US" sz="1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722B0E6-29F6-408C-B955-B4239816BFA1}"/>
              </a:ext>
            </a:extLst>
          </p:cNvPr>
          <p:cNvSpPr/>
          <p:nvPr/>
        </p:nvSpPr>
        <p:spPr>
          <a:xfrm>
            <a:off x="3951141" y="3248891"/>
            <a:ext cx="553085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01. </a:t>
            </a:r>
            <a:r>
              <a:rPr lang="en-US" sz="14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of Relational DBMS</a:t>
            </a:r>
            <a:endParaRPr lang="en-U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2726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28DED1-D9C3-4DA6-8D71-BC871526916F}"/>
              </a:ext>
            </a:extLst>
          </p:cNvPr>
          <p:cNvSpPr/>
          <p:nvPr/>
        </p:nvSpPr>
        <p:spPr>
          <a:xfrm>
            <a:off x="3250406" y="2525713"/>
            <a:ext cx="3508375" cy="46196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Sesudah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UTS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9361B56-AF60-440D-9C69-9C2315358E7B}"/>
              </a:ext>
            </a:extLst>
          </p:cNvPr>
          <p:cNvSpPr/>
          <p:nvPr/>
        </p:nvSpPr>
        <p:spPr>
          <a:xfrm>
            <a:off x="3879850" y="3276600"/>
            <a:ext cx="16510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A7CA471-57D7-4261-A2F3-F4A60CB84427}"/>
              </a:ext>
            </a:extLst>
          </p:cNvPr>
          <p:cNvSpPr/>
          <p:nvPr/>
        </p:nvSpPr>
        <p:spPr>
          <a:xfrm>
            <a:off x="3936135" y="3647210"/>
            <a:ext cx="553085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10. Transaction Management and Architecture</a:t>
            </a:r>
            <a:endParaRPr lang="en-US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0B4A28C-B1BC-4E95-B1DF-041FDB232ABE}"/>
              </a:ext>
            </a:extLst>
          </p:cNvPr>
          <p:cNvCxnSpPr/>
          <p:nvPr/>
        </p:nvCxnSpPr>
        <p:spPr>
          <a:xfrm>
            <a:off x="4292600" y="3657600"/>
            <a:ext cx="51181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290051D-715C-44F9-9918-7610D760557A}"/>
              </a:ext>
            </a:extLst>
          </p:cNvPr>
          <p:cNvCxnSpPr/>
          <p:nvPr/>
        </p:nvCxnSpPr>
        <p:spPr>
          <a:xfrm>
            <a:off x="4292600" y="4038600"/>
            <a:ext cx="51181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A9A5B45-1331-4751-8901-0796D9A4F84A}"/>
              </a:ext>
            </a:extLst>
          </p:cNvPr>
          <p:cNvCxnSpPr/>
          <p:nvPr/>
        </p:nvCxnSpPr>
        <p:spPr>
          <a:xfrm>
            <a:off x="4292600" y="4419600"/>
            <a:ext cx="51181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BD352503-62CC-4CD9-BED8-CFC202454204}"/>
              </a:ext>
            </a:extLst>
          </p:cNvPr>
          <p:cNvCxnSpPr/>
          <p:nvPr/>
        </p:nvCxnSpPr>
        <p:spPr>
          <a:xfrm>
            <a:off x="4292600" y="4800600"/>
            <a:ext cx="51181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350D0C5-5505-4271-A9C6-9BC75D177ECD}"/>
              </a:ext>
            </a:extLst>
          </p:cNvPr>
          <p:cNvCxnSpPr/>
          <p:nvPr/>
        </p:nvCxnSpPr>
        <p:spPr>
          <a:xfrm>
            <a:off x="4292600" y="5181600"/>
            <a:ext cx="503555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0328E0F2-90D9-4908-8308-AF8E53EC2ACE}"/>
              </a:ext>
            </a:extLst>
          </p:cNvPr>
          <p:cNvCxnSpPr/>
          <p:nvPr/>
        </p:nvCxnSpPr>
        <p:spPr>
          <a:xfrm>
            <a:off x="-2228850" y="0"/>
            <a:ext cx="990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833748EF-CD75-40C4-AA25-906FBB8A2DCD}"/>
              </a:ext>
            </a:extLst>
          </p:cNvPr>
          <p:cNvCxnSpPr/>
          <p:nvPr/>
        </p:nvCxnSpPr>
        <p:spPr>
          <a:xfrm>
            <a:off x="4375150" y="5562600"/>
            <a:ext cx="503555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77C372DA-7169-49E0-9564-E5C36017FC9C}"/>
              </a:ext>
            </a:extLst>
          </p:cNvPr>
          <p:cNvCxnSpPr/>
          <p:nvPr/>
        </p:nvCxnSpPr>
        <p:spPr>
          <a:xfrm>
            <a:off x="4375150" y="6019800"/>
            <a:ext cx="51181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278FB8D-94A8-4A81-942A-98F40F430A77}"/>
              </a:ext>
            </a:extLst>
          </p:cNvPr>
          <p:cNvSpPr/>
          <p:nvPr/>
        </p:nvSpPr>
        <p:spPr>
          <a:xfrm>
            <a:off x="3943638" y="5600721"/>
            <a:ext cx="553085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15. </a:t>
            </a:r>
            <a:r>
              <a:rPr lang="en-ID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Management – peer to peer and web data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9D7FB60-D61E-42E3-A441-B72F046A8AB7}"/>
              </a:ext>
            </a:extLst>
          </p:cNvPr>
          <p:cNvSpPr/>
          <p:nvPr/>
        </p:nvSpPr>
        <p:spPr>
          <a:xfrm>
            <a:off x="3939884" y="4038606"/>
            <a:ext cx="553085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11. </a:t>
            </a:r>
            <a:r>
              <a:rPr lang="en-ID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Distributed Concurrency and DBMS Reliability </a:t>
            </a:r>
            <a:r>
              <a:rPr lang="en-US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673AA00-96C5-460C-84F2-455727D460F5}"/>
              </a:ext>
            </a:extLst>
          </p:cNvPr>
          <p:cNvSpPr/>
          <p:nvPr/>
        </p:nvSpPr>
        <p:spPr>
          <a:xfrm>
            <a:off x="3951141" y="4402292"/>
            <a:ext cx="553085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12. Distributed DBMS Reliability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CFC7C59-21F4-49B0-B174-C2F918D078B2}"/>
              </a:ext>
            </a:extLst>
          </p:cNvPr>
          <p:cNvSpPr/>
          <p:nvPr/>
        </p:nvSpPr>
        <p:spPr>
          <a:xfrm>
            <a:off x="3951141" y="4776368"/>
            <a:ext cx="553085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13. Data Replication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B28EDF2-A19C-4A86-939E-6B121E3367DE}"/>
              </a:ext>
            </a:extLst>
          </p:cNvPr>
          <p:cNvSpPr/>
          <p:nvPr/>
        </p:nvSpPr>
        <p:spPr>
          <a:xfrm>
            <a:off x="3951141" y="5181617"/>
            <a:ext cx="553085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14. Distributed Object Database Management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722B0E6-29F6-408C-B955-B4239816BFA1}"/>
              </a:ext>
            </a:extLst>
          </p:cNvPr>
          <p:cNvSpPr/>
          <p:nvPr/>
        </p:nvSpPr>
        <p:spPr>
          <a:xfrm>
            <a:off x="3951141" y="3248891"/>
            <a:ext cx="553085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09. </a:t>
            </a:r>
            <a:r>
              <a:rPr lang="en-ID" sz="1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Query Optimization, Translation and Execution</a:t>
            </a:r>
            <a:endParaRPr lang="en-US" sz="1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5837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369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77850" y="685800"/>
            <a:ext cx="89154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200" smtClean="0">
                <a:cs typeface="Arial" charset="0"/>
              </a:rPr>
              <a:t>Daftar Pustaka</a:t>
            </a: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95300" y="1524001"/>
            <a:ext cx="8915400" cy="4602163"/>
          </a:xfrm>
        </p:spPr>
        <p:txBody>
          <a:bodyPr anchor="ctr"/>
          <a:lstStyle/>
          <a:p>
            <a:pPr marL="360363" indent="-360363">
              <a:buFont typeface="Arial" charset="0"/>
              <a:buNone/>
            </a:pPr>
            <a:r>
              <a:rPr lang="en-ID" altLang="en-US" sz="1600" b="1" smtClean="0">
                <a:latin typeface="Segoe UI" pitchFamily="34" charset="0"/>
                <a:cs typeface="Segoe UI" pitchFamily="34" charset="0"/>
              </a:rPr>
              <a:t>Ebook</a:t>
            </a:r>
            <a:r>
              <a:rPr lang="en-ID" altLang="en-US" sz="1400" smtClean="0">
                <a:latin typeface="Segoe UI" pitchFamily="34" charset="0"/>
                <a:cs typeface="Segoe UI" pitchFamily="34" charset="0"/>
              </a:rPr>
              <a:t> ;</a:t>
            </a:r>
          </a:p>
          <a:p>
            <a:pPr marL="360363" indent="-360363">
              <a:buFont typeface="Arial" charset="0"/>
              <a:buNone/>
            </a:pPr>
            <a:r>
              <a:rPr lang="en-ID" altLang="en-US" sz="1400" smtClean="0">
                <a:latin typeface="Segoe UI" pitchFamily="34" charset="0"/>
                <a:cs typeface="Segoe UI" pitchFamily="34" charset="0"/>
              </a:rPr>
              <a:t>Peter L Dordal (2017), An Introduction to Computer Networks Release 1.9.4, </a:t>
            </a:r>
          </a:p>
          <a:p>
            <a:pPr marL="360363" indent="-360363">
              <a:buFont typeface="Arial" charset="0"/>
              <a:buNone/>
            </a:pPr>
            <a:r>
              <a:rPr lang="en-ID" altLang="en-US" sz="1400" smtClean="0">
                <a:latin typeface="Segoe UI" pitchFamily="34" charset="0"/>
                <a:cs typeface="Segoe UI" pitchFamily="34" charset="0"/>
              </a:rPr>
              <a:t>P M. Tamer Özsu  and Patrick Valduriez, (2011), Principles of Distributed Database Systems, Third Edition, Springer Publishing ISBN 978-1-4419-8833-1</a:t>
            </a:r>
          </a:p>
          <a:p>
            <a:pPr marL="360363" indent="-360363">
              <a:buFont typeface="Arial" charset="0"/>
              <a:buNone/>
            </a:pPr>
            <a:r>
              <a:rPr lang="en-ID" altLang="en-US" sz="1400" smtClean="0">
                <a:latin typeface="Segoe UI" pitchFamily="34" charset="0"/>
                <a:cs typeface="Segoe UI" pitchFamily="34" charset="0"/>
              </a:rPr>
              <a:t>Abraham Silberschatz, (2011),  Database System Concepts, Sixth Edition, Published by McGraw-Hill, ISBN 978-0-07-352332-3</a:t>
            </a:r>
          </a:p>
          <a:p>
            <a:pPr marL="360363" indent="-360363">
              <a:buFont typeface="Arial" charset="0"/>
              <a:buNone/>
            </a:pPr>
            <a:r>
              <a:rPr lang="en-ID" altLang="en-US" sz="1400" smtClean="0">
                <a:latin typeface="Segoe UI" pitchFamily="34" charset="0"/>
                <a:cs typeface="Segoe UI" pitchFamily="34" charset="0"/>
              </a:rPr>
              <a:t>Ajay D. Kshemkalyani and Mukesh Singhal, (2008), Distributed Computing - Principles, Algorithms, and Systems, Cambridge University Press, ISBN-13 978-0-511-39341-9</a:t>
            </a:r>
          </a:p>
          <a:p>
            <a:pPr marL="360363" indent="-360363">
              <a:buFont typeface="Arial" charset="0"/>
              <a:buNone/>
            </a:pPr>
            <a:r>
              <a:rPr lang="en-ID" altLang="en-US" sz="1400" smtClean="0">
                <a:latin typeface="Segoe UI" pitchFamily="34" charset="0"/>
                <a:cs typeface="Segoe UI" pitchFamily="34" charset="0"/>
              </a:rPr>
              <a:t>New Algorithms for Fragmentation, Allocation and Redistribution in DDBSs (2011) http://fac.ksu.edu.sa/sites/default/files/Sample%20of%20MS%20Research%20Proposal.pdf (sample proposal research)</a:t>
            </a:r>
          </a:p>
          <a:p>
            <a:pPr marL="360363" indent="-360363">
              <a:buFont typeface="Arial" charset="0"/>
              <a:buNone/>
            </a:pPr>
            <a:endParaRPr lang="en-ID" altLang="en-US" sz="1600" smtClean="0">
              <a:latin typeface="Segoe UI" pitchFamily="34" charset="0"/>
              <a:cs typeface="Segoe UI" pitchFamily="34" charset="0"/>
            </a:endParaRPr>
          </a:p>
          <a:p>
            <a:pPr marL="360363" indent="-360363">
              <a:buFont typeface="Arial" charset="0"/>
              <a:buNone/>
            </a:pPr>
            <a:r>
              <a:rPr lang="en-ID" altLang="en-US" sz="1600" b="1" smtClean="0">
                <a:latin typeface="Segoe UI" pitchFamily="34" charset="0"/>
                <a:cs typeface="Segoe UI" pitchFamily="34" charset="0"/>
              </a:rPr>
              <a:t>Youtube</a:t>
            </a:r>
            <a:r>
              <a:rPr lang="en-ID" altLang="en-US" sz="1600" smtClean="0">
                <a:latin typeface="Segoe UI" pitchFamily="34" charset="0"/>
                <a:cs typeface="Segoe UI" pitchFamily="34" charset="0"/>
              </a:rPr>
              <a:t> ; </a:t>
            </a:r>
          </a:p>
          <a:p>
            <a:pPr marL="360363" indent="-360363">
              <a:buFont typeface="Arial" charset="0"/>
              <a:buNone/>
            </a:pPr>
            <a:r>
              <a:rPr lang="en-ID" altLang="en-US" sz="1400" smtClean="0">
                <a:latin typeface="Segoe UI" pitchFamily="34" charset="0"/>
                <a:cs typeface="Segoe UI" pitchFamily="34" charset="0"/>
              </a:rPr>
              <a:t>Top Down vs Bottom Up Design, </a:t>
            </a:r>
            <a:r>
              <a:rPr lang="en-ID" altLang="en-US" sz="1400" smtClean="0">
                <a:latin typeface="Segoe UI" pitchFamily="34" charset="0"/>
                <a:cs typeface="Segoe UI" pitchFamily="34" charset="0"/>
                <a:hlinkClick r:id="rId4"/>
              </a:rPr>
              <a:t>https://www.youtube.com/watch?v=otBgANxooPI</a:t>
            </a:r>
            <a:endParaRPr lang="en-ID" altLang="en-US" sz="1400" smtClean="0">
              <a:latin typeface="Segoe UI" pitchFamily="34" charset="0"/>
              <a:cs typeface="Segoe UI" pitchFamily="34" charset="0"/>
            </a:endParaRPr>
          </a:p>
          <a:p>
            <a:pPr marL="360363" indent="-360363">
              <a:buFont typeface="Arial" charset="0"/>
              <a:buNone/>
            </a:pPr>
            <a:r>
              <a:rPr lang="en-ID" altLang="en-US" sz="1400" smtClean="0">
                <a:latin typeface="Segoe UI" pitchFamily="34" charset="0"/>
                <a:cs typeface="Segoe UI" pitchFamily="34" charset="0"/>
              </a:rPr>
              <a:t>Query Processing &amp; Optimization Introduction </a:t>
            </a:r>
            <a:r>
              <a:rPr lang="en-ID" altLang="en-US" sz="1400" smtClean="0">
                <a:latin typeface="Segoe UI" pitchFamily="34" charset="0"/>
                <a:cs typeface="Segoe UI" pitchFamily="34" charset="0"/>
                <a:hlinkClick r:id="rId5"/>
              </a:rPr>
              <a:t>https://www.youtube.com/watch?v=GPz7RgBNEYE</a:t>
            </a:r>
            <a:endParaRPr lang="en-ID" altLang="en-US" sz="1400" smtClean="0">
              <a:latin typeface="Segoe UI" pitchFamily="34" charset="0"/>
              <a:cs typeface="Segoe UI" pitchFamily="34" charset="0"/>
            </a:endParaRPr>
          </a:p>
          <a:p>
            <a:pPr marL="360363" indent="-360363">
              <a:buFont typeface="Arial" charset="0"/>
              <a:buNone/>
            </a:pPr>
            <a:r>
              <a:rPr lang="en-ID" altLang="en-US" sz="1400" smtClean="0">
                <a:latin typeface="Segoe UI" pitchFamily="34" charset="0"/>
                <a:cs typeface="Segoe UI" pitchFamily="34" charset="0"/>
              </a:rPr>
              <a:t>Distribution System Reliability Analysis </a:t>
            </a:r>
            <a:r>
              <a:rPr lang="en-ID" altLang="en-US" sz="1400" smtClean="0">
                <a:latin typeface="Segoe UI" pitchFamily="34" charset="0"/>
                <a:cs typeface="Segoe UI" pitchFamily="34" charset="0"/>
                <a:hlinkClick r:id="rId6"/>
              </a:rPr>
              <a:t>https://www.youtube.com/watch?v=S70BIoEXLlk</a:t>
            </a:r>
            <a:r>
              <a:rPr lang="en-ID" altLang="en-US" sz="1400" smtClean="0">
                <a:latin typeface="Segoe UI" pitchFamily="34" charset="0"/>
                <a:cs typeface="Segoe UI" pitchFamily="34" charset="0"/>
              </a:rPr>
              <a:t> </a:t>
            </a:r>
            <a:endParaRPr lang="en-ID" altLang="en-US" sz="1600" smtClean="0">
              <a:latin typeface="Segoe UI" pitchFamily="34" charset="0"/>
              <a:cs typeface="Segoe UI" pitchFamily="34" charset="0"/>
            </a:endParaRPr>
          </a:p>
          <a:p>
            <a:pPr marL="360363" indent="-360363">
              <a:buFont typeface="Arial" charset="0"/>
              <a:buNone/>
            </a:pPr>
            <a:endParaRPr lang="en-ID" altLang="en-US" sz="1600" smtClean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12285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A95E22-40E6-4337-89B5-0247D8F1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cs typeface="Book Antiqua"/>
              </a:rPr>
              <a:t>What is a distributed DBMS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D5F2B-6B5A-4F17-83A6-8FB7490A6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distributed database (DDB) is a collection of multiple, </a:t>
            </a:r>
            <a:r>
              <a:rPr lang="en-US" i="1" dirty="0">
                <a:solidFill>
                  <a:srgbClr val="0000FF"/>
                </a:solidFill>
              </a:rPr>
              <a:t>logically interrelated</a:t>
            </a:r>
            <a:r>
              <a:rPr lang="en-US" i="1" dirty="0"/>
              <a:t> </a:t>
            </a:r>
            <a:r>
              <a:rPr lang="en-US" dirty="0"/>
              <a:t>databases distributed over a </a:t>
            </a:r>
            <a:r>
              <a:rPr lang="en-US" i="1" dirty="0">
                <a:solidFill>
                  <a:srgbClr val="0000FF"/>
                </a:solidFill>
              </a:rPr>
              <a:t>computer network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distributed database management system (D – DBMS) is the software that manages the DDB and provides an access mechanism that makes this distribution </a:t>
            </a:r>
            <a:r>
              <a:rPr lang="en-US" dirty="0">
                <a:solidFill>
                  <a:srgbClr val="0000FF"/>
                </a:solidFill>
              </a:rPr>
              <a:t>transparent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/>
              <a:t>to the users. </a:t>
            </a:r>
          </a:p>
          <a:p>
            <a:pPr marL="0" indent="0">
              <a:buNone/>
            </a:pPr>
            <a:r>
              <a:rPr lang="en-US" dirty="0"/>
              <a:t>Distributed database system (DDBS) = DDB + ( D – DBMS)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7690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BA8B7-D643-499C-98F1-7776CE08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File Systems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0509D5A-6998-4F31-8FF7-E7E0EFBEFDBD}"/>
              </a:ext>
            </a:extLst>
          </p:cNvPr>
          <p:cNvGrpSpPr/>
          <p:nvPr/>
        </p:nvGrpSpPr>
        <p:grpSpPr>
          <a:xfrm>
            <a:off x="1731818" y="2001250"/>
            <a:ext cx="6442364" cy="4021205"/>
            <a:chOff x="1661725" y="3314418"/>
            <a:chExt cx="9683609" cy="4766169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13534021-9F19-4680-8812-04A65BDA6D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0241" y="7066844"/>
              <a:ext cx="228261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  <a:cs typeface="Book Antiqua"/>
              </a:endParaRPr>
            </a:p>
          </p:txBody>
        </p:sp>
        <p:sp>
          <p:nvSpPr>
            <p:cNvPr id="6" name="Line 4">
              <a:extLst>
                <a:ext uri="{FF2B5EF4-FFF2-40B4-BE49-F238E27FC236}">
                  <a16:creationId xmlns:a16="http://schemas.microsoft.com/office/drawing/2014/main" xmlns="" id="{7FAF7E36-172D-4952-9B82-6F591A696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8303" y="4375573"/>
              <a:ext cx="228261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  <a:cs typeface="Book Antiqua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xmlns="" id="{D2E6A9E6-660D-424C-BA58-5A72B6E1D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8303" y="5676053"/>
              <a:ext cx="228261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  <a:cs typeface="Book Antiqua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xmlns="" id="{5B4D642B-67E9-4C6C-A356-C38C596A7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725" y="3806613"/>
              <a:ext cx="4073031" cy="577991"/>
            </a:xfrm>
            <a:prstGeom prst="rect">
              <a:avLst/>
            </a:prstGeom>
            <a:solidFill>
              <a:srgbClr val="A3F25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  <a:cs typeface="Book Antiqua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xmlns="" id="{593E5D41-77B7-4C2F-A030-5FC8AF956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261" y="3786294"/>
              <a:ext cx="1821893" cy="47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b="1" dirty="0">
                  <a:latin typeface="Book Antiqua"/>
                  <a:cs typeface="Book Antiqua"/>
                </a:rPr>
                <a:t>program 1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xmlns="" id="{28C1B8D2-ABCC-4A28-9B94-CBCD59120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725" y="4366542"/>
              <a:ext cx="4073031" cy="57799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  <a:cs typeface="Book Antiqua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22C88517-A3D6-4DCE-BABA-ACE7BFFED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927" y="4402666"/>
              <a:ext cx="2894120" cy="443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1600" b="1" dirty="0">
                  <a:latin typeface="Book Antiqua"/>
                  <a:cs typeface="Book Antiqua"/>
                </a:rPr>
                <a:t>data description 1</a:t>
              </a: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xmlns="" id="{666CAD22-ABF8-4128-AE63-0C384CE02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725" y="5134187"/>
              <a:ext cx="4073031" cy="577991"/>
            </a:xfrm>
            <a:prstGeom prst="rect">
              <a:avLst/>
            </a:prstGeom>
            <a:solidFill>
              <a:srgbClr val="A3F25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  <a:cs typeface="Book Antiqua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xmlns="" id="{586E9E17-0E15-4E73-BE68-7F8BBFA66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261" y="5113867"/>
              <a:ext cx="1821893" cy="47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b="1" dirty="0">
                  <a:latin typeface="Book Antiqua"/>
                  <a:cs typeface="Book Antiqua"/>
                </a:rPr>
                <a:t>program 2</a:t>
              </a: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xmlns="" id="{777F503A-B8BC-44B7-A8CA-4057958D7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725" y="5694116"/>
              <a:ext cx="4073031" cy="57799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  <a:cs typeface="Book Antiqua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xmlns="" id="{7D0019DF-968A-48E4-B9BE-2F706E45D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927" y="5730240"/>
              <a:ext cx="2894120" cy="443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1600" b="1" dirty="0">
                  <a:latin typeface="Book Antiqua"/>
                  <a:cs typeface="Book Antiqua"/>
                </a:rPr>
                <a:t>data description 2</a:t>
              </a: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2CA7048F-79EF-492B-9959-A7069C340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725" y="6515947"/>
              <a:ext cx="4073031" cy="577991"/>
            </a:xfrm>
            <a:prstGeom prst="rect">
              <a:avLst/>
            </a:prstGeom>
            <a:solidFill>
              <a:srgbClr val="A3F25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  <a:cs typeface="Book Antiqua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xmlns="" id="{F4D8AF08-0F91-4F33-A071-16404B33F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261" y="6495627"/>
              <a:ext cx="1821893" cy="47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b="1" dirty="0">
                  <a:latin typeface="Book Antiqua"/>
                  <a:cs typeface="Book Antiqua"/>
                </a:rPr>
                <a:t>program 3</a:t>
              </a: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xmlns="" id="{C329FADB-C015-4984-BE90-CB33D61DE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725" y="7075876"/>
              <a:ext cx="4073031" cy="57799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  <a:cs typeface="Book Antiqua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xmlns="" id="{3362290A-301B-452A-BDD3-8AE05B17F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927" y="7112001"/>
              <a:ext cx="2894120" cy="443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1600" b="1" dirty="0">
                  <a:latin typeface="Book Antiqua"/>
                  <a:cs typeface="Book Antiqua"/>
                </a:rPr>
                <a:t>data description 3</a:t>
              </a:r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0748D977-84DA-42C0-B090-D13E25366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3076" y="3612444"/>
              <a:ext cx="0" cy="40211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  <a:cs typeface="Book Antiqua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70B030E4-76DF-4E06-9492-CD7625E94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5751" y="3639538"/>
              <a:ext cx="3287324" cy="3991751"/>
            </a:xfrm>
            <a:prstGeom prst="rect">
              <a:avLst/>
            </a:prstGeom>
            <a:solidFill>
              <a:srgbClr val="79001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  <a:cs typeface="Book Antiqua"/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xmlns="" id="{8AC121C8-DC25-46FA-85D6-E8A817FCC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2526" y="3314418"/>
              <a:ext cx="3280550" cy="598312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  <a:cs typeface="Book Antiqua"/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xmlns="" id="{837E3825-FE41-4E2C-B1C1-5093335E7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4463" y="3635023"/>
              <a:ext cx="0" cy="40256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  <a:cs typeface="Book Antiqua"/>
              </a:endParaRPr>
            </a:p>
          </p:txBody>
        </p:sp>
        <p:grpSp>
          <p:nvGrpSpPr>
            <p:cNvPr id="24" name="Group 22">
              <a:extLst>
                <a:ext uri="{FF2B5EF4-FFF2-40B4-BE49-F238E27FC236}">
                  <a16:creationId xmlns:a16="http://schemas.microsoft.com/office/drawing/2014/main" xmlns="" id="{24F68D2E-3687-4DC8-AC3B-FAE6A4FBA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64782" y="7583876"/>
              <a:ext cx="3280552" cy="496711"/>
              <a:chOff x="3572" y="3359"/>
              <a:chExt cx="1453" cy="220"/>
            </a:xfrm>
          </p:grpSpPr>
          <p:sp>
            <p:nvSpPr>
              <p:cNvPr id="34" name="Arc 23">
                <a:extLst>
                  <a:ext uri="{FF2B5EF4-FFF2-40B4-BE49-F238E27FC236}">
                    <a16:creationId xmlns:a16="http://schemas.microsoft.com/office/drawing/2014/main" xmlns="" id="{958F821C-349A-42CB-9EE8-441601F76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3359"/>
                <a:ext cx="699" cy="220"/>
              </a:xfrm>
              <a:custGeom>
                <a:avLst/>
                <a:gdLst>
                  <a:gd name="G0" fmla="+- 30 0 0"/>
                  <a:gd name="G1" fmla="+- 0 0 0"/>
                  <a:gd name="G2" fmla="+- 21600 0 0"/>
                  <a:gd name="T0" fmla="*/ 21630 w 21630"/>
                  <a:gd name="T1" fmla="*/ 0 h 21600"/>
                  <a:gd name="T2" fmla="*/ 0 w 21630"/>
                  <a:gd name="T3" fmla="*/ 21599 h 21600"/>
                  <a:gd name="T4" fmla="*/ 30 w 2163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0" h="21600" fill="none" extrusionOk="0">
                    <a:moveTo>
                      <a:pt x="21630" y="0"/>
                    </a:moveTo>
                    <a:cubicBezTo>
                      <a:pt x="21630" y="11929"/>
                      <a:pt x="11959" y="21600"/>
                      <a:pt x="30" y="21600"/>
                    </a:cubicBezTo>
                    <a:cubicBezTo>
                      <a:pt x="19" y="21599"/>
                      <a:pt x="9" y="21599"/>
                      <a:pt x="-1" y="21599"/>
                    </a:cubicBezTo>
                  </a:path>
                  <a:path w="21630" h="21600" stroke="0" extrusionOk="0">
                    <a:moveTo>
                      <a:pt x="21630" y="0"/>
                    </a:moveTo>
                    <a:cubicBezTo>
                      <a:pt x="21630" y="11929"/>
                      <a:pt x="11959" y="21600"/>
                      <a:pt x="30" y="21600"/>
                    </a:cubicBezTo>
                    <a:cubicBezTo>
                      <a:pt x="19" y="21599"/>
                      <a:pt x="9" y="21599"/>
                      <a:pt x="-1" y="21599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  <a:cs typeface="Book Antiqua"/>
                </a:endParaRPr>
              </a:p>
            </p:txBody>
          </p:sp>
          <p:sp>
            <p:nvSpPr>
              <p:cNvPr id="35" name="Arc 24">
                <a:extLst>
                  <a:ext uri="{FF2B5EF4-FFF2-40B4-BE49-F238E27FC236}">
                    <a16:creationId xmlns:a16="http://schemas.microsoft.com/office/drawing/2014/main" xmlns="" id="{8A4B133D-D4B6-4095-AA68-1BDF8193C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3375"/>
                <a:ext cx="777" cy="204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  <a:cs typeface="Book Antiqua"/>
                </a:endParaRPr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xmlns="" id="{6A59880F-C08C-41CF-889F-7DB43AB1A8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64782" y="4779716"/>
              <a:ext cx="3280552" cy="325120"/>
              <a:chOff x="3572" y="2117"/>
              <a:chExt cx="1453" cy="144"/>
            </a:xfrm>
          </p:grpSpPr>
          <p:sp>
            <p:nvSpPr>
              <p:cNvPr id="32" name="Arc 26">
                <a:extLst>
                  <a:ext uri="{FF2B5EF4-FFF2-40B4-BE49-F238E27FC236}">
                    <a16:creationId xmlns:a16="http://schemas.microsoft.com/office/drawing/2014/main" xmlns="" id="{812D8342-DC0E-4987-8A52-6627329FF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2117"/>
                <a:ext cx="700" cy="144"/>
              </a:xfrm>
              <a:custGeom>
                <a:avLst/>
                <a:gdLst>
                  <a:gd name="G0" fmla="+- 31 0 0"/>
                  <a:gd name="G1" fmla="+- 150 0 0"/>
                  <a:gd name="G2" fmla="+- 21600 0 0"/>
                  <a:gd name="T0" fmla="*/ 21630 w 21631"/>
                  <a:gd name="T1" fmla="*/ 0 h 21750"/>
                  <a:gd name="T2" fmla="*/ 0 w 21631"/>
                  <a:gd name="T3" fmla="*/ 21749 h 21750"/>
                  <a:gd name="T4" fmla="*/ 31 w 21631"/>
                  <a:gd name="T5" fmla="*/ 150 h 21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1" h="21750" fill="none" extrusionOk="0">
                    <a:moveTo>
                      <a:pt x="21630" y="-1"/>
                    </a:moveTo>
                    <a:cubicBezTo>
                      <a:pt x="21630" y="49"/>
                      <a:pt x="21631" y="99"/>
                      <a:pt x="21631" y="150"/>
                    </a:cubicBezTo>
                    <a:cubicBezTo>
                      <a:pt x="21631" y="12079"/>
                      <a:pt x="11960" y="21750"/>
                      <a:pt x="31" y="21750"/>
                    </a:cubicBezTo>
                    <a:cubicBezTo>
                      <a:pt x="20" y="21749"/>
                      <a:pt x="10" y="21749"/>
                      <a:pt x="-1" y="21749"/>
                    </a:cubicBezTo>
                  </a:path>
                  <a:path w="21631" h="21750" stroke="0" extrusionOk="0">
                    <a:moveTo>
                      <a:pt x="21630" y="-1"/>
                    </a:moveTo>
                    <a:cubicBezTo>
                      <a:pt x="21630" y="49"/>
                      <a:pt x="21631" y="99"/>
                      <a:pt x="21631" y="150"/>
                    </a:cubicBezTo>
                    <a:cubicBezTo>
                      <a:pt x="21631" y="12079"/>
                      <a:pt x="11960" y="21750"/>
                      <a:pt x="31" y="21750"/>
                    </a:cubicBezTo>
                    <a:cubicBezTo>
                      <a:pt x="20" y="21749"/>
                      <a:pt x="10" y="21749"/>
                      <a:pt x="-1" y="21749"/>
                    </a:cubicBezTo>
                    <a:lnTo>
                      <a:pt x="31" y="150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  <a:cs typeface="Book Antiqua"/>
                </a:endParaRPr>
              </a:p>
            </p:txBody>
          </p:sp>
          <p:sp>
            <p:nvSpPr>
              <p:cNvPr id="33" name="Arc 27">
                <a:extLst>
                  <a:ext uri="{FF2B5EF4-FFF2-40B4-BE49-F238E27FC236}">
                    <a16:creationId xmlns:a16="http://schemas.microsoft.com/office/drawing/2014/main" xmlns="" id="{9C4C4E4A-819C-42CA-9302-5BDD7C438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2128"/>
                <a:ext cx="777" cy="13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  <a:cs typeface="Book Antiqua"/>
                </a:endParaRPr>
              </a:p>
            </p:txBody>
          </p:sp>
        </p:grpSp>
        <p:grpSp>
          <p:nvGrpSpPr>
            <p:cNvPr id="26" name="Group 28">
              <a:extLst>
                <a:ext uri="{FF2B5EF4-FFF2-40B4-BE49-F238E27FC236}">
                  <a16:creationId xmlns:a16="http://schemas.microsoft.com/office/drawing/2014/main" xmlns="" id="{9136C648-DDE9-45A2-A07F-6FBF965DCB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64782" y="6193085"/>
              <a:ext cx="3280552" cy="424462"/>
              <a:chOff x="3572" y="2743"/>
              <a:chExt cx="1453" cy="188"/>
            </a:xfrm>
          </p:grpSpPr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xmlns="" id="{A14AA51D-62C4-4F03-95C3-674C47242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2743"/>
                <a:ext cx="699" cy="187"/>
              </a:xfrm>
              <a:custGeom>
                <a:avLst/>
                <a:gdLst>
                  <a:gd name="G0" fmla="+- 30 0 0"/>
                  <a:gd name="G1" fmla="+- 0 0 0"/>
                  <a:gd name="G2" fmla="+- 21600 0 0"/>
                  <a:gd name="T0" fmla="*/ 21630 w 21630"/>
                  <a:gd name="T1" fmla="*/ 0 h 21600"/>
                  <a:gd name="T2" fmla="*/ 0 w 21630"/>
                  <a:gd name="T3" fmla="*/ 21599 h 21600"/>
                  <a:gd name="T4" fmla="*/ 30 w 2163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0" h="21600" fill="none" extrusionOk="0">
                    <a:moveTo>
                      <a:pt x="21630" y="0"/>
                    </a:moveTo>
                    <a:cubicBezTo>
                      <a:pt x="21630" y="11929"/>
                      <a:pt x="11959" y="21600"/>
                      <a:pt x="30" y="21600"/>
                    </a:cubicBezTo>
                    <a:cubicBezTo>
                      <a:pt x="19" y="21599"/>
                      <a:pt x="9" y="21599"/>
                      <a:pt x="-1" y="21599"/>
                    </a:cubicBezTo>
                  </a:path>
                  <a:path w="21630" h="21600" stroke="0" extrusionOk="0">
                    <a:moveTo>
                      <a:pt x="21630" y="0"/>
                    </a:moveTo>
                    <a:cubicBezTo>
                      <a:pt x="21630" y="11929"/>
                      <a:pt x="11959" y="21600"/>
                      <a:pt x="30" y="21600"/>
                    </a:cubicBezTo>
                    <a:cubicBezTo>
                      <a:pt x="19" y="21599"/>
                      <a:pt x="9" y="21599"/>
                      <a:pt x="-1" y="21599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  <a:cs typeface="Book Antiqua"/>
                </a:endParaRPr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xmlns="" id="{E6636697-61AC-4057-82D7-01AD7D338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2760"/>
                <a:ext cx="777" cy="171"/>
              </a:xfrm>
              <a:custGeom>
                <a:avLst/>
                <a:gdLst>
                  <a:gd name="G0" fmla="+- 21600 0 0"/>
                  <a:gd name="G1" fmla="+- 126 0 0"/>
                  <a:gd name="G2" fmla="+- 21600 0 0"/>
                  <a:gd name="T0" fmla="*/ 21600 w 21600"/>
                  <a:gd name="T1" fmla="*/ 21726 h 21726"/>
                  <a:gd name="T2" fmla="*/ 1 w 21600"/>
                  <a:gd name="T3" fmla="*/ 0 h 21726"/>
                  <a:gd name="T4" fmla="*/ 21600 w 21600"/>
                  <a:gd name="T5" fmla="*/ 126 h 21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600" y="21725"/>
                    </a:moveTo>
                    <a:cubicBezTo>
                      <a:pt x="9670" y="21726"/>
                      <a:pt x="0" y="12055"/>
                      <a:pt x="0" y="126"/>
                    </a:cubicBezTo>
                    <a:cubicBezTo>
                      <a:pt x="0" y="83"/>
                      <a:pt x="0" y="41"/>
                      <a:pt x="0" y="-1"/>
                    </a:cubicBezTo>
                  </a:path>
                  <a:path w="21600" h="21726" stroke="0" extrusionOk="0">
                    <a:moveTo>
                      <a:pt x="21600" y="21725"/>
                    </a:moveTo>
                    <a:cubicBezTo>
                      <a:pt x="9670" y="21726"/>
                      <a:pt x="0" y="12055"/>
                      <a:pt x="0" y="126"/>
                    </a:cubicBezTo>
                    <a:cubicBezTo>
                      <a:pt x="0" y="83"/>
                      <a:pt x="0" y="41"/>
                      <a:pt x="0" y="-1"/>
                    </a:cubicBezTo>
                    <a:lnTo>
                      <a:pt x="21600" y="126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  <a:cs typeface="Book Antiqua"/>
                </a:endParaRPr>
              </a:p>
            </p:txBody>
          </p:sp>
        </p:grpSp>
        <p:sp>
          <p:nvSpPr>
            <p:cNvPr id="27" name="Rectangle 31">
              <a:extLst>
                <a:ext uri="{FF2B5EF4-FFF2-40B4-BE49-F238E27FC236}">
                  <a16:creationId xmlns:a16="http://schemas.microsoft.com/office/drawing/2014/main" xmlns="" id="{A676CC3A-3BDA-4F93-ABE4-3BD0273CC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3854" y="4172374"/>
              <a:ext cx="1154464" cy="443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Book Antiqua"/>
                  <a:cs typeface="Book Antiqua"/>
                </a:rPr>
                <a:t>File 1</a:t>
              </a:r>
            </a:p>
          </p:txBody>
        </p:sp>
        <p:sp>
          <p:nvSpPr>
            <p:cNvPr id="28" name="Rectangle 32">
              <a:extLst>
                <a:ext uri="{FF2B5EF4-FFF2-40B4-BE49-F238E27FC236}">
                  <a16:creationId xmlns:a16="http://schemas.microsoft.com/office/drawing/2014/main" xmlns="" id="{D83E364E-0EBF-46B0-8A7D-76A211715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3854" y="5727984"/>
              <a:ext cx="1154464" cy="443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Book Antiqua"/>
                  <a:cs typeface="Book Antiqua"/>
                </a:rPr>
                <a:t>File 2</a:t>
              </a:r>
            </a:p>
          </p:txBody>
        </p:sp>
        <p:sp>
          <p:nvSpPr>
            <p:cNvPr id="29" name="Rectangle 33">
              <a:extLst>
                <a:ext uri="{FF2B5EF4-FFF2-40B4-BE49-F238E27FC236}">
                  <a16:creationId xmlns:a16="http://schemas.microsoft.com/office/drawing/2014/main" xmlns="" id="{F50BE481-44F1-4607-A7DA-43DC34EE0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3854" y="7019433"/>
              <a:ext cx="1154464" cy="443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Book Antiqua"/>
                  <a:cs typeface="Book Antiqua"/>
                </a:rPr>
                <a:t>File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59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EF7DB-41B0-43E4-8C88-2F8E4D37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Database Management</a:t>
            </a:r>
            <a:endParaRPr lang="en-ID" dirty="0"/>
          </a:p>
        </p:txBody>
      </p:sp>
      <p:grpSp>
        <p:nvGrpSpPr>
          <p:cNvPr id="4" name="Group 1027">
            <a:extLst>
              <a:ext uri="{FF2B5EF4-FFF2-40B4-BE49-F238E27FC236}">
                <a16:creationId xmlns:a16="http://schemas.microsoft.com/office/drawing/2014/main" xmlns="" id="{7B1CF056-706F-44BC-ACF8-2A148485130F}"/>
              </a:ext>
            </a:extLst>
          </p:cNvPr>
          <p:cNvGrpSpPr>
            <a:grpSpLocks/>
          </p:cNvGrpSpPr>
          <p:nvPr/>
        </p:nvGrpSpPr>
        <p:grpSpPr bwMode="auto">
          <a:xfrm>
            <a:off x="1083317" y="2001251"/>
            <a:ext cx="7548058" cy="4025476"/>
            <a:chOff x="578" y="988"/>
            <a:chExt cx="4605" cy="2935"/>
          </a:xfrm>
        </p:grpSpPr>
        <p:sp>
          <p:nvSpPr>
            <p:cNvPr id="5" name="Rectangle 1028">
              <a:extLst>
                <a:ext uri="{FF2B5EF4-FFF2-40B4-BE49-F238E27FC236}">
                  <a16:creationId xmlns:a16="http://schemas.microsoft.com/office/drawing/2014/main" xmlns="" id="{EF70148B-4B1B-415B-9735-86305D140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7" y="1864"/>
              <a:ext cx="1156" cy="1088"/>
            </a:xfrm>
            <a:prstGeom prst="rect">
              <a:avLst/>
            </a:prstGeom>
            <a:solidFill>
              <a:srgbClr val="79001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6" name="Oval 1029">
              <a:extLst>
                <a:ext uri="{FF2B5EF4-FFF2-40B4-BE49-F238E27FC236}">
                  <a16:creationId xmlns:a16="http://schemas.microsoft.com/office/drawing/2014/main" xmlns="" id="{B64B0B65-38BD-43C9-967A-70E2E7388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7" y="1776"/>
              <a:ext cx="1156" cy="160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grpSp>
          <p:nvGrpSpPr>
            <p:cNvPr id="7" name="Group 1030">
              <a:extLst>
                <a:ext uri="{FF2B5EF4-FFF2-40B4-BE49-F238E27FC236}">
                  <a16:creationId xmlns:a16="http://schemas.microsoft.com/office/drawing/2014/main" xmlns="" id="{915085F6-9F56-44C2-93BD-5861B139BE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8" y="2936"/>
              <a:ext cx="1155" cy="153"/>
              <a:chOff x="4028" y="2936"/>
              <a:chExt cx="1155" cy="153"/>
            </a:xfrm>
          </p:grpSpPr>
          <p:sp>
            <p:nvSpPr>
              <p:cNvPr id="31" name="Arc 1031">
                <a:extLst>
                  <a:ext uri="{FF2B5EF4-FFF2-40B4-BE49-F238E27FC236}">
                    <a16:creationId xmlns:a16="http://schemas.microsoft.com/office/drawing/2014/main" xmlns="" id="{4C64E345-4327-4432-BE2A-6BD816DBB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" y="2936"/>
                <a:ext cx="556" cy="153"/>
              </a:xfrm>
              <a:custGeom>
                <a:avLst/>
                <a:gdLst>
                  <a:gd name="G0" fmla="+- 0 0 0"/>
                  <a:gd name="G1" fmla="+- 141 0 0"/>
                  <a:gd name="G2" fmla="+- 21600 0 0"/>
                  <a:gd name="T0" fmla="*/ 21599 w 21600"/>
                  <a:gd name="T1" fmla="*/ 0 h 21741"/>
                  <a:gd name="T2" fmla="*/ 0 w 21600"/>
                  <a:gd name="T3" fmla="*/ 21741 h 21741"/>
                  <a:gd name="T4" fmla="*/ 0 w 21600"/>
                  <a:gd name="T5" fmla="*/ 141 h 21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41" fill="none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</a:path>
                  <a:path w="21600" h="21741" stroke="0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32" name="Arc 1032">
                <a:extLst>
                  <a:ext uri="{FF2B5EF4-FFF2-40B4-BE49-F238E27FC236}">
                    <a16:creationId xmlns:a16="http://schemas.microsoft.com/office/drawing/2014/main" xmlns="" id="{95442778-1479-4BF9-8BB1-8050ABD1D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946"/>
                <a:ext cx="616" cy="1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565 w 21600"/>
                  <a:gd name="T1" fmla="*/ 21599 h 21599"/>
                  <a:gd name="T2" fmla="*/ 0 w 21600"/>
                  <a:gd name="T3" fmla="*/ 0 h 21599"/>
                  <a:gd name="T4" fmla="*/ 21600 w 21600"/>
                  <a:gd name="T5" fmla="*/ 0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</a:path>
                  <a:path w="21600" h="21599" stroke="0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sp>
          <p:nvSpPr>
            <p:cNvPr id="8" name="Rectangle 1033">
              <a:extLst>
                <a:ext uri="{FF2B5EF4-FFF2-40B4-BE49-F238E27FC236}">
                  <a16:creationId xmlns:a16="http://schemas.microsoft.com/office/drawing/2014/main" xmlns="" id="{3D07DA31-438B-49BC-8E1F-E2294DC80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7" y="2308"/>
              <a:ext cx="678" cy="309"/>
            </a:xfrm>
            <a:prstGeom prst="rect">
              <a:avLst/>
            </a:prstGeom>
            <a:solidFill>
              <a:srgbClr val="7900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Book Antiqua"/>
                </a:rPr>
                <a:t>database</a:t>
              </a:r>
            </a:p>
          </p:txBody>
        </p:sp>
        <p:sp>
          <p:nvSpPr>
            <p:cNvPr id="9" name="Rectangle 1034">
              <a:extLst>
                <a:ext uri="{FF2B5EF4-FFF2-40B4-BE49-F238E27FC236}">
                  <a16:creationId xmlns:a16="http://schemas.microsoft.com/office/drawing/2014/main" xmlns="" id="{D56D4DBC-4123-41E1-9ED6-8518F4AC6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580"/>
              <a:ext cx="519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DBMS</a:t>
              </a:r>
            </a:p>
          </p:txBody>
        </p:sp>
        <p:sp>
          <p:nvSpPr>
            <p:cNvPr id="10" name="Rectangle 1035">
              <a:extLst>
                <a:ext uri="{FF2B5EF4-FFF2-40B4-BE49-F238E27FC236}">
                  <a16:creationId xmlns:a16="http://schemas.microsoft.com/office/drawing/2014/main" xmlns="" id="{BB5BF73C-1253-4036-B8EB-AD5FF063F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" y="1000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1" name="Rectangle 1036">
              <a:extLst>
                <a:ext uri="{FF2B5EF4-FFF2-40B4-BE49-F238E27FC236}">
                  <a16:creationId xmlns:a16="http://schemas.microsoft.com/office/drawing/2014/main" xmlns="" id="{1A6DAE4A-06B9-4C1D-9922-A4B1CCD8D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" y="988"/>
              <a:ext cx="853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program 1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12" name="Rectangle 1038">
              <a:extLst>
                <a:ext uri="{FF2B5EF4-FFF2-40B4-BE49-F238E27FC236}">
                  <a16:creationId xmlns:a16="http://schemas.microsoft.com/office/drawing/2014/main" xmlns="" id="{3F3AE0B6-D34C-43D5-8ED3-EDFA8DB53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2092"/>
              <a:ext cx="853" cy="807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program 2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13" name="Rectangle 1039">
              <a:extLst>
                <a:ext uri="{FF2B5EF4-FFF2-40B4-BE49-F238E27FC236}">
                  <a16:creationId xmlns:a16="http://schemas.microsoft.com/office/drawing/2014/main" xmlns="" id="{2B7ECA4A-4528-42FB-8684-9C3FDA415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" y="3128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4" name="Rectangle 1040">
              <a:extLst>
                <a:ext uri="{FF2B5EF4-FFF2-40B4-BE49-F238E27FC236}">
                  <a16:creationId xmlns:a16="http://schemas.microsoft.com/office/drawing/2014/main" xmlns="" id="{3CE7A1B4-AD09-457A-A4D4-D2B4A1647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" y="3116"/>
              <a:ext cx="853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program 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grpSp>
          <p:nvGrpSpPr>
            <p:cNvPr id="15" name="Group 1041">
              <a:extLst>
                <a:ext uri="{FF2B5EF4-FFF2-40B4-BE49-F238E27FC236}">
                  <a16:creationId xmlns:a16="http://schemas.microsoft.com/office/drawing/2014/main" xmlns="" id="{E5C9207E-8D4C-457D-8F2D-75C482AB3B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" y="1900"/>
              <a:ext cx="1267" cy="1064"/>
              <a:chOff x="2287" y="1900"/>
              <a:chExt cx="1267" cy="1064"/>
            </a:xfrm>
          </p:grpSpPr>
          <p:sp>
            <p:nvSpPr>
              <p:cNvPr id="27" name="Rectangle 1042">
                <a:extLst>
                  <a:ext uri="{FF2B5EF4-FFF2-40B4-BE49-F238E27FC236}">
                    <a16:creationId xmlns:a16="http://schemas.microsoft.com/office/drawing/2014/main" xmlns="" id="{559D981A-E156-4EAC-85F9-F5E246DF5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" y="1900"/>
                <a:ext cx="1267" cy="106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28" name="Line 1043">
                <a:extLst>
                  <a:ext uri="{FF2B5EF4-FFF2-40B4-BE49-F238E27FC236}">
                    <a16:creationId xmlns:a16="http://schemas.microsoft.com/office/drawing/2014/main" xmlns="" id="{8D92170A-506F-46F1-A7A2-73FAE96EB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436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29" name="Line 1044">
                <a:extLst>
                  <a:ext uri="{FF2B5EF4-FFF2-40B4-BE49-F238E27FC236}">
                    <a16:creationId xmlns:a16="http://schemas.microsoft.com/office/drawing/2014/main" xmlns="" id="{A538A371-CF9B-4C85-9634-7B723E4FE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708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30" name="Line 1045">
                <a:extLst>
                  <a:ext uri="{FF2B5EF4-FFF2-40B4-BE49-F238E27FC236}">
                    <a16:creationId xmlns:a16="http://schemas.microsoft.com/office/drawing/2014/main" xmlns="" id="{EFA8B883-F4E6-4739-B347-EA55A3A90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5" y="2172"/>
                <a:ext cx="12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sp>
          <p:nvSpPr>
            <p:cNvPr id="16" name="Rectangle 1046">
              <a:extLst>
                <a:ext uri="{FF2B5EF4-FFF2-40B4-BE49-F238E27FC236}">
                  <a16:creationId xmlns:a16="http://schemas.microsoft.com/office/drawing/2014/main" xmlns="" id="{70F254B4-B86E-426F-84E5-3A2C48D1A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" y="1875"/>
              <a:ext cx="816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description</a:t>
              </a:r>
            </a:p>
          </p:txBody>
        </p:sp>
        <p:sp>
          <p:nvSpPr>
            <p:cNvPr id="17" name="Rectangle 1047">
              <a:extLst>
                <a:ext uri="{FF2B5EF4-FFF2-40B4-BE49-F238E27FC236}">
                  <a16:creationId xmlns:a16="http://schemas.microsoft.com/office/drawing/2014/main" xmlns="" id="{DD39E25B-6D20-478F-909F-48D4A83F0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2147"/>
              <a:ext cx="956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manipulation</a:t>
              </a:r>
            </a:p>
          </p:txBody>
        </p:sp>
        <p:sp>
          <p:nvSpPr>
            <p:cNvPr id="18" name="Rectangle 1048">
              <a:extLst>
                <a:ext uri="{FF2B5EF4-FFF2-40B4-BE49-F238E27FC236}">
                  <a16:creationId xmlns:a16="http://schemas.microsoft.com/office/drawing/2014/main" xmlns="" id="{EFDA033C-9A2B-4A73-9E58-65F21C1D3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419"/>
              <a:ext cx="559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control</a:t>
              </a:r>
            </a:p>
          </p:txBody>
        </p:sp>
        <p:grpSp>
          <p:nvGrpSpPr>
            <p:cNvPr id="19" name="Group 1049">
              <a:extLst>
                <a:ext uri="{FF2B5EF4-FFF2-40B4-BE49-F238E27FC236}">
                  <a16:creationId xmlns:a16="http://schemas.microsoft.com/office/drawing/2014/main" xmlns="" id="{2FB0C904-26E6-40A7-AC63-ADC2E21C3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6" y="2812"/>
              <a:ext cx="8" cy="120"/>
              <a:chOff x="2916" y="2812"/>
              <a:chExt cx="8" cy="120"/>
            </a:xfrm>
          </p:grpSpPr>
          <p:sp>
            <p:nvSpPr>
              <p:cNvPr id="24" name="Oval 1050">
                <a:extLst>
                  <a:ext uri="{FF2B5EF4-FFF2-40B4-BE49-F238E27FC236}">
                    <a16:creationId xmlns:a16="http://schemas.microsoft.com/office/drawing/2014/main" xmlns="" id="{59A8926D-29F0-4ED7-A0A8-6EBE8A6AD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2812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25" name="Oval 1051">
                <a:extLst>
                  <a:ext uri="{FF2B5EF4-FFF2-40B4-BE49-F238E27FC236}">
                    <a16:creationId xmlns:a16="http://schemas.microsoft.com/office/drawing/2014/main" xmlns="" id="{F764978B-F87E-4DC7-B594-2E64E8986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286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  <p:sp>
            <p:nvSpPr>
              <p:cNvPr id="26" name="Oval 1052">
                <a:extLst>
                  <a:ext uri="{FF2B5EF4-FFF2-40B4-BE49-F238E27FC236}">
                    <a16:creationId xmlns:a16="http://schemas.microsoft.com/office/drawing/2014/main" xmlns="" id="{36A45BE4-CA3E-4797-8DFC-6D0B6D417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2924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Book Antiqua"/>
                </a:endParaRPr>
              </a:p>
            </p:txBody>
          </p:sp>
        </p:grpSp>
        <p:sp>
          <p:nvSpPr>
            <p:cNvPr id="20" name="Line 1053">
              <a:extLst>
                <a:ext uri="{FF2B5EF4-FFF2-40B4-BE49-F238E27FC236}">
                  <a16:creationId xmlns:a16="http://schemas.microsoft.com/office/drawing/2014/main" xmlns="" id="{EE7869AA-8B9D-4B2F-819A-E7A097C708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9" y="2432"/>
              <a:ext cx="71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21" name="Line 1054">
              <a:extLst>
                <a:ext uri="{FF2B5EF4-FFF2-40B4-BE49-F238E27FC236}">
                  <a16:creationId xmlns:a16="http://schemas.microsoft.com/office/drawing/2014/main" xmlns="" id="{75BA7CF5-E7D6-45C6-A91B-971E859F9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1312"/>
              <a:ext cx="720" cy="7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22" name="Line 1055">
              <a:extLst>
                <a:ext uri="{FF2B5EF4-FFF2-40B4-BE49-F238E27FC236}">
                  <a16:creationId xmlns:a16="http://schemas.microsoft.com/office/drawing/2014/main" xmlns="" id="{628B8BDF-9CBE-488C-B6CA-FA6802C40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1" y="2828"/>
              <a:ext cx="720" cy="6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23" name="Line 1056">
              <a:extLst>
                <a:ext uri="{FF2B5EF4-FFF2-40B4-BE49-F238E27FC236}">
                  <a16:creationId xmlns:a16="http://schemas.microsoft.com/office/drawing/2014/main" xmlns="" id="{A4630F1D-542D-481D-8251-01A2A4C90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2432"/>
              <a:ext cx="4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Book Antiqu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43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4A69C-6D34-46B2-A79A-4A6D15A2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D" dirty="0"/>
              <a:t>Distributed DBMS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0530641-2A37-4B37-BD7C-CCD8550D8481}"/>
              </a:ext>
            </a:extLst>
          </p:cNvPr>
          <p:cNvGrpSpPr/>
          <p:nvPr/>
        </p:nvGrpSpPr>
        <p:grpSpPr>
          <a:xfrm>
            <a:off x="1407364" y="2339365"/>
            <a:ext cx="7074249" cy="3566150"/>
            <a:chOff x="1424295" y="2935111"/>
            <a:chExt cx="10213957" cy="617615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37669FF6-8D5D-47C9-9EEE-A9604EEFD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378" y="2935111"/>
              <a:ext cx="3233138" cy="1065671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FF5008">
                  <a:alpha val="74998"/>
                </a:srgb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AB30DC13-9BA4-49AB-9529-59F0C8AD0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284" y="2935111"/>
              <a:ext cx="3233138" cy="1065671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FF5008">
                  <a:alpha val="74998"/>
                </a:srgb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xmlns="" id="{1DCB113E-1C4D-4AB7-A527-826634548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5831" y="5752818"/>
              <a:ext cx="3124764" cy="1715911"/>
            </a:xfrm>
            <a:prstGeom prst="rect">
              <a:avLst/>
            </a:prstGeom>
            <a:solidFill>
              <a:schemeClr val="accent3">
                <a:lumMod val="2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3">
                  <a:lumMod val="50000"/>
                  <a:alpha val="75000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1600" i="1" dirty="0">
                <a:latin typeface="Book Antiqua"/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55E98A04-3654-4FCF-8710-17B0850DD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604" y="4018845"/>
              <a:ext cx="2257778" cy="171591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xmlns="" id="{1E379DF0-23F2-4261-9F7B-A70AF87500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69387" y="4018845"/>
              <a:ext cx="2275840" cy="171591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1600" dirty="0">
                <a:latin typeface="Book Antiqua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xmlns="" id="{CE1B7F92-BEA0-471D-8354-DBC0C7B4A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955" y="2987041"/>
              <a:ext cx="1857985" cy="851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310" tIns="36124" rIns="90310" bIns="36124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ook Antiqua"/>
                </a:rPr>
                <a:t>Database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ook Antiqua"/>
                </a:rPr>
                <a:t>Technology</a:t>
              </a: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D570587A-7D4A-4CB4-A38F-7D20153F7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3555" y="2987041"/>
              <a:ext cx="1628857" cy="851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310" tIns="36124" rIns="90310" bIns="36124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ook Antiqua"/>
                </a:rPr>
                <a:t>Computer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ook Antiqua"/>
                </a:rPr>
                <a:t>Networks</a:t>
              </a: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xmlns="" id="{F433364E-3C5A-4BB6-9A8E-D63F6E2A0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295" y="4179148"/>
              <a:ext cx="1709862" cy="488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310" tIns="36124" rIns="90310" bIns="36124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Book Antiqua"/>
                </a:rPr>
                <a:t>integration</a:t>
              </a: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xmlns="" id="{D82764DB-8873-460F-9674-9636DDD2F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1927" y="4179148"/>
              <a:ext cx="1816325" cy="488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310" tIns="36124" rIns="90310" bIns="36124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Book Antiqua"/>
                </a:rPr>
                <a:t>distribution</a:t>
              </a: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xmlns="" id="{F8745EEF-AB2A-40FF-82EC-54B67E874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8082" y="7647094"/>
              <a:ext cx="1709862" cy="488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310" tIns="36124" rIns="90310" bIns="36124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Book Antiqua"/>
                </a:rPr>
                <a:t>integration</a:t>
              </a: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xmlns="" id="{93FF415E-AF48-4784-8EF7-C71FFDE31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187" y="8622453"/>
              <a:ext cx="3936364" cy="488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310" tIns="36124" rIns="90310" bIns="36124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chemeClr val="accent2"/>
                  </a:solidFill>
                  <a:latin typeface="Book Antiqua"/>
                </a:rPr>
                <a:t>integration ≠ centralization</a:t>
              </a: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387504B6-A74E-4896-9509-E28FB5A3A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5327" y="5752818"/>
              <a:ext cx="1846415" cy="1431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310" tIns="36124" rIns="90310" bIns="36124">
              <a:spAutoFit/>
            </a:bodyPr>
            <a:lstStyle/>
            <a:p>
              <a:pPr algn="ctr">
                <a:lnSpc>
                  <a:spcPct val="102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ook Antiqua"/>
                </a:rPr>
                <a:t>Distributed</a:t>
              </a:r>
            </a:p>
            <a:p>
              <a:pPr algn="ctr">
                <a:lnSpc>
                  <a:spcPct val="102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ook Antiqua"/>
                </a:rPr>
                <a:t>Database</a:t>
              </a:r>
            </a:p>
            <a:p>
              <a:pPr algn="ctr">
                <a:lnSpc>
                  <a:spcPct val="102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ook Antiqua"/>
                </a:rPr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7777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598</Words>
  <Application>Microsoft Office PowerPoint</Application>
  <PresentationFormat>A4 Paper (210x297 mm)</PresentationFormat>
  <Paragraphs>172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Daftar Pustaka</vt:lpstr>
      <vt:lpstr>What is a distributed DBMS</vt:lpstr>
      <vt:lpstr>File Systems</vt:lpstr>
      <vt:lpstr>Database Management</vt:lpstr>
      <vt:lpstr>Distributed DBMS</vt:lpstr>
      <vt:lpstr>What is not a DDBS?</vt:lpstr>
      <vt:lpstr>Centralized DBMS on a Network</vt:lpstr>
      <vt:lpstr>Distributed DBMS Environment</vt:lpstr>
      <vt:lpstr>Transparent Access</vt:lpstr>
      <vt:lpstr>Distributed Database - User View</vt:lpstr>
      <vt:lpstr>Distributed DBMS - Reality</vt:lpstr>
      <vt:lpstr>Relationship Between 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</dc:creator>
  <cp:lastModifiedBy>Windows User</cp:lastModifiedBy>
  <cp:revision>13</cp:revision>
  <dcterms:created xsi:type="dcterms:W3CDTF">2017-09-18T04:18:49Z</dcterms:created>
  <dcterms:modified xsi:type="dcterms:W3CDTF">2017-09-26T13:14:46Z</dcterms:modified>
</cp:coreProperties>
</file>