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8"/>
  </p:notesMasterIdLst>
  <p:sldIdLst>
    <p:sldId id="256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24" y="72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30/11/2017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D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DISTRIBUTED CONCURRENCY AND DBMS RELIABILITY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10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4C81-5C46-460D-943D-294271FA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2PL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F2CC-5DBC-45D9-9FA3-D6E03E5FC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only one 2PL scheduler in the distributed system.</a:t>
            </a:r>
          </a:p>
          <a:p>
            <a:r>
              <a:rPr lang="en-US" dirty="0"/>
              <a:t>Lock requests are issued to the central scheduler.</a:t>
            </a:r>
          </a:p>
          <a:p>
            <a:pPr marL="0" indent="0">
              <a:buNone/>
            </a:pP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0618F7-5436-4589-B63A-3A5BFFECA362}"/>
              </a:ext>
            </a:extLst>
          </p:cNvPr>
          <p:cNvGrpSpPr/>
          <p:nvPr/>
        </p:nvGrpSpPr>
        <p:grpSpPr>
          <a:xfrm>
            <a:off x="1218181" y="2560319"/>
            <a:ext cx="7773417" cy="3516924"/>
            <a:chOff x="1851530" y="3641676"/>
            <a:chExt cx="8998429" cy="556792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BB7314-243D-46D0-91CC-1B9687D39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1530" y="3641676"/>
              <a:ext cx="2564532" cy="7880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Book Antiqua"/>
                </a:rPr>
                <a:t>Data Processors at </a:t>
              </a:r>
            </a:p>
            <a:p>
              <a:pPr algn="ctr"/>
              <a:r>
                <a:rPr lang="en-US" u="sng" dirty="0">
                  <a:solidFill>
                    <a:srgbClr val="000000"/>
                  </a:solidFill>
                  <a:latin typeface="Book Antiqua"/>
                </a:rPr>
                <a:t>  participating sites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007960-F864-4948-B41F-FD7F28364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253" y="4032272"/>
              <a:ext cx="2326119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u="sng" dirty="0">
                  <a:solidFill>
                    <a:srgbClr val="000000"/>
                  </a:solidFill>
                  <a:latin typeface="Book Antiqua"/>
                </a:rPr>
                <a:t>Coordinating TM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F6CEEB4-18EF-4BF4-8676-8574E58F4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9493" y="4032272"/>
              <a:ext cx="2120466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u="sng" dirty="0">
                  <a:solidFill>
                    <a:srgbClr val="000000"/>
                  </a:solidFill>
                  <a:latin typeface="Book Antiqua"/>
                </a:rPr>
                <a:t>Central Site LM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A369D96-9242-493B-9D1F-AC0B0E24F26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71538" y="7800502"/>
              <a:ext cx="559929" cy="487680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B17EC37B-7A88-4D49-ABB9-DD9015D7A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2471" y="4693800"/>
              <a:ext cx="3747911" cy="98439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33D0AF24-6F25-4E5C-90D2-AD55729247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4720" y="5858814"/>
              <a:ext cx="3657600" cy="7089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F0C4E511-E406-4010-96FE-5E8E6C308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4107" y="6617426"/>
              <a:ext cx="2628053" cy="5057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B9DD0BD5-6D61-42B9-A369-804AE6E83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7325" y="7321853"/>
              <a:ext cx="2609991" cy="5057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C1CA804A-C90F-4957-8763-F1782FF15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2359" y="8333184"/>
              <a:ext cx="3602209" cy="7271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3A8657C-F26F-40C3-B0D7-14695FC036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80000">
              <a:off x="7110313" y="4731937"/>
              <a:ext cx="1854756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5C5C"/>
                  </a:solidFill>
                  <a:latin typeface="Book Antiqua"/>
                </a:rPr>
                <a:t>Lock Request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7FBE82F-6F4A-4489-8307-6F60C3D773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40000">
              <a:off x="6670382" y="5707297"/>
              <a:ext cx="1885694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5C5C"/>
                  </a:solidFill>
                  <a:latin typeface="Book Antiqua"/>
                </a:rPr>
                <a:t>Lock Granted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A70856-B5AC-4346-B602-A5BD7C4CD5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880000">
              <a:off x="3794606" y="6330444"/>
              <a:ext cx="1478027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Book Antiqua"/>
                </a:rPr>
                <a:t>Operation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494EC36-AB82-47E1-9B9B-65CF93DA04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0000">
              <a:off x="3268556" y="7630924"/>
              <a:ext cx="2313380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Book Antiqua"/>
                </a:rPr>
                <a:t>End of Operation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1B230A9-116B-4DB7-92CB-F891112261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0000">
              <a:off x="6776865" y="8741749"/>
              <a:ext cx="1907533" cy="4678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5C5C"/>
                  </a:solidFill>
                  <a:latin typeface="Book Antiqua"/>
                </a:rPr>
                <a:t>Release 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98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8C9A-F706-41BC-A83E-0C10855E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/>
          <a:lstStyle/>
          <a:p>
            <a:r>
              <a:rPr lang="en-US" dirty="0"/>
              <a:t>Distributed 2PL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6217-3650-4119-AB40-B2340F1E0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2PL schedulers are placed at each site. Each scheduler handles lock requests for data at that site.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A transaction may read any of the replicated copies of item </a:t>
            </a:r>
            <a:r>
              <a:rPr lang="en-US" i="1" dirty="0"/>
              <a:t>x</a:t>
            </a:r>
            <a:r>
              <a:rPr lang="en-US" dirty="0"/>
              <a:t>, by obtaining a read lock on one of the copies of </a:t>
            </a:r>
            <a:r>
              <a:rPr lang="en-US" i="1" dirty="0"/>
              <a:t>x</a:t>
            </a:r>
            <a:r>
              <a:rPr lang="en-US" dirty="0"/>
              <a:t>. Writing into </a:t>
            </a:r>
            <a:r>
              <a:rPr lang="en-US" i="1" dirty="0"/>
              <a:t>x</a:t>
            </a:r>
            <a:r>
              <a:rPr lang="en-US" dirty="0"/>
              <a:t> requires obtaining write locks for all copies of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7158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48BA-DC25-45EC-92A3-E4A7B412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Concurrency Control Algorithms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3C1E56-FD0B-47BD-BB02-E59858EC8B6D}"/>
              </a:ext>
            </a:extLst>
          </p:cNvPr>
          <p:cNvGrpSpPr/>
          <p:nvPr/>
        </p:nvGrpSpPr>
        <p:grpSpPr>
          <a:xfrm>
            <a:off x="683177" y="1786598"/>
            <a:ext cx="8714041" cy="4107766"/>
            <a:chOff x="683177" y="2770742"/>
            <a:chExt cx="10596681" cy="5191157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6F94022-1D0C-436C-8450-9D50DB11A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209" y="2770742"/>
              <a:ext cx="2352850" cy="3554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10" tIns="36124" rIns="90310" bIns="36124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2000"/>
                </a:lnSpc>
              </a:pPr>
              <a:r>
                <a:rPr lang="en-US" dirty="0">
                  <a:solidFill>
                    <a:schemeClr val="tx2"/>
                  </a:solidFill>
                  <a:latin typeface="Book Antiqua"/>
                </a:rPr>
                <a:t>Pessimistic execution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B0CDBD31-450B-408B-A04D-4D5FB6936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177" y="5931631"/>
              <a:ext cx="2303157" cy="3554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10" tIns="36124" rIns="90310" bIns="36124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2000"/>
                </a:lnSpc>
              </a:pPr>
              <a:r>
                <a:rPr lang="en-US" dirty="0">
                  <a:solidFill>
                    <a:schemeClr val="tx2"/>
                  </a:solidFill>
                  <a:latin typeface="Book Antiqua"/>
                </a:rPr>
                <a:t>Optimistic execution</a:t>
              </a: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A2F10E03-12E3-45D0-84F2-C7569AA1D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253" y="4251844"/>
              <a:ext cx="941041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ECE8B745-1376-46CE-96B1-D6323A3AA3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253" y="4125409"/>
              <a:ext cx="0" cy="2528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DF863CF9-3C7B-47C2-A1DC-70B01A51B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3342" y="4125409"/>
              <a:ext cx="0" cy="2528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73A4E131-C169-42BA-874B-897DFA0B9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493" y="4125409"/>
              <a:ext cx="0" cy="2528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06486FA6-DBE1-4F6E-9976-3BF6F21C1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7582" y="4125409"/>
              <a:ext cx="0" cy="2528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0D84117F-C497-476C-94FD-7A90E6842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43733" y="4125409"/>
              <a:ext cx="0" cy="2528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0077953-EE10-4A21-A4A9-87704137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3584" y="4486653"/>
              <a:ext cx="1119105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Validate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870C7C2-C250-4CEA-9C9E-F51C99FC1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107" y="4486653"/>
              <a:ext cx="780872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Read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D102953-BCF2-49FF-819F-151C889E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4374" y="4486653"/>
              <a:ext cx="121849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Compute</a:t>
              </a: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52A304D7-7344-460A-9C53-7CD88B4AA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2130" y="4486653"/>
              <a:ext cx="83537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Write</a:t>
              </a: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228A3A25-74A1-407E-8094-D31E99A3EC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1378" y="7286297"/>
              <a:ext cx="941041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219E03D3-25A3-420B-A942-AE1531B32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1378" y="712373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542B5513-C190-4887-8BF9-E12DF92E4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467" y="712373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65FC20F2-ACEE-45C3-AA69-A704E67C3D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5618" y="712373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F89C3C5E-DE39-4230-938E-228689EBF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3707" y="712373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61078942-B647-4B97-80BF-3A160D0D2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79858" y="7123737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80D66B21-6724-4E9D-AED4-8CE113AF1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3948" y="7557231"/>
              <a:ext cx="1119105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Validate</a:t>
              </a: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C9BEF720-2760-406B-B738-445E6135D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142" y="7557231"/>
              <a:ext cx="780872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Read</a:t>
              </a: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F9B42ECC-3D0B-4A4B-BD0F-2052A32B5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409" y="7557231"/>
              <a:ext cx="1218491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Compute</a:t>
              </a: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5D1D6D97-E3E8-4992-8B71-9F170F6B6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8254" y="7557231"/>
              <a:ext cx="83537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Write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017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5738-3109-4D41-992A-AF8F0242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Management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9D4A5-F153-44D6-A38A-B6115AF4D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Ignore</a:t>
            </a:r>
          </a:p>
          <a:p>
            <a:pPr lvl="1"/>
            <a:r>
              <a:rPr lang="en-US" sz="2000" dirty="0"/>
              <a:t>Let the application programmer deal with it, or restart the system</a:t>
            </a:r>
          </a:p>
          <a:p>
            <a:r>
              <a:rPr lang="en-US" sz="2000" dirty="0"/>
              <a:t>Prevention</a:t>
            </a:r>
          </a:p>
          <a:p>
            <a:pPr lvl="1"/>
            <a:r>
              <a:rPr lang="en-US" sz="2000" dirty="0"/>
              <a:t>Guaranteeing that deadlocks can never occur in the first place. Check transaction when it is initiated. Requires no run time support.</a:t>
            </a:r>
          </a:p>
          <a:p>
            <a:r>
              <a:rPr lang="en-US" sz="2000" dirty="0"/>
              <a:t>Avoidance</a:t>
            </a:r>
          </a:p>
          <a:p>
            <a:pPr lvl="1"/>
            <a:r>
              <a:rPr lang="en-US" sz="2000" dirty="0"/>
              <a:t>Detecting potential deadlocks in advance and taking action to insure that deadlock will not occur. Requires run time support.</a:t>
            </a:r>
          </a:p>
          <a:p>
            <a:r>
              <a:rPr lang="en-US" sz="2000" dirty="0"/>
              <a:t>Detection and Recovery</a:t>
            </a:r>
          </a:p>
          <a:p>
            <a:pPr lvl="1"/>
            <a:r>
              <a:rPr lang="en-US" sz="2000" dirty="0"/>
              <a:t>Allowing deadlocks to form and then finding and breaking them. As in the avoidance scheme, this requires run time support.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62825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0790-67C0-478E-B91B-D487DA93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87CD1-3C9A-4621-8A3F-540C511F8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All resources which may be needed by a transaction must be predeclared.</a:t>
            </a:r>
          </a:p>
          <a:p>
            <a:pPr marL="1056623" lvl="1"/>
            <a:r>
              <a:rPr lang="en-US" sz="2000" dirty="0"/>
              <a:t>The system must guarantee that none of the resources will be needed by an ongoing transaction.</a:t>
            </a:r>
          </a:p>
          <a:p>
            <a:pPr marL="1056623" lvl="1"/>
            <a:r>
              <a:rPr lang="en-US" sz="2000" dirty="0"/>
              <a:t>Resources must only be reserved, but not necessarily allocated a priori</a:t>
            </a:r>
          </a:p>
          <a:p>
            <a:pPr marL="1056623" lvl="1"/>
            <a:r>
              <a:rPr lang="en-US" sz="2000" dirty="0"/>
              <a:t>Unsuitability of the scheme in database environment</a:t>
            </a:r>
          </a:p>
          <a:p>
            <a:pPr marL="1056623" lvl="1"/>
            <a:r>
              <a:rPr lang="en-US" sz="2000" dirty="0"/>
              <a:t>Suitable for systems that have no provisions for undoing processes.</a:t>
            </a:r>
          </a:p>
          <a:p>
            <a:r>
              <a:rPr lang="en-US" sz="2000" dirty="0"/>
              <a:t>Evaluation:</a:t>
            </a:r>
          </a:p>
          <a:p>
            <a:pPr marL="1056623" lvl="1">
              <a:buSzPct val="100000"/>
              <a:buFontTx/>
              <a:buChar char="–"/>
            </a:pPr>
            <a:r>
              <a:rPr lang="en-US" sz="2000" dirty="0"/>
              <a:t>Reduced concurrency due to </a:t>
            </a:r>
            <a:r>
              <a:rPr lang="en-US" sz="2000" dirty="0" err="1"/>
              <a:t>preallocation</a:t>
            </a:r>
            <a:endParaRPr lang="en-US" sz="2000" dirty="0"/>
          </a:p>
          <a:p>
            <a:pPr marL="1056623" lvl="1">
              <a:buSzPct val="100000"/>
              <a:buFontTx/>
              <a:buChar char="–"/>
            </a:pPr>
            <a:r>
              <a:rPr lang="en-US" sz="2000" dirty="0"/>
              <a:t>Evaluating whether an allocation is safe leads to added overhead.</a:t>
            </a:r>
          </a:p>
          <a:p>
            <a:pPr marL="1056623" lvl="1">
              <a:buSzPct val="100000"/>
              <a:buFont typeface="Century Schoolbook" charset="0"/>
              <a:buChar char="–"/>
            </a:pPr>
            <a:r>
              <a:rPr lang="en-US" sz="2000" dirty="0"/>
              <a:t>Difficult to determine (partial order)</a:t>
            </a:r>
          </a:p>
          <a:p>
            <a:pPr marL="1056623" lvl="1">
              <a:buSzPct val="100000"/>
              <a:buFont typeface="Century Schoolbook" charset="0"/>
              <a:buChar char="+"/>
            </a:pPr>
            <a:r>
              <a:rPr lang="en-US" sz="2000" dirty="0"/>
              <a:t>No transaction rollback or restart is involved.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4220704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3991-3D2B-4ED6-8FB8-0FFD3FC1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Avoidance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65BE2-46BD-4636-9018-EA06E7EEF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Transactions are not required to request resources a priori.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Transactions are allowed to proceed unless a requested resource is unavailable.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In case of conflict, transactions may be allowed to wait for a fixed time interval. 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Order either the data items or the sites and always request locks in that order.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More attractive than prevention in a database environment.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29977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F000B-E556-4437-8B19-A7AB7610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28BF1-E201-4CEE-9B46-95A9728D7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/>
              <a:t>The problem of synchronizing concurrent transactions such that the consistency of the database is maintained while, at the same time, maximum degree of concurrency is achieved.</a:t>
            </a:r>
          </a:p>
          <a:p>
            <a:pPr>
              <a:lnSpc>
                <a:spcPct val="100000"/>
              </a:lnSpc>
            </a:pPr>
            <a:r>
              <a:rPr lang="en-US" dirty="0"/>
              <a:t>Anomalies: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Lost updates</a:t>
            </a:r>
            <a:endParaRPr lang="en-US" dirty="0"/>
          </a:p>
          <a:p>
            <a:pPr lvl="2">
              <a:lnSpc>
                <a:spcPct val="100000"/>
              </a:lnSpc>
            </a:pPr>
            <a:r>
              <a:rPr lang="en-US" dirty="0"/>
              <a:t>The effects of some transactions are not reflected on the database.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Inconsistent retrievals</a:t>
            </a:r>
            <a:endParaRPr lang="en-US" dirty="0"/>
          </a:p>
          <a:p>
            <a:pPr lvl="2">
              <a:lnSpc>
                <a:spcPct val="100000"/>
              </a:lnSpc>
            </a:pPr>
            <a:r>
              <a:rPr lang="en-US" dirty="0"/>
              <a:t>A transaction, if it reads the same data item more than once, should always read the same value.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413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C860-F226-4603-B8C0-9BD11105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History (or Schedule)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50A89-0868-47D1-A758-C1F741A98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/>
          <a:lstStyle/>
          <a:p>
            <a:r>
              <a:rPr lang="en-US" dirty="0"/>
              <a:t>An order in which the operations of a set of transactions are executed.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history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schedule</a:t>
            </a:r>
            <a:r>
              <a:rPr lang="en-US" dirty="0"/>
              <a:t>) can be defined as a partial order over the operations of a set of transactions.</a:t>
            </a:r>
          </a:p>
          <a:p>
            <a:endParaRPr lang="en-ID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0BB8CC-737E-4929-9333-6CF2FD090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151" y="3202201"/>
            <a:ext cx="7583695" cy="1235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650230" algn="l"/>
                <a:tab pos="3007313" algn="l"/>
                <a:tab pos="3576264" algn="l"/>
                <a:tab pos="5852069" algn="l"/>
                <a:tab pos="6421020" algn="l"/>
              </a:tabLst>
            </a:pPr>
            <a:r>
              <a:rPr lang="en-US" b="1" i="1" dirty="0">
                <a:solidFill>
                  <a:srgbClr val="FF0000"/>
                </a:solidFill>
                <a:latin typeface="Book Antiqua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Book Antiqua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:	Read(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	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Book Antiqua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:	Write(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	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Book Antiqua"/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:	Read(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</a:t>
            </a:r>
          </a:p>
          <a:p>
            <a:pPr>
              <a:tabLst>
                <a:tab pos="650230" algn="l"/>
                <a:tab pos="3007313" algn="l"/>
                <a:tab pos="3576264" algn="l"/>
                <a:tab pos="5852069" algn="l"/>
                <a:tab pos="6421020" algn="l"/>
              </a:tabLst>
            </a:pPr>
            <a:r>
              <a:rPr lang="en-US" b="1" dirty="0">
                <a:solidFill>
                  <a:srgbClr val="FF0000"/>
                </a:solidFill>
                <a:latin typeface="Book Antiqua"/>
              </a:rPr>
              <a:t>	Write(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		Write(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		Read(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</a:t>
            </a:r>
          </a:p>
          <a:p>
            <a:pPr>
              <a:tabLst>
                <a:tab pos="650230" algn="l"/>
                <a:tab pos="3007313" algn="l"/>
                <a:tab pos="3576264" algn="l"/>
                <a:tab pos="5852069" algn="l"/>
                <a:tab pos="6421020" algn="l"/>
              </a:tabLst>
            </a:pPr>
            <a:r>
              <a:rPr lang="en-US" b="1" dirty="0">
                <a:solidFill>
                  <a:srgbClr val="FF0000"/>
                </a:solidFill>
                <a:latin typeface="Book Antiqua"/>
              </a:rPr>
              <a:t>	Commit		Read(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z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		Read(</a:t>
            </a:r>
            <a:r>
              <a:rPr lang="en-US" b="1" i="1" dirty="0">
                <a:solidFill>
                  <a:srgbClr val="FF0000"/>
                </a:solidFill>
                <a:latin typeface="Book Antiqua"/>
              </a:rPr>
              <a:t>z</a:t>
            </a:r>
            <a:r>
              <a:rPr lang="en-US" b="1" dirty="0">
                <a:solidFill>
                  <a:srgbClr val="FF0000"/>
                </a:solidFill>
                <a:latin typeface="Book Antiqua"/>
              </a:rPr>
              <a:t>)</a:t>
            </a:r>
          </a:p>
          <a:p>
            <a:pPr>
              <a:tabLst>
                <a:tab pos="650230" algn="l"/>
                <a:tab pos="3007313" algn="l"/>
                <a:tab pos="3576264" algn="l"/>
                <a:tab pos="5852069" algn="l"/>
                <a:tab pos="6421020" algn="l"/>
              </a:tabLst>
            </a:pPr>
            <a:r>
              <a:rPr lang="en-US" b="1" dirty="0">
                <a:solidFill>
                  <a:srgbClr val="FF0000"/>
                </a:solidFill>
                <a:latin typeface="Book Antiqua"/>
              </a:rPr>
              <a:t>			Commit		Commit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D115EA-1C61-47C9-8571-6E3CCDAB7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205" y="4996506"/>
            <a:ext cx="714158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H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1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={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W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R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1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 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R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W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1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C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1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W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y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R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y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R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z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C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R</a:t>
            </a:r>
            <a:r>
              <a:rPr lang="en-US" sz="2000" b="1" i="1" baseline="-25000" dirty="0">
                <a:solidFill>
                  <a:srgbClr val="FF0000"/>
                </a:solidFill>
                <a:latin typeface="Book Antiqua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z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),</a:t>
            </a:r>
            <a:r>
              <a:rPr lang="en-US" sz="2000" b="1" i="1" dirty="0">
                <a:solidFill>
                  <a:srgbClr val="FF0000"/>
                </a:solidFill>
                <a:latin typeface="Book Antiqua"/>
              </a:rPr>
              <a:t>C</a:t>
            </a:r>
            <a:r>
              <a:rPr lang="en-US" sz="2000" b="1" baseline="-25000" dirty="0">
                <a:solidFill>
                  <a:srgbClr val="FF0000"/>
                </a:solidFill>
                <a:latin typeface="Book Antiqua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Book Antiqua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24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2749-BF8D-4DEE-95D8-E36E6D4E9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Schedule – Example</a:t>
            </a:r>
            <a:endParaRPr lang="en-ID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4717160-99F4-412C-B03F-56A1EFDAE7A0}"/>
              </a:ext>
            </a:extLst>
          </p:cNvPr>
          <p:cNvSpPr txBox="1">
            <a:spLocks noChangeArrowheads="1"/>
          </p:cNvSpPr>
          <p:nvPr/>
        </p:nvSpPr>
        <p:spPr>
          <a:xfrm>
            <a:off x="104310" y="1861344"/>
            <a:ext cx="9697379" cy="3135312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Given three transactions</a:t>
            </a:r>
          </a:p>
          <a:p>
            <a:pPr marL="1439863" lvl="1" indent="-10001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r>
              <a:rPr lang="en-US" sz="2000" b="1" i="1" dirty="0">
                <a:solidFill>
                  <a:srgbClr val="FF0000"/>
                </a:solidFill>
              </a:rPr>
              <a:t>T</a:t>
            </a:r>
            <a:r>
              <a:rPr lang="en-US" sz="2000" b="1" baseline="-25000" dirty="0">
                <a:solidFill>
                  <a:srgbClr val="FF0000"/>
                </a:solidFill>
              </a:rPr>
              <a:t>1</a:t>
            </a:r>
            <a:r>
              <a:rPr lang="en-US" sz="2000" b="1" dirty="0">
                <a:solidFill>
                  <a:srgbClr val="FF0000"/>
                </a:solidFill>
              </a:rPr>
              <a:t>:		Read(</a:t>
            </a:r>
            <a:r>
              <a:rPr lang="en-US" sz="2000" b="1" i="1" dirty="0">
                <a:solidFill>
                  <a:srgbClr val="FF0000"/>
                </a:solidFill>
              </a:rPr>
              <a:t>x</a:t>
            </a:r>
            <a:r>
              <a:rPr lang="en-US" sz="2000" b="1" dirty="0">
                <a:solidFill>
                  <a:srgbClr val="FF0000"/>
                </a:solidFill>
              </a:rPr>
              <a:t>)	 </a:t>
            </a:r>
            <a:r>
              <a:rPr lang="en-US" sz="2000" b="1" i="1" dirty="0">
                <a:solidFill>
                  <a:srgbClr val="FF0000"/>
                </a:solidFill>
              </a:rPr>
              <a:t>T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:	Write(</a:t>
            </a:r>
            <a:r>
              <a:rPr lang="en-US" sz="2000" b="1" i="1" dirty="0">
                <a:solidFill>
                  <a:srgbClr val="FF0000"/>
                </a:solidFill>
              </a:rPr>
              <a:t>x</a:t>
            </a:r>
            <a:r>
              <a:rPr lang="en-US" sz="2000" b="1" dirty="0">
                <a:solidFill>
                  <a:srgbClr val="FF0000"/>
                </a:solidFill>
              </a:rPr>
              <a:t>)	 </a:t>
            </a:r>
            <a:r>
              <a:rPr lang="en-US" sz="2000" b="1" i="1" dirty="0">
                <a:solidFill>
                  <a:srgbClr val="FF0000"/>
                </a:solidFill>
              </a:rPr>
              <a:t>T</a:t>
            </a:r>
            <a:r>
              <a:rPr lang="en-US" sz="2000" b="1" baseline="-25000" dirty="0">
                <a:solidFill>
                  <a:srgbClr val="FF0000"/>
                </a:solidFill>
              </a:rPr>
              <a:t>3</a:t>
            </a:r>
            <a:r>
              <a:rPr lang="en-US" sz="2000" b="1" dirty="0">
                <a:solidFill>
                  <a:srgbClr val="FF0000"/>
                </a:solidFill>
              </a:rPr>
              <a:t>:	Read(</a:t>
            </a:r>
            <a:r>
              <a:rPr lang="en-US" sz="2000" b="1" i="1" dirty="0">
                <a:solidFill>
                  <a:srgbClr val="FF0000"/>
                </a:solidFill>
              </a:rPr>
              <a:t>x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		Write(</a:t>
            </a:r>
            <a:r>
              <a:rPr lang="en-US" sz="2000" b="1" i="1" dirty="0">
                <a:solidFill>
                  <a:srgbClr val="FF0000"/>
                </a:solidFill>
              </a:rPr>
              <a:t>x</a:t>
            </a:r>
            <a:r>
              <a:rPr lang="en-US" sz="2000" b="1" dirty="0">
                <a:solidFill>
                  <a:srgbClr val="FF0000"/>
                </a:solidFill>
              </a:rPr>
              <a:t>)		Write(</a:t>
            </a:r>
            <a:r>
              <a:rPr lang="en-US" sz="2000" b="1" i="1" dirty="0">
                <a:solidFill>
                  <a:srgbClr val="FF0000"/>
                </a:solidFill>
              </a:rPr>
              <a:t>y</a:t>
            </a:r>
            <a:r>
              <a:rPr lang="en-US" sz="2000" b="1" dirty="0">
                <a:solidFill>
                  <a:srgbClr val="FF0000"/>
                </a:solidFill>
              </a:rPr>
              <a:t>)		Read(</a:t>
            </a:r>
            <a:r>
              <a:rPr lang="en-US" sz="2000" b="1" i="1" dirty="0">
                <a:solidFill>
                  <a:srgbClr val="FF0000"/>
                </a:solidFill>
              </a:rPr>
              <a:t>y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		Commit		Read(</a:t>
            </a:r>
            <a:r>
              <a:rPr lang="en-US" sz="2000" b="1" i="1" dirty="0">
                <a:solidFill>
                  <a:srgbClr val="FF0000"/>
                </a:solidFill>
              </a:rPr>
              <a:t>z</a:t>
            </a:r>
            <a:r>
              <a:rPr lang="en-US" sz="2000" b="1" dirty="0">
                <a:solidFill>
                  <a:srgbClr val="FF0000"/>
                </a:solidFill>
              </a:rPr>
              <a:t>)		Read(</a:t>
            </a:r>
            <a:r>
              <a:rPr lang="en-US" sz="2000" b="1" i="1" dirty="0">
                <a:solidFill>
                  <a:srgbClr val="FF0000"/>
                </a:solidFill>
              </a:rPr>
              <a:t>z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				Commit		Commit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463017" algn="l"/>
                <a:tab pos="4226494" algn="l"/>
                <a:tab pos="4958003" algn="l"/>
                <a:tab pos="7802758" algn="l"/>
                <a:tab pos="8534267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A possible complete schedule is given as the DAG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F20BF-794B-46F6-B9E9-C245DDAAAF1C}"/>
              </a:ext>
            </a:extLst>
          </p:cNvPr>
          <p:cNvGrpSpPr/>
          <p:nvPr/>
        </p:nvGrpSpPr>
        <p:grpSpPr>
          <a:xfrm>
            <a:off x="5401995" y="3579948"/>
            <a:ext cx="3409684" cy="2602364"/>
            <a:chOff x="3635984" y="5527025"/>
            <a:chExt cx="5643964" cy="38552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968DC1-6754-40C7-A6E0-F021ECB6A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901" y="7721585"/>
              <a:ext cx="907812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8552677-4FBF-4940-926A-E239B3FD7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886" y="5527025"/>
              <a:ext cx="1258062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B41AC9-F919-4526-A66E-4C1D6D1C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694" y="5527025"/>
              <a:ext cx="1258062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91EF4E-2E56-4F0A-9495-D840600DA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263" y="5527025"/>
              <a:ext cx="1364200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W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3B0AB9-3BB4-4EEF-A4ED-F45580870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984" y="6597210"/>
              <a:ext cx="1364200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W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370512-5D7D-4CC1-AD25-E5DDE5AE4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9263" y="6597210"/>
              <a:ext cx="1364200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W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y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1343FFD-7578-4FC6-8F73-42715EB0A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886" y="6597210"/>
              <a:ext cx="1258062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y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0B4F093-DB11-4937-AB89-1431B6C96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886" y="7721585"/>
              <a:ext cx="1236835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z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06C9A8-8B33-43FD-AC0F-DA8156767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7973" y="7721585"/>
              <a:ext cx="1236835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z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5B5DCDF-4059-4B44-A27C-66E9C0D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7182" y="8782741"/>
              <a:ext cx="907812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050B1D-D3DD-4C83-9116-8EDDCB3DC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091" y="8782739"/>
              <a:ext cx="907812" cy="5994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C</a:t>
              </a:r>
              <a:r>
                <a:rPr lang="en-US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CFA76622-16FD-4E01-9DF8-954B74CBF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2960" y="5779896"/>
              <a:ext cx="1246293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A99555AD-B998-4221-84F0-089A41483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9458" y="5806989"/>
              <a:ext cx="1228231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3C20E8BA-8B96-42D4-A179-2FB975C21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467" y="6032767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96A103AD-7AB5-4FB9-A06E-491FADB201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467" y="7143594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E32791F4-B1B6-46D0-B5BC-C06282B1D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9840" y="6032767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4C8EF4BE-801A-46EB-B23B-5C1856A88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9840" y="7170687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58EFACF1-D808-4384-B205-FB0E13380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9840" y="8227327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4B33D966-352D-4419-9D7D-9678F60B1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6551" y="6863629"/>
              <a:ext cx="1228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B475DA16-AB54-4506-BD7C-46F621DBA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2365" y="8001549"/>
              <a:ext cx="1228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2485FE16-2C4B-4E3C-ACBE-43E15DE4D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4400" y="6032767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09505C08-1D99-40A0-872B-F4E2E83D0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4400" y="7116500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FD1D2EA1-B654-418D-A75F-014592D58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4400" y="8200234"/>
              <a:ext cx="0" cy="65927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47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3F7C-2230-44AC-80D3-2054BC26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in Distributed DBMS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B6EB-AB45-4A03-B3D4-9759203F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Somewhat more involved. Two histories have to be considered: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local histories 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global history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For global transactions (i.e., global history)  to be </a:t>
            </a:r>
            <a:r>
              <a:rPr lang="en-US" sz="2000" dirty="0">
                <a:solidFill>
                  <a:srgbClr val="FF0000"/>
                </a:solidFill>
              </a:rPr>
              <a:t>serializable</a:t>
            </a:r>
            <a:r>
              <a:rPr lang="en-US" sz="2000" dirty="0"/>
              <a:t>, two conditions are necessary: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Each local history should be serializable.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Two conflicting operations should be in the same relative order in all of the local histories where they appear together.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415269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1B02-1E1F-42D3-8451-1AFF616C2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 Algorithms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05381-010A-42F5-BD0D-5A771839E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Pessimistic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Two-Phase Locking-based (2PL)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Centralized (primary site) 2PL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Primary copy 2PL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Distributed 2PL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Timestamp Ordering (TO)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Basic TO</a:t>
            </a:r>
          </a:p>
          <a:p>
            <a:pPr lvl="2">
              <a:lnSpc>
                <a:spcPct val="80000"/>
              </a:lnSpc>
            </a:pPr>
            <a:r>
              <a:rPr lang="en-US" dirty="0" err="1"/>
              <a:t>Multiversion</a:t>
            </a:r>
            <a:r>
              <a:rPr lang="en-US" dirty="0"/>
              <a:t> TO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Conservative TO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Hybrid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Optimistic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Locking-based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Timestamp ordering-based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39037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4A30-D070-44E7-BDBA-CCC82B32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Locking-Based Algorithms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B6923-F440-493B-9F32-3E033E1A3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Transactions indicate their intentions by requesting locks from the scheduler (called </a:t>
            </a:r>
            <a:r>
              <a:rPr lang="en-US" sz="2000" dirty="0">
                <a:solidFill>
                  <a:srgbClr val="FF0000"/>
                </a:solidFill>
              </a:rPr>
              <a:t>lock manager</a:t>
            </a:r>
            <a:r>
              <a:rPr lang="en-US" sz="2000" dirty="0"/>
              <a:t>).</a:t>
            </a:r>
          </a:p>
          <a:p>
            <a:r>
              <a:rPr lang="en-US" sz="2000" dirty="0"/>
              <a:t>Locks are either </a:t>
            </a:r>
            <a:r>
              <a:rPr lang="en-US" sz="2000" dirty="0">
                <a:solidFill>
                  <a:srgbClr val="FF0000"/>
                </a:solidFill>
              </a:rPr>
              <a:t>read lock</a:t>
            </a:r>
            <a:r>
              <a:rPr lang="en-US" sz="2000" dirty="0"/>
              <a:t> (</a:t>
            </a:r>
            <a:r>
              <a:rPr lang="en-US" sz="2000" i="1" dirty="0" err="1"/>
              <a:t>rl</a:t>
            </a:r>
            <a:r>
              <a:rPr lang="en-US" sz="2000" dirty="0"/>
              <a:t>) [also called </a:t>
            </a:r>
            <a:r>
              <a:rPr lang="en-US" sz="2000" dirty="0">
                <a:solidFill>
                  <a:srgbClr val="FF0000"/>
                </a:solidFill>
              </a:rPr>
              <a:t>shared lock</a:t>
            </a:r>
            <a:r>
              <a:rPr lang="en-US" sz="2000" dirty="0"/>
              <a:t>] or </a:t>
            </a:r>
            <a:r>
              <a:rPr lang="en-US" sz="2000" dirty="0">
                <a:solidFill>
                  <a:srgbClr val="FF0000"/>
                </a:solidFill>
              </a:rPr>
              <a:t>write lock</a:t>
            </a:r>
            <a:r>
              <a:rPr lang="en-US" sz="2000" dirty="0"/>
              <a:t> (</a:t>
            </a:r>
            <a:r>
              <a:rPr lang="en-US" sz="2000" i="1" dirty="0" err="1"/>
              <a:t>wl</a:t>
            </a:r>
            <a:r>
              <a:rPr lang="en-US" sz="2000" dirty="0"/>
              <a:t>) [also called </a:t>
            </a:r>
            <a:r>
              <a:rPr lang="en-US" sz="2000" dirty="0">
                <a:solidFill>
                  <a:srgbClr val="FF0000"/>
                </a:solidFill>
              </a:rPr>
              <a:t>exclusive lock</a:t>
            </a:r>
            <a:r>
              <a:rPr lang="en-US" sz="2000" dirty="0"/>
              <a:t>]</a:t>
            </a:r>
          </a:p>
          <a:p>
            <a:r>
              <a:rPr lang="en-US" sz="2000" dirty="0"/>
              <a:t>Read locks and write locks conflict (because Read and Write operations are incompatible</a:t>
            </a:r>
          </a:p>
          <a:p>
            <a:pPr>
              <a:buFont typeface="Monotype Sorts" charset="2"/>
              <a:buNone/>
            </a:pPr>
            <a:r>
              <a:rPr lang="en-US" sz="2000" dirty="0"/>
              <a:t>			   </a:t>
            </a:r>
            <a:r>
              <a:rPr lang="en-US" sz="2000" i="1" dirty="0" err="1"/>
              <a:t>rl</a:t>
            </a:r>
            <a:r>
              <a:rPr lang="en-US" sz="2000" dirty="0"/>
              <a:t>	 </a:t>
            </a:r>
            <a:r>
              <a:rPr lang="en-US" sz="2000" i="1" dirty="0" err="1"/>
              <a:t>wl</a:t>
            </a:r>
            <a:endParaRPr lang="en-US" sz="2000" i="1" dirty="0"/>
          </a:p>
          <a:p>
            <a:pPr>
              <a:buFont typeface="Monotype Sorts" charset="2"/>
              <a:buNone/>
            </a:pPr>
            <a:r>
              <a:rPr lang="en-US" sz="2000" dirty="0"/>
              <a:t>		</a:t>
            </a:r>
            <a:r>
              <a:rPr lang="en-US" sz="2000" i="1" dirty="0" err="1"/>
              <a:t>rl</a:t>
            </a:r>
            <a:r>
              <a:rPr lang="en-US" sz="2000" dirty="0"/>
              <a:t>	 yes	no</a:t>
            </a:r>
          </a:p>
          <a:p>
            <a:pPr>
              <a:buFont typeface="Monotype Sorts" charset="2"/>
              <a:buNone/>
            </a:pPr>
            <a:r>
              <a:rPr lang="en-US" sz="2000" dirty="0"/>
              <a:t>		</a:t>
            </a:r>
            <a:r>
              <a:rPr lang="en-US" sz="2000" i="1" dirty="0" err="1"/>
              <a:t>wl</a:t>
            </a:r>
            <a:r>
              <a:rPr lang="en-US" sz="2000" dirty="0"/>
              <a:t>	 no	no</a:t>
            </a:r>
          </a:p>
          <a:p>
            <a:r>
              <a:rPr lang="en-US" sz="2000" dirty="0"/>
              <a:t>Locking works nicely to allow concurrent processing of transactions.</a:t>
            </a:r>
          </a:p>
        </p:txBody>
      </p:sp>
    </p:spTree>
    <p:extLst>
      <p:ext uri="{BB962C8B-B14F-4D97-AF65-F5344CB8AC3E}">
        <p14:creationId xmlns:p14="http://schemas.microsoft.com/office/powerpoint/2010/main" val="322703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4000-757E-43F2-83F6-AE1D3545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A243-A612-411D-8B57-44A45F178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7550" indent="-7175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A Transaction locks an object before using it.</a:t>
            </a:r>
          </a:p>
          <a:p>
            <a:pPr marL="717550" indent="-7175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When an object is locked by another transaction, the requesting transaction must wait.</a:t>
            </a:r>
          </a:p>
          <a:p>
            <a:pPr marL="717550" indent="-717550"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When a transaction releases a lock, it may not request another lock.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FC8268-DEE7-4624-81E2-22A08F8668A0}"/>
              </a:ext>
            </a:extLst>
          </p:cNvPr>
          <p:cNvGrpSpPr/>
          <p:nvPr/>
        </p:nvGrpSpPr>
        <p:grpSpPr>
          <a:xfrm>
            <a:off x="1656370" y="3123037"/>
            <a:ext cx="6440855" cy="3233316"/>
            <a:chOff x="2469540" y="4646507"/>
            <a:chExt cx="8954141" cy="4820891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14BE3EA-5B12-4EE3-B940-42A9481AC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387" y="4930987"/>
              <a:ext cx="6161476" cy="39036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28"/>
                </a:cxn>
                <a:cxn ang="0">
                  <a:pos x="2728" y="1728"/>
                </a:cxn>
              </a:cxnLst>
              <a:rect l="0" t="0" r="r" b="b"/>
              <a:pathLst>
                <a:path w="2729" h="1729">
                  <a:moveTo>
                    <a:pt x="0" y="0"/>
                  </a:moveTo>
                  <a:lnTo>
                    <a:pt x="0" y="1728"/>
                  </a:lnTo>
                  <a:lnTo>
                    <a:pt x="2728" y="1728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416822AB-5A92-46FE-8861-380D0C7A3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4418" y="819121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1401B794-892B-4174-954A-2A9BE25C1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4658" y="754097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" name="Line 11">
              <a:extLst>
                <a:ext uri="{FF2B5EF4-FFF2-40B4-BE49-F238E27FC236}">
                  <a16:creationId xmlns:a16="http://schemas.microsoft.com/office/drawing/2014/main" id="{4A2FB638-5390-4BEF-9D35-668C26772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4898" y="689073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" name="Line 14">
              <a:extLst>
                <a:ext uri="{FF2B5EF4-FFF2-40B4-BE49-F238E27FC236}">
                  <a16:creationId xmlns:a16="http://schemas.microsoft.com/office/drawing/2014/main" id="{553DA431-3613-46F2-9CCD-28112D420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65138" y="624049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" name="Line 17">
              <a:extLst>
                <a:ext uri="{FF2B5EF4-FFF2-40B4-BE49-F238E27FC236}">
                  <a16:creationId xmlns:a16="http://schemas.microsoft.com/office/drawing/2014/main" id="{CC1C0480-3423-42D9-9085-E31C4226DE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15378" y="559025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" name="Line 20">
              <a:extLst>
                <a:ext uri="{FF2B5EF4-FFF2-40B4-BE49-F238E27FC236}">
                  <a16:creationId xmlns:a16="http://schemas.microsoft.com/office/drawing/2014/main" id="{34C691AA-BD7C-4526-A77C-54F6C7058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5618" y="624049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F91E33AE-C8FD-4F9B-806C-BC417D0182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5858" y="6890738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" name="Line 26">
              <a:extLst>
                <a:ext uri="{FF2B5EF4-FFF2-40B4-BE49-F238E27FC236}">
                  <a16:creationId xmlns:a16="http://schemas.microsoft.com/office/drawing/2014/main" id="{6F816BA4-DDC0-4841-98A2-D6BA539B5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66098" y="7509369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" name="Line 29">
              <a:extLst>
                <a:ext uri="{FF2B5EF4-FFF2-40B4-BE49-F238E27FC236}">
                  <a16:creationId xmlns:a16="http://schemas.microsoft.com/office/drawing/2014/main" id="{6D630281-0604-47CA-A230-CF234E9795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6338" y="8128000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5" name="Line 31">
              <a:extLst>
                <a:ext uri="{FF2B5EF4-FFF2-40B4-BE49-F238E27FC236}">
                  <a16:creationId xmlns:a16="http://schemas.microsoft.com/office/drawing/2014/main" id="{094C5E74-93C1-4F20-8766-2903C5E98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66578" y="8128000"/>
              <a:ext cx="0" cy="7405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" name="Rectangle 38">
              <a:extLst>
                <a:ext uri="{FF2B5EF4-FFF2-40B4-BE49-F238E27FC236}">
                  <a16:creationId xmlns:a16="http://schemas.microsoft.com/office/drawing/2014/main" id="{31EC19E8-39FC-4779-A045-86E73D144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0252" y="5125155"/>
              <a:ext cx="2008179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Obtain lock</a:t>
              </a:r>
            </a:p>
          </p:txBody>
        </p:sp>
        <p:sp>
          <p:nvSpPr>
            <p:cNvPr id="17" name="Rectangle 39">
              <a:extLst>
                <a:ext uri="{FF2B5EF4-FFF2-40B4-BE49-F238E27FC236}">
                  <a16:creationId xmlns:a16="http://schemas.microsoft.com/office/drawing/2014/main" id="{5DF7143D-2982-4A3D-A64C-7F747BD99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6362" y="5937956"/>
              <a:ext cx="2097319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Release lock</a:t>
              </a:r>
            </a:p>
          </p:txBody>
        </p:sp>
        <p:sp>
          <p:nvSpPr>
            <p:cNvPr id="18" name="Rectangle 42">
              <a:extLst>
                <a:ext uri="{FF2B5EF4-FFF2-40B4-BE49-F238E27FC236}">
                  <a16:creationId xmlns:a16="http://schemas.microsoft.com/office/drawing/2014/main" id="{DC1A16C5-980A-469A-A537-3469AD3C9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9441" y="4646507"/>
              <a:ext cx="1890068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  <a:latin typeface="Book Antiqua"/>
                </a:rPr>
                <a:t>Lock point</a:t>
              </a:r>
            </a:p>
          </p:txBody>
        </p:sp>
        <p:sp>
          <p:nvSpPr>
            <p:cNvPr id="19" name="Rectangle 43">
              <a:extLst>
                <a:ext uri="{FF2B5EF4-FFF2-40B4-BE49-F238E27FC236}">
                  <a16:creationId xmlns:a16="http://schemas.microsoft.com/office/drawing/2014/main" id="{23364D4A-876F-4687-ADA1-2C09569CF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589" y="8213795"/>
              <a:ext cx="1433223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Phase 1</a:t>
              </a:r>
            </a:p>
          </p:txBody>
        </p:sp>
        <p:sp>
          <p:nvSpPr>
            <p:cNvPr id="20" name="Rectangle 44">
              <a:extLst>
                <a:ext uri="{FF2B5EF4-FFF2-40B4-BE49-F238E27FC236}">
                  <a16:creationId xmlns:a16="http://schemas.microsoft.com/office/drawing/2014/main" id="{B9B1181B-5562-4563-A1C7-05AEB64A4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669" y="8213795"/>
              <a:ext cx="1433223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Phase 2</a:t>
              </a:r>
            </a:p>
          </p:txBody>
        </p:sp>
        <p:sp>
          <p:nvSpPr>
            <p:cNvPr id="21" name="Rectangle 45">
              <a:extLst>
                <a:ext uri="{FF2B5EF4-FFF2-40B4-BE49-F238E27FC236}">
                  <a16:creationId xmlns:a16="http://schemas.microsoft.com/office/drawing/2014/main" id="{A500B29C-272E-4EC5-937A-18FFAD234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3196" y="8864036"/>
              <a:ext cx="1375282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</p:txBody>
        </p:sp>
        <p:sp>
          <p:nvSpPr>
            <p:cNvPr id="22" name="Rectangle 46">
              <a:extLst>
                <a:ext uri="{FF2B5EF4-FFF2-40B4-BE49-F238E27FC236}">
                  <a16:creationId xmlns:a16="http://schemas.microsoft.com/office/drawing/2014/main" id="{F766866C-7A8C-4FC8-B77B-356837296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8465" y="8864036"/>
              <a:ext cx="1072205" cy="6033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</p:txBody>
        </p:sp>
        <p:sp>
          <p:nvSpPr>
            <p:cNvPr id="23" name="Line 48">
              <a:extLst>
                <a:ext uri="{FF2B5EF4-FFF2-40B4-BE49-F238E27FC236}">
                  <a16:creationId xmlns:a16="http://schemas.microsoft.com/office/drawing/2014/main" id="{9EE22F00-B98C-4A3E-A23A-386DEFA0F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9814" y="5102578"/>
              <a:ext cx="0" cy="391047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4" name="Text Box 49">
              <a:extLst>
                <a:ext uri="{FF2B5EF4-FFF2-40B4-BE49-F238E27FC236}">
                  <a16:creationId xmlns:a16="http://schemas.microsoft.com/office/drawing/2014/main" id="{33ABE1CD-6DDA-4E0D-917C-4166C9518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649337" y="6764961"/>
              <a:ext cx="2208050" cy="5676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Book Antiqua"/>
                </a:rPr>
                <a:t>No. of locks</a:t>
              </a:r>
            </a:p>
          </p:txBody>
        </p:sp>
        <p:sp>
          <p:nvSpPr>
            <p:cNvPr id="25" name="Line 50">
              <a:extLst>
                <a:ext uri="{FF2B5EF4-FFF2-40B4-BE49-F238E27FC236}">
                  <a16:creationId xmlns:a16="http://schemas.microsoft.com/office/drawing/2014/main" id="{2FA410BA-A5D8-4A52-80B2-D88B471346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4081" y="7509369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6" name="Line 51">
              <a:extLst>
                <a:ext uri="{FF2B5EF4-FFF2-40B4-BE49-F238E27FC236}">
                  <a16:creationId xmlns:a16="http://schemas.microsoft.com/office/drawing/2014/main" id="{928640D7-83A0-4982-AAB8-4FD9DF819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7556" y="5603804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" name="Line 52">
              <a:extLst>
                <a:ext uri="{FF2B5EF4-FFF2-40B4-BE49-F238E27FC236}">
                  <a16:creationId xmlns:a16="http://schemas.microsoft.com/office/drawing/2014/main" id="{420DDBE5-81A0-4545-AC9E-B2B6F60F8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054" y="6254044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8" name="Line 53">
              <a:extLst>
                <a:ext uri="{FF2B5EF4-FFF2-40B4-BE49-F238E27FC236}">
                  <a16:creationId xmlns:a16="http://schemas.microsoft.com/office/drawing/2014/main" id="{3FF89ABC-663B-4D94-89A7-1A23329B4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66098" y="6890738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9" name="Line 54">
              <a:extLst>
                <a:ext uri="{FF2B5EF4-FFF2-40B4-BE49-F238E27FC236}">
                  <a16:creationId xmlns:a16="http://schemas.microsoft.com/office/drawing/2014/main" id="{B8633E1F-736C-4C8B-9683-B1E46CFCA0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3121" y="5590258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0" name="Line 55">
              <a:extLst>
                <a:ext uri="{FF2B5EF4-FFF2-40B4-BE49-F238E27FC236}">
                  <a16:creationId xmlns:a16="http://schemas.microsoft.com/office/drawing/2014/main" id="{5D416C60-3F2C-4317-90C3-03A91384A5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62881" y="6240498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1" name="Line 56">
              <a:extLst>
                <a:ext uri="{FF2B5EF4-FFF2-40B4-BE49-F238E27FC236}">
                  <a16:creationId xmlns:a16="http://schemas.microsoft.com/office/drawing/2014/main" id="{C057BABE-5343-4377-ADC5-E7423387F2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2641" y="6888481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2" name="Line 57">
              <a:extLst>
                <a:ext uri="{FF2B5EF4-FFF2-40B4-BE49-F238E27FC236}">
                  <a16:creationId xmlns:a16="http://schemas.microsoft.com/office/drawing/2014/main" id="{8FB59EF4-F861-4999-BB0B-536EC0399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6596" y="7540978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3" name="Line 58">
              <a:extLst>
                <a:ext uri="{FF2B5EF4-FFF2-40B4-BE49-F238E27FC236}">
                  <a16:creationId xmlns:a16="http://schemas.microsoft.com/office/drawing/2014/main" id="{F754F5AD-D3D8-4E50-91BB-A01499653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161" y="8175414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4" name="Line 59">
              <a:extLst>
                <a:ext uri="{FF2B5EF4-FFF2-40B4-BE49-F238E27FC236}">
                  <a16:creationId xmlns:a16="http://schemas.microsoft.com/office/drawing/2014/main" id="{480D54A8-D705-43F7-AD7D-112F12330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11733" y="5093547"/>
              <a:ext cx="0" cy="650240"/>
            </a:xfrm>
            <a:prstGeom prst="line">
              <a:avLst/>
            </a:prstGeom>
            <a:noFill/>
            <a:ln w="12700">
              <a:solidFill>
                <a:srgbClr val="4C3BB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5" name="Line 60">
              <a:extLst>
                <a:ext uri="{FF2B5EF4-FFF2-40B4-BE49-F238E27FC236}">
                  <a16:creationId xmlns:a16="http://schemas.microsoft.com/office/drawing/2014/main" id="{C0440178-766B-4CBE-A4F8-1151A7B43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11733" y="5960533"/>
              <a:ext cx="0" cy="650240"/>
            </a:xfrm>
            <a:prstGeom prst="line">
              <a:avLst/>
            </a:prstGeom>
            <a:noFill/>
            <a:ln w="12700">
              <a:solidFill>
                <a:srgbClr val="4C3BB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781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0971E-B4E0-48AC-BFA5-833DA630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2PL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48D54C-6862-4839-B2FE-8383EB094AE6}"/>
              </a:ext>
            </a:extLst>
          </p:cNvPr>
          <p:cNvGrpSpPr/>
          <p:nvPr/>
        </p:nvGrpSpPr>
        <p:grpSpPr>
          <a:xfrm>
            <a:off x="1604932" y="1636127"/>
            <a:ext cx="7102971" cy="4288220"/>
            <a:chOff x="2041031" y="2821293"/>
            <a:chExt cx="9591040" cy="607875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573019-A2A6-40AE-A8C8-09295026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031" y="2821293"/>
              <a:ext cx="9591040" cy="543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310" tIns="36124" rIns="90310" bIns="36124">
              <a:prstTxWarp prst="textNoShape">
                <a:avLst/>
              </a:prstTxWarp>
              <a:spAutoFit/>
            </a:bodyPr>
            <a:lstStyle/>
            <a:p>
              <a:pPr marL="614106" indent="-614106">
                <a:lnSpc>
                  <a:spcPct val="111000"/>
                </a:lnSpc>
                <a:spcBef>
                  <a:spcPct val="55000"/>
                </a:spcBef>
                <a:tabLst>
                  <a:tab pos="686354" algn="l"/>
                  <a:tab pos="3901379" algn="l"/>
                  <a:tab pos="5201839" algn="l"/>
                </a:tabLst>
              </a:pPr>
              <a:r>
                <a:rPr lang="en-US" dirty="0">
                  <a:solidFill>
                    <a:schemeClr val="tx2"/>
                  </a:solidFill>
                  <a:latin typeface="Book Antiqua"/>
                </a:rPr>
                <a:t>Hold locks until the end.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6D4CBA9A-BEB1-4F3E-948C-D1DFB0A5E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1529" y="4610729"/>
              <a:ext cx="1950508" cy="5736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Obtain lock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0671FD39-126E-40EB-8908-869B150A8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5701" y="5464167"/>
              <a:ext cx="2037088" cy="5736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Release lock</a:t>
              </a: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A70D6A3F-9A90-4397-AC4C-CDF3176B2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317" y="7017519"/>
              <a:ext cx="1335786" cy="5736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7700788B-8E87-49B4-87B0-02A5535B5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7104" y="7017519"/>
              <a:ext cx="1041413" cy="5736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9FE016C8-77D7-4BC0-9910-C50B3CE2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117" y="6773680"/>
              <a:ext cx="1974318" cy="9662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duration</a:t>
              </a: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7AA1ECF6-AD4E-44A2-A0A2-F090A0B08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875" y="7541096"/>
              <a:ext cx="1649640" cy="13589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period of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data item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use</a:t>
              </a:r>
            </a:p>
          </p:txBody>
        </p:sp>
        <p:sp>
          <p:nvSpPr>
            <p:cNvPr id="12" name="Line 18">
              <a:extLst>
                <a:ext uri="{FF2B5EF4-FFF2-40B4-BE49-F238E27FC236}">
                  <a16:creationId xmlns:a16="http://schemas.microsoft.com/office/drawing/2014/main" id="{37988A99-831A-4CFC-9B4E-EA01FDD1E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2836" y="4177234"/>
              <a:ext cx="0" cy="28448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" name="Line 19">
              <a:extLst>
                <a:ext uri="{FF2B5EF4-FFF2-40B4-BE49-F238E27FC236}">
                  <a16:creationId xmlns:a16="http://schemas.microsoft.com/office/drawing/2014/main" id="{E81A1514-60E4-44E7-AC21-5F113B1BD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1164" y="7022034"/>
              <a:ext cx="54276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" name="Line 20">
              <a:extLst>
                <a:ext uri="{FF2B5EF4-FFF2-40B4-BE49-F238E27FC236}">
                  <a16:creationId xmlns:a16="http://schemas.microsoft.com/office/drawing/2014/main" id="{6A46266E-86AF-4911-941C-719C71758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2133" y="4095954"/>
              <a:ext cx="0" cy="2926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5" name="Line 28">
              <a:extLst>
                <a:ext uri="{FF2B5EF4-FFF2-40B4-BE49-F238E27FC236}">
                  <a16:creationId xmlns:a16="http://schemas.microsoft.com/office/drawing/2014/main" id="{9B302BBA-C598-415B-8A4A-3EA278AE1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9680" y="4393981"/>
              <a:ext cx="0" cy="262805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" name="Line 31">
              <a:extLst>
                <a:ext uri="{FF2B5EF4-FFF2-40B4-BE49-F238E27FC236}">
                  <a16:creationId xmlns:a16="http://schemas.microsoft.com/office/drawing/2014/main" id="{A5409198-9569-4D53-BE6B-3AC294641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6951" y="6360507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" name="Line 32">
              <a:extLst>
                <a:ext uri="{FF2B5EF4-FFF2-40B4-BE49-F238E27FC236}">
                  <a16:creationId xmlns:a16="http://schemas.microsoft.com/office/drawing/2014/main" id="{B27B16CE-F5BD-4B89-A5FB-E8A8D81D7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7191" y="5710267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" name="Line 33">
              <a:extLst>
                <a:ext uri="{FF2B5EF4-FFF2-40B4-BE49-F238E27FC236}">
                  <a16:creationId xmlns:a16="http://schemas.microsoft.com/office/drawing/2014/main" id="{ACFEA841-29D7-4D9D-8548-2A0980887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7431" y="5060027"/>
              <a:ext cx="63217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9" name="Line 34">
              <a:extLst>
                <a:ext uri="{FF2B5EF4-FFF2-40B4-BE49-F238E27FC236}">
                  <a16:creationId xmlns:a16="http://schemas.microsoft.com/office/drawing/2014/main" id="{3646D390-103F-42D8-B4CB-7D7DA0F89D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19609" y="4409787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" name="Line 35">
              <a:extLst>
                <a:ext uri="{FF2B5EF4-FFF2-40B4-BE49-F238E27FC236}">
                  <a16:creationId xmlns:a16="http://schemas.microsoft.com/office/drawing/2014/main" id="{16617E69-566A-4F35-A29A-05C29DD11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5173" y="5057769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" name="Line 36">
              <a:extLst>
                <a:ext uri="{FF2B5EF4-FFF2-40B4-BE49-F238E27FC236}">
                  <a16:creationId xmlns:a16="http://schemas.microsoft.com/office/drawing/2014/main" id="{BCC44B48-70A5-4796-8BE1-9AA60950E3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4693" y="6344702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2" name="Line 37">
              <a:extLst>
                <a:ext uri="{FF2B5EF4-FFF2-40B4-BE49-F238E27FC236}">
                  <a16:creationId xmlns:a16="http://schemas.microsoft.com/office/drawing/2014/main" id="{31E33A3E-E8B1-4EF0-9713-6D95CEB38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4933" y="5710267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3" name="Line 39">
              <a:extLst>
                <a:ext uri="{FF2B5EF4-FFF2-40B4-BE49-F238E27FC236}">
                  <a16:creationId xmlns:a16="http://schemas.microsoft.com/office/drawing/2014/main" id="{780FAAC1-C2AD-43E3-B0B1-A1C506EAB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9610" y="4393981"/>
              <a:ext cx="1975555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4" name="Line 40">
              <a:extLst>
                <a:ext uri="{FF2B5EF4-FFF2-40B4-BE49-F238E27FC236}">
                  <a16:creationId xmlns:a16="http://schemas.microsoft.com/office/drawing/2014/main" id="{040A70EA-944B-4C78-A0F7-A8BDCF4DED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36373" y="4502354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5" name="Line 41">
              <a:extLst>
                <a:ext uri="{FF2B5EF4-FFF2-40B4-BE49-F238E27FC236}">
                  <a16:creationId xmlns:a16="http://schemas.microsoft.com/office/drawing/2014/main" id="{0955BDAC-A6C5-41DA-82C4-23DBD78142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36373" y="5369341"/>
              <a:ext cx="0" cy="65024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6" name="Text Box 49">
              <a:extLst>
                <a:ext uri="{FF2B5EF4-FFF2-40B4-BE49-F238E27FC236}">
                  <a16:creationId xmlns:a16="http://schemas.microsoft.com/office/drawing/2014/main" id="{D1C15BE4-EC02-4BB0-9128-1E78F7152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1962223" y="5168505"/>
              <a:ext cx="2153725" cy="562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Book Antiqua"/>
                </a:rPr>
                <a:t>No. of locks</a:t>
              </a:r>
            </a:p>
          </p:txBody>
        </p:sp>
        <p:sp>
          <p:nvSpPr>
            <p:cNvPr id="27" name="Right Brace 26">
              <a:extLst>
                <a:ext uri="{FF2B5EF4-FFF2-40B4-BE49-F238E27FC236}">
                  <a16:creationId xmlns:a16="http://schemas.microsoft.com/office/drawing/2014/main" id="{36FBB154-AD55-49AA-80DA-DADBBD6A5914}"/>
                </a:ext>
              </a:extLst>
            </p:cNvPr>
            <p:cNvSpPr/>
            <p:nvPr/>
          </p:nvSpPr>
          <p:spPr bwMode="auto">
            <a:xfrm rot="5400000">
              <a:off x="6276268" y="6327068"/>
              <a:ext cx="582960" cy="2002904"/>
            </a:xfrm>
            <a:prstGeom prst="rightBrace">
              <a:avLst/>
            </a:prstGeom>
            <a:noFill/>
            <a:ln w="19050">
              <a:solidFill>
                <a:schemeClr val="tx2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263750"/>
                </a:solidFill>
                <a:effectLst/>
                <a:latin typeface="Book Antiqua"/>
                <a:ea typeface="ヒラギノ明朝 ProN W3" charset="0"/>
                <a:cs typeface="ヒラギノ明朝 ProN W3" charset="0"/>
                <a:sym typeface="Palatin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24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829</Words>
  <Application>Microsoft Office PowerPoint</Application>
  <PresentationFormat>A4 Paper (210x297 mm)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Calisto MT</vt:lpstr>
      <vt:lpstr>Century Schoolbook</vt:lpstr>
      <vt:lpstr>Monotype Sorts</vt:lpstr>
      <vt:lpstr>Palatino</vt:lpstr>
      <vt:lpstr>Segoe UI</vt:lpstr>
      <vt:lpstr>Wingdings</vt:lpstr>
      <vt:lpstr>ヒラギノ明朝 ProN W3</vt:lpstr>
      <vt:lpstr>Office Theme</vt:lpstr>
      <vt:lpstr>Custom Design</vt:lpstr>
      <vt:lpstr>PowerPoint Presentation</vt:lpstr>
      <vt:lpstr>Concurrency Control</vt:lpstr>
      <vt:lpstr>Execution History (or Schedule)</vt:lpstr>
      <vt:lpstr>Complete Schedule – Example</vt:lpstr>
      <vt:lpstr>Serializability in Distributed DBMS</vt:lpstr>
      <vt:lpstr>Concurrency Control Algorithms</vt:lpstr>
      <vt:lpstr>Locking-Based Algorithms</vt:lpstr>
      <vt:lpstr>Two-Phase Locking (2PL)</vt:lpstr>
      <vt:lpstr>Strict 2PL</vt:lpstr>
      <vt:lpstr>Centralized 2PL</vt:lpstr>
      <vt:lpstr>Distributed 2PL</vt:lpstr>
      <vt:lpstr>Optimistic Concurrency Control Algorithms</vt:lpstr>
      <vt:lpstr>Deadlock Management</vt:lpstr>
      <vt:lpstr>Deadlock Prevention</vt:lpstr>
      <vt:lpstr>Deadlock Avoidance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47</cp:revision>
  <dcterms:created xsi:type="dcterms:W3CDTF">2017-09-18T04:18:49Z</dcterms:created>
  <dcterms:modified xsi:type="dcterms:W3CDTF">2017-11-30T01:32:54Z</dcterms:modified>
</cp:coreProperties>
</file>