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6"/>
  </p:notesMasterIdLst>
  <p:sldIdLst>
    <p:sldId id="256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224" y="72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6620A-3EED-451B-954E-410092AE7594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76A70-F820-4E07-9F1E-AFEB52EAEE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685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2379" y="3400926"/>
            <a:ext cx="6726650" cy="1475874"/>
          </a:xfr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647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50B96-51BD-4D25-99B0-73F20588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F0D45-D599-45ED-98FB-74ED1EEFD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A3E44-805B-4819-8D7B-3DC361825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E1834-282D-42D2-93E5-8EB8207D1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B5EA1-8577-4E20-80FC-F34EB9EC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BB5AE-9FCF-4C2E-8ED7-A70C4EA3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58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253B-714A-4D9D-B4E5-FA4BD65F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AD3E3E-5226-4DBF-925C-0E6D5C375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FD92B-2E7E-4313-A0E9-B2C0E3711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5477D-E603-4FC2-83A1-B6BC952A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62B43-F27D-483F-9FD0-C0BBBB18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0E959-1D0E-455F-B179-E975C2B0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7333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A93E-6EB7-416E-B585-BFC3B2E8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8140EE-BF81-4CF9-87D3-921C4E9F5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FD14D-0688-4213-95B3-7A236CE8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1EA50-FAD0-403B-86DD-8B849F97B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9E83-6C0B-4D20-9B74-FC0E1721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5119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56B86-A787-4595-9FEB-D197F87FD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9D6CA-F088-4130-B194-231E760E9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4E696-9C9B-4F8E-B134-9C08F353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E6AB8-06E0-4513-AE7A-968C6E31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7A574-AD45-483B-92D4-28634800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974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693-712A-4CA8-9C8F-02254711B0F1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A3D8BB26-B96B-49F5-93C8-144AC10320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D16968E2-EE47-4C9C-A9CD-BD35103BD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8" y="675688"/>
            <a:ext cx="8229600" cy="960439"/>
          </a:xfrm>
        </p:spPr>
        <p:txBody>
          <a:bodyPr>
            <a:normAutofit/>
          </a:bodyPr>
          <a:lstStyle>
            <a:lvl1pPr algn="l">
              <a:defRPr sz="3200" b="1">
                <a:latin typeface="Calisto MT" panose="02040603050505030304" pitchFamily="18" charset="0"/>
              </a:defRPr>
            </a:lvl1pPr>
          </a:lstStyle>
          <a:p>
            <a:endParaRPr lang="en-ID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73A8BB6-F24C-4C10-8EC5-F1352B824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8" y="1787857"/>
            <a:ext cx="8229600" cy="4568496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973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293B-B6E7-4C90-B39D-CFD73462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7F751-B7C1-46A6-B83C-FCF008684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13ABECDE-B1F6-4D62-A012-287D89B226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DEDE8A1-D20C-4808-8A1E-256D85E0C935}"/>
              </a:ext>
            </a:extLst>
          </p:cNvPr>
          <p:cNvSpPr txBox="1">
            <a:spLocks/>
          </p:cNvSpPr>
          <p:nvPr userDrawn="1"/>
        </p:nvSpPr>
        <p:spPr>
          <a:xfrm>
            <a:off x="833438" y="600502"/>
            <a:ext cx="8543925" cy="955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listo MT" panose="02040603050505030304" pitchFamily="18" charset="0"/>
              </a:rPr>
              <a:t>Click to edit Master title style</a:t>
            </a:r>
            <a:endParaRPr lang="en-ID" sz="3200" b="1" dirty="0">
              <a:latin typeface="Calisto MT" panose="02040603050505030304" pitchFamily="18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9D4AC02-8FF1-4CFB-9C33-8CC22611DF2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3438" y="1664121"/>
            <a:ext cx="8543925" cy="4512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225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96880-5382-443E-B981-5060D0B41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19741-7E73-425F-8104-6DBB93DFF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161D6-091B-4E7D-AA2A-597B088C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A41B-1626-43B4-B5C7-38DBB456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B34DE-4DC3-49EB-BBCB-F39EA4BD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7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02F8C-560C-41AD-B394-2E4CD9EAA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8F7AB-51FA-476E-B029-885B9EEB4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05574-AB2A-47D7-AC13-AC5BD4ED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92C4D-570F-4890-BD94-91EC9F12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2C48D-B963-4239-8004-C00730FA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463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5C9CA-72ED-4B78-9DFA-A9D5E416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9BE8-0B8E-4AFE-AA57-128DCCBAF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CAAA1-5A5B-44E2-8783-A8C266227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7EC1C-A0F9-48EF-A0CB-37368AC9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2264C-BEB3-438E-89A3-22BABE432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84C7D-A318-4877-B4B3-068A3B15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469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3F9D1-FE3A-41BB-9A9F-FF4542DE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D79B1-6DD6-4E3A-90ED-B7DAB5C63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45B91-A4C8-47DF-878F-B35277BB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F42B0-E02C-4DA2-9F42-C2F6BA4B1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99422-EA90-43EA-9A41-19DB7E86A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0E8533-0E2B-40A4-AE28-EF46F1AF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A9D51E-CBB4-4E6A-85EA-189B4F27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C039-3356-4E55-A50B-F87487B9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52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CF4B-1DA3-4FEE-8FD2-B1D31A2E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BF4461-1DFF-4DBB-9705-806ED6DC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446C4-1E05-4F17-A82A-CB77E0C7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EC6C8-D746-4D7D-921C-8FD1439E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206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E29CC-9C61-486F-86BF-2B7D839D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C6340-AE8E-4FFA-A12D-37572ADA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26BB6-8363-41A9-92CD-78157D50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872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E693-712A-4CA8-9C8F-02254711B0F1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7" name="Picture 2" descr="C:\Users\arsil\Desktop\Smartcreative.jpg">
            <a:extLst>
              <a:ext uri="{FF2B5EF4-FFF2-40B4-BE49-F238E27FC236}">
                <a16:creationId xmlns:a16="http://schemas.microsoft.com/office/drawing/2014/main" id="{9273AE6D-EC8F-4142-B502-5C8B1FDDBF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" y="17462"/>
            <a:ext cx="9906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6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598C6-5856-4A1E-BAF1-77BF7FD7F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DB1B0-98F6-4E0E-8111-9AC69F593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099E7-0720-4CED-B376-29F9D7F2C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F25D-EB48-4C35-A169-47520371CA2E}" type="datetimeFigureOut">
              <a:rPr lang="en-ID" smtClean="0"/>
              <a:t>23/12/2017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22757-C975-4A8C-8181-E57153E18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57265-0C26-47D3-9127-E4C40CDB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251E-3C65-49DB-8422-B155901A410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444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006323-7723-4B5A-8CE8-BFBE594A4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ID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DISTRIBUTED DBMS RELIABILITY 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PERTEMUAN 11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IR. NIZIRWAN ANWAR, MT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PROGRAM STUDI TEKNIK INFORMATIKA 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FAKULTAS ILMU KOMPUTER </a:t>
            </a:r>
          </a:p>
        </p:txBody>
      </p:sp>
    </p:spTree>
    <p:extLst>
      <p:ext uri="{BB962C8B-B14F-4D97-AF65-F5344CB8AC3E}">
        <p14:creationId xmlns:p14="http://schemas.microsoft.com/office/powerpoint/2010/main" val="2900966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F227B-C4AC-4DFA-8E7A-8D606C8C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Update Strategies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8FE7A-EFF0-40D9-A406-083BC37EE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ct val="100000"/>
              </a:spcBef>
            </a:pPr>
            <a:r>
              <a:rPr lang="en-US" sz="2000" dirty="0"/>
              <a:t>In-place update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Each update causes a change in one or more data values on pages in the database buffers</a:t>
            </a:r>
          </a:p>
          <a:p>
            <a:pPr>
              <a:lnSpc>
                <a:spcPct val="100000"/>
              </a:lnSpc>
              <a:spcBef>
                <a:spcPct val="100000"/>
              </a:spcBef>
            </a:pPr>
            <a:r>
              <a:rPr lang="en-US" sz="2000" dirty="0"/>
              <a:t>Out-of-place update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Each update causes the new value(s) of data item(s) to be stored separate from the old value(s)</a:t>
            </a:r>
          </a:p>
        </p:txBody>
      </p:sp>
    </p:spTree>
    <p:extLst>
      <p:ext uri="{BB962C8B-B14F-4D97-AF65-F5344CB8AC3E}">
        <p14:creationId xmlns:p14="http://schemas.microsoft.com/office/powerpoint/2010/main" val="2681726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F719E-7995-4D71-BA88-F410C7D89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Logging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24F51-55E8-4C35-8794-BC97B57AC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000" dirty="0"/>
              <a:t>The log contains information used by the recovery process to restore the consistency of a system. This information may include ; 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transaction identifier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type of operation (action)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items accessed by the transaction to perform the action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old value (state) of item (</a:t>
            </a:r>
            <a:r>
              <a:rPr lang="en-US" sz="2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before image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new value (state) of item (</a:t>
            </a:r>
            <a:r>
              <a:rPr lang="en-US" sz="2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after image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1065654" lvl="1" indent="-415425">
              <a:spcBef>
                <a:spcPct val="50000"/>
              </a:spcBef>
              <a:buNone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           …</a:t>
            </a:r>
            <a:endParaRPr lang="en-ID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03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54ACB-FCAD-4011-9E03-9653945F3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Logging Interface</a:t>
            </a:r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5D64438-6292-4BE8-A30B-5D690065EB09}"/>
              </a:ext>
            </a:extLst>
          </p:cNvPr>
          <p:cNvGrpSpPr/>
          <p:nvPr/>
        </p:nvGrpSpPr>
        <p:grpSpPr>
          <a:xfrm>
            <a:off x="761998" y="2224433"/>
            <a:ext cx="8430412" cy="3374509"/>
            <a:chOff x="1756551" y="2941885"/>
            <a:chExt cx="9491698" cy="386531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8E6BFB4-5898-40DC-8787-353C1562B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5538" y="3556001"/>
              <a:ext cx="6574649" cy="3233138"/>
            </a:xfrm>
            <a:prstGeom prst="rect">
              <a:avLst/>
            </a:prstGeom>
            <a:solidFill>
              <a:srgbClr val="FFFFFF"/>
            </a:solidFill>
            <a:ln w="1270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A1543143-5491-44D3-8DE0-A94205887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5538" y="3546970"/>
              <a:ext cx="6574649" cy="3251200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25400">
              <a:solidFill>
                <a:schemeClr val="bg1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88B34B73-9D7B-4E61-B033-AEA0AFCE0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956" y="5696375"/>
              <a:ext cx="780872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Read</a:t>
              </a: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573530C7-10B4-49A9-88EB-7C7F4160A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8418" y="6129868"/>
              <a:ext cx="835374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Write</a:t>
              </a: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29F02519-9C81-4203-A545-7A47A54E3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9645" y="6156962"/>
              <a:ext cx="835374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Write</a:t>
              </a: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0A676766-DB85-4A81-BD5B-A9EF95B64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8574" y="5651219"/>
              <a:ext cx="780872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Read</a:t>
              </a: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A4E793CB-9369-4CD9-B6BF-B76E32C4E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7701" y="3592126"/>
              <a:ext cx="1717026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Main memory</a:t>
              </a:r>
            </a:p>
          </p:txBody>
        </p:sp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9435D1CF-539E-42C9-B6AE-01F1A35D0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5813" y="4124961"/>
              <a:ext cx="3070578" cy="740551"/>
            </a:xfrm>
            <a:prstGeom prst="roundRect">
              <a:avLst>
                <a:gd name="adj" fmla="val 36481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29AAD96-C805-48CF-9C04-70AB9FBE4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3761" y="4154312"/>
              <a:ext cx="1876941" cy="5708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b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Local Recovery</a:t>
              </a:r>
            </a:p>
            <a:p>
              <a:pPr algn="ctr">
                <a:lnSpc>
                  <a:spcPct val="80000"/>
                </a:lnSpc>
              </a:pPr>
              <a:r>
                <a:rPr lang="en-US" b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Manager</a:t>
              </a:r>
            </a:p>
          </p:txBody>
        </p:sp>
        <p:sp>
          <p:nvSpPr>
            <p:cNvPr id="14" name="AutoShape 12">
              <a:extLst>
                <a:ext uri="{FF2B5EF4-FFF2-40B4-BE49-F238E27FC236}">
                  <a16:creationId xmlns:a16="http://schemas.microsoft.com/office/drawing/2014/main" id="{2BAE3BCE-F0B3-4086-94F4-30DE388C5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5813" y="5718952"/>
              <a:ext cx="3070578" cy="740551"/>
            </a:xfrm>
            <a:prstGeom prst="roundRect">
              <a:avLst>
                <a:gd name="adj" fmla="val 36481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36196B2D-9839-49D7-98DC-B13558094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4432" y="5730241"/>
              <a:ext cx="2000115" cy="5985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Database Buffer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Manager</a:t>
              </a: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6BCCDAD5-4CB9-4472-96AF-68A5E74CC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6675" y="4856481"/>
              <a:ext cx="869037" cy="6816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Fetch,</a:t>
              </a:r>
            </a:p>
            <a:p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AE4268C0-60C3-4C35-8E10-DDBB5A64C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626" y="5271913"/>
              <a:ext cx="785680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Flush</a:t>
              </a:r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BCCA75CB-35A2-49D1-815F-8A3BD0963F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0836" y="6111805"/>
              <a:ext cx="141788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CCE27EF4-062D-4B48-B45D-393CB70B0D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0836" y="4603609"/>
              <a:ext cx="1472071" cy="1201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B55D96F8-8125-4678-9F4E-5ED594572A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51236" y="4350738"/>
              <a:ext cx="1417884" cy="14359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F69CA674-8264-4773-A175-933D535F9B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05422" y="6111805"/>
              <a:ext cx="136369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745A14F0-B537-4FB2-ADC8-1E56F5D0AF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24978" y="4892605"/>
              <a:ext cx="0" cy="80376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F2DA5DD6-1E54-4EB3-8B60-4D70852CB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8185" y="2941885"/>
              <a:ext cx="1332304" cy="6816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Secondary</a:t>
              </a:r>
            </a:p>
            <a:p>
              <a:pPr algn="ctr"/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storage</a:t>
              </a:r>
            </a:p>
          </p:txBody>
        </p:sp>
        <p:grpSp>
          <p:nvGrpSpPr>
            <p:cNvPr id="24" name="Group 25">
              <a:extLst>
                <a:ext uri="{FF2B5EF4-FFF2-40B4-BE49-F238E27FC236}">
                  <a16:creationId xmlns:a16="http://schemas.microsoft.com/office/drawing/2014/main" id="{A9C3DDDB-337D-4006-B346-CA25CE7EC9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6551" y="3962401"/>
              <a:ext cx="1806222" cy="1137920"/>
              <a:chOff x="778" y="1755"/>
              <a:chExt cx="800" cy="504"/>
            </a:xfrm>
          </p:grpSpPr>
          <p:sp>
            <p:nvSpPr>
              <p:cNvPr id="37" name="Rectangle 22">
                <a:extLst>
                  <a:ext uri="{FF2B5EF4-FFF2-40B4-BE49-F238E27FC236}">
                    <a16:creationId xmlns:a16="http://schemas.microsoft.com/office/drawing/2014/main" id="{83FCF85F-DF62-4612-BCDD-D03BBE78C6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" y="1803"/>
                <a:ext cx="800" cy="41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8" name="Oval 23">
                <a:extLst>
                  <a:ext uri="{FF2B5EF4-FFF2-40B4-BE49-F238E27FC236}">
                    <a16:creationId xmlns:a16="http://schemas.microsoft.com/office/drawing/2014/main" id="{743884B1-346D-4CC4-985A-6E9D022122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" y="1755"/>
                <a:ext cx="800" cy="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9" name="Oval 24">
                <a:extLst>
                  <a:ext uri="{FF2B5EF4-FFF2-40B4-BE49-F238E27FC236}">
                    <a16:creationId xmlns:a16="http://schemas.microsoft.com/office/drawing/2014/main" id="{439D9729-748F-4E36-8733-17EF6471D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" y="2179"/>
                <a:ext cx="800" cy="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5" name="Rectangle 26">
              <a:extLst>
                <a:ext uri="{FF2B5EF4-FFF2-40B4-BE49-F238E27FC236}">
                  <a16:creationId xmlns:a16="http://schemas.microsoft.com/office/drawing/2014/main" id="{D8C54395-6B06-4595-BC1D-C27DDC251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2928" y="4115930"/>
              <a:ext cx="849591" cy="6437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Stable</a:t>
              </a:r>
            </a:p>
            <a:p>
              <a:pPr algn="ctr"/>
              <a:r>
                <a:rPr lang="en-US" b="1" dirty="0">
                  <a:solidFill>
                    <a:schemeClr val="tx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log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0088AA9-2B2E-4490-945E-DD551531AE69}"/>
                </a:ext>
              </a:extLst>
            </p:cNvPr>
            <p:cNvGrpSpPr/>
            <p:nvPr/>
          </p:nvGrpSpPr>
          <p:grpSpPr>
            <a:xfrm>
              <a:off x="1774613" y="5569938"/>
              <a:ext cx="1806222" cy="1137920"/>
              <a:chOff x="1774613" y="5569938"/>
              <a:chExt cx="1806222" cy="1137920"/>
            </a:xfrm>
            <a:solidFill>
              <a:srgbClr val="FF8000"/>
            </a:solidFill>
          </p:grpSpPr>
          <p:sp>
            <p:nvSpPr>
              <p:cNvPr id="34" name="Rectangle 28">
                <a:extLst>
                  <a:ext uri="{FF2B5EF4-FFF2-40B4-BE49-F238E27FC236}">
                    <a16:creationId xmlns:a16="http://schemas.microsoft.com/office/drawing/2014/main" id="{F36658CA-76E8-416B-9E25-F312766A4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4613" y="5678311"/>
                <a:ext cx="1806222" cy="93923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5" name="Oval 29">
                <a:extLst>
                  <a:ext uri="{FF2B5EF4-FFF2-40B4-BE49-F238E27FC236}">
                    <a16:creationId xmlns:a16="http://schemas.microsoft.com/office/drawing/2014/main" id="{7419B035-935B-41C5-A09A-7321AD9042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4613" y="5569938"/>
                <a:ext cx="1806222" cy="180622"/>
              </a:xfrm>
              <a:prstGeom prst="ellips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6" name="Oval 30">
                <a:extLst>
                  <a:ext uri="{FF2B5EF4-FFF2-40B4-BE49-F238E27FC236}">
                    <a16:creationId xmlns:a16="http://schemas.microsoft.com/office/drawing/2014/main" id="{B8AC4154-9528-4933-8351-F45AE825B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4613" y="6527236"/>
                <a:ext cx="1806222" cy="180622"/>
              </a:xfrm>
              <a:prstGeom prst="ellips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7" name="Rectangle 32">
              <a:extLst>
                <a:ext uri="{FF2B5EF4-FFF2-40B4-BE49-F238E27FC236}">
                  <a16:creationId xmlns:a16="http://schemas.microsoft.com/office/drawing/2014/main" id="{EA09F8B5-1230-44FA-B7E2-60F0356CA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056" y="5697429"/>
              <a:ext cx="1229072" cy="6816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Stable</a:t>
              </a:r>
            </a:p>
            <a:p>
              <a:pPr algn="ctr"/>
              <a:r>
                <a:rPr lang="en-US" b="1" dirty="0">
                  <a:solidFill>
                    <a:schemeClr val="tx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database</a:t>
              </a:r>
            </a:p>
          </p:txBody>
        </p:sp>
        <p:sp>
          <p:nvSpPr>
            <p:cNvPr id="28" name="Rectangle 33">
              <a:extLst>
                <a:ext uri="{FF2B5EF4-FFF2-40B4-BE49-F238E27FC236}">
                  <a16:creationId xmlns:a16="http://schemas.microsoft.com/office/drawing/2014/main" id="{9B8D46F5-6E4A-47A7-A702-DBC1A30ED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7182" y="5064196"/>
              <a:ext cx="1761067" cy="1743004"/>
            </a:xfrm>
            <a:prstGeom prst="rect">
              <a:avLst/>
            </a:prstGeom>
            <a:solidFill>
              <a:srgbClr val="FF8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Rectangle 34">
              <a:extLst>
                <a:ext uri="{FF2B5EF4-FFF2-40B4-BE49-F238E27FC236}">
                  <a16:creationId xmlns:a16="http://schemas.microsoft.com/office/drawing/2014/main" id="{006B77DF-654E-4B01-9165-411F5F1BA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7635" y="5181601"/>
              <a:ext cx="1314030" cy="12356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Database</a:t>
              </a:r>
            </a:p>
            <a:p>
              <a:pPr algn="ctr"/>
              <a:r>
                <a:rPr lang="en-US" b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buffers</a:t>
              </a:r>
            </a:p>
            <a:p>
              <a:pPr algn="ctr"/>
              <a:r>
                <a:rPr lang="en-US" b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(Volatile</a:t>
              </a:r>
            </a:p>
            <a:p>
              <a:pPr algn="ctr"/>
              <a:r>
                <a:rPr lang="en-US" b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database)</a:t>
              </a:r>
            </a:p>
          </p:txBody>
        </p:sp>
        <p:sp>
          <p:nvSpPr>
            <p:cNvPr id="30" name="Rectangle 35">
              <a:extLst>
                <a:ext uri="{FF2B5EF4-FFF2-40B4-BE49-F238E27FC236}">
                  <a16:creationId xmlns:a16="http://schemas.microsoft.com/office/drawing/2014/main" id="{7A4DD7C5-F2FF-41D2-94A3-D7664AEC4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7182" y="3537938"/>
              <a:ext cx="1761067" cy="15081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Rectangle 36">
              <a:extLst>
                <a:ext uri="{FF2B5EF4-FFF2-40B4-BE49-F238E27FC236}">
                  <a16:creationId xmlns:a16="http://schemas.microsoft.com/office/drawing/2014/main" id="{4E4A37F2-DD9F-44EA-9531-7005A3ED3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1758" y="3894667"/>
              <a:ext cx="1029337" cy="6816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Log</a:t>
              </a:r>
            </a:p>
            <a:p>
              <a:pPr algn="ctr"/>
              <a:r>
                <a:rPr lang="en-US" b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buffers</a:t>
              </a:r>
            </a:p>
          </p:txBody>
        </p:sp>
        <p:sp>
          <p:nvSpPr>
            <p:cNvPr id="32" name="Rectangle 37">
              <a:extLst>
                <a:ext uri="{FF2B5EF4-FFF2-40B4-BE49-F238E27FC236}">
                  <a16:creationId xmlns:a16="http://schemas.microsoft.com/office/drawing/2014/main" id="{A8A45315-00C5-4366-AB7A-E15640F855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020000">
              <a:off x="8558110" y="5126023"/>
              <a:ext cx="835374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Write</a:t>
              </a:r>
            </a:p>
          </p:txBody>
        </p:sp>
        <p:sp>
          <p:nvSpPr>
            <p:cNvPr id="33" name="Rectangle 38">
              <a:extLst>
                <a:ext uri="{FF2B5EF4-FFF2-40B4-BE49-F238E27FC236}">
                  <a16:creationId xmlns:a16="http://schemas.microsoft.com/office/drawing/2014/main" id="{97BF0E8F-5833-4C37-AA60-CF3E58FDCD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140000">
              <a:off x="8212826" y="4658663"/>
              <a:ext cx="780872" cy="4046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1435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0447F-5448-4D82-8011-DF03A9CC0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B3817-F456-4294-A373-47B7DF1C8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err="1"/>
              <a:t>Mahasiswa</a:t>
            </a:r>
            <a:r>
              <a:rPr lang="en-US" sz="2400" b="1" dirty="0"/>
              <a:t> </a:t>
            </a:r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aktif</a:t>
            </a:r>
            <a:r>
              <a:rPr lang="en-US" sz="2400" b="1" dirty="0"/>
              <a:t>, </a:t>
            </a:r>
            <a:r>
              <a:rPr lang="en-US" sz="2400" b="1" dirty="0" err="1"/>
              <a:t>kreatif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ber-inovasi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menanyakan</a:t>
            </a:r>
            <a:r>
              <a:rPr lang="en-US" sz="2400" b="1" dirty="0"/>
              <a:t> </a:t>
            </a:r>
            <a:r>
              <a:rPr lang="en-US" sz="2400" b="1" dirty="0" err="1"/>
              <a:t>mengenai</a:t>
            </a:r>
            <a:r>
              <a:rPr lang="en-US" sz="2400" b="1" dirty="0"/>
              <a:t> proses </a:t>
            </a:r>
            <a:r>
              <a:rPr lang="en-US" sz="2400" b="1" dirty="0" err="1"/>
              <a:t>perkuliahan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mengerti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memahami</a:t>
            </a:r>
            <a:r>
              <a:rPr lang="en-US" sz="2400" b="1" dirty="0"/>
              <a:t> </a:t>
            </a:r>
            <a:r>
              <a:rPr lang="en-US" sz="2400" b="1" dirty="0" err="1"/>
              <a:t>tentang</a:t>
            </a:r>
            <a:r>
              <a:rPr lang="en-US" sz="2400" b="1" dirty="0"/>
              <a:t> </a:t>
            </a:r>
            <a:r>
              <a:rPr lang="en-ID" sz="2400" b="1" i="1" dirty="0">
                <a:ln w="18415" cmpd="sng">
                  <a:solidFill>
                    <a:srgbClr val="FFFFFF"/>
                  </a:solidFill>
                  <a:prstDash val="solid"/>
                </a:ln>
              </a:rPr>
              <a:t>Distributed </a:t>
            </a:r>
            <a:r>
              <a:rPr lang="en-ID" sz="2400" b="1" i="1" dirty="0" err="1">
                <a:ln w="18415" cmpd="sng">
                  <a:solidFill>
                    <a:srgbClr val="FFFFFF"/>
                  </a:solidFill>
                  <a:prstDash val="solid"/>
                </a:ln>
              </a:rPr>
              <a:t>Dbms</a:t>
            </a:r>
            <a:r>
              <a:rPr lang="en-ID" sz="2400" b="1" i="1" dirty="0">
                <a:ln w="18415" cmpd="sng">
                  <a:solidFill>
                    <a:srgbClr val="FFFFFF"/>
                  </a:solidFill>
                  <a:prstDash val="solid"/>
                </a:ln>
              </a:rPr>
              <a:t> Reliability </a:t>
            </a:r>
          </a:p>
          <a:p>
            <a:pPr marL="0" indent="0">
              <a:lnSpc>
                <a:spcPct val="150000"/>
              </a:lnSpc>
              <a:buNone/>
            </a:pPr>
            <a:endParaRPr lang="en-ID" sz="2400" b="1" dirty="0"/>
          </a:p>
        </p:txBody>
      </p:sp>
    </p:spTree>
    <p:extLst>
      <p:ext uri="{BB962C8B-B14F-4D97-AF65-F5344CB8AC3E}">
        <p14:creationId xmlns:p14="http://schemas.microsoft.com/office/powerpoint/2010/main" val="63513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E0E70-742C-4000-B5F7-8EBB7BC65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Reliability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960E2-E0D3-4728-A0F2-069161B63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2000" dirty="0"/>
              <a:t>Problem: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How to maintain </a:t>
            </a:r>
          </a:p>
          <a:p>
            <a:pPr lvl="2">
              <a:lnSpc>
                <a:spcPct val="100000"/>
              </a:lnSpc>
              <a:spcBef>
                <a:spcPct val="75000"/>
              </a:spcBef>
            </a:pPr>
            <a:r>
              <a:rPr lang="en-US" dirty="0">
                <a:solidFill>
                  <a:schemeClr val="hlin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atomicity</a:t>
            </a:r>
          </a:p>
          <a:p>
            <a:pPr lvl="2">
              <a:lnSpc>
                <a:spcPct val="100000"/>
              </a:lnSpc>
              <a:spcBef>
                <a:spcPct val="75000"/>
              </a:spcBef>
            </a:pPr>
            <a:r>
              <a:rPr lang="en-US" dirty="0">
                <a:solidFill>
                  <a:schemeClr val="hlin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durability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properties of transactions</a:t>
            </a:r>
            <a:endParaRPr lang="en-ID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41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86C51-5D56-4A7E-AFE2-C99261E18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Fundamental Definitions (1)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98C8D-1AB0-4CA2-8279-EC340377F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sz="2000" dirty="0"/>
              <a:t>Reliability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sz="2000" dirty="0"/>
              <a:t>A measure of success with which a system conforms to some authoritative specification of its behavior.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sz="2000" dirty="0"/>
              <a:t>Probability that the system has not experienced any failures within a given time period.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sz="2000" dirty="0"/>
              <a:t>Typically used to describe systems that cannot be repaired or where the continuous operation of the system is critical.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sz="2000" dirty="0"/>
              <a:t>Availability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sz="2000" dirty="0"/>
              <a:t>The fraction of the time that a system meets its specification.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sz="2000" dirty="0"/>
              <a:t>The probability that the system is operational at a given time </a:t>
            </a:r>
            <a:r>
              <a:rPr lang="en-US" sz="2000" i="1" dirty="0"/>
              <a:t>t</a:t>
            </a:r>
            <a:r>
              <a:rPr lang="en-US" sz="2000" dirty="0"/>
              <a:t>.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308565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DF0F-25C9-40D7-81A5-CA553240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Fundamental Definitions (2)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4B873-CDE7-4E60-ABA3-DCECF2D36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Failure 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The deviation of a system from the behavior that is described in its specification.</a:t>
            </a:r>
          </a:p>
          <a:p>
            <a:r>
              <a:rPr lang="en-US" sz="2000" dirty="0"/>
              <a:t>Erroneous state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The internal state of a system such that there exist circumstances in which further processing, by the normal algorithms of the system, will lead to a failure which is not attributed to a subsequent fault.</a:t>
            </a:r>
          </a:p>
          <a:p>
            <a:r>
              <a:rPr lang="en-US" sz="2000" dirty="0"/>
              <a:t>Error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The part of the state which is incorrect.</a:t>
            </a:r>
          </a:p>
          <a:p>
            <a:r>
              <a:rPr lang="en-US" sz="2000" dirty="0"/>
              <a:t>Fault</a:t>
            </a:r>
          </a:p>
          <a:p>
            <a:pPr lvl="1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An error in the internal states of the components of a system or in the design of a system.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753191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FDE63-F7D3-4020-A78E-B385A25D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Faults to Failures</a:t>
            </a:r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AC56677-8180-457B-AFF6-85CD2B57D0C4}"/>
              </a:ext>
            </a:extLst>
          </p:cNvPr>
          <p:cNvGrpSpPr/>
          <p:nvPr/>
        </p:nvGrpSpPr>
        <p:grpSpPr>
          <a:xfrm>
            <a:off x="484788" y="2870265"/>
            <a:ext cx="8936424" cy="1117470"/>
            <a:chOff x="1625600" y="4176889"/>
            <a:chExt cx="9795652" cy="1327573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19EDAC71-3503-4505-BE6D-3CEEA4AD9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600" y="4303324"/>
              <a:ext cx="1932658" cy="1201138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20B8D31C-FCD6-43F7-913E-77BE7E6D1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8594" y="4303324"/>
              <a:ext cx="1932658" cy="120113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18C21984-E3F5-490F-ACD0-2CBD8E928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133" y="4303324"/>
              <a:ext cx="1932658" cy="1201138"/>
            </a:xfrm>
            <a:prstGeom prst="rect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BFC0B6B0-8D44-4629-B709-17478D9B6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000" y="4623929"/>
              <a:ext cx="1119858" cy="5599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  <a:latin typeface="Book Antiqua"/>
                </a:rPr>
                <a:t>Fault</a:t>
              </a: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EA9CDA46-137F-4B72-B3A6-388EDCB75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9886" y="4623929"/>
              <a:ext cx="1140177" cy="5599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  <a:latin typeface="Book Antiqua"/>
                </a:rPr>
                <a:t>Error</a:t>
              </a: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DE7B7799-760A-4FF2-A342-028563CB9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4692" y="4623929"/>
              <a:ext cx="1440462" cy="5599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  <a:latin typeface="Book Antiqua"/>
                </a:rPr>
                <a:t>Failure</a:t>
              </a: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F94BF0D2-FA4B-4568-A576-F34878438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855" y="4176889"/>
              <a:ext cx="1365404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causes</a:t>
              </a: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4B87BF13-7000-4199-89BB-90F65625D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9777" y="4176889"/>
              <a:ext cx="1817000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results in</a:t>
              </a:r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734E3731-7631-48DB-B1DD-9A2646E50D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5351" y="4903893"/>
              <a:ext cx="1959751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AA664D02-2569-4848-B8DE-9219280962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0512" y="4903893"/>
              <a:ext cx="1959751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3107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5CCA-FBAE-4E06-AEF4-4876C9595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Faults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81FDB-6197-48D7-92E6-4AA5ADF7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000" dirty="0"/>
              <a:t>Hard faults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Permanent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Resulting failures are called hard failures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000" dirty="0"/>
              <a:t>Soft faults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Transient or intermittent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Account for more than 90% of all failures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Resulting failures are called soft failures</a:t>
            </a:r>
            <a:endParaRPr lang="en-ID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69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97F86-FCB5-4E20-815F-648FCB6F8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Failures</a:t>
            </a:r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0199F64-B181-4931-9796-5ACC358A8B91}"/>
              </a:ext>
            </a:extLst>
          </p:cNvPr>
          <p:cNvGrpSpPr/>
          <p:nvPr/>
        </p:nvGrpSpPr>
        <p:grpSpPr>
          <a:xfrm>
            <a:off x="910049" y="2227210"/>
            <a:ext cx="8553031" cy="3147551"/>
            <a:chOff x="1233606" y="2930595"/>
            <a:chExt cx="11372465" cy="4979952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E61609D6-59EC-4B27-9DF6-A71C1E70C1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0134" y="5066453"/>
              <a:ext cx="702620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" name="Line 4">
              <a:extLst>
                <a:ext uri="{FF2B5EF4-FFF2-40B4-BE49-F238E27FC236}">
                  <a16:creationId xmlns:a16="http://schemas.microsoft.com/office/drawing/2014/main" id="{DD632045-BF32-41F1-8D22-B70F9ED7A6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82489" y="4885831"/>
              <a:ext cx="0" cy="3070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522AE053-7D22-4347-8B3E-B145A2F3C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606" y="5188373"/>
              <a:ext cx="1221582" cy="10785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Fault</a:t>
              </a:r>
            </a:p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occurs</a:t>
              </a: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4F41CAC2-A3E4-409E-B73B-ACC24F052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588" y="5188373"/>
              <a:ext cx="1287655" cy="10785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Error</a:t>
              </a:r>
            </a:p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caused</a:t>
              </a: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40345CC0-47D2-4288-AA56-B7C6B3027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264" y="5188373"/>
              <a:ext cx="1656135" cy="10785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Detection</a:t>
              </a:r>
            </a:p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of error</a:t>
              </a: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AB4FB6F6-AC79-409F-95A7-39131685A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6124" y="5188373"/>
              <a:ext cx="1194130" cy="6402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Repair</a:t>
              </a: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57426B5A-9562-4E04-8D21-812FBDDD5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2940" y="5188373"/>
              <a:ext cx="1221582" cy="10785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Fault</a:t>
              </a:r>
            </a:p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occurs</a:t>
              </a: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A9DDF0BC-562C-4B47-8861-2162DAED0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98547" y="5188373"/>
              <a:ext cx="1287655" cy="10785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Error</a:t>
              </a:r>
            </a:p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caused</a:t>
              </a:r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D83980BF-6CDD-41F8-9C6A-A1BE14782F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9422" y="3052516"/>
              <a:ext cx="0" cy="216069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83E84D72-44A7-4EF8-8136-29C44C73F4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43484" y="4032391"/>
              <a:ext cx="0" cy="122823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7C70B7BE-37F0-48D2-A0DA-8EFEC87CB5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72196" y="4082062"/>
              <a:ext cx="0" cy="115598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CB5CA2D3-21CF-4723-9449-1FE8D7E3F9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62525" y="4082062"/>
              <a:ext cx="0" cy="1155982"/>
            </a:xfrm>
            <a:prstGeom prst="line">
              <a:avLst/>
            </a:prstGeom>
            <a:noFill/>
            <a:ln w="19050">
              <a:solidFill>
                <a:srgbClr val="31650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D5D606E0-B8BA-4E45-A690-442A11E7B2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62631" y="3002845"/>
              <a:ext cx="0" cy="221036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EA20CE9B-A486-4165-84FC-1D313978B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4400" y="4930987"/>
              <a:ext cx="255130" cy="273192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40" y="0"/>
                </a:cxn>
                <a:cxn ang="0">
                  <a:pos x="72" y="120"/>
                </a:cxn>
                <a:cxn ang="0">
                  <a:pos x="112" y="56"/>
                </a:cxn>
              </a:cxnLst>
              <a:rect l="0" t="0" r="r" b="b"/>
              <a:pathLst>
                <a:path w="113" h="121">
                  <a:moveTo>
                    <a:pt x="0" y="56"/>
                  </a:moveTo>
                  <a:lnTo>
                    <a:pt x="40" y="0"/>
                  </a:lnTo>
                  <a:lnTo>
                    <a:pt x="72" y="120"/>
                  </a:lnTo>
                  <a:lnTo>
                    <a:pt x="112" y="56"/>
                  </a:lnTo>
                </a:path>
              </a:pathLst>
            </a:custGeom>
            <a:noFill/>
            <a:ln w="1905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4ACFE381-564B-4593-A210-0B2D4D622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6408" y="2930595"/>
              <a:ext cx="1106485" cy="6402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MTBF</a:t>
              </a: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096D9B50-143F-4650-87EE-B2839FACF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8487" y="3869831"/>
              <a:ext cx="1129419" cy="6402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MTTR</a:t>
              </a:r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786D137D-6EA3-4549-B6C5-26FC4A493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4586" y="3869831"/>
              <a:ext cx="1161390" cy="6402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MTTD</a:t>
              </a: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A53398E1-D544-4851-801E-1D322CC54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4290" y="6832036"/>
              <a:ext cx="3713467" cy="10785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Multiple errors can occur</a:t>
              </a:r>
            </a:p>
            <a:p>
              <a:pPr algn="ctr"/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during this period </a:t>
              </a:r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47581683-04B0-45C3-B0CA-B5DB59461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1894" y="4872284"/>
              <a:ext cx="1004177" cy="640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Time</a:t>
              </a:r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5F76897C-C8CA-418E-9009-C89D03801F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5333" y="5057422"/>
              <a:ext cx="28538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C7E59BBB-98F2-4AA6-9A62-E8968207EA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9414" y="3167663"/>
              <a:ext cx="323313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476B8180-33A2-4C1A-A2E5-CC7C89D255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49814" y="3167663"/>
              <a:ext cx="310670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1FA8391F-4C3B-4614-BC9B-EE6A492F04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2196" y="4127218"/>
              <a:ext cx="74958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B2BABA94-B508-4961-B052-EAD36A57D1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2294" y="4127218"/>
              <a:ext cx="74958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936FF359-3D11-43C2-A53F-59B8F86925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88001" y="4127218"/>
              <a:ext cx="675075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C002B794-0A87-419D-B442-249139AF0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8756" y="4127218"/>
              <a:ext cx="74958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21AF4E89-E63D-4B8F-9E6F-4A31E7038A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4933" y="5102578"/>
              <a:ext cx="0" cy="159625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80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D4C50-4A9B-47D8-89B8-34A208754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Local Recovery Management – Architecture (1)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C4F4A-151F-4A78-A5FF-DEE01AE61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ct val="10000"/>
              </a:spcBef>
            </a:pPr>
            <a:r>
              <a:rPr lang="en-US" sz="2000" dirty="0"/>
              <a:t>Volatile storage</a:t>
            </a:r>
          </a:p>
          <a:p>
            <a:pPr lvl="1">
              <a:spcBef>
                <a:spcPct val="10000"/>
              </a:spcBef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Consists of the main memory of the computer system (RAM).</a:t>
            </a:r>
          </a:p>
          <a:p>
            <a:pPr lvl="1">
              <a:spcBef>
                <a:spcPct val="10000"/>
              </a:spcBef>
            </a:pP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spcBef>
                <a:spcPct val="10000"/>
              </a:spcBef>
              <a:buNone/>
            </a:pP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ct val="10000"/>
              </a:spcBef>
            </a:pPr>
            <a:r>
              <a:rPr lang="en-US" sz="2000" dirty="0"/>
              <a:t>Stable storage</a:t>
            </a:r>
          </a:p>
          <a:p>
            <a:pPr lvl="1">
              <a:spcBef>
                <a:spcPct val="10000"/>
              </a:spcBef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Resilient to failures and loses its contents only in the presence of media failures (e.g., head crashes on disks).</a:t>
            </a:r>
          </a:p>
          <a:p>
            <a:pPr lvl="1">
              <a:spcBef>
                <a:spcPct val="10000"/>
              </a:spcBef>
            </a:pP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Implemented via a combination of hardware (non-volatile storage) and software (stable-write, stable-read, clean-up) components.</a:t>
            </a:r>
          </a:p>
        </p:txBody>
      </p:sp>
    </p:spTree>
    <p:extLst>
      <p:ext uri="{BB962C8B-B14F-4D97-AF65-F5344CB8AC3E}">
        <p14:creationId xmlns:p14="http://schemas.microsoft.com/office/powerpoint/2010/main" val="152235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1BD0B-75AB-4C36-B5B1-6626DCE6A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Recovery Management – Architecture (2)</a:t>
            </a:r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7B2C8B-AA65-4ECF-817A-C3411D94FA53}"/>
              </a:ext>
            </a:extLst>
          </p:cNvPr>
          <p:cNvGrpSpPr/>
          <p:nvPr/>
        </p:nvGrpSpPr>
        <p:grpSpPr>
          <a:xfrm>
            <a:off x="849873" y="2089660"/>
            <a:ext cx="8206254" cy="3246685"/>
            <a:chOff x="2773789" y="5775395"/>
            <a:chExt cx="8206254" cy="3246685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965ECEB-A323-41E2-BFB9-32558495A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8987" y="7224889"/>
              <a:ext cx="1318542" cy="1580444"/>
            </a:xfrm>
            <a:prstGeom prst="rect">
              <a:avLst/>
            </a:prstGeom>
            <a:solidFill>
              <a:srgbClr val="7144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23C4BEC-171F-4A1F-AA30-6F23D3403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8356" y="5788942"/>
              <a:ext cx="5454791" cy="3233138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" name="AutoShape 6">
              <a:extLst>
                <a:ext uri="{FF2B5EF4-FFF2-40B4-BE49-F238E27FC236}">
                  <a16:creationId xmlns:a16="http://schemas.microsoft.com/office/drawing/2014/main" id="{73D13E11-828C-42F0-A73E-CFE0DE50B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0880" y="7893191"/>
              <a:ext cx="2293902" cy="794738"/>
            </a:xfrm>
            <a:prstGeom prst="roundRect">
              <a:avLst>
                <a:gd name="adj" fmla="val 36481"/>
              </a:avLst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6120E70-F23D-462C-89A1-00958053B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3789" y="6096000"/>
              <a:ext cx="1670538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00" b="1" dirty="0">
                  <a:solidFill>
                    <a:srgbClr val="000000"/>
                  </a:solidFill>
                  <a:latin typeface="Book Antiqua"/>
                </a:rPr>
                <a:t>Secondary</a:t>
              </a:r>
            </a:p>
            <a:p>
              <a:pPr algn="ctr"/>
              <a:r>
                <a:rPr lang="en-US" sz="2300" b="1" dirty="0">
                  <a:solidFill>
                    <a:srgbClr val="000000"/>
                  </a:solidFill>
                  <a:latin typeface="Book Antiqua"/>
                </a:rPr>
                <a:t>storage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5052500-050D-4303-B499-B4A269F77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8987" y="7053298"/>
              <a:ext cx="1318542" cy="307058"/>
            </a:xfrm>
            <a:prstGeom prst="ellipse">
              <a:avLst/>
            </a:prstGeom>
            <a:solidFill>
              <a:srgbClr val="7144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grpSp>
          <p:nvGrpSpPr>
            <p:cNvPr id="10" name="Group 11">
              <a:extLst>
                <a:ext uri="{FF2B5EF4-FFF2-40B4-BE49-F238E27FC236}">
                  <a16:creationId xmlns:a16="http://schemas.microsoft.com/office/drawing/2014/main" id="{D00C6F63-8F69-4EBF-9F5D-C5E84A82D5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1245" y="8805333"/>
              <a:ext cx="1316284" cy="153529"/>
              <a:chOff x="1285" y="3900"/>
              <a:chExt cx="583" cy="68"/>
            </a:xfrm>
          </p:grpSpPr>
          <p:sp>
            <p:nvSpPr>
              <p:cNvPr id="26" name="Arc 9">
                <a:extLst>
                  <a:ext uri="{FF2B5EF4-FFF2-40B4-BE49-F238E27FC236}">
                    <a16:creationId xmlns:a16="http://schemas.microsoft.com/office/drawing/2014/main" id="{826A23A9-7D76-4906-981F-19C71AC8AA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6" y="3900"/>
                <a:ext cx="292" cy="6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599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59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144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27" name="Arc 10">
                <a:extLst>
                  <a:ext uri="{FF2B5EF4-FFF2-40B4-BE49-F238E27FC236}">
                    <a16:creationId xmlns:a16="http://schemas.microsoft.com/office/drawing/2014/main" id="{7859FE4F-010B-43C0-99CD-0C3FAADDB0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5" y="3900"/>
                <a:ext cx="292" cy="68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599"/>
                    </a:moveTo>
                    <a:cubicBezTo>
                      <a:pt x="9670" y="21599"/>
                      <a:pt x="-1" y="11929"/>
                      <a:pt x="-1" y="-1"/>
                    </a:cubicBezTo>
                  </a:path>
                  <a:path w="21600" h="21600" stroke="0" extrusionOk="0">
                    <a:moveTo>
                      <a:pt x="21600" y="21599"/>
                    </a:moveTo>
                    <a:cubicBezTo>
                      <a:pt x="9670" y="21599"/>
                      <a:pt x="-1" y="11929"/>
                      <a:pt x="-1" y="-1"/>
                    </a:cubicBez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7144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11" name="Rectangle 12">
              <a:extLst>
                <a:ext uri="{FF2B5EF4-FFF2-40B4-BE49-F238E27FC236}">
                  <a16:creationId xmlns:a16="http://schemas.microsoft.com/office/drawing/2014/main" id="{5D476BFF-3E78-4F45-91DD-224F2DF7D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7333" y="7685476"/>
              <a:ext cx="1439274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00" b="1" dirty="0">
                  <a:solidFill>
                    <a:schemeClr val="bg1"/>
                  </a:solidFill>
                  <a:latin typeface="Book Antiqua"/>
                </a:rPr>
                <a:t>Stable</a:t>
              </a:r>
            </a:p>
            <a:p>
              <a:pPr algn="ctr"/>
              <a:r>
                <a:rPr lang="en-US" sz="2300" b="1" dirty="0">
                  <a:solidFill>
                    <a:schemeClr val="bg1"/>
                  </a:solidFill>
                  <a:latin typeface="Book Antiqua"/>
                </a:rPr>
                <a:t>database</a:t>
              </a:r>
            </a:p>
          </p:txBody>
        </p:sp>
        <p:sp>
          <p:nvSpPr>
            <p:cNvPr id="12" name="Rectangle 13">
              <a:extLst>
                <a:ext uri="{FF2B5EF4-FFF2-40B4-BE49-F238E27FC236}">
                  <a16:creationId xmlns:a16="http://schemas.microsoft.com/office/drawing/2014/main" id="{EFA27FE1-F1BB-45D9-B048-817B03F5D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183" y="7676445"/>
              <a:ext cx="926745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Read</a:t>
              </a:r>
            </a:p>
          </p:txBody>
        </p:sp>
        <p:sp>
          <p:nvSpPr>
            <p:cNvPr id="13" name="Rectangle 14">
              <a:extLst>
                <a:ext uri="{FF2B5EF4-FFF2-40B4-BE49-F238E27FC236}">
                  <a16:creationId xmlns:a16="http://schemas.microsoft.com/office/drawing/2014/main" id="{2F541159-4129-48E8-A65F-A1F1BC75D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8097" y="7757725"/>
              <a:ext cx="1013551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b="1" dirty="0">
                  <a:solidFill>
                    <a:srgbClr val="000000"/>
                  </a:solidFill>
                  <a:latin typeface="Book Antiqua"/>
                </a:rPr>
                <a:t>Write</a:t>
              </a:r>
            </a:p>
          </p:txBody>
        </p:sp>
        <p:sp>
          <p:nvSpPr>
            <p:cNvPr id="14" name="Rectangle 15">
              <a:extLst>
                <a:ext uri="{FF2B5EF4-FFF2-40B4-BE49-F238E27FC236}">
                  <a16:creationId xmlns:a16="http://schemas.microsoft.com/office/drawing/2014/main" id="{7FC5638C-1D93-4BB4-ABFA-ED3B2B00F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7965" y="8353779"/>
              <a:ext cx="985762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Write</a:t>
              </a:r>
            </a:p>
          </p:txBody>
        </p:sp>
        <p:sp>
          <p:nvSpPr>
            <p:cNvPr id="15" name="Rectangle 16">
              <a:extLst>
                <a:ext uri="{FF2B5EF4-FFF2-40B4-BE49-F238E27FC236}">
                  <a16:creationId xmlns:a16="http://schemas.microsoft.com/office/drawing/2014/main" id="{4E8C6DC8-68E6-41AB-B6BF-430D7FB44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8516" y="8353779"/>
              <a:ext cx="952393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b="1" dirty="0">
                  <a:solidFill>
                    <a:srgbClr val="000000"/>
                  </a:solidFill>
                  <a:latin typeface="Book Antiqua"/>
                </a:rPr>
                <a:t>Read</a:t>
              </a:r>
            </a:p>
          </p:txBody>
        </p:sp>
        <p:sp>
          <p:nvSpPr>
            <p:cNvPr id="16" name="Rectangle 17">
              <a:extLst>
                <a:ext uri="{FF2B5EF4-FFF2-40B4-BE49-F238E27FC236}">
                  <a16:creationId xmlns:a16="http://schemas.microsoft.com/office/drawing/2014/main" id="{634B41F2-5556-4A80-B650-06881566D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2350" y="5775395"/>
              <a:ext cx="2687693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Main memory</a:t>
              </a:r>
            </a:p>
          </p:txBody>
        </p:sp>
        <p:sp>
          <p:nvSpPr>
            <p:cNvPr id="17" name="AutoShape 18">
              <a:extLst>
                <a:ext uri="{FF2B5EF4-FFF2-40B4-BE49-F238E27FC236}">
                  <a16:creationId xmlns:a16="http://schemas.microsoft.com/office/drawing/2014/main" id="{69872639-6A7C-4817-8B99-D3CD9B214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0880" y="5951502"/>
              <a:ext cx="2257778" cy="794738"/>
            </a:xfrm>
            <a:prstGeom prst="roundRect">
              <a:avLst>
                <a:gd name="adj" fmla="val 36481"/>
              </a:avLst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" name="Rectangle 19">
              <a:extLst>
                <a:ext uri="{FF2B5EF4-FFF2-40B4-BE49-F238E27FC236}">
                  <a16:creationId xmlns:a16="http://schemas.microsoft.com/office/drawing/2014/main" id="{A87D30D4-CFA0-4D20-B999-A4B07EFC2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5257" y="6014721"/>
              <a:ext cx="2257738" cy="770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300" dirty="0">
                  <a:solidFill>
                    <a:schemeClr val="bg1"/>
                  </a:solidFill>
                  <a:latin typeface="Book Antiqua"/>
                </a:rPr>
                <a:t>Local Recovery</a:t>
              </a:r>
            </a:p>
            <a:p>
              <a:pPr algn="ctr">
                <a:lnSpc>
                  <a:spcPct val="90000"/>
                </a:lnSpc>
              </a:pPr>
              <a:r>
                <a:rPr lang="en-US" sz="2300" dirty="0">
                  <a:solidFill>
                    <a:schemeClr val="bg1"/>
                  </a:solidFill>
                  <a:latin typeface="Book Antiqua"/>
                </a:rPr>
                <a:t>Manager</a:t>
              </a:r>
            </a:p>
          </p:txBody>
        </p:sp>
        <p:sp>
          <p:nvSpPr>
            <p:cNvPr id="19" name="Rectangle 20">
              <a:extLst>
                <a:ext uri="{FF2B5EF4-FFF2-40B4-BE49-F238E27FC236}">
                  <a16:creationId xmlns:a16="http://schemas.microsoft.com/office/drawing/2014/main" id="{9204AB5A-8075-4E6E-ACA7-7720DBA5B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1875" y="7911253"/>
              <a:ext cx="2337387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300" dirty="0">
                  <a:solidFill>
                    <a:schemeClr val="bg1"/>
                  </a:solidFill>
                  <a:latin typeface="Book Antiqua"/>
                </a:rPr>
                <a:t>Database Buffer</a:t>
              </a:r>
            </a:p>
            <a:p>
              <a:pPr algn="ctr"/>
              <a:r>
                <a:rPr lang="en-US" sz="2300" dirty="0">
                  <a:solidFill>
                    <a:schemeClr val="bg1"/>
                  </a:solidFill>
                  <a:latin typeface="Book Antiqua"/>
                </a:rPr>
                <a:t>Manager</a:t>
              </a:r>
            </a:p>
          </p:txBody>
        </p:sp>
        <p:sp>
          <p:nvSpPr>
            <p:cNvPr id="20" name="Rectangle 21">
              <a:extLst>
                <a:ext uri="{FF2B5EF4-FFF2-40B4-BE49-F238E27FC236}">
                  <a16:creationId xmlns:a16="http://schemas.microsoft.com/office/drawing/2014/main" id="{1DC4FE45-AEEC-48A7-91EE-D72C2C63B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2284" y="6899769"/>
              <a:ext cx="1054453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b="1" dirty="0">
                  <a:solidFill>
                    <a:srgbClr val="000000"/>
                  </a:solidFill>
                  <a:latin typeface="Book Antiqua"/>
                </a:rPr>
                <a:t>Fetch,</a:t>
              </a:r>
            </a:p>
            <a:p>
              <a:r>
                <a:rPr lang="en-US" sz="2300" b="1" dirty="0">
                  <a:solidFill>
                    <a:srgbClr val="000000"/>
                  </a:solidFill>
                  <a:latin typeface="Book Antiqua"/>
                </a:rPr>
                <a:t>Flush</a:t>
              </a:r>
            </a:p>
          </p:txBody>
        </p:sp>
        <p:sp>
          <p:nvSpPr>
            <p:cNvPr id="21" name="Line 22">
              <a:extLst>
                <a:ext uri="{FF2B5EF4-FFF2-40B4-BE49-F238E27FC236}">
                  <a16:creationId xmlns:a16="http://schemas.microsoft.com/office/drawing/2014/main" id="{084CF87C-A7DC-493B-B3F8-8E57B0A15B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1707" y="6773334"/>
              <a:ext cx="0" cy="10927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2" name="Line 23">
              <a:extLst>
                <a:ext uri="{FF2B5EF4-FFF2-40B4-BE49-F238E27FC236}">
                  <a16:creationId xmlns:a16="http://schemas.microsoft.com/office/drawing/2014/main" id="{D6BE736C-EE96-4AC2-8232-773A993D8D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6560" y="8254436"/>
              <a:ext cx="15443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3" name="Line 24">
              <a:extLst>
                <a:ext uri="{FF2B5EF4-FFF2-40B4-BE49-F238E27FC236}">
                  <a16:creationId xmlns:a16="http://schemas.microsoft.com/office/drawing/2014/main" id="{165EF807-7045-4FC3-9449-FB79431BA5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00907" y="8281529"/>
              <a:ext cx="10747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4" name="Rectangle 25">
              <a:extLst>
                <a:ext uri="{FF2B5EF4-FFF2-40B4-BE49-F238E27FC236}">
                  <a16:creationId xmlns:a16="http://schemas.microsoft.com/office/drawing/2014/main" id="{A4EB8C53-B60E-4E8D-BE53-428656290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11733" y="7206827"/>
              <a:ext cx="1589476" cy="1806222"/>
            </a:xfrm>
            <a:prstGeom prst="rect">
              <a:avLst/>
            </a:prstGeom>
            <a:solidFill>
              <a:srgbClr val="AD6900"/>
            </a:solidFill>
            <a:ln w="12700">
              <a:solidFill>
                <a:srgbClr val="AD69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5" name="Rectangle 26">
              <a:extLst>
                <a:ext uri="{FF2B5EF4-FFF2-40B4-BE49-F238E27FC236}">
                  <a16:creationId xmlns:a16="http://schemas.microsoft.com/office/drawing/2014/main" id="{87E4D092-9A01-47E6-BDBF-3E8B46492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2400" y="7342293"/>
              <a:ext cx="1537495" cy="15434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b="1" dirty="0">
                  <a:solidFill>
                    <a:schemeClr val="bg1"/>
                  </a:solidFill>
                  <a:latin typeface="Book Antiqua"/>
                </a:rPr>
                <a:t>Database</a:t>
              </a:r>
            </a:p>
            <a:p>
              <a:r>
                <a:rPr lang="en-US" sz="2300" b="1" dirty="0">
                  <a:solidFill>
                    <a:schemeClr val="bg1"/>
                  </a:solidFill>
                  <a:latin typeface="Book Antiqua"/>
                </a:rPr>
                <a:t>buffers</a:t>
              </a:r>
            </a:p>
            <a:p>
              <a:r>
                <a:rPr lang="en-US" sz="2300" b="1" dirty="0">
                  <a:solidFill>
                    <a:schemeClr val="bg1"/>
                  </a:solidFill>
                  <a:latin typeface="Book Antiqua"/>
                </a:rPr>
                <a:t>(Volatile</a:t>
              </a:r>
            </a:p>
            <a:p>
              <a:r>
                <a:rPr lang="en-US" sz="2300" b="1" dirty="0">
                  <a:solidFill>
                    <a:schemeClr val="bg1"/>
                  </a:solidFill>
                  <a:latin typeface="Book Antiqua"/>
                </a:rPr>
                <a:t>database)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9052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538</Words>
  <Application>Microsoft Office PowerPoint</Application>
  <PresentationFormat>A4 Paper (210x297 mm)</PresentationFormat>
  <Paragraphs>129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Book Antiqua</vt:lpstr>
      <vt:lpstr>Calibri</vt:lpstr>
      <vt:lpstr>Calibri Light</vt:lpstr>
      <vt:lpstr>Calisto MT</vt:lpstr>
      <vt:lpstr>Monotype Sorts</vt:lpstr>
      <vt:lpstr>Segoe UI</vt:lpstr>
      <vt:lpstr>Office Theme</vt:lpstr>
      <vt:lpstr>Custom Design</vt:lpstr>
      <vt:lpstr>PowerPoint Presentation</vt:lpstr>
      <vt:lpstr>Reliability</vt:lpstr>
      <vt:lpstr>Fundamental Definitions (1)</vt:lpstr>
      <vt:lpstr>Fundamental Definitions (2)</vt:lpstr>
      <vt:lpstr>Faults to Failures</vt:lpstr>
      <vt:lpstr>Types of Faults</vt:lpstr>
      <vt:lpstr>Failures</vt:lpstr>
      <vt:lpstr>Local Recovery Management – Architecture (1)</vt:lpstr>
      <vt:lpstr>Local Recovery Management – Architecture (2)</vt:lpstr>
      <vt:lpstr>Update Strategies</vt:lpstr>
      <vt:lpstr>Logging</vt:lpstr>
      <vt:lpstr>Logging Interface</vt:lpstr>
      <vt:lpstr>KEMAMPUAN AKHIR YANG DIHARAPKAN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</dc:creator>
  <cp:lastModifiedBy>Anwar</cp:lastModifiedBy>
  <cp:revision>52</cp:revision>
  <dcterms:created xsi:type="dcterms:W3CDTF">2017-09-18T04:18:49Z</dcterms:created>
  <dcterms:modified xsi:type="dcterms:W3CDTF">2017-12-23T06:48:09Z</dcterms:modified>
</cp:coreProperties>
</file>