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5"/>
  </p:notesMasterIdLst>
  <p:sldIdLst>
    <p:sldId id="256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20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24" y="72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6620A-3EED-451B-954E-410092AE7594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76A70-F820-4E07-9F1E-AFEB52EAEE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685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2379" y="3400926"/>
            <a:ext cx="6726650" cy="1475874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647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0B96-51BD-4D25-99B0-73F20588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0D45-D599-45ED-98FB-74ED1EEFD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A3E44-805B-4819-8D7B-3DC36182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E1834-282D-42D2-93E5-8EB8207D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B5EA1-8577-4E20-80FC-F34EB9EC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BB5AE-9FCF-4C2E-8ED7-A70C4EA3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58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253B-714A-4D9D-B4E5-FA4BD65F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AD3E3E-5226-4DBF-925C-0E6D5C375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FD92B-2E7E-4313-A0E9-B2C0E3711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5477D-E603-4FC2-83A1-B6BC952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62B43-F27D-483F-9FD0-C0BBBB18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0E959-1D0E-455F-B179-E975C2B0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733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A93E-6EB7-416E-B585-BFC3B2E8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140EE-BF81-4CF9-87D3-921C4E9F5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D14D-0688-4213-95B3-7A236CE8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1EA50-FAD0-403B-86DD-8B849F97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9E83-6C0B-4D20-9B74-FC0E1721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5119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56B86-A787-4595-9FEB-D197F87FD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9D6CA-F088-4130-B194-231E760E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4E696-9C9B-4F8E-B134-9C08F353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E6AB8-06E0-4513-AE7A-968C6E31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A574-AD45-483B-92D4-28634800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974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693-712A-4CA8-9C8F-02254711B0F1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A3D8BB26-B96B-49F5-93C8-144AC10320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D16968E2-EE47-4C9C-A9CD-BD35103B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8" y="675688"/>
            <a:ext cx="8229600" cy="960439"/>
          </a:xfrm>
        </p:spPr>
        <p:txBody>
          <a:bodyPr>
            <a:normAutofit/>
          </a:bodyPr>
          <a:lstStyle>
            <a:lvl1pPr algn="l">
              <a:defRPr sz="3200" b="1">
                <a:latin typeface="Calisto MT" panose="02040603050505030304" pitchFamily="18" charset="0"/>
              </a:defRPr>
            </a:lvl1pPr>
          </a:lstStyle>
          <a:p>
            <a:endParaRPr lang="en-ID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73A8BB6-F24C-4C10-8EC5-F1352B824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787857"/>
            <a:ext cx="8229600" cy="4568496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973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293B-B6E7-4C90-B39D-CFD73462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7F751-B7C1-46A6-B83C-FCF008684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13ABECDE-B1F6-4D62-A012-287D89B226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DEDE8A1-D20C-4808-8A1E-256D85E0C935}"/>
              </a:ext>
            </a:extLst>
          </p:cNvPr>
          <p:cNvSpPr txBox="1">
            <a:spLocks/>
          </p:cNvSpPr>
          <p:nvPr userDrawn="1"/>
        </p:nvSpPr>
        <p:spPr>
          <a:xfrm>
            <a:off x="833438" y="600502"/>
            <a:ext cx="8543925" cy="95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sto MT" panose="02040603050505030304" pitchFamily="18" charset="0"/>
              </a:rPr>
              <a:t>Click to edit Master title style</a:t>
            </a:r>
            <a:endParaRPr lang="en-ID" sz="3200" b="1" dirty="0">
              <a:latin typeface="Calisto MT" panose="02040603050505030304" pitchFamily="18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9D4AC02-8FF1-4CFB-9C33-8CC22611DF2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3438" y="1664121"/>
            <a:ext cx="8543925" cy="4512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225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96880-5382-443E-B981-5060D0B41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19741-7E73-425F-8104-6DBB93DFF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161D6-091B-4E7D-AA2A-597B088C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A41B-1626-43B4-B5C7-38DBB456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B34DE-4DC3-49EB-BBCB-F39EA4BD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7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2F8C-560C-41AD-B394-2E4CD9EA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8F7AB-51FA-476E-B029-885B9EEB4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5574-AB2A-47D7-AC13-AC5BD4ED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92C4D-570F-4890-BD94-91EC9F12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2C48D-B963-4239-8004-C00730FA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463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C9CA-72ED-4B78-9DFA-A9D5E416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9BE8-0B8E-4AFE-AA57-128DCCBAF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CAAA1-5A5B-44E2-8783-A8C266227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7EC1C-A0F9-48EF-A0CB-37368AC9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2264C-BEB3-438E-89A3-22BABE43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4C7D-A318-4877-B4B3-068A3B15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469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F9D1-FE3A-41BB-9A9F-FF4542DE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D79B1-6DD6-4E3A-90ED-B7DAB5C63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45B91-A4C8-47DF-878F-B35277BB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F42B0-E02C-4DA2-9F42-C2F6BA4B1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99422-EA90-43EA-9A41-19DB7E86A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E8533-0E2B-40A4-AE28-EF46F1AF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9D51E-CBB4-4E6A-85EA-189B4F27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C039-3356-4E55-A50B-F87487B9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52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CF4B-1DA3-4FEE-8FD2-B1D31A2E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F4461-1DFF-4DBB-9705-806ED6DC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446C4-1E05-4F17-A82A-CB77E0C7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EC6C8-D746-4D7D-921C-8FD1439E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206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E29CC-9C61-486F-86BF-2B7D839D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C6340-AE8E-4FFA-A12D-37572ADA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26BB6-8363-41A9-92CD-78157D50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87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E693-712A-4CA8-9C8F-02254711B0F1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7" name="Picture 2" descr="C:\Users\arsil\Desktop\Smartcreative.jpg">
            <a:extLst>
              <a:ext uri="{FF2B5EF4-FFF2-40B4-BE49-F238E27FC236}">
                <a16:creationId xmlns:a16="http://schemas.microsoft.com/office/drawing/2014/main" id="{9273AE6D-EC8F-4142-B502-5C8B1FDDBF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" y="17462"/>
            <a:ext cx="9906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6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598C6-5856-4A1E-BAF1-77BF7FD7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DB1B0-98F6-4E0E-8111-9AC69F593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099E7-0720-4CED-B376-29F9D7F2C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22757-C975-4A8C-8181-E57153E18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57265-0C26-47D3-9127-E4C40CDB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444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006323-7723-4B5A-8CE8-BFBE594A4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REPLICATION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PERTEMUAN 12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IR. NIZIRWAN ANWAR, MT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PROGRAM STUDI TEKNIK INFORMATIKA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900966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463DC-CCE9-436B-9224-86D0E998F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Replication Protocol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B47D-15E0-4B67-A6A2-F87A65778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787857"/>
            <a:ext cx="8229600" cy="491109"/>
          </a:xfrm>
        </p:spPr>
        <p:txBody>
          <a:bodyPr/>
          <a:lstStyle/>
          <a:p>
            <a:r>
              <a:rPr lang="en-US" dirty="0">
                <a:latin typeface="Book Antiqua"/>
              </a:rPr>
              <a:t>The previous ideas can be combined into 4 different replication protocols:</a:t>
            </a:r>
          </a:p>
          <a:p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34BA279-E5F1-46BA-9ED6-76D73DC2A401}"/>
              </a:ext>
            </a:extLst>
          </p:cNvPr>
          <p:cNvGrpSpPr/>
          <p:nvPr/>
        </p:nvGrpSpPr>
        <p:grpSpPr>
          <a:xfrm>
            <a:off x="1386841" y="2206562"/>
            <a:ext cx="7132318" cy="3934807"/>
            <a:chOff x="1821880" y="3494076"/>
            <a:chExt cx="8492794" cy="5104320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1E6D8BF-010F-4F28-9802-D6383E9D5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296" y="3512140"/>
              <a:ext cx="6903378" cy="4503250"/>
            </a:xfrm>
            <a:prstGeom prst="rect">
              <a:avLst/>
            </a:prstGeom>
            <a:solidFill>
              <a:srgbClr val="FFCC99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8922EA9A-B9E6-44FA-B8C2-D0B6287BA3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62985" y="3494076"/>
              <a:ext cx="0" cy="45510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B64A1D2-E2DE-4C61-9C24-C48C161E3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9831" y="4440087"/>
              <a:ext cx="835125" cy="409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Eager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D010B00-CF90-49E1-8B7D-C3F54EFB5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880" y="6604992"/>
              <a:ext cx="1300480" cy="409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30949" tIns="65475" rIns="130949" bIns="65475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Lazy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0811B85-B758-4A9F-BCAF-B463308C9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7960" y="8189168"/>
              <a:ext cx="1405794" cy="409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Centralized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0BCCDA4-587A-4A6B-8FB1-AF1E104E0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9333" y="8189168"/>
              <a:ext cx="1394380" cy="409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Distributed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96FFD2-4EE4-4E11-973F-0841B4D49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579" y="4440087"/>
              <a:ext cx="2066231" cy="409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Eager centralized 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03C3E6B-5E54-4150-9A93-D064983FB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9917" y="4440087"/>
              <a:ext cx="2001918" cy="409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Eager distributed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56279C4-E9BF-47CA-AB4D-12CB02443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049" y="6604992"/>
              <a:ext cx="1873679" cy="409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Lazy distributed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F138F9C-1823-4893-9B32-2F4B21A10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330" y="6604992"/>
              <a:ext cx="1937991" cy="409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Lazy centralized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2F37E83-E665-4CBA-86A4-F53058D17AE9}"/>
                </a:ext>
              </a:extLst>
            </p:cNvPr>
            <p:cNvCxnSpPr>
              <a:stCxn id="5" idx="1"/>
              <a:endCxn id="5" idx="3"/>
            </p:cNvCxnSpPr>
            <p:nvPr/>
          </p:nvCxnSpPr>
          <p:spPr bwMode="auto">
            <a:xfrm>
              <a:off x="3411296" y="5763765"/>
              <a:ext cx="6903378" cy="0"/>
            </a:xfrm>
            <a:prstGeom prst="line">
              <a:avLst/>
            </a:prstGeom>
            <a:solidFill>
              <a:srgbClr val="6682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A0808B-E998-4048-B8F2-134C9846A475}"/>
                </a:ext>
              </a:extLst>
            </p:cNvPr>
            <p:cNvCxnSpPr>
              <a:stCxn id="5" idx="1"/>
            </p:cNvCxnSpPr>
            <p:nvPr/>
          </p:nvCxnSpPr>
          <p:spPr bwMode="auto">
            <a:xfrm>
              <a:off x="3401906" y="5812904"/>
              <a:ext cx="914400" cy="914400"/>
            </a:xfrm>
            <a:prstGeom prst="line">
              <a:avLst/>
            </a:prstGeom>
            <a:solidFill>
              <a:srgbClr val="6682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14FC717-A5D0-4842-B458-A21CC9C0F86A}"/>
                </a:ext>
              </a:extLst>
            </p:cNvPr>
            <p:cNvCxnSpPr>
              <a:stCxn id="5" idx="1"/>
              <a:endCxn id="5" idx="3"/>
            </p:cNvCxnSpPr>
            <p:nvPr/>
          </p:nvCxnSpPr>
          <p:spPr bwMode="auto">
            <a:xfrm>
              <a:off x="3411296" y="5763765"/>
              <a:ext cx="6903378" cy="0"/>
            </a:xfrm>
            <a:prstGeom prst="line">
              <a:avLst/>
            </a:prstGeom>
            <a:solidFill>
              <a:srgbClr val="6682AA"/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61995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C54E3-CE03-4704-970A-FD343222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Replication Strategies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716B15C-FD6F-4EE4-A080-FF8A53C5D1F6}"/>
              </a:ext>
            </a:extLst>
          </p:cNvPr>
          <p:cNvGrpSpPr/>
          <p:nvPr/>
        </p:nvGrpSpPr>
        <p:grpSpPr>
          <a:xfrm>
            <a:off x="644310" y="1915812"/>
            <a:ext cx="8935788" cy="4105160"/>
            <a:chOff x="644310" y="2492587"/>
            <a:chExt cx="12035370" cy="658650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097A069C-326C-45C9-9AF6-29849AC3B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480" y="2513852"/>
              <a:ext cx="11379200" cy="5960533"/>
            </a:xfrm>
            <a:prstGeom prst="rect">
              <a:avLst/>
            </a:prstGeom>
            <a:solidFill>
              <a:srgbClr val="FFCC99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8873C701-FDE0-4AD8-908B-771668831B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35893" y="2492587"/>
              <a:ext cx="0" cy="596053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6FC0BC67-E482-4AA8-9244-55CB050BFA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0480" y="5852160"/>
              <a:ext cx="1137920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1A341DA1-551E-4E35-A05D-8F42AF8281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91799">
              <a:off x="431361" y="4115646"/>
              <a:ext cx="835125" cy="409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Eager</a:t>
              </a: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7324028-61F8-4E38-B55E-7F90B9C2AE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14687">
              <a:off x="165946" y="6885938"/>
              <a:ext cx="1393050" cy="409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30949" tIns="65475" rIns="130949" bIns="65475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Lazy</a:t>
              </a: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145F846F-3C39-40B9-AEF6-F42605F08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9083" y="8669868"/>
              <a:ext cx="1405794" cy="409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Centralized</a:t>
              </a: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1676AC60-35C7-4E63-A3C7-3F3B85385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3005" y="8669868"/>
              <a:ext cx="1394380" cy="409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Distributed</a:t>
              </a: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5A6DB51C-2E71-45BB-9296-2CF5CB9CC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227" y="2506134"/>
              <a:ext cx="5418667" cy="1516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  <a:spAutoFit/>
            </a:bodyPr>
            <a:lstStyle/>
            <a:p>
              <a:pPr marL="250610" indent="-250610" algn="l">
                <a:buFontTx/>
                <a:buChar char="+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Updates do not need to be coordinated</a:t>
              </a:r>
            </a:p>
            <a:p>
              <a:pPr marL="250610" indent="-250610" algn="l">
                <a:buFontTx/>
                <a:buChar char="+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No inconsistencies</a:t>
              </a:r>
            </a:p>
            <a:p>
              <a:pPr marL="250610" indent="-250610" algn="l">
                <a:buSzPct val="105000"/>
                <a:buFontTx/>
                <a:buChar char="-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Longest response time </a:t>
              </a:r>
            </a:p>
            <a:p>
              <a:pPr marL="250610" indent="-250610" algn="l">
                <a:buSzPct val="105000"/>
                <a:buFontTx/>
                <a:buChar char="-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Only useful with few updates</a:t>
              </a:r>
            </a:p>
            <a:p>
              <a:pPr marL="250610" indent="-250610" algn="l">
                <a:buSzPct val="105000"/>
                <a:buFontTx/>
                <a:buChar char="-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Local copies are can only be read</a:t>
              </a: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1FF20470-1794-44CE-A414-00BBBD4F9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640" y="2506134"/>
              <a:ext cx="5418667" cy="128086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  <a:spAutoFit/>
            </a:bodyPr>
            <a:lstStyle/>
            <a:p>
              <a:pPr marL="250610" indent="-250610" algn="l">
                <a:spcBef>
                  <a:spcPct val="5000"/>
                </a:spcBef>
                <a:buFontTx/>
                <a:buChar char="+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No inconsistencies</a:t>
              </a:r>
            </a:p>
            <a:p>
              <a:pPr marL="250610" indent="-250610" algn="l">
                <a:spcBef>
                  <a:spcPct val="5000"/>
                </a:spcBef>
                <a:buFontTx/>
                <a:buChar char="+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Elegant (symmetrical solution)</a:t>
              </a:r>
            </a:p>
            <a:p>
              <a:pPr marL="250610" indent="-250610" algn="l">
                <a:spcBef>
                  <a:spcPct val="5000"/>
                </a:spcBef>
                <a:buSzPct val="105000"/>
                <a:buFontTx/>
                <a:buChar char="-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Long response times</a:t>
              </a:r>
            </a:p>
            <a:p>
              <a:pPr marL="250610" indent="-250610" algn="l">
                <a:spcBef>
                  <a:spcPct val="5000"/>
                </a:spcBef>
                <a:buSzPct val="105000"/>
                <a:buFontTx/>
                <a:buChar char="-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Updates need to be coordinated</a:t>
              </a: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8A6A591D-C6D4-450C-9CBC-8463BD522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227" y="5960533"/>
              <a:ext cx="5310293" cy="128086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  <a:spAutoFit/>
            </a:bodyPr>
            <a:lstStyle/>
            <a:p>
              <a:pPr marL="250610" indent="-250610" algn="l">
                <a:spcBef>
                  <a:spcPct val="5000"/>
                </a:spcBef>
                <a:buFontTx/>
                <a:buChar char="+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No coordination necessary</a:t>
              </a:r>
            </a:p>
            <a:p>
              <a:pPr marL="250610" indent="-250610" algn="l">
                <a:spcBef>
                  <a:spcPct val="5000"/>
                </a:spcBef>
                <a:buFontTx/>
                <a:buChar char="+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Short response times</a:t>
              </a:r>
            </a:p>
            <a:p>
              <a:pPr marL="250610" indent="-250610" algn="l">
                <a:spcBef>
                  <a:spcPct val="5000"/>
                </a:spcBef>
                <a:buFontTx/>
                <a:buChar char="-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Local copies are not up to date</a:t>
              </a:r>
            </a:p>
            <a:p>
              <a:pPr marL="250610" indent="-250610" algn="l">
                <a:spcBef>
                  <a:spcPct val="5000"/>
                </a:spcBef>
                <a:buFontTx/>
                <a:buChar char="-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Inconsistencies</a:t>
              </a: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A53354D9-52E5-4710-B5BB-A6BA9BF21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640" y="5974080"/>
              <a:ext cx="5418667" cy="128086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  <a:spAutoFit/>
            </a:bodyPr>
            <a:lstStyle/>
            <a:p>
              <a:pPr marL="250610" indent="-250610" algn="l">
                <a:spcBef>
                  <a:spcPct val="5000"/>
                </a:spcBef>
                <a:buFontTx/>
                <a:buChar char="+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No centralized coordination</a:t>
              </a:r>
            </a:p>
            <a:p>
              <a:pPr marL="250610" indent="-250610" algn="l">
                <a:spcBef>
                  <a:spcPct val="5000"/>
                </a:spcBef>
                <a:buFontTx/>
                <a:buChar char="+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Shortest response times</a:t>
              </a:r>
            </a:p>
            <a:p>
              <a:pPr marL="250610" indent="-250610" algn="l">
                <a:spcBef>
                  <a:spcPct val="5000"/>
                </a:spcBef>
                <a:buSzPct val="105000"/>
                <a:buFontTx/>
                <a:buChar char="-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Inconsistencies</a:t>
              </a:r>
            </a:p>
            <a:p>
              <a:pPr marL="250610" indent="-250610" algn="l">
                <a:spcBef>
                  <a:spcPct val="5000"/>
                </a:spcBef>
                <a:buSzPct val="105000"/>
                <a:buFontTx/>
                <a:buChar char="-"/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Updates can be lost (reconciliation)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8543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E0E70-742C-4000-B5F7-8EBB7BC6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960E2-E0D3-4728-A0F2-069161B63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, </a:t>
            </a:r>
            <a:r>
              <a:rPr lang="en-US" sz="2400" dirty="0" err="1"/>
              <a:t>kreatif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ber-inovasi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menanyakan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proses </a:t>
            </a:r>
            <a:r>
              <a:rPr lang="en-US" sz="2400" dirty="0" err="1"/>
              <a:t>perkuliahan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mengerti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Data Replication 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24141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78A5-0350-49F5-ACD8-4E461AE53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Replication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C6B3-31A0-4317-8AB9-80C37B768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Why replicate?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System availability</a:t>
            </a:r>
          </a:p>
          <a:p>
            <a:pPr lvl="2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Avoid single points of failure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Performance</a:t>
            </a:r>
          </a:p>
          <a:p>
            <a:pPr lvl="2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Localization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Scalability</a:t>
            </a:r>
          </a:p>
          <a:p>
            <a:pPr lvl="2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Scalability in numbers and geographic area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Application requirements</a:t>
            </a:r>
          </a:p>
          <a:p>
            <a:r>
              <a:rPr lang="en-US" sz="2000" dirty="0"/>
              <a:t>Why not replicate?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Replication transparency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Consistency issues</a:t>
            </a:r>
          </a:p>
          <a:p>
            <a:pPr lvl="2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Updates are costly</a:t>
            </a:r>
          </a:p>
          <a:p>
            <a:pPr lvl="2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Availability may suffer if not careful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11129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3B90-256B-4A1A-AB12-540C983C6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Execution Model (1)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D32F5-9429-4657-ABD9-C94F31CC0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There are physical copies of logical objects in the system.</a:t>
            </a:r>
          </a:p>
          <a:p>
            <a:endParaRPr lang="en-US" sz="2000" dirty="0"/>
          </a:p>
          <a:p>
            <a:r>
              <a:rPr lang="en-US" sz="2000" dirty="0"/>
              <a:t>Operations are specified on logical objects, but translated to operate on physical objects.</a:t>
            </a:r>
          </a:p>
          <a:p>
            <a:endParaRPr lang="en-US" sz="2000" dirty="0"/>
          </a:p>
          <a:p>
            <a:pPr>
              <a:spcBef>
                <a:spcPct val="15000"/>
              </a:spcBef>
            </a:pPr>
            <a:r>
              <a:rPr lang="en-US" sz="2000" dirty="0"/>
              <a:t>One-copy equivalence</a:t>
            </a:r>
          </a:p>
          <a:p>
            <a:pPr lvl="1">
              <a:spcBef>
                <a:spcPct val="15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The effect of transactions performed by clients on replicated objects should be the same as if they had been performed on a single set of objects.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36928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03D1-3C10-4503-BF49-6B3832E3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Execution Model (2)</a:t>
            </a:r>
            <a:endParaRPr lang="en-ID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00258B1-43B7-4AF7-A6EF-13A6950D9994}"/>
              </a:ext>
            </a:extLst>
          </p:cNvPr>
          <p:cNvGrpSpPr/>
          <p:nvPr/>
        </p:nvGrpSpPr>
        <p:grpSpPr>
          <a:xfrm>
            <a:off x="2485356" y="1871003"/>
            <a:ext cx="5308145" cy="3991666"/>
            <a:chOff x="3273147" y="5092824"/>
            <a:chExt cx="5569799" cy="4230497"/>
          </a:xfrm>
        </p:grpSpPr>
        <p:sp>
          <p:nvSpPr>
            <p:cNvPr id="6" name="Line 49">
              <a:extLst>
                <a:ext uri="{FF2B5EF4-FFF2-40B4-BE49-F238E27FC236}">
                  <a16:creationId xmlns:a16="http://schemas.microsoft.com/office/drawing/2014/main" id="{5C1366D2-24F5-408C-8F2A-AF98F12692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60533" y="6616823"/>
              <a:ext cx="1192107" cy="1517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" name="Line 47">
              <a:extLst>
                <a:ext uri="{FF2B5EF4-FFF2-40B4-BE49-F238E27FC236}">
                  <a16:creationId xmlns:a16="http://schemas.microsoft.com/office/drawing/2014/main" id="{8397F02F-D5CF-467A-87C9-6220B14CAB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8187" y="6616823"/>
              <a:ext cx="1300480" cy="1517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8" name="Line 48">
              <a:extLst>
                <a:ext uri="{FF2B5EF4-FFF2-40B4-BE49-F238E27FC236}">
                  <a16:creationId xmlns:a16="http://schemas.microsoft.com/office/drawing/2014/main" id="{929D8536-46C8-4E78-9D01-39DBC2C11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91858" y="6725197"/>
              <a:ext cx="0" cy="140885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9" name="Oval 27">
              <a:extLst>
                <a:ext uri="{FF2B5EF4-FFF2-40B4-BE49-F238E27FC236}">
                  <a16:creationId xmlns:a16="http://schemas.microsoft.com/office/drawing/2014/main" id="{DD5072AD-CFAB-4CBC-8A12-0737AC566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6738" y="6074958"/>
              <a:ext cx="650240" cy="54186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0" name="Text Box 31">
              <a:extLst>
                <a:ext uri="{FF2B5EF4-FFF2-40B4-BE49-F238E27FC236}">
                  <a16:creationId xmlns:a16="http://schemas.microsoft.com/office/drawing/2014/main" id="{A6A0A3C9-A2D5-4544-BD22-8EB7903BA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0812" y="6061411"/>
              <a:ext cx="338554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Book Antiqua"/>
                </a:rPr>
                <a:t>x</a:t>
              </a:r>
              <a:endParaRPr lang="en-US" sz="1600" i="1" dirty="0">
                <a:latin typeface="Book Antiqua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E21DA23-0479-47AD-8718-FB3C67A0C38C}"/>
                </a:ext>
              </a:extLst>
            </p:cNvPr>
            <p:cNvGrpSpPr/>
            <p:nvPr/>
          </p:nvGrpSpPr>
          <p:grpSpPr>
            <a:xfrm>
              <a:off x="3684693" y="8052790"/>
              <a:ext cx="650240" cy="623127"/>
              <a:chOff x="2590800" y="5429264"/>
              <a:chExt cx="457200" cy="438136"/>
            </a:xfrm>
          </p:grpSpPr>
          <p:sp>
            <p:nvSpPr>
              <p:cNvPr id="26" name="Oval 28">
                <a:extLst>
                  <a:ext uri="{FF2B5EF4-FFF2-40B4-BE49-F238E27FC236}">
                    <a16:creationId xmlns:a16="http://schemas.microsoft.com/office/drawing/2014/main" id="{401342FD-9FC5-4CCC-B54B-34332A859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800" y="5486400"/>
                <a:ext cx="457200" cy="381000"/>
              </a:xfrm>
              <a:prstGeom prst="ellipse">
                <a:avLst/>
              </a:prstGeom>
              <a:solidFill>
                <a:srgbClr val="FAFD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27" name="Text Box 32">
                <a:extLst>
                  <a:ext uri="{FF2B5EF4-FFF2-40B4-BE49-F238E27FC236}">
                    <a16:creationId xmlns:a16="http://schemas.microsoft.com/office/drawing/2014/main" id="{8225B946-412D-4102-8B29-FB5E42B67A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0309" y="5429264"/>
                <a:ext cx="310181" cy="3246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i="1" dirty="0">
                    <a:latin typeface="Book Antiqua"/>
                  </a:rPr>
                  <a:t>x</a:t>
                </a:r>
                <a:r>
                  <a:rPr lang="en-US" sz="2400" baseline="-25000" dirty="0">
                    <a:latin typeface="Book Antiqua"/>
                  </a:rPr>
                  <a:t>1</a:t>
                </a:r>
                <a:endParaRPr lang="en-US" sz="1600" baseline="-25000" dirty="0">
                  <a:latin typeface="Book Antiqua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B88B1B1-7CFE-4446-A8AE-8301BE8B59ED}"/>
                </a:ext>
              </a:extLst>
            </p:cNvPr>
            <p:cNvGrpSpPr/>
            <p:nvPr/>
          </p:nvGrpSpPr>
          <p:grpSpPr>
            <a:xfrm>
              <a:off x="5310293" y="8052790"/>
              <a:ext cx="650240" cy="623127"/>
              <a:chOff x="3733800" y="5429264"/>
              <a:chExt cx="457200" cy="438136"/>
            </a:xfrm>
          </p:grpSpPr>
          <p:sp>
            <p:nvSpPr>
              <p:cNvPr id="24" name="Oval 29">
                <a:extLst>
                  <a:ext uri="{FF2B5EF4-FFF2-40B4-BE49-F238E27FC236}">
                    <a16:creationId xmlns:a16="http://schemas.microsoft.com/office/drawing/2014/main" id="{2B8297B6-2BC3-41F9-80F8-B1D88DB19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3800" y="5486400"/>
                <a:ext cx="457200" cy="381000"/>
              </a:xfrm>
              <a:prstGeom prst="ellipse">
                <a:avLst/>
              </a:prstGeom>
              <a:solidFill>
                <a:srgbClr val="FAFD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25" name="Text Box 34">
                <a:extLst>
                  <a:ext uri="{FF2B5EF4-FFF2-40B4-BE49-F238E27FC236}">
                    <a16:creationId xmlns:a16="http://schemas.microsoft.com/office/drawing/2014/main" id="{6F813BA0-AC7A-4886-97FC-381F7EF97C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68725" y="5429264"/>
                <a:ext cx="388938" cy="3246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i="1" dirty="0">
                    <a:latin typeface="Book Antiqua"/>
                  </a:rPr>
                  <a:t>x</a:t>
                </a:r>
                <a:r>
                  <a:rPr lang="en-US" sz="2400" baseline="-25000" dirty="0">
                    <a:latin typeface="Book Antiqua"/>
                  </a:rPr>
                  <a:t>2</a:t>
                </a:r>
                <a:endParaRPr lang="en-US" sz="1600" baseline="-25000" dirty="0">
                  <a:latin typeface="Book Antiqua"/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24085DC-8974-48B0-8799-DD65E260212A}"/>
                </a:ext>
              </a:extLst>
            </p:cNvPr>
            <p:cNvGrpSpPr/>
            <p:nvPr/>
          </p:nvGrpSpPr>
          <p:grpSpPr>
            <a:xfrm>
              <a:off x="7098453" y="8052790"/>
              <a:ext cx="724756" cy="632158"/>
              <a:chOff x="4991100" y="5429264"/>
              <a:chExt cx="509594" cy="444486"/>
            </a:xfrm>
          </p:grpSpPr>
          <p:sp>
            <p:nvSpPr>
              <p:cNvPr id="22" name="Oval 30">
                <a:extLst>
                  <a:ext uri="{FF2B5EF4-FFF2-40B4-BE49-F238E27FC236}">
                    <a16:creationId xmlns:a16="http://schemas.microsoft.com/office/drawing/2014/main" id="{809E8163-305F-4C2B-A7A0-E4E0638F3A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1100" y="5492750"/>
                <a:ext cx="457200" cy="381000"/>
              </a:xfrm>
              <a:prstGeom prst="ellipse">
                <a:avLst/>
              </a:prstGeom>
              <a:solidFill>
                <a:srgbClr val="FAFD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23" name="Text Box 35">
                <a:extLst>
                  <a:ext uri="{FF2B5EF4-FFF2-40B4-BE49-F238E27FC236}">
                    <a16:creationId xmlns:a16="http://schemas.microsoft.com/office/drawing/2014/main" id="{F2C36479-FA86-400D-9976-47B8D1FAFE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9200" y="5429264"/>
                <a:ext cx="471494" cy="3246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i="1" dirty="0" err="1">
                    <a:latin typeface="Book Antiqua"/>
                  </a:rPr>
                  <a:t>x</a:t>
                </a:r>
                <a:r>
                  <a:rPr lang="en-US" sz="2400" i="1" baseline="-25000" dirty="0" err="1">
                    <a:latin typeface="Book Antiqua"/>
                  </a:rPr>
                  <a:t>n</a:t>
                </a:r>
                <a:endParaRPr lang="en-US" sz="1600" i="1" baseline="-25000" dirty="0">
                  <a:latin typeface="Book Antiqua"/>
                </a:endParaRPr>
              </a:p>
            </p:txBody>
          </p:sp>
        </p:grpSp>
        <p:sp>
          <p:nvSpPr>
            <p:cNvPr id="14" name="Text Box 39">
              <a:extLst>
                <a:ext uri="{FF2B5EF4-FFF2-40B4-BE49-F238E27FC236}">
                  <a16:creationId xmlns:a16="http://schemas.microsoft.com/office/drawing/2014/main" id="{9C108A6F-C2DD-4323-A1A6-F31CED5BBD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6457" y="8188237"/>
              <a:ext cx="467816" cy="377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Book Antiqua"/>
                </a:rPr>
                <a:t>…</a:t>
              </a:r>
            </a:p>
          </p:txBody>
        </p:sp>
        <p:sp>
          <p:nvSpPr>
            <p:cNvPr id="15" name="Text Box 40">
              <a:extLst>
                <a:ext uri="{FF2B5EF4-FFF2-40B4-BE49-F238E27FC236}">
                  <a16:creationId xmlns:a16="http://schemas.microsoft.com/office/drawing/2014/main" id="{81DF3670-5F3D-48A8-9697-617C09C77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3147" y="8822673"/>
              <a:ext cx="5105304" cy="500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Book Antiqua"/>
                </a:rPr>
                <a:t>Physical data item (replicas, copies)</a:t>
              </a:r>
            </a:p>
          </p:txBody>
        </p:sp>
        <p:sp>
          <p:nvSpPr>
            <p:cNvPr id="16" name="Text Box 41">
              <a:extLst>
                <a:ext uri="{FF2B5EF4-FFF2-40B4-BE49-F238E27FC236}">
                  <a16:creationId xmlns:a16="http://schemas.microsoft.com/office/drawing/2014/main" id="{C1D46A33-4EF6-40E5-8CC1-9FB10A01C4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2296" y="6113340"/>
              <a:ext cx="2620650" cy="500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Book Antiqua"/>
                </a:rPr>
                <a:t>Logical data item</a:t>
              </a:r>
            </a:p>
          </p:txBody>
        </p:sp>
        <p:sp>
          <p:nvSpPr>
            <p:cNvPr id="17" name="Text Box 42">
              <a:extLst>
                <a:ext uri="{FF2B5EF4-FFF2-40B4-BE49-F238E27FC236}">
                  <a16:creationId xmlns:a16="http://schemas.microsoft.com/office/drawing/2014/main" id="{409A459D-2F00-478E-AC16-E0B9B62A31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6271" y="5092824"/>
              <a:ext cx="1389544" cy="500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Book Antiqua"/>
                </a:rPr>
                <a:t>Write(</a:t>
              </a:r>
              <a:r>
                <a:rPr lang="en-US" sz="2400" i="1" dirty="0">
                  <a:latin typeface="Book Antiqua"/>
                </a:rPr>
                <a:t>x</a:t>
              </a:r>
              <a:r>
                <a:rPr lang="en-US" sz="2400" dirty="0">
                  <a:latin typeface="Book Antiqua"/>
                </a:rPr>
                <a:t>)</a:t>
              </a:r>
            </a:p>
          </p:txBody>
        </p:sp>
        <p:sp>
          <p:nvSpPr>
            <p:cNvPr id="18" name="Line 43">
              <a:extLst>
                <a:ext uri="{FF2B5EF4-FFF2-40B4-BE49-F238E27FC236}">
                  <a16:creationId xmlns:a16="http://schemas.microsoft.com/office/drawing/2014/main" id="{82D280E1-C381-4C20-B438-59F2423D8C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91858" y="5627917"/>
              <a:ext cx="0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9" name="Text Box 44">
              <a:extLst>
                <a:ext uri="{FF2B5EF4-FFF2-40B4-BE49-F238E27FC236}">
                  <a16:creationId xmlns:a16="http://schemas.microsoft.com/office/drawing/2014/main" id="{F825BB64-F023-49B8-92DB-3456ADD5FE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5980" y="7375437"/>
              <a:ext cx="1544341" cy="439093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Book Antiqua"/>
                </a:rPr>
                <a:t>Write(</a:t>
              </a:r>
              <a:r>
                <a:rPr lang="en-US" sz="2000" i="1" dirty="0">
                  <a:latin typeface="Book Antiqua"/>
                </a:rPr>
                <a:t>x</a:t>
              </a:r>
              <a:r>
                <a:rPr lang="en-US" sz="2000" baseline="-25000" dirty="0">
                  <a:latin typeface="Book Antiqua"/>
                </a:rPr>
                <a:t>1</a:t>
              </a:r>
              <a:r>
                <a:rPr lang="en-US" sz="2000" dirty="0">
                  <a:latin typeface="Book Antiqua"/>
                </a:rPr>
                <a:t>)</a:t>
              </a:r>
            </a:p>
          </p:txBody>
        </p:sp>
        <p:sp>
          <p:nvSpPr>
            <p:cNvPr id="20" name="Text Box 45">
              <a:extLst>
                <a:ext uri="{FF2B5EF4-FFF2-40B4-BE49-F238E27FC236}">
                  <a16:creationId xmlns:a16="http://schemas.microsoft.com/office/drawing/2014/main" id="{B3FCAF5B-AC9E-4694-BCFB-316A54C205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5173" y="7375437"/>
              <a:ext cx="1517227" cy="439093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Book Antiqua"/>
                </a:rPr>
                <a:t>Write(</a:t>
              </a:r>
              <a:r>
                <a:rPr lang="en-US" sz="2000" i="1" dirty="0">
                  <a:latin typeface="Book Antiqua"/>
                </a:rPr>
                <a:t>x</a:t>
              </a:r>
              <a:r>
                <a:rPr lang="en-US" sz="2000" baseline="-25000" dirty="0">
                  <a:latin typeface="Book Antiqua"/>
                </a:rPr>
                <a:t>2</a:t>
              </a:r>
              <a:r>
                <a:rPr lang="en-US" sz="2000" dirty="0">
                  <a:latin typeface="Book Antiqua"/>
                </a:rPr>
                <a:t>)</a:t>
              </a:r>
            </a:p>
          </p:txBody>
        </p:sp>
        <p:sp>
          <p:nvSpPr>
            <p:cNvPr id="21" name="Text Box 46">
              <a:extLst>
                <a:ext uri="{FF2B5EF4-FFF2-40B4-BE49-F238E27FC236}">
                  <a16:creationId xmlns:a16="http://schemas.microsoft.com/office/drawing/2014/main" id="{87D5832D-7A93-47C6-B732-A320B3ED0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30392" y="7375437"/>
              <a:ext cx="1639157" cy="439093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Book Antiqua"/>
                </a:rPr>
                <a:t>Write(</a:t>
              </a:r>
              <a:r>
                <a:rPr lang="en-US" sz="2000" i="1" dirty="0" err="1">
                  <a:latin typeface="Book Antiqua"/>
                </a:rPr>
                <a:t>x</a:t>
              </a:r>
              <a:r>
                <a:rPr lang="en-US" sz="2000" i="1" baseline="-25000" dirty="0" err="1">
                  <a:latin typeface="Book Antiqua"/>
                </a:rPr>
                <a:t>n</a:t>
              </a:r>
              <a:r>
                <a:rPr lang="en-US" sz="2000" dirty="0">
                  <a:latin typeface="Book Antiqua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488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9359-DDA5-4526-B5D3-2988080D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Replication Issues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02DA4-60E8-472E-87BA-DB86CC34A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Consistency models - how do we reason about the consistency of the “global execution state”?</a:t>
            </a:r>
          </a:p>
          <a:p>
            <a:pPr lvl="1"/>
            <a:r>
              <a:rPr lang="en-US" sz="2000" dirty="0"/>
              <a:t>Mutual consistency</a:t>
            </a:r>
          </a:p>
          <a:p>
            <a:pPr lvl="1"/>
            <a:r>
              <a:rPr lang="en-US" sz="2000" dirty="0"/>
              <a:t>Transactional consistency</a:t>
            </a:r>
          </a:p>
          <a:p>
            <a:r>
              <a:rPr lang="en-US" sz="2000" dirty="0"/>
              <a:t>Where are updates allowed?</a:t>
            </a:r>
          </a:p>
          <a:p>
            <a:pPr lvl="1"/>
            <a:r>
              <a:rPr lang="en-US" sz="2000" dirty="0"/>
              <a:t>Centralized</a:t>
            </a:r>
          </a:p>
          <a:p>
            <a:pPr lvl="1"/>
            <a:r>
              <a:rPr lang="en-US" sz="2000" dirty="0"/>
              <a:t>Distributed</a:t>
            </a:r>
          </a:p>
          <a:p>
            <a:r>
              <a:rPr lang="en-US" sz="2000" dirty="0"/>
              <a:t>Update propagation techniques – how do we propagate updates to one copy to the other copies?</a:t>
            </a:r>
          </a:p>
          <a:p>
            <a:pPr lvl="1"/>
            <a:r>
              <a:rPr lang="en-US" sz="2000" dirty="0"/>
              <a:t>Eager</a:t>
            </a:r>
          </a:p>
          <a:p>
            <a:pPr lvl="1"/>
            <a:r>
              <a:rPr lang="en-US" sz="2000" dirty="0"/>
              <a:t>Lazy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57089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81F1-A2BC-48B8-B00E-B882A621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Consistency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B9E54-CE0D-46AB-B5A1-175BB500A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647177"/>
            <a:ext cx="8229600" cy="4568496"/>
          </a:xfrm>
        </p:spPr>
        <p:txBody>
          <a:bodyPr>
            <a:noAutofit/>
          </a:bodyPr>
          <a:lstStyle/>
          <a:p>
            <a:r>
              <a:rPr lang="en-US" dirty="0"/>
              <a:t>Mutual Consistency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How do we keep the values of physical copies of a logical data item synchronized?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Strong consistency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All copies are updated within the context of the update transaction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When the update transaction completes, all copies have the same value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Typically achieved through 2PC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Weak consistency 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Eventual consistency: the copies are not identical when update transaction completes, but they eventually converge to the same value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Many versions possible:</a:t>
            </a:r>
          </a:p>
          <a:p>
            <a:pPr lvl="3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Time-bounds</a:t>
            </a:r>
          </a:p>
          <a:p>
            <a:pPr lvl="3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Value-bounds</a:t>
            </a:r>
          </a:p>
          <a:p>
            <a:pPr lvl="3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Drifts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21230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D65ED-20CB-4F13-8436-F138B45E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Transactional Consistency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6EDB3-8B2E-428E-B022-8AB8B9C59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ct val="15000"/>
              </a:spcBef>
              <a:spcAft>
                <a:spcPts val="853"/>
              </a:spcAft>
            </a:pPr>
            <a:r>
              <a:rPr lang="en-US" sz="2000" dirty="0"/>
              <a:t>How can we guarantee that the global execution history over replicated data is serializable? </a:t>
            </a:r>
          </a:p>
          <a:p>
            <a:pPr>
              <a:spcBef>
                <a:spcPct val="15000"/>
              </a:spcBef>
              <a:spcAft>
                <a:spcPts val="853"/>
              </a:spcAft>
            </a:pPr>
            <a:r>
              <a:rPr lang="en-US" sz="2000" dirty="0"/>
              <a:t>One-copy serializability (1SR)</a:t>
            </a:r>
          </a:p>
          <a:p>
            <a:pPr lvl="1">
              <a:spcBef>
                <a:spcPct val="15000"/>
              </a:spcBef>
              <a:spcAft>
                <a:spcPts val="853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The effect of transactions performed by clients on replicated objects should be the same as if they had been performed </a:t>
            </a:r>
            <a:r>
              <a:rPr lang="en-US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one at-a-time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on a single set of objects.</a:t>
            </a:r>
          </a:p>
          <a:p>
            <a:pPr>
              <a:spcBef>
                <a:spcPct val="15000"/>
              </a:spcBef>
              <a:spcAft>
                <a:spcPts val="853"/>
              </a:spcAft>
            </a:pPr>
            <a:r>
              <a:rPr lang="en-US" sz="2000" dirty="0"/>
              <a:t>Weaker forms are possible</a:t>
            </a:r>
          </a:p>
          <a:p>
            <a:pPr lvl="1">
              <a:spcBef>
                <a:spcPct val="15000"/>
              </a:spcBef>
              <a:spcAft>
                <a:spcPts val="853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Snapshot isolation</a:t>
            </a:r>
          </a:p>
          <a:p>
            <a:pPr lvl="1">
              <a:spcBef>
                <a:spcPct val="15000"/>
              </a:spcBef>
              <a:spcAft>
                <a:spcPts val="853"/>
              </a:spcAft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RC-serializability</a:t>
            </a:r>
            <a:endParaRPr lang="en-ID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03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B0F9-D58C-4B51-9EE1-518E821B3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Distributed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0AEAD-6427-482B-BC75-588224CA5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787857"/>
            <a:ext cx="8229600" cy="673989"/>
          </a:xfrm>
        </p:spPr>
        <p:txBody>
          <a:bodyPr/>
          <a:lstStyle/>
          <a:p>
            <a:r>
              <a:rPr lang="en-US" dirty="0"/>
              <a:t>Changes can be initiated at any of the copies. That is, any of the sites which owns a copy can update the value of the data item.</a:t>
            </a:r>
          </a:p>
          <a:p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7EF3DE9-726B-4291-AF40-FE57F21DB32E}"/>
              </a:ext>
            </a:extLst>
          </p:cNvPr>
          <p:cNvGrpSpPr/>
          <p:nvPr/>
        </p:nvGrpSpPr>
        <p:grpSpPr>
          <a:xfrm>
            <a:off x="521764" y="2457286"/>
            <a:ext cx="9177128" cy="3593926"/>
            <a:chOff x="904153" y="3957885"/>
            <a:chExt cx="11003367" cy="5002665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D3F57527-9CC7-48A9-A1C0-6A89E7A31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62" y="5685084"/>
              <a:ext cx="1318542" cy="54186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BB5F999F-2898-4E82-9627-FF12B5C30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745" y="5673652"/>
              <a:ext cx="974406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Site 1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893DE902-CECB-49E4-963F-B1A1EBFF7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355" y="5685084"/>
              <a:ext cx="1320801" cy="54186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1B84BA3C-9960-42E9-A087-4A7F5FFEE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4896" y="5673652"/>
              <a:ext cx="974406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Site 2</a:t>
              </a: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3E83D229-3623-46B2-BDC2-1A244795C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0000" y="5685084"/>
              <a:ext cx="1318542" cy="54186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F59236FE-6731-4066-92A0-E8331DAC8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8541" y="5673652"/>
              <a:ext cx="974406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Site 3</a:t>
              </a: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84B6D34D-8C3D-49AD-82C1-68F95177A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2658" y="5668888"/>
              <a:ext cx="1318542" cy="54186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683F790A-F403-4A2B-8EDD-438155F74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8940" y="5668887"/>
              <a:ext cx="974406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Site 4</a:t>
              </a: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CBE6A52A-7390-4761-A2BB-65239BF3B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727" y="3957885"/>
              <a:ext cx="1758581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Transaction</a:t>
              </a:r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68AA56C3-3062-4F08-99E3-A4AE9076D7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27201" y="4610382"/>
              <a:ext cx="2257" cy="1065671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5" name="Line 15">
              <a:extLst>
                <a:ext uri="{FF2B5EF4-FFF2-40B4-BE49-F238E27FC236}">
                  <a16:creationId xmlns:a16="http://schemas.microsoft.com/office/drawing/2014/main" id="{328EE585-C9AE-4A63-A35D-7F1D2EA5CA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7200" y="5226756"/>
              <a:ext cx="5572196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1AAE481D-6477-4C28-9D2A-A7B448217A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5351" y="5226756"/>
              <a:ext cx="0" cy="449297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" name="Line 17">
              <a:extLst>
                <a:ext uri="{FF2B5EF4-FFF2-40B4-BE49-F238E27FC236}">
                  <a16:creationId xmlns:a16="http://schemas.microsoft.com/office/drawing/2014/main" id="{5FAB86E9-B491-4EA2-833D-86E697C91A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8996" y="5226756"/>
              <a:ext cx="0" cy="449297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" name="Line 18">
              <a:extLst>
                <a:ext uri="{FF2B5EF4-FFF2-40B4-BE49-F238E27FC236}">
                  <a16:creationId xmlns:a16="http://schemas.microsoft.com/office/drawing/2014/main" id="{B5923AC3-6F43-43AC-8FBD-8167005554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76956" y="5226756"/>
              <a:ext cx="0" cy="449297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9" name="Line 19">
              <a:extLst>
                <a:ext uri="{FF2B5EF4-FFF2-40B4-BE49-F238E27FC236}">
                  <a16:creationId xmlns:a16="http://schemas.microsoft.com/office/drawing/2014/main" id="{837EC2A0-7773-488E-B07C-76C662757F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70009" y="4610382"/>
              <a:ext cx="20321" cy="106567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CC74EEE5-B255-449B-A0DF-F551CE87AC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0009" y="5116124"/>
              <a:ext cx="564670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41EE2D70-EAED-4FF9-B27F-066CA1D1E6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161" y="5116124"/>
              <a:ext cx="0" cy="559929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2" name="Line 22">
              <a:extLst>
                <a:ext uri="{FF2B5EF4-FFF2-40B4-BE49-F238E27FC236}">
                  <a16:creationId xmlns:a16="http://schemas.microsoft.com/office/drawing/2014/main" id="{5FE59ED2-E27A-4C50-9100-430F16C1C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1805" y="5116124"/>
              <a:ext cx="0" cy="559929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3" name="Line 23">
              <a:extLst>
                <a:ext uri="{FF2B5EF4-FFF2-40B4-BE49-F238E27FC236}">
                  <a16:creationId xmlns:a16="http://schemas.microsoft.com/office/drawing/2014/main" id="{F5F53C30-B0BD-4E94-BCF9-985B2A2932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16712" y="5116124"/>
              <a:ext cx="0" cy="55992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B92B44F1-5386-4B56-9BA0-4AA24BEDC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153" y="4206242"/>
              <a:ext cx="1299224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updates</a:t>
              </a:r>
            </a:p>
          </p:txBody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C344A751-C084-4D36-A44A-3D9FB10DA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825" y="4206242"/>
              <a:ext cx="1251173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commit</a:t>
              </a:r>
            </a:p>
          </p:txBody>
        </p:sp>
        <p:sp>
          <p:nvSpPr>
            <p:cNvPr id="26" name="Rectangle 26">
              <a:extLst>
                <a:ext uri="{FF2B5EF4-FFF2-40B4-BE49-F238E27FC236}">
                  <a16:creationId xmlns:a16="http://schemas.microsoft.com/office/drawing/2014/main" id="{B81CF93B-EAFB-455A-8533-664D4912B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782" y="8394418"/>
              <a:ext cx="1318542" cy="54186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2DE74004-C5B8-453A-8327-F08108F8C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065" y="8390914"/>
              <a:ext cx="974406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Site 1</a:t>
              </a:r>
            </a:p>
          </p:txBody>
        </p:sp>
        <p:sp>
          <p:nvSpPr>
            <p:cNvPr id="28" name="Rectangle 28">
              <a:extLst>
                <a:ext uri="{FF2B5EF4-FFF2-40B4-BE49-F238E27FC236}">
                  <a16:creationId xmlns:a16="http://schemas.microsoft.com/office/drawing/2014/main" id="{B8AF77F8-4B5F-46FF-9218-30B6077CF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2675" y="8394418"/>
              <a:ext cx="1320801" cy="54186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664622B1-F5C1-4C5A-832C-FED44C603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1216" y="8390912"/>
              <a:ext cx="974406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Site 2</a:t>
              </a:r>
            </a:p>
          </p:txBody>
        </p:sp>
        <p:sp>
          <p:nvSpPr>
            <p:cNvPr id="30" name="Rectangle 30">
              <a:extLst>
                <a:ext uri="{FF2B5EF4-FFF2-40B4-BE49-F238E27FC236}">
                  <a16:creationId xmlns:a16="http://schemas.microsoft.com/office/drawing/2014/main" id="{599CB149-6FF8-40A8-A3AE-BFDD0E40B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6320" y="8394418"/>
              <a:ext cx="1318542" cy="54186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31" name="Rectangle 31">
              <a:extLst>
                <a:ext uri="{FF2B5EF4-FFF2-40B4-BE49-F238E27FC236}">
                  <a16:creationId xmlns:a16="http://schemas.microsoft.com/office/drawing/2014/main" id="{64F45511-15BB-4E7B-92AF-F7A79E66E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4861" y="8390912"/>
              <a:ext cx="974406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Site 3</a:t>
              </a:r>
            </a:p>
          </p:txBody>
        </p:sp>
        <p:sp>
          <p:nvSpPr>
            <p:cNvPr id="32" name="Rectangle 32">
              <a:extLst>
                <a:ext uri="{FF2B5EF4-FFF2-40B4-BE49-F238E27FC236}">
                  <a16:creationId xmlns:a16="http://schemas.microsoft.com/office/drawing/2014/main" id="{17DC7280-16C2-4C4F-9086-D2F961EE8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8978" y="8390913"/>
              <a:ext cx="1318542" cy="54186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33" name="Rectangle 33">
              <a:extLst>
                <a:ext uri="{FF2B5EF4-FFF2-40B4-BE49-F238E27FC236}">
                  <a16:creationId xmlns:a16="http://schemas.microsoft.com/office/drawing/2014/main" id="{2D94EB77-DFAF-4319-BA3A-F040370F2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5260" y="8390912"/>
              <a:ext cx="974406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Site 4</a:t>
              </a:r>
            </a:p>
          </p:txBody>
        </p:sp>
        <p:sp>
          <p:nvSpPr>
            <p:cNvPr id="34" name="Rectangle 34">
              <a:extLst>
                <a:ext uri="{FF2B5EF4-FFF2-40B4-BE49-F238E27FC236}">
                  <a16:creationId xmlns:a16="http://schemas.microsoft.com/office/drawing/2014/main" id="{428011D9-2EF9-44AE-B65C-6091CFAC3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4021" y="6667219"/>
              <a:ext cx="1758581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Transaction</a:t>
              </a:r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440306BF-D51D-4E59-BE5E-AB9F7C0A66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45868" y="7319716"/>
              <a:ext cx="2257" cy="1065671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36" name="Line 36">
              <a:extLst>
                <a:ext uri="{FF2B5EF4-FFF2-40B4-BE49-F238E27FC236}">
                  <a16:creationId xmlns:a16="http://schemas.microsoft.com/office/drawing/2014/main" id="{E0DB5C79-1EF1-4CF6-A22D-05C89CA918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03520" y="7936090"/>
              <a:ext cx="5572196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37" name="Line 37">
              <a:extLst>
                <a:ext uri="{FF2B5EF4-FFF2-40B4-BE49-F238E27FC236}">
                  <a16:creationId xmlns:a16="http://schemas.microsoft.com/office/drawing/2014/main" id="{D1701E71-5589-4F9A-A40B-C9A7567869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19324" y="7936090"/>
              <a:ext cx="0" cy="449297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38" name="Line 38">
              <a:extLst>
                <a:ext uri="{FF2B5EF4-FFF2-40B4-BE49-F238E27FC236}">
                  <a16:creationId xmlns:a16="http://schemas.microsoft.com/office/drawing/2014/main" id="{C5A5BDF1-1B65-4EE1-AA79-9303560136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45316" y="7936090"/>
              <a:ext cx="0" cy="449297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39" name="Line 39">
              <a:extLst>
                <a:ext uri="{FF2B5EF4-FFF2-40B4-BE49-F238E27FC236}">
                  <a16:creationId xmlns:a16="http://schemas.microsoft.com/office/drawing/2014/main" id="{CD0FC088-EE14-4929-BE13-6D352D8AF2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67170" y="7936090"/>
              <a:ext cx="0" cy="449297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0" name="Line 40">
              <a:extLst>
                <a:ext uri="{FF2B5EF4-FFF2-40B4-BE49-F238E27FC236}">
                  <a16:creationId xmlns:a16="http://schemas.microsoft.com/office/drawing/2014/main" id="{EF835D61-852B-4318-A3A2-F9925BFC17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88675" y="7319716"/>
              <a:ext cx="20321" cy="106567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1" name="Line 41">
              <a:extLst>
                <a:ext uri="{FF2B5EF4-FFF2-40B4-BE49-F238E27FC236}">
                  <a16:creationId xmlns:a16="http://schemas.microsoft.com/office/drawing/2014/main" id="{AC690C38-D834-43D8-BEE2-B51460EEA6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6329" y="7825458"/>
              <a:ext cx="564670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2" name="Line 42">
              <a:extLst>
                <a:ext uri="{FF2B5EF4-FFF2-40B4-BE49-F238E27FC236}">
                  <a16:creationId xmlns:a16="http://schemas.microsoft.com/office/drawing/2014/main" id="{BF964DE5-F328-4048-93E0-9AE3A6A7CA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62134" y="7825458"/>
              <a:ext cx="0" cy="55992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3" name="Line 43">
              <a:extLst>
                <a:ext uri="{FF2B5EF4-FFF2-40B4-BE49-F238E27FC236}">
                  <a16:creationId xmlns:a16="http://schemas.microsoft.com/office/drawing/2014/main" id="{DF7285B9-5527-4ABA-B514-737ADB26B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88125" y="7825458"/>
              <a:ext cx="0" cy="559929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4" name="Line 44">
              <a:extLst>
                <a:ext uri="{FF2B5EF4-FFF2-40B4-BE49-F238E27FC236}">
                  <a16:creationId xmlns:a16="http://schemas.microsoft.com/office/drawing/2014/main" id="{C69B4A3C-5A15-4BA5-9EAE-A8629164BD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93032" y="7825458"/>
              <a:ext cx="0" cy="55992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5" name="Rectangle 45">
              <a:extLst>
                <a:ext uri="{FF2B5EF4-FFF2-40B4-BE49-F238E27FC236}">
                  <a16:creationId xmlns:a16="http://schemas.microsoft.com/office/drawing/2014/main" id="{B21640EA-264F-4694-9EF2-AA8C3A444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2745" y="6915575"/>
              <a:ext cx="1299224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updates</a:t>
              </a:r>
            </a:p>
          </p:txBody>
        </p:sp>
        <p:sp>
          <p:nvSpPr>
            <p:cNvPr id="46" name="Rectangle 46">
              <a:extLst>
                <a:ext uri="{FF2B5EF4-FFF2-40B4-BE49-F238E27FC236}">
                  <a16:creationId xmlns:a16="http://schemas.microsoft.com/office/drawing/2014/main" id="{BD7C4A38-0F8C-4BA5-A91D-DFFB655E9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8417" y="6915575"/>
              <a:ext cx="1251173" cy="56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30949" tIns="65475" rIns="130949" bIns="654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Book Antiqua"/>
                </a:rPr>
                <a:t>commit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743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FBF9-EC89-40C4-8DE6-E82B5AB7C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Forms of Replication</a:t>
            </a:r>
            <a:endParaRPr lang="en-ID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2606141-1814-4E20-9C0E-A888ECAA6BE4}"/>
              </a:ext>
            </a:extLst>
          </p:cNvPr>
          <p:cNvSpPr txBox="1">
            <a:spLocks noChangeArrowheads="1"/>
          </p:cNvSpPr>
          <p:nvPr/>
        </p:nvSpPr>
        <p:spPr>
          <a:xfrm>
            <a:off x="227170" y="1434904"/>
            <a:ext cx="4725830" cy="5551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F33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Eager</a:t>
            </a:r>
            <a:endParaRPr lang="en-US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Lucida Grande"/>
              <a:buChar char="+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No inconsistencies (identical copies)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Lucida Grande"/>
              <a:buChar char="+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Reading the local copy yields the most up to date value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Lucida Grande"/>
              <a:buChar char="+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Changes are atomic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5000"/>
              <a:buFont typeface="Century Schoolbook"/>
              <a:buChar char="−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 transaction has to update all sites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SzPct val="105000"/>
              <a:buFont typeface="Century Schoolbook"/>
              <a:buChar char="−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Longer execution time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SzPct val="105000"/>
              <a:buFont typeface="Century Schoolbook"/>
              <a:buChar char="−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Lower availability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>
              <a:solidFill>
                <a:srgbClr val="FF33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F33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Lazy</a:t>
            </a:r>
            <a:endParaRPr lang="en-US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Lucida Grande"/>
              <a:buChar char="+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 transaction is always local (good response time)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5000"/>
              <a:buFont typeface="Century Schoolbook"/>
              <a:buChar char="−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Data inconsistencies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5000"/>
              <a:buFont typeface="Century Schoolbook"/>
              <a:buChar char="−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 local read does not always return the most up-to-date value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5000"/>
              <a:buFont typeface="Century Schoolbook"/>
              <a:buChar char="−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Changes to all copies are not guaranteed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5000"/>
              <a:buFont typeface="Century Schoolbook"/>
              <a:buChar char="−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Replication is not transparent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AC84E90-C342-4FDE-8A19-D0432C321B26}"/>
              </a:ext>
            </a:extLst>
          </p:cNvPr>
          <p:cNvSpPr txBox="1">
            <a:spLocks noChangeArrowheads="1"/>
          </p:cNvSpPr>
          <p:nvPr/>
        </p:nvSpPr>
        <p:spPr>
          <a:xfrm>
            <a:off x="4953000" y="1434904"/>
            <a:ext cx="4725830" cy="474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F3300"/>
                </a:solidFill>
              </a:rPr>
              <a:t>Centralized</a:t>
            </a:r>
            <a:endParaRPr lang="en-US" sz="1800" b="1" dirty="0"/>
          </a:p>
          <a:p>
            <a:pPr>
              <a:lnSpc>
                <a:spcPct val="100000"/>
              </a:lnSpc>
              <a:spcBef>
                <a:spcPts val="0"/>
              </a:spcBef>
              <a:buFont typeface="Lucida Grande"/>
              <a:buChar char="+"/>
            </a:pPr>
            <a:r>
              <a:rPr lang="en-US" sz="1800" dirty="0"/>
              <a:t>No inter-site synchronization is necessary (it takes place at the master)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Lucida Grande"/>
              <a:buChar char="+"/>
            </a:pPr>
            <a:r>
              <a:rPr lang="en-US" sz="1800" dirty="0"/>
              <a:t>There is always one site which has all the updates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5000"/>
              <a:buFont typeface="Century Schoolbook"/>
              <a:buChar char="−"/>
            </a:pPr>
            <a:r>
              <a:rPr lang="en-US" sz="1800" dirty="0"/>
              <a:t>The load at the master can be high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5000"/>
              <a:buFont typeface="Century Schoolbook"/>
              <a:buChar char="−"/>
            </a:pPr>
            <a:r>
              <a:rPr lang="en-US" sz="1800" dirty="0"/>
              <a:t>Reading the local copy may not yield the most up-to-date value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>
              <a:solidFill>
                <a:srgbClr val="FF330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F3300"/>
                </a:solidFill>
              </a:rPr>
              <a:t>Distributed</a:t>
            </a:r>
            <a:endParaRPr lang="en-US" sz="1800" b="1" dirty="0"/>
          </a:p>
          <a:p>
            <a:pPr>
              <a:lnSpc>
                <a:spcPct val="100000"/>
              </a:lnSpc>
              <a:spcBef>
                <a:spcPts val="0"/>
              </a:spcBef>
              <a:buFont typeface="Lucida Grande"/>
              <a:buChar char="+"/>
            </a:pPr>
            <a:r>
              <a:rPr lang="en-US" sz="1800" dirty="0"/>
              <a:t>Any site can run a transaction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Lucida Grande"/>
              <a:buChar char="+"/>
            </a:pPr>
            <a:r>
              <a:rPr lang="en-US" sz="1800" dirty="0"/>
              <a:t>Load is evenly distributed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5000"/>
              <a:buFont typeface="Century Schoolbook"/>
              <a:buChar char="−"/>
            </a:pPr>
            <a:r>
              <a:rPr lang="en-US" sz="1800" dirty="0"/>
              <a:t>Copies need to be synchronized </a:t>
            </a:r>
          </a:p>
          <a:p>
            <a:pPr>
              <a:spcBef>
                <a:spcPts val="427"/>
              </a:spcBef>
              <a:buSzPct val="105000"/>
              <a:buFont typeface="Century Schoolbook" charset="0"/>
              <a:buChar char="-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2384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644</Words>
  <Application>Microsoft Office PowerPoint</Application>
  <PresentationFormat>A4 Paper (210x297 mm)</PresentationFormat>
  <Paragraphs>143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Book Antiqua</vt:lpstr>
      <vt:lpstr>Calibri</vt:lpstr>
      <vt:lpstr>Calibri Light</vt:lpstr>
      <vt:lpstr>Calisto MT</vt:lpstr>
      <vt:lpstr>Century Schoolbook</vt:lpstr>
      <vt:lpstr>Lucida Grande</vt:lpstr>
      <vt:lpstr>Segoe UI</vt:lpstr>
      <vt:lpstr>Office Theme</vt:lpstr>
      <vt:lpstr>Custom Design</vt:lpstr>
      <vt:lpstr>PowerPoint Presentation</vt:lpstr>
      <vt:lpstr>Replication</vt:lpstr>
      <vt:lpstr>Execution Model (1)</vt:lpstr>
      <vt:lpstr>Execution Model (2)</vt:lpstr>
      <vt:lpstr>Replication Issues</vt:lpstr>
      <vt:lpstr>Consistency</vt:lpstr>
      <vt:lpstr>Transactional Consistency</vt:lpstr>
      <vt:lpstr>Distributed</vt:lpstr>
      <vt:lpstr>Forms of Replication</vt:lpstr>
      <vt:lpstr>Replication Protocol</vt:lpstr>
      <vt:lpstr>Replication Strategies</vt:lpstr>
      <vt:lpstr>KEMAMPUAN AKHIR YANG DIHARAPKAN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</dc:creator>
  <cp:lastModifiedBy>Anwar</cp:lastModifiedBy>
  <cp:revision>51</cp:revision>
  <dcterms:created xsi:type="dcterms:W3CDTF">2017-09-18T04:18:49Z</dcterms:created>
  <dcterms:modified xsi:type="dcterms:W3CDTF">2017-12-23T07:05:38Z</dcterms:modified>
</cp:coreProperties>
</file>