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5"/>
  </p:notesMasterIdLst>
  <p:sldIdLst>
    <p:sldId id="256" r:id="rId3"/>
    <p:sldId id="320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21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24" y="72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6620A-3EED-451B-954E-410092AE7594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76A70-F820-4E07-9F1E-AFEB52EAEE4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685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2379" y="3400926"/>
            <a:ext cx="6726650" cy="1475874"/>
          </a:xfrm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47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0B96-51BD-4D25-99B0-73F20588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F0D45-D599-45ED-98FB-74ED1EEFD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A3E44-805B-4819-8D7B-3DC361825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E1834-282D-42D2-93E5-8EB8207D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25D-EB48-4C35-A169-47520371CA2E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B5EA1-8577-4E20-80FC-F34EB9EC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BB5AE-9FCF-4C2E-8ED7-A70C4EA3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51E-3C65-49DB-8422-B155901A41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58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253B-714A-4D9D-B4E5-FA4BD65F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D3E3E-5226-4DBF-925C-0E6D5C375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FD92B-2E7E-4313-A0E9-B2C0E3711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5477D-E603-4FC2-83A1-B6BC952A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25D-EB48-4C35-A169-47520371CA2E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62B43-F27D-483F-9FD0-C0BBBB18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0E959-1D0E-455F-B179-E975C2B0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51E-3C65-49DB-8422-B155901A41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733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A93E-6EB7-416E-B585-BFC3B2E8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140EE-BF81-4CF9-87D3-921C4E9F5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D14D-0688-4213-95B3-7A236CE8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25D-EB48-4C35-A169-47520371CA2E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EA50-FAD0-403B-86DD-8B849F97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C9E83-6C0B-4D20-9B74-FC0E1721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51E-3C65-49DB-8422-B155901A41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511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56B86-A787-4595-9FEB-D197F87FD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9D6CA-F088-4130-B194-231E760E9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E696-9C9B-4F8E-B134-9C08F353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25D-EB48-4C35-A169-47520371CA2E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E6AB8-06E0-4513-AE7A-968C6E31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7A574-AD45-483B-92D4-28634800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51E-3C65-49DB-8422-B155901A41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974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93-712A-4CA8-9C8F-02254711B0F1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8883-9275-4D8C-9489-63BC068E5033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A3D8BB26-B96B-49F5-93C8-144AC10320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D16968E2-EE47-4C9C-A9CD-BD35103B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675688"/>
            <a:ext cx="8229600" cy="960439"/>
          </a:xfrm>
        </p:spPr>
        <p:txBody>
          <a:bodyPr>
            <a:normAutofit/>
          </a:bodyPr>
          <a:lstStyle>
            <a:lvl1pPr algn="l">
              <a:defRPr sz="3200" b="1">
                <a:latin typeface="Calisto MT" panose="02040603050505030304" pitchFamily="18" charset="0"/>
              </a:defRPr>
            </a:lvl1pPr>
          </a:lstStyle>
          <a:p>
            <a:endParaRPr lang="en-ID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73A8BB6-F24C-4C10-8EC5-F1352B824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1787857"/>
            <a:ext cx="8229600" cy="4568496"/>
          </a:xfrm>
        </p:spPr>
        <p:txBody>
          <a:bodyPr>
            <a:normAutofit/>
          </a:bodyPr>
          <a:lstStyle>
            <a:lvl1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9736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293B-B6E7-4C90-B39D-CFD73462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7F751-B7C1-46A6-B83C-FCF008684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7" name="Picture 2" descr="C:\Users\arsil\Desktop\Smartcreative2.jpg">
            <a:extLst>
              <a:ext uri="{FF2B5EF4-FFF2-40B4-BE49-F238E27FC236}">
                <a16:creationId xmlns:a16="http://schemas.microsoft.com/office/drawing/2014/main" id="{13ABECDE-B1F6-4D62-A012-287D89B22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EDE8A1-D20C-4808-8A1E-256D85E0C935}"/>
              </a:ext>
            </a:extLst>
          </p:cNvPr>
          <p:cNvSpPr txBox="1">
            <a:spLocks/>
          </p:cNvSpPr>
          <p:nvPr userDrawn="1"/>
        </p:nvSpPr>
        <p:spPr>
          <a:xfrm>
            <a:off x="833438" y="600502"/>
            <a:ext cx="8543925" cy="955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sto MT" panose="02040603050505030304" pitchFamily="18" charset="0"/>
              </a:rPr>
              <a:t>Click to edit Master title style</a:t>
            </a:r>
            <a:endParaRPr lang="en-ID" sz="3200" b="1" dirty="0">
              <a:latin typeface="Calisto MT" panose="02040603050505030304" pitchFamily="18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D4AC02-8FF1-4CFB-9C33-8CC22611DF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3438" y="1664121"/>
            <a:ext cx="8543925" cy="4512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225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6880-5382-443E-B981-5060D0B41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19741-7E73-425F-8104-6DBB93DFF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161D6-091B-4E7D-AA2A-597B088C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25D-EB48-4C35-A169-47520371CA2E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FA41B-1626-43B4-B5C7-38DBB456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B34DE-4DC3-49EB-BBCB-F39EA4BD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51E-3C65-49DB-8422-B155901A41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57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2F8C-560C-41AD-B394-2E4CD9EA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8F7AB-51FA-476E-B029-885B9EEB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5574-AB2A-47D7-AC13-AC5BD4ED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25D-EB48-4C35-A169-47520371CA2E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92C4D-570F-4890-BD94-91EC9F12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2C48D-B963-4239-8004-C00730FA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51E-3C65-49DB-8422-B155901A41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463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C9CA-72ED-4B78-9DFA-A9D5E416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9BE8-0B8E-4AFE-AA57-128DCCBAF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CAAA1-5A5B-44E2-8783-A8C266227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7EC1C-A0F9-48EF-A0CB-37368AC9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25D-EB48-4C35-A169-47520371CA2E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2264C-BEB3-438E-89A3-22BABE43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84C7D-A318-4877-B4B3-068A3B15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51E-3C65-49DB-8422-B155901A41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469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F9D1-FE3A-41BB-9A9F-FF4542DE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D79B1-6DD6-4E3A-90ED-B7DAB5C63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45B91-A4C8-47DF-878F-B35277BB2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F42B0-E02C-4DA2-9F42-C2F6BA4B1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99422-EA90-43EA-9A41-19DB7E86A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E8533-0E2B-40A4-AE28-EF46F1AF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25D-EB48-4C35-A169-47520371CA2E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9D51E-CBB4-4E6A-85EA-189B4F27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C039-3356-4E55-A50B-F87487B9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51E-3C65-49DB-8422-B155901A41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528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CF4B-1DA3-4FEE-8FD2-B1D31A2E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F4461-1DFF-4DBB-9705-806ED6DC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25D-EB48-4C35-A169-47520371CA2E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446C4-1E05-4F17-A82A-CB77E0C7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EC6C8-D746-4D7D-921C-8FD1439E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51E-3C65-49DB-8422-B155901A41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206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4E29CC-9C61-486F-86BF-2B7D839D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25D-EB48-4C35-A169-47520371CA2E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C6340-AE8E-4FFA-A12D-37572ADA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26BB6-8363-41A9-92CD-78157D50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51E-3C65-49DB-8422-B155901A41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872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E693-712A-4CA8-9C8F-02254711B0F1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E8883-9275-4D8C-9489-63BC068E50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2" descr="C:\Users\arsil\Desktop\Smartcreative.jpg">
            <a:extLst>
              <a:ext uri="{FF2B5EF4-FFF2-40B4-BE49-F238E27FC236}">
                <a16:creationId xmlns:a16="http://schemas.microsoft.com/office/drawing/2014/main" id="{9273AE6D-EC8F-4142-B502-5C8B1FDDB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" y="17462"/>
            <a:ext cx="9906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598C6-5856-4A1E-BAF1-77BF7FD7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DB1B0-98F6-4E0E-8111-9AC69F593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099E7-0720-4CED-B376-29F9D7F2C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F25D-EB48-4C35-A169-47520371CA2E}" type="datetimeFigureOut">
              <a:rPr lang="en-ID" smtClean="0"/>
              <a:t>23/12/2017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2757-C975-4A8C-8181-E57153E18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57265-0C26-47D3-9127-E4C40CDB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6251E-3C65-49DB-8422-B155901A41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44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006323-7723-4B5A-8CE8-BFBE594A4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MANAGEMENT – PEER TO PEER AND WEB DATA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PERTEMUAN 14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IR. NIZIRWAN ANWAR, MT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PROGRAM STUDI TEKNIK INFORMATIKA 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FAKULTAS ILMU KOMPUTER </a:t>
            </a:r>
          </a:p>
        </p:txBody>
      </p:sp>
    </p:spTree>
    <p:extLst>
      <p:ext uri="{BB962C8B-B14F-4D97-AF65-F5344CB8AC3E}">
        <p14:creationId xmlns:p14="http://schemas.microsoft.com/office/powerpoint/2010/main" val="290096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2633-99BC-49EE-8D6B-462556AF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P2P Network Topologies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BCBA-1BBF-4E66-B420-EF1953B16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Pure P2P systems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Unstructured systems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e.g. Napster, Gnutella, Freenet,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Kazaa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BitTorrent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Structured systems (DHT)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e.g. LH* (the earliest form of DHT), CAN, CHORD, Tapestry,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Freepastry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Pgrid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Baton</a:t>
            </a:r>
          </a:p>
          <a:p>
            <a:r>
              <a:rPr lang="en-US" dirty="0"/>
              <a:t>Super-peer (hybrid) systems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e.g.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Edutela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JXTA</a:t>
            </a:r>
          </a:p>
          <a:p>
            <a:r>
              <a:rPr lang="en-US" dirty="0"/>
              <a:t>Two issues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Indexing data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Searching data</a:t>
            </a:r>
            <a:endParaRPr lang="en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8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EBA3-3C70-4A34-BAC4-579B25B0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P2P Systems Comparison</a:t>
            </a:r>
            <a:endParaRPr lang="en-ID" dirty="0"/>
          </a:p>
        </p:txBody>
      </p:sp>
      <p:graphicFrame>
        <p:nvGraphicFramePr>
          <p:cNvPr id="4" name="Group 111">
            <a:extLst>
              <a:ext uri="{FF2B5EF4-FFF2-40B4-BE49-F238E27FC236}">
                <a16:creationId xmlns:a16="http://schemas.microsoft.com/office/drawing/2014/main" id="{1D037ADA-590A-4E15-9902-4BD1A382C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309720"/>
              </p:ext>
            </p:extLst>
          </p:nvPr>
        </p:nvGraphicFramePr>
        <p:xfrm>
          <a:off x="885050" y="2077504"/>
          <a:ext cx="8229600" cy="3626509"/>
        </p:xfrm>
        <a:graphic>
          <a:graphicData uri="http://schemas.openxmlformats.org/drawingml/2006/table">
            <a:tbl>
              <a:tblPr/>
              <a:tblGrid>
                <a:gridCol w="234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Requirements</a:t>
                      </a:r>
                    </a:p>
                  </a:txBody>
                  <a:tcPr marL="130020" marR="130020" marT="65011" marB="650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Unstructured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DHT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Super-peer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Autonomy</a:t>
                      </a:r>
                    </a:p>
                  </a:txBody>
                  <a:tcPr marL="130020" marR="130020" marT="65011" marB="650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avg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Query exp.</a:t>
                      </a:r>
                    </a:p>
                  </a:txBody>
                  <a:tcPr marL="130020" marR="130020" marT="65011" marB="650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Efficiency</a:t>
                      </a:r>
                    </a:p>
                  </a:txBody>
                  <a:tcPr marL="130020" marR="130020" marT="65011" marB="650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QoS</a:t>
                      </a:r>
                    </a:p>
                  </a:txBody>
                  <a:tcPr marL="130020" marR="130020" marT="65011" marB="650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Fault-tolerance</a:t>
                      </a:r>
                    </a:p>
                  </a:txBody>
                  <a:tcPr marL="130020" marR="130020" marT="65011" marB="650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Security</a:t>
                      </a:r>
                    </a:p>
                  </a:txBody>
                  <a:tcPr marL="130020" marR="130020" marT="65011" marB="650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</a:t>
                      </a:r>
                    </a:p>
                  </a:txBody>
                  <a:tcPr marL="130020" marR="130020" marT="65011" marB="65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0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0E70-742C-4000-B5F7-8EBB7BC6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960E2-E0D3-4728-A0F2-069161B6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, </a:t>
            </a:r>
            <a:r>
              <a:rPr lang="en-US" sz="2400" dirty="0" err="1"/>
              <a:t>kreatif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ber-inovasi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menanyakan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proses </a:t>
            </a:r>
            <a:r>
              <a:rPr lang="en-US" sz="2400" dirty="0" err="1"/>
              <a:t>perkuliahan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mengerti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i="1" dirty="0"/>
              <a:t>Database Management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73380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0E70-742C-4000-B5F7-8EBB7BC6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Motivations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960E2-E0D3-4728-A0F2-069161B6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P2P systems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Each peer can have same functionality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Decentralized control, large scale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Low-level, simple services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File sharing, computation sharing, com. sharing</a:t>
            </a:r>
          </a:p>
          <a:p>
            <a:r>
              <a:rPr lang="en-US" dirty="0"/>
              <a:t>Traditional distributed DBMSs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High-level data management services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queries, transactions, consistency, security, etc.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Centralized control, limited scale</a:t>
            </a:r>
          </a:p>
          <a:p>
            <a:r>
              <a:rPr lang="en-US" dirty="0"/>
              <a:t>P2P + distributed database 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Why? How?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4141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6D30-196F-4B98-B17F-B16F9906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High-level P2P Data Sharing?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8FB7-FE45-42F5-8947-AA3C38D89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Professional community example ;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Medical doctors in a hospital may want to share (some of) their patient data for an epidemiological study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They have their own, independent patient descriptions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They want to ask queries such as “age and weight of male patients diagnosed with disease X …” over their own descriptions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They don’t want to create a database and set a centralized server</a:t>
            </a:r>
            <a:endParaRPr lang="en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2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B019-3659-4C13-B1F3-C3E43F1A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 Definition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CDD4-18E2-490B-A12D-09B76EDB4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P2P system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No centralized control, very large scale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Very dynamic: peers can join and leave the network at any time 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Peers can be autonomous and unreliable</a:t>
            </a:r>
          </a:p>
          <a:p>
            <a:pPr>
              <a:lnSpc>
                <a:spcPct val="150000"/>
              </a:lnSpc>
            </a:pPr>
            <a:r>
              <a:rPr lang="en-US" dirty="0"/>
              <a:t>Techniques designed for distributed data management need be extended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Too static, need to be decentralized, dynamic and self-adaptive</a:t>
            </a:r>
          </a:p>
          <a:p>
            <a:pPr>
              <a:lnSpc>
                <a:spcPct val="150000"/>
              </a:lnSpc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971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7DDB-145A-48BD-AA67-3A1288CC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Peer Reference Architecture</a:t>
            </a:r>
            <a:endParaRPr lang="en-ID" dirty="0"/>
          </a:p>
        </p:txBody>
      </p:sp>
      <p:pic>
        <p:nvPicPr>
          <p:cNvPr id="4" name="Picture 2" descr="C:\Documents and Settings\su8102\My Documents\1Patrick\BookOV\Book3\Chapter16 P2P\Chapter 16\Chapter 16\fig-16-arch.jpg">
            <a:extLst>
              <a:ext uri="{FF2B5EF4-FFF2-40B4-BE49-F238E27FC236}">
                <a16:creationId xmlns:a16="http://schemas.microsoft.com/office/drawing/2014/main" id="{5217FC73-D0A5-4F08-9E5A-F10B3DD7B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295" y="1743251"/>
            <a:ext cx="7788303" cy="4284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25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7B20-6C02-4DE3-B9A1-BFE33ADC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Potential Benefits of P2P Systems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8B41B-8AAB-4706-85A9-430F22018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Scale up to very large numbers of peers</a:t>
            </a:r>
          </a:p>
          <a:p>
            <a:r>
              <a:rPr lang="en-US" dirty="0"/>
              <a:t>Dynamic self-organization</a:t>
            </a:r>
          </a:p>
          <a:p>
            <a:r>
              <a:rPr lang="en-US" dirty="0"/>
              <a:t>Load balancing</a:t>
            </a:r>
          </a:p>
          <a:p>
            <a:r>
              <a:rPr lang="en-US" dirty="0"/>
              <a:t>Parallel processing</a:t>
            </a:r>
          </a:p>
          <a:p>
            <a:r>
              <a:rPr lang="en-US" dirty="0"/>
              <a:t>High availability through massive replication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495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A6D0-5BC0-4594-AC9C-B428025B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P2P vs Traditional Distributed DBMS</a:t>
            </a:r>
            <a:endParaRPr lang="en-ID" dirty="0"/>
          </a:p>
        </p:txBody>
      </p:sp>
      <p:graphicFrame>
        <p:nvGraphicFramePr>
          <p:cNvPr id="4" name="Group 32">
            <a:extLst>
              <a:ext uri="{FF2B5EF4-FFF2-40B4-BE49-F238E27FC236}">
                <a16:creationId xmlns:a16="http://schemas.microsoft.com/office/drawing/2014/main" id="{AAFA72D3-F307-484D-8CC7-8CC3E7394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650"/>
              </p:ext>
            </p:extLst>
          </p:nvPr>
        </p:nvGraphicFramePr>
        <p:xfrm>
          <a:off x="377353" y="1636127"/>
          <a:ext cx="9151293" cy="4432887"/>
        </p:xfrm>
        <a:graphic>
          <a:graphicData uri="http://schemas.openxmlformats.org/drawingml/2006/table">
            <a:tbl>
              <a:tblPr/>
              <a:tblGrid>
                <a:gridCol w="3050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6205"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0034" marR="130034" marT="65017" marB="650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P2P</a:t>
                      </a:r>
                    </a:p>
                  </a:txBody>
                  <a:tcPr marL="130034" marR="130034" marT="65017" marB="65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Distributed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DBMS</a:t>
                      </a:r>
                    </a:p>
                  </a:txBody>
                  <a:tcPr marL="130034" marR="130034" marT="65017" marB="65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330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Joining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the network</a:t>
                      </a:r>
                    </a:p>
                  </a:txBody>
                  <a:tcPr marL="130034" marR="130034" marT="65017" marB="650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Upon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peer’s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initiative</a:t>
                      </a:r>
                    </a:p>
                  </a:txBody>
                  <a:tcPr marL="130034" marR="130034" marT="65017" marB="65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Controled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by DBA</a:t>
                      </a:r>
                    </a:p>
                  </a:txBody>
                  <a:tcPr marL="130034" marR="130034" marT="65017" marB="65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632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Queries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0034" marR="130034" marT="65017" marB="650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schema, </a:t>
                      </a:r>
                    </a:p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key-word based</a:t>
                      </a:r>
                    </a:p>
                  </a:txBody>
                  <a:tcPr marL="130034" marR="130034" marT="65017" marB="65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Global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schema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static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optimization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0034" marR="130034" marT="65017" marB="65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088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Query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answers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0034" marR="130034" marT="65017" marB="650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Partial</a:t>
                      </a:r>
                    </a:p>
                  </a:txBody>
                  <a:tcPr marL="130034" marR="130034" marT="65017" marB="65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</a:t>
                      </a:r>
                    </a:p>
                  </a:txBody>
                  <a:tcPr marL="130034" marR="130034" marT="65017" marB="65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632"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Content location</a:t>
                      </a:r>
                    </a:p>
                  </a:txBody>
                  <a:tcPr marL="130034" marR="130034" marT="65017" marB="650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Using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neighbors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 DHT</a:t>
                      </a:r>
                    </a:p>
                  </a:txBody>
                  <a:tcPr marL="130034" marR="130034" marT="65017" marB="65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Using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directory</a:t>
                      </a:r>
                    </a:p>
                  </a:txBody>
                  <a:tcPr marL="130034" marR="130034" marT="65017" marB="65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21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D67F-FCCB-4092-B13C-0516F726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P2P Data Management (1)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78F18-D841-48F5-A91B-3B0D756E4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Autonomy of peers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Peers should be able to join/leave at any time, control their data with respect to other (trusted) peers</a:t>
            </a:r>
          </a:p>
          <a:p>
            <a:pPr>
              <a:lnSpc>
                <a:spcPct val="150000"/>
              </a:lnSpc>
            </a:pPr>
            <a:r>
              <a:rPr lang="en-US" dirty="0"/>
              <a:t>Query expressiveness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Key-lookup, key-word search, SQL-like</a:t>
            </a:r>
          </a:p>
          <a:p>
            <a:pPr>
              <a:lnSpc>
                <a:spcPct val="150000"/>
              </a:lnSpc>
            </a:pPr>
            <a:r>
              <a:rPr lang="en-US" dirty="0"/>
              <a:t>Efficiency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Efficient use of bandwidth, computing power, storage</a:t>
            </a:r>
            <a:endParaRPr lang="en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BA8B-BF01-4B9E-9DD2-B14686E5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Requirements for P2P Data Management (2)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8194-FB3F-4D73-89E9-C9C095614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Quality of service (</a:t>
            </a:r>
            <a:r>
              <a:rPr lang="en-US" dirty="0" err="1"/>
              <a:t>QoS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User-perceived efficiency: completeness of results, response time, data consistency, …</a:t>
            </a:r>
          </a:p>
          <a:p>
            <a:pPr>
              <a:lnSpc>
                <a:spcPct val="150000"/>
              </a:lnSpc>
            </a:pPr>
            <a:r>
              <a:rPr lang="en-US" dirty="0"/>
              <a:t>Fault-tolerance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Efficiency and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QoS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despite failures</a:t>
            </a:r>
          </a:p>
          <a:p>
            <a:pPr>
              <a:lnSpc>
                <a:spcPct val="150000"/>
              </a:lnSpc>
            </a:pPr>
            <a:r>
              <a:rPr lang="en-US" dirty="0"/>
              <a:t>Security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Data access control in the context of very open systems</a:t>
            </a:r>
            <a:endParaRPr lang="en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3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493</Words>
  <Application>Microsoft Office PowerPoint</Application>
  <PresentationFormat>A4 Paper (210x297 mm)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Calisto MT</vt:lpstr>
      <vt:lpstr>Segoe UI</vt:lpstr>
      <vt:lpstr>Wingdings</vt:lpstr>
      <vt:lpstr>Office Theme</vt:lpstr>
      <vt:lpstr>Custom Design</vt:lpstr>
      <vt:lpstr>PowerPoint Presentation</vt:lpstr>
      <vt:lpstr>Motivations</vt:lpstr>
      <vt:lpstr>Why High-level P2P Data Sharing?</vt:lpstr>
      <vt:lpstr>Problem Definition</vt:lpstr>
      <vt:lpstr>Peer Reference Architecture</vt:lpstr>
      <vt:lpstr>Potential Benefits of P2P Systems</vt:lpstr>
      <vt:lpstr>P2P vs Traditional Distributed DBMS</vt:lpstr>
      <vt:lpstr>Requirements for P2P Data Management (1)</vt:lpstr>
      <vt:lpstr>Requirements for P2P Data Management (2)</vt:lpstr>
      <vt:lpstr>P2P Network Topologies</vt:lpstr>
      <vt:lpstr>P2P Systems Comparison</vt:lpstr>
      <vt:lpstr>KEMAMPUAN AKHIR YANG DIHARAPKAN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</dc:creator>
  <cp:lastModifiedBy>Anwar</cp:lastModifiedBy>
  <cp:revision>53</cp:revision>
  <dcterms:created xsi:type="dcterms:W3CDTF">2017-09-18T04:18:49Z</dcterms:created>
  <dcterms:modified xsi:type="dcterms:W3CDTF">2017-12-23T07:34:41Z</dcterms:modified>
</cp:coreProperties>
</file>