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94" r:id="rId12"/>
    <p:sldId id="292" r:id="rId13"/>
    <p:sldId id="293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94" y="60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6620A-3EED-451B-954E-410092AE7594}" type="datetimeFigureOut">
              <a:rPr lang="en-ID" smtClean="0"/>
              <a:t>25/09/2017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6A70-F820-4E07-9F1E-AFEB52EAEE4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685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2379" y="3400926"/>
            <a:ext cx="6726650" cy="1475874"/>
          </a:xfrm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47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7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47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9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4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42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04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E693-712A-4CA8-9C8F-02254711B0F1}" type="datetimeFigureOut">
              <a:rPr lang="en-ID" smtClean="0"/>
              <a:t>25/09/2017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8883-9275-4D8C-9489-63BC068E5033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A3D8BB26-B96B-49F5-93C8-144AC10320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16968E2-EE47-4C9C-A9CD-BD35103B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675688"/>
            <a:ext cx="8229600" cy="1143000"/>
          </a:xfrm>
        </p:spPr>
        <p:txBody>
          <a:bodyPr>
            <a:normAutofit/>
          </a:bodyPr>
          <a:lstStyle>
            <a:lvl1pPr algn="ctr">
              <a:defRPr sz="2800" b="1">
                <a:latin typeface="Calisto MT" panose="02040603050505030304" pitchFamily="18" charset="0"/>
              </a:defRPr>
            </a:lvl1pPr>
          </a:lstStyle>
          <a:p>
            <a:endParaRPr lang="en-ID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73A8BB6-F24C-4C10-8EC5-F1352B824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2001251"/>
            <a:ext cx="8229600" cy="4355102"/>
          </a:xfrm>
        </p:spPr>
        <p:txBody>
          <a:bodyPr>
            <a:normAutofit/>
          </a:bodyPr>
          <a:lstStyle>
            <a:lvl1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736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38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E693-712A-4CA8-9C8F-02254711B0F1}" type="datetimeFigureOut">
              <a:rPr lang="en-ID" smtClean="0"/>
              <a:t>25/09/2017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E8883-9275-4D8C-9489-63BC068E50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2" descr="C:\Users\arsil\Desktop\Smartcreative.jpg">
            <a:extLst>
              <a:ext uri="{FF2B5EF4-FFF2-40B4-BE49-F238E27FC236}">
                <a16:creationId xmlns:a16="http://schemas.microsoft.com/office/drawing/2014/main" id="{9273AE6D-EC8F-4142-B502-5C8B1FDDB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" y="17462"/>
            <a:ext cx="9906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006323-7723-4B5A-8CE8-BFBE594A4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REVIEW OF COMPUTER NETWORKS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PERTEMUAN 2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IR. NIZIRWAN ANWAR, MT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PROGRAM STUDI TEKNIK INFORMATIKA </a:t>
            </a:r>
          </a:p>
          <a:p>
            <a:pPr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FAKULTAS ILMU KOMPUTER </a:t>
            </a:r>
          </a:p>
        </p:txBody>
      </p:sp>
    </p:spTree>
    <p:extLst>
      <p:ext uri="{BB962C8B-B14F-4D97-AF65-F5344CB8AC3E}">
        <p14:creationId xmlns:p14="http://schemas.microsoft.com/office/powerpoint/2010/main" val="290096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4767-7384-40E0-92F2-8736EEBE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Protocols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F7E67-858B-407C-AB2A-0C7ED22CA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Software that ensures error-free, reliable and efficient communication between hosts</a:t>
            </a:r>
          </a:p>
          <a:p>
            <a:r>
              <a:rPr lang="en-US" dirty="0"/>
              <a:t>Layered architecture – hence protocol stack or protocol suite</a:t>
            </a:r>
          </a:p>
          <a:p>
            <a:r>
              <a:rPr lang="en-US" dirty="0"/>
              <a:t>TCP/IP is the best-known one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Used in the Internet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5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EF16-5784-48FD-AB5A-407281DD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TCP/IP vs OSI (compare)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D56EE-ABC4-4183-926B-510D3880D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97" y="1818688"/>
            <a:ext cx="5838825" cy="4152900"/>
          </a:xfrm>
        </p:spPr>
      </p:pic>
    </p:spTree>
    <p:extLst>
      <p:ext uri="{BB962C8B-B14F-4D97-AF65-F5344CB8AC3E}">
        <p14:creationId xmlns:p14="http://schemas.microsoft.com/office/powerpoint/2010/main" val="109981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DF77-4C63-4EEC-AFEF-52E745E3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Transmission using TCP/IP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1CFDA-A51C-4233-B530-37369B6FA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53" y="1655474"/>
            <a:ext cx="3689239" cy="4354512"/>
          </a:xfrm>
        </p:spPr>
      </p:pic>
    </p:spTree>
    <p:extLst>
      <p:ext uri="{BB962C8B-B14F-4D97-AF65-F5344CB8AC3E}">
        <p14:creationId xmlns:p14="http://schemas.microsoft.com/office/powerpoint/2010/main" val="317472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5693-A924-408E-A566-E09F29E4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Classes 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1AF6F-CBBE-45B7-9DE0-A9C678FF8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95" y="1818688"/>
            <a:ext cx="7251700" cy="4127500"/>
          </a:xfrm>
        </p:spPr>
      </p:pic>
    </p:spTree>
    <p:extLst>
      <p:ext uri="{BB962C8B-B14F-4D97-AF65-F5344CB8AC3E}">
        <p14:creationId xmlns:p14="http://schemas.microsoft.com/office/powerpoint/2010/main" val="134917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6935-C226-43DA-B9F3-FBD942B7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Computer Network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36B78-D07B-4A45-8619-B911E261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2001250"/>
            <a:ext cx="3449784" cy="4233295"/>
          </a:xfrm>
        </p:spPr>
        <p:txBody>
          <a:bodyPr>
            <a:normAutofit/>
          </a:bodyPr>
          <a:lstStyle/>
          <a:p>
            <a:r>
              <a:rPr lang="en-US" dirty="0"/>
              <a:t>An interconnected collection of autonomous computers that are capable of exchanging information among themselves.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Hosts (nodes, end systems)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Switches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Communication link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Fig-2-14.jpg">
            <a:extLst>
              <a:ext uri="{FF2B5EF4-FFF2-40B4-BE49-F238E27FC236}">
                <a16:creationId xmlns:a16="http://schemas.microsoft.com/office/drawing/2014/main" id="{2A0BD385-9B28-43CE-BC2C-3548F0A1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1247188"/>
            <a:ext cx="4519455" cy="47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8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BD9C-FB8A-4A37-8391-C0B0B222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(Network of networks)</a:t>
            </a:r>
            <a:endParaRPr lang="en-ID" dirty="0"/>
          </a:p>
        </p:txBody>
      </p:sp>
      <p:pic>
        <p:nvPicPr>
          <p:cNvPr id="4" name="Picture 3" descr="Fig-2-15.jpg">
            <a:extLst>
              <a:ext uri="{FF2B5EF4-FFF2-40B4-BE49-F238E27FC236}">
                <a16:creationId xmlns:a16="http://schemas.microsoft.com/office/drawing/2014/main" id="{A3DCEE31-7845-4353-AE97-84B0B89D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1" y="1583574"/>
            <a:ext cx="6982693" cy="46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9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26847-F3F3-403C-A5A6-308E1F9E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Networks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361E-3F4F-409A-A226-F94A6AD07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According to scale (geographic distribution)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Wide are network (WAN)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Distance between any two nodes &gt; 20km and can go as high as thousands of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kms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Long delays due to distance traveled 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Heterogeneity of transmission media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Speeds of 150Mbps to 10Gbps (OC192 on the backbone)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Local area network (LAN)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Limited in geographic scope (usually &lt; 2km)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Speeds 10-1000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Mbps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Short delays and low noise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Metropolitan area network (MAN)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In between LAN and WAN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7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F0BD-C42A-4319-BB63-31F649F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Networks (continued)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61F9-9663-4F11-84A7-E69726B89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Topology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Irregular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No regularity in the interconnection – e.g., Internet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Bus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Typical in LANs – Ethernet 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Using Carrier Sense Medium Access with Collision Detection (CSMA/CD)</a:t>
            </a:r>
          </a:p>
          <a:p>
            <a:pPr lvl="3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Listen before and while you transmit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Star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Ring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Mesh</a:t>
            </a:r>
            <a:endParaRPr lang="en-ID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6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8564-2A37-4D2B-BD53-AB183C1C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Network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D8C2F-1E31-40F0-9014-5B53F0990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4" y="1593056"/>
            <a:ext cx="5861339" cy="4531564"/>
          </a:xfrm>
        </p:spPr>
      </p:pic>
    </p:spTree>
    <p:extLst>
      <p:ext uri="{BB962C8B-B14F-4D97-AF65-F5344CB8AC3E}">
        <p14:creationId xmlns:p14="http://schemas.microsoft.com/office/powerpoint/2010/main" val="419125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8E7F-70C4-4E84-A14D-92B8109F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Schemes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F9625-BE7F-44A7-B57D-25EB064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Point-to-point (unicast)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One or more (direct or indirect) links between each pair of nodes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Communication always between two nodes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Receiver and sender are identified by their addresses included in the message header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Message may follow one of many links between the sender and receiver using </a:t>
            </a:r>
            <a:r>
              <a:rPr lang="en-US" sz="1800" dirty="0">
                <a:solidFill>
                  <a:srgbClr val="00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switching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or </a:t>
            </a:r>
            <a:r>
              <a:rPr lang="en-US" sz="1800" dirty="0">
                <a:solidFill>
                  <a:srgbClr val="005C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routing</a:t>
            </a:r>
          </a:p>
          <a:p>
            <a:r>
              <a:rPr lang="en-US" dirty="0"/>
              <a:t>Broadcast (multi-point)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Messages are transmitted over a shared channel and received by all the nodes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Each node checks the address and if it not the intended recipient, ignores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Multi-cast: special case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Message is sent to a subset of the nodes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904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19DD-7E34-4F00-887F-C9BFA784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Alternatives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1376-B0CE-41F3-A0F2-7E844D8B0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1081088" indent="-539750">
              <a:buFont typeface="Wingdings" panose="05000000000000000000" pitchFamily="2" charset="2"/>
              <a:buChar char="v"/>
            </a:pPr>
            <a:r>
              <a:rPr lang="en-US" dirty="0"/>
              <a:t>Twisted pair</a:t>
            </a:r>
          </a:p>
          <a:p>
            <a:pPr marL="1081088" indent="-539750">
              <a:buFont typeface="Wingdings" panose="05000000000000000000" pitchFamily="2" charset="2"/>
              <a:buChar char="v"/>
            </a:pPr>
            <a:r>
              <a:rPr lang="en-US" dirty="0"/>
              <a:t>Coaxial</a:t>
            </a:r>
          </a:p>
          <a:p>
            <a:pPr marL="1081088" indent="-539750">
              <a:buFont typeface="Wingdings" panose="05000000000000000000" pitchFamily="2" charset="2"/>
              <a:buChar char="v"/>
            </a:pPr>
            <a:r>
              <a:rPr lang="en-US" dirty="0"/>
              <a:t>Fiber optic cable</a:t>
            </a:r>
          </a:p>
          <a:p>
            <a:pPr marL="1081088" indent="-539750">
              <a:buFont typeface="Wingdings" panose="05000000000000000000" pitchFamily="2" charset="2"/>
              <a:buChar char="v"/>
            </a:pPr>
            <a:r>
              <a:rPr lang="en-US" dirty="0"/>
              <a:t>Satellite</a:t>
            </a:r>
          </a:p>
          <a:p>
            <a:pPr marL="1081088" indent="-539750">
              <a:buFont typeface="Wingdings" panose="05000000000000000000" pitchFamily="2" charset="2"/>
              <a:buChar char="v"/>
            </a:pPr>
            <a:r>
              <a:rPr lang="en-US" dirty="0"/>
              <a:t>Microwave</a:t>
            </a:r>
          </a:p>
          <a:p>
            <a:pPr marL="1081088" indent="-539750">
              <a:buFont typeface="Wingdings" panose="05000000000000000000" pitchFamily="2" charset="2"/>
              <a:buChar char="v"/>
            </a:pPr>
            <a:r>
              <a:rPr lang="en-US" dirty="0"/>
              <a:t>Wireless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338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DB85-0753-4726-91ED-38F3DAAF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Communication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D5DF-D27E-4724-A9B2-04ACE7AB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Hosts are connected by </a:t>
            </a:r>
            <a:r>
              <a:rPr lang="en-US" dirty="0">
                <a:solidFill>
                  <a:srgbClr val="005C5C"/>
                </a:solidFill>
              </a:rPr>
              <a:t>links</a:t>
            </a:r>
            <a:r>
              <a:rPr lang="en-US" dirty="0"/>
              <a:t>, each of which can carry one or more </a:t>
            </a:r>
            <a:r>
              <a:rPr lang="en-US" dirty="0">
                <a:solidFill>
                  <a:srgbClr val="005C5C"/>
                </a:solidFill>
              </a:rPr>
              <a:t>channels</a:t>
            </a:r>
          </a:p>
          <a:p>
            <a:r>
              <a:rPr lang="en-US" dirty="0"/>
              <a:t>Link: physical entity; channel: logical entity</a:t>
            </a:r>
          </a:p>
          <a:p>
            <a:r>
              <a:rPr lang="en-US" dirty="0"/>
              <a:t>Digital signal versus analog signal</a:t>
            </a:r>
          </a:p>
          <a:p>
            <a:r>
              <a:rPr lang="en-US" dirty="0"/>
              <a:t>Capacity – bandwidth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The amount of information that can be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trnsmitted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over the channel in a given time unit</a:t>
            </a:r>
          </a:p>
          <a:p>
            <a:r>
              <a:rPr lang="en-US" dirty="0"/>
              <a:t>Alternative messaging schemes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Packet switching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Messages are divided into fixed size packets, each of which is routed from the source to the destination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Circuit switching</a:t>
            </a:r>
          </a:p>
          <a:p>
            <a:pPr lvl="2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 dedicated channel is established between the sender and receiver for the duration of the session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48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440</Words>
  <Application>Microsoft Office PowerPoint</Application>
  <PresentationFormat>A4 Paper (210x297 mm)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Segoe UI</vt:lpstr>
      <vt:lpstr>Wingdings</vt:lpstr>
      <vt:lpstr>Office Theme</vt:lpstr>
      <vt:lpstr>PowerPoint Presentation</vt:lpstr>
      <vt:lpstr>Computer Network</vt:lpstr>
      <vt:lpstr>Internet (Network of networks)</vt:lpstr>
      <vt:lpstr>Types of Networks</vt:lpstr>
      <vt:lpstr>Types of Networks (continued)</vt:lpstr>
      <vt:lpstr>Topology Network</vt:lpstr>
      <vt:lpstr>Communication Schemes</vt:lpstr>
      <vt:lpstr>Communication Alternatives</vt:lpstr>
      <vt:lpstr>Data Communication</vt:lpstr>
      <vt:lpstr>Communication Protocols</vt:lpstr>
      <vt:lpstr>Protocols TCP/IP vs OSI (compare)</vt:lpstr>
      <vt:lpstr>Message Transmission using TCP/IP</vt:lpstr>
      <vt:lpstr>Classes 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Anwar</cp:lastModifiedBy>
  <cp:revision>22</cp:revision>
  <dcterms:created xsi:type="dcterms:W3CDTF">2017-09-18T04:18:49Z</dcterms:created>
  <dcterms:modified xsi:type="dcterms:W3CDTF">2017-09-25T09:52:20Z</dcterms:modified>
</cp:coreProperties>
</file>