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5" r:id="rId11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194" y="60"/>
      </p:cViewPr>
      <p:guideLst>
        <p:guide orient="horz" pos="218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6620A-3EED-451B-954E-410092AE7594}" type="datetimeFigureOut">
              <a:rPr lang="en-ID" smtClean="0"/>
              <a:t>26/09/2017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76A70-F820-4E07-9F1E-AFEB52EAEE4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6856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2379" y="3400926"/>
            <a:ext cx="6726650" cy="1475874"/>
          </a:xfrm>
        </p:spPr>
        <p:txBody>
          <a:bodyPr anchor="ctr"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7647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089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7750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693-712A-4CA8-9C8F-02254711B0F1}" type="datetimeFigureOut">
              <a:rPr lang="en-ID" smtClean="0"/>
              <a:t>26/09/2017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883-9275-4D8C-9489-63BC068E5033}" type="slidenum">
              <a:rPr lang="en-ID" smtClean="0"/>
              <a:t>‹#›</a:t>
            </a:fld>
            <a:endParaRPr lang="en-ID"/>
          </a:p>
        </p:txBody>
      </p:sp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A3D8BB26-B96B-49F5-93C8-144AC10320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75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275395C-43AF-4383-BAEC-72E9F3547F0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82625" y="1612923"/>
            <a:ext cx="4191000" cy="823912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41E04507-5B72-4A24-8FCA-0BE7894B2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>
            <a:normAutofit/>
          </a:bodyPr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D" dirty="0"/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00110244-EA8B-46F9-8A21-680C1B3DDA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>
            <a:normAutofit/>
          </a:bodyPr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D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36B4F1AA-28A9-4529-8E87-66099DE9350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014913" y="1612922"/>
            <a:ext cx="4191000" cy="811823"/>
          </a:xfrm>
        </p:spPr>
        <p:txBody>
          <a:bodyPr anchor="ctr">
            <a:normAutofit/>
          </a:bodyPr>
          <a:lstStyle>
            <a:lvl1pPr marL="0" indent="0">
              <a:buNone/>
              <a:defRPr sz="18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D09E3C5-C9C8-4DC3-8027-CF9AC6986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655093"/>
            <a:ext cx="8543925" cy="1035597"/>
          </a:xfrm>
        </p:spPr>
        <p:txBody>
          <a:bodyPr>
            <a:normAutofit/>
          </a:bodyPr>
          <a:lstStyle>
            <a:lvl1pPr>
              <a:defRPr sz="2800" b="1">
                <a:latin typeface="Calisto MT" panose="02040603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2921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470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19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841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942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804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9E693-712A-4CA8-9C8F-02254711B0F1}" type="datetimeFigureOut">
              <a:rPr lang="en-ID" smtClean="0"/>
              <a:t>26/09/2017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E8883-9275-4D8C-9489-63BC068E5033}" type="slidenum">
              <a:rPr lang="en-ID" smtClean="0"/>
              <a:t>‹#›</a:t>
            </a:fld>
            <a:endParaRPr lang="en-ID"/>
          </a:p>
        </p:txBody>
      </p:sp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A3D8BB26-B96B-49F5-93C8-144AC10320C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2">
            <a:extLst>
              <a:ext uri="{FF2B5EF4-FFF2-40B4-BE49-F238E27FC236}">
                <a16:creationId xmlns:a16="http://schemas.microsoft.com/office/drawing/2014/main" id="{D16968E2-EE47-4C9C-A9CD-BD35103BD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8" y="675688"/>
            <a:ext cx="8229600" cy="1143000"/>
          </a:xfrm>
        </p:spPr>
        <p:txBody>
          <a:bodyPr>
            <a:normAutofit/>
          </a:bodyPr>
          <a:lstStyle>
            <a:lvl1pPr algn="ctr">
              <a:defRPr sz="2800" b="1">
                <a:latin typeface="Calisto MT" panose="02040603050505030304" pitchFamily="18" charset="0"/>
              </a:defRPr>
            </a:lvl1pPr>
          </a:lstStyle>
          <a:p>
            <a:endParaRPr lang="en-ID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A73A8BB6-F24C-4C10-8EC5-F1352B824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8" y="2001251"/>
            <a:ext cx="8229600" cy="4355102"/>
          </a:xfrm>
        </p:spPr>
        <p:txBody>
          <a:bodyPr>
            <a:normAutofit/>
          </a:bodyPr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09736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238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03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9E693-712A-4CA8-9C8F-02254711B0F1}" type="datetimeFigureOut">
              <a:rPr lang="en-ID" smtClean="0"/>
              <a:t>26/09/2017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E8883-9275-4D8C-9489-63BC068E5033}" type="slidenum">
              <a:rPr lang="en-ID" smtClean="0"/>
              <a:t>‹#›</a:t>
            </a:fld>
            <a:endParaRPr lang="en-ID"/>
          </a:p>
        </p:txBody>
      </p:sp>
      <p:pic>
        <p:nvPicPr>
          <p:cNvPr id="7" name="Picture 2" descr="C:\Users\arsil\Desktop\Smartcreative.jpg">
            <a:extLst>
              <a:ext uri="{FF2B5EF4-FFF2-40B4-BE49-F238E27FC236}">
                <a16:creationId xmlns:a16="http://schemas.microsoft.com/office/drawing/2014/main" id="{9273AE6D-EC8F-4142-B502-5C8B1FDDBF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1" y="17462"/>
            <a:ext cx="9906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16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e.utcluj.ro/files/acta/2007/Number1/Paper11_Stefan.pdf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ploredatabase.com/2015/03/dates-twelve-rules-for-distributed-database.html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006323-7723-4B5A-8CE8-BFBE594A42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ID" sz="1600" b="1" dirty="0">
                <a:solidFill>
                  <a:schemeClr val="bg1"/>
                </a:solidFill>
              </a:rPr>
              <a:t>DISTRIBUTED DATABASE TOP DOWN &amp; DESIGN 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PERTEMUAN 3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IR. NIZIRWAN ANWAR, MT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PROGRAM STUDI TEKNIK INFORMATIKA </a:t>
            </a:r>
          </a:p>
          <a:p>
            <a:pPr>
              <a:spcBef>
                <a:spcPct val="0"/>
              </a:spcBef>
            </a:pPr>
            <a:r>
              <a:rPr lang="en-US" altLang="en-US" sz="1600" b="1" dirty="0">
                <a:solidFill>
                  <a:schemeClr val="bg1"/>
                </a:solidFill>
              </a:rPr>
              <a:t>FAKULTAS ILMU KOMPUTER </a:t>
            </a:r>
          </a:p>
        </p:txBody>
      </p:sp>
    </p:spTree>
    <p:extLst>
      <p:ext uri="{BB962C8B-B14F-4D97-AF65-F5344CB8AC3E}">
        <p14:creationId xmlns:p14="http://schemas.microsoft.com/office/powerpoint/2010/main" val="2900966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D82DE-32E2-4256-827B-6D5291EA1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2400" dirty="0"/>
              <a:t>Distributed Database Design – </a:t>
            </a:r>
            <a:br>
              <a:rPr lang="en-ID" sz="2400" dirty="0"/>
            </a:br>
            <a:r>
              <a:rPr lang="en-ID" sz="2400" dirty="0"/>
              <a:t>Top-Down Design Ileana ŞTEFAN and  </a:t>
            </a:r>
            <a:r>
              <a:rPr lang="en-ID" sz="2400" dirty="0" err="1"/>
              <a:t>Maricel</a:t>
            </a:r>
            <a:r>
              <a:rPr lang="en-ID" sz="2400" dirty="0"/>
              <a:t> POPA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DD315-85D6-447A-8047-BE7C60227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360363" indent="0">
              <a:lnSpc>
                <a:spcPct val="150000"/>
              </a:lnSpc>
              <a:buNone/>
            </a:pPr>
            <a:r>
              <a:rPr lang="en-ID" dirty="0"/>
              <a:t>Paper (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diskusi</a:t>
            </a:r>
            <a:r>
              <a:rPr lang="en-ID" dirty="0"/>
              <a:t>) tittle </a:t>
            </a:r>
            <a:r>
              <a:rPr lang="en-ID" i="1" dirty="0"/>
              <a:t>Distributed Database Design</a:t>
            </a:r>
            <a:r>
              <a:rPr lang="en-ID" dirty="0"/>
              <a:t>… link </a:t>
            </a:r>
            <a:r>
              <a:rPr lang="en-ID" dirty="0" err="1"/>
              <a:t>url</a:t>
            </a:r>
            <a:r>
              <a:rPr lang="en-ID" dirty="0"/>
              <a:t> </a:t>
            </a:r>
            <a:r>
              <a:rPr lang="en-ID" dirty="0">
                <a:hlinkClick r:id="rId2"/>
              </a:rPr>
              <a:t>https://ie.utcluj.ro/files/acta/2007/Number1/Paper11_Stefan.pdf</a:t>
            </a:r>
            <a:endParaRPr lang="en-ID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79001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46391-5F9B-48AB-B2FD-4F2882F7B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Problem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BEE72-940C-4C99-9622-03066C42F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In the general setting :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  <a:buFont typeface="Monotype Sorts" charset="0"/>
              <a:buNone/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   Making decisions about the placement of data and programs across the sites of a computer network as well as possibly designing the network itself.</a:t>
            </a:r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dirty="0"/>
              <a:t>In Distributed DBMS, the placement of applications entails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placement of the distributed DBMS software; and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placement of the applications that run on the database</a:t>
            </a:r>
            <a:endParaRPr lang="en-ID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87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5196E-F13C-44E9-8E89-5B29DF5B3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Dimensions of the Problem</a:t>
            </a:r>
            <a:endParaRPr lang="en-ID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8857CC3-59C3-4AAE-80F4-C6EE9057ACFA}"/>
              </a:ext>
            </a:extLst>
          </p:cNvPr>
          <p:cNvGrpSpPr/>
          <p:nvPr/>
        </p:nvGrpSpPr>
        <p:grpSpPr>
          <a:xfrm>
            <a:off x="1274421" y="1692512"/>
            <a:ext cx="7322307" cy="3950672"/>
            <a:chOff x="2351576" y="2745458"/>
            <a:chExt cx="9603736" cy="5759935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5A7AB325-0F47-4AEB-BF2B-9E7002545B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6053" y="8055753"/>
              <a:ext cx="2400533" cy="449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310" tIns="36124" rIns="90310" bIns="36124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dirty="0">
                  <a:solidFill>
                    <a:schemeClr val="hlink"/>
                  </a:solidFill>
                  <a:latin typeface="Book Antiqua"/>
                </a:rPr>
                <a:t>Level of sharing</a:t>
              </a: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814E2D08-E97E-445A-B11D-7DDA9F31E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9113" y="5346418"/>
              <a:ext cx="2886199" cy="449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310" tIns="36124" rIns="90310" bIns="36124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dirty="0">
                  <a:solidFill>
                    <a:schemeClr val="hlink"/>
                  </a:solidFill>
                  <a:latin typeface="Book Antiqua"/>
                </a:rPr>
                <a:t>Level of knowledge</a:t>
              </a: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11589CD8-144D-494C-BA33-10F26311B8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7431" y="2745458"/>
              <a:ext cx="3455965" cy="449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310" tIns="36124" rIns="90310" bIns="36124"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dirty="0">
                  <a:solidFill>
                    <a:schemeClr val="hlink"/>
                  </a:solidFill>
                  <a:latin typeface="Book Antiqua"/>
                </a:rPr>
                <a:t>Access pattern behavior</a:t>
              </a:r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68DF4D7B-E40B-4F93-9D82-EA560D54C0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71538" y="3576320"/>
              <a:ext cx="0" cy="193265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" name="Line 7">
              <a:extLst>
                <a:ext uri="{FF2B5EF4-FFF2-40B4-BE49-F238E27FC236}">
                  <a16:creationId xmlns:a16="http://schemas.microsoft.com/office/drawing/2014/main" id="{C8CCD2CB-914E-468C-8FAF-4BE2BC3D66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89600" y="5508978"/>
              <a:ext cx="328732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0" name="Line 8">
              <a:extLst>
                <a:ext uri="{FF2B5EF4-FFF2-40B4-BE49-F238E27FC236}">
                  <a16:creationId xmlns:a16="http://schemas.microsoft.com/office/drawing/2014/main" id="{F1A03697-3523-4548-A5EC-EB9B1BEDD4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30329" y="4867769"/>
              <a:ext cx="0" cy="14449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dirty="0">
                <a:latin typeface="Book Antiqua"/>
              </a:endParaRPr>
            </a:p>
          </p:txBody>
        </p:sp>
        <p:grpSp>
          <p:nvGrpSpPr>
            <p:cNvPr id="11" name="Group 13">
              <a:extLst>
                <a:ext uri="{FF2B5EF4-FFF2-40B4-BE49-F238E27FC236}">
                  <a16:creationId xmlns:a16="http://schemas.microsoft.com/office/drawing/2014/main" id="{525D3B8E-2959-4002-A45E-67D259079B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329" y="4867769"/>
              <a:ext cx="2691271" cy="1463040"/>
              <a:chOff x="2228" y="2156"/>
              <a:chExt cx="1192" cy="648"/>
            </a:xfrm>
          </p:grpSpPr>
          <p:sp>
            <p:nvSpPr>
              <p:cNvPr id="36" name="Line 9">
                <a:extLst>
                  <a:ext uri="{FF2B5EF4-FFF2-40B4-BE49-F238E27FC236}">
                    <a16:creationId xmlns:a16="http://schemas.microsoft.com/office/drawing/2014/main" id="{E835053B-9D73-4F8E-A0E9-2EAB164389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20" y="2156"/>
                <a:ext cx="0" cy="6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  <p:grpSp>
            <p:nvGrpSpPr>
              <p:cNvPr id="37" name="Group 12">
                <a:extLst>
                  <a:ext uri="{FF2B5EF4-FFF2-40B4-BE49-F238E27FC236}">
                    <a16:creationId xmlns:a16="http://schemas.microsoft.com/office/drawing/2014/main" id="{5DAC7F04-0180-4315-921B-9318AC1345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28" y="2156"/>
                <a:ext cx="1184" cy="648"/>
                <a:chOff x="2228" y="2156"/>
                <a:chExt cx="1184" cy="648"/>
              </a:xfrm>
            </p:grpSpPr>
            <p:sp>
              <p:nvSpPr>
                <p:cNvPr id="38" name="Line 10">
                  <a:extLst>
                    <a:ext uri="{FF2B5EF4-FFF2-40B4-BE49-F238E27FC236}">
                      <a16:creationId xmlns:a16="http://schemas.microsoft.com/office/drawing/2014/main" id="{714CA5F2-79D6-4535-B5FD-4B2BD35F900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28" y="2156"/>
                  <a:ext cx="1184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Book Antiqua"/>
                  </a:endParaRPr>
                </a:p>
              </p:txBody>
            </p:sp>
            <p:sp>
              <p:nvSpPr>
                <p:cNvPr id="39" name="Line 11">
                  <a:extLst>
                    <a:ext uri="{FF2B5EF4-FFF2-40B4-BE49-F238E27FC236}">
                      <a16:creationId xmlns:a16="http://schemas.microsoft.com/office/drawing/2014/main" id="{220AE2C8-A515-4466-9001-1089B268913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28" y="2804"/>
                  <a:ext cx="1184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dirty="0">
                    <a:latin typeface="Book Antiqua"/>
                  </a:endParaRPr>
                </a:p>
              </p:txBody>
            </p:sp>
          </p:grpSp>
        </p:grpSp>
        <p:sp>
          <p:nvSpPr>
            <p:cNvPr id="12" name="Line 14">
              <a:extLst>
                <a:ext uri="{FF2B5EF4-FFF2-40B4-BE49-F238E27FC236}">
                  <a16:creationId xmlns:a16="http://schemas.microsoft.com/office/drawing/2014/main" id="{19293D61-FF42-495E-829E-C647E8F409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11129" y="5508978"/>
              <a:ext cx="1896533" cy="225777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dirty="0">
                <a:latin typeface="Book Antiqua"/>
              </a:endParaRPr>
            </a:p>
          </p:txBody>
        </p:sp>
        <p:grpSp>
          <p:nvGrpSpPr>
            <p:cNvPr id="13" name="Group 17">
              <a:extLst>
                <a:ext uri="{FF2B5EF4-FFF2-40B4-BE49-F238E27FC236}">
                  <a16:creationId xmlns:a16="http://schemas.microsoft.com/office/drawing/2014/main" id="{D3E0C9A6-227E-4011-8E41-942AA66C6A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34933" y="5671538"/>
              <a:ext cx="2711592" cy="1465298"/>
              <a:chOff x="1920" y="2512"/>
              <a:chExt cx="1201" cy="649"/>
            </a:xfrm>
          </p:grpSpPr>
          <p:sp>
            <p:nvSpPr>
              <p:cNvPr id="34" name="Line 15">
                <a:extLst>
                  <a:ext uri="{FF2B5EF4-FFF2-40B4-BE49-F238E27FC236}">
                    <a16:creationId xmlns:a16="http://schemas.microsoft.com/office/drawing/2014/main" id="{21A9A5C5-A8E6-4B40-8623-1EFE24A28A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4" y="2516"/>
                <a:ext cx="0" cy="64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35" name="Freeform 16">
                <a:extLst>
                  <a:ext uri="{FF2B5EF4-FFF2-40B4-BE49-F238E27FC236}">
                    <a16:creationId xmlns:a16="http://schemas.microsoft.com/office/drawing/2014/main" id="{A3DF405D-4936-4F85-A6ED-60A16816EE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2512"/>
                <a:ext cx="1201" cy="649"/>
              </a:xfrm>
              <a:custGeom>
                <a:avLst/>
                <a:gdLst>
                  <a:gd name="T0" fmla="*/ 0 w 1201"/>
                  <a:gd name="T1" fmla="*/ 0 h 649"/>
                  <a:gd name="T2" fmla="*/ 1200 w 1201"/>
                  <a:gd name="T3" fmla="*/ 0 h 649"/>
                  <a:gd name="T4" fmla="*/ 1200 w 1201"/>
                  <a:gd name="T5" fmla="*/ 648 h 649"/>
                  <a:gd name="T6" fmla="*/ 0 w 1201"/>
                  <a:gd name="T7" fmla="*/ 648 h 6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201" h="649">
                    <a:moveTo>
                      <a:pt x="0" y="0"/>
                    </a:moveTo>
                    <a:lnTo>
                      <a:pt x="1200" y="0"/>
                    </a:lnTo>
                    <a:lnTo>
                      <a:pt x="1200" y="648"/>
                    </a:lnTo>
                    <a:lnTo>
                      <a:pt x="0" y="648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>
                  <a:latin typeface="Book Antiqua"/>
                </a:endParaRPr>
              </a:p>
            </p:txBody>
          </p:sp>
        </p:grpSp>
        <p:sp>
          <p:nvSpPr>
            <p:cNvPr id="14" name="Freeform 18">
              <a:extLst>
                <a:ext uri="{FF2B5EF4-FFF2-40B4-BE49-F238E27FC236}">
                  <a16:creationId xmlns:a16="http://schemas.microsoft.com/office/drawing/2014/main" id="{3428613D-6152-42ED-A9E9-C7DDB6403B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89600" y="4045938"/>
              <a:ext cx="2711592" cy="1465298"/>
            </a:xfrm>
            <a:custGeom>
              <a:avLst/>
              <a:gdLst>
                <a:gd name="T0" fmla="*/ 0 w 1201"/>
                <a:gd name="T1" fmla="*/ 0 h 649"/>
                <a:gd name="T2" fmla="*/ 1200 w 1201"/>
                <a:gd name="T3" fmla="*/ 0 h 649"/>
                <a:gd name="T4" fmla="*/ 1200 w 1201"/>
                <a:gd name="T5" fmla="*/ 648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01" h="649">
                  <a:moveTo>
                    <a:pt x="0" y="0"/>
                  </a:moveTo>
                  <a:lnTo>
                    <a:pt x="1200" y="0"/>
                  </a:lnTo>
                  <a:lnTo>
                    <a:pt x="1200" y="648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130046" tIns="65023" rIns="130046" bIns="65023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5" name="Line 19">
              <a:extLst>
                <a:ext uri="{FF2B5EF4-FFF2-40B4-BE49-F238E27FC236}">
                  <a16:creationId xmlns:a16="http://schemas.microsoft.com/office/drawing/2014/main" id="{C64957A5-F1B0-4306-8C3F-AB1E2D29AE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34933" y="4054969"/>
              <a:ext cx="1372729" cy="1625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6" name="Line 20">
              <a:extLst>
                <a:ext uri="{FF2B5EF4-FFF2-40B4-BE49-F238E27FC236}">
                  <a16:creationId xmlns:a16="http://schemas.microsoft.com/office/drawing/2014/main" id="{E1DC35BE-3891-48C3-9D3A-11DC13A4E2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44267" y="4054969"/>
              <a:ext cx="1372729" cy="1625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7" name="Line 21">
              <a:extLst>
                <a:ext uri="{FF2B5EF4-FFF2-40B4-BE49-F238E27FC236}">
                  <a16:creationId xmlns:a16="http://schemas.microsoft.com/office/drawing/2014/main" id="{CF3D4AEE-B6B4-4062-999B-40480750BE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44267" y="5518009"/>
              <a:ext cx="1372729" cy="1625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8" name="Line 22">
              <a:extLst>
                <a:ext uri="{FF2B5EF4-FFF2-40B4-BE49-F238E27FC236}">
                  <a16:creationId xmlns:a16="http://schemas.microsoft.com/office/drawing/2014/main" id="{CC2BA397-661A-4146-A534-3CE49014AB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89600" y="4054969"/>
              <a:ext cx="1372729" cy="1625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9" name="Line 23">
              <a:extLst>
                <a:ext uri="{FF2B5EF4-FFF2-40B4-BE49-F238E27FC236}">
                  <a16:creationId xmlns:a16="http://schemas.microsoft.com/office/drawing/2014/main" id="{AC7E6692-EBCF-4896-AC24-5918F45F7A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89600" y="5518009"/>
              <a:ext cx="1372729" cy="1625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" name="Line 24">
              <a:extLst>
                <a:ext uri="{FF2B5EF4-FFF2-40B4-BE49-F238E27FC236}">
                  <a16:creationId xmlns:a16="http://schemas.microsoft.com/office/drawing/2014/main" id="{95001871-4A51-438C-85CC-C919341EC5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53298" y="4054969"/>
              <a:ext cx="0" cy="14449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1" name="Line 25">
              <a:extLst>
                <a:ext uri="{FF2B5EF4-FFF2-40B4-BE49-F238E27FC236}">
                  <a16:creationId xmlns:a16="http://schemas.microsoft.com/office/drawing/2014/main" id="{3A694869-AEBB-410A-A950-5FA592EF12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98631" y="5680569"/>
              <a:ext cx="0" cy="144497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2" name="Rectangle 26">
              <a:extLst>
                <a:ext uri="{FF2B5EF4-FFF2-40B4-BE49-F238E27FC236}">
                  <a16:creationId xmlns:a16="http://schemas.microsoft.com/office/drawing/2014/main" id="{06271B1C-4328-4AB3-822C-DC6F14109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8542" y="4061742"/>
              <a:ext cx="2172369" cy="993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lIns="128691" tIns="63217" rIns="128691" bIns="63217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partial</a:t>
              </a:r>
            </a:p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information </a:t>
              </a:r>
            </a:p>
          </p:txBody>
        </p:sp>
        <p:sp>
          <p:nvSpPr>
            <p:cNvPr id="23" name="Line 27">
              <a:extLst>
                <a:ext uri="{FF2B5EF4-FFF2-40B4-BE49-F238E27FC236}">
                  <a16:creationId xmlns:a16="http://schemas.microsoft.com/office/drawing/2014/main" id="{2CB974C6-3D3B-4579-A0C6-14D26EFA5C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25067" y="3495040"/>
              <a:ext cx="505742" cy="4786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4" name="Line 28">
              <a:extLst>
                <a:ext uri="{FF2B5EF4-FFF2-40B4-BE49-F238E27FC236}">
                  <a16:creationId xmlns:a16="http://schemas.microsoft.com/office/drawing/2014/main" id="{402DF677-C597-4EE0-9052-FD76BA92DD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05867" y="4208498"/>
              <a:ext cx="1029547" cy="121016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5" name="Line 29">
              <a:extLst>
                <a:ext uri="{FF2B5EF4-FFF2-40B4-BE49-F238E27FC236}">
                  <a16:creationId xmlns:a16="http://schemas.microsoft.com/office/drawing/2014/main" id="{3CD575DD-31A2-411D-92CB-BA184BC0E3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15858" y="4533618"/>
              <a:ext cx="1733973" cy="8850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6" name="Line 30">
              <a:extLst>
                <a:ext uri="{FF2B5EF4-FFF2-40B4-BE49-F238E27FC236}">
                  <a16:creationId xmlns:a16="http://schemas.microsoft.com/office/drawing/2014/main" id="{414EE267-858E-49C0-ABA9-4C54CBB206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516338" y="5626382"/>
              <a:ext cx="433493" cy="54186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7" name="Line 31">
              <a:extLst>
                <a:ext uri="{FF2B5EF4-FFF2-40B4-BE49-F238E27FC236}">
                  <a16:creationId xmlns:a16="http://schemas.microsoft.com/office/drawing/2014/main" id="{948CA860-2C3A-4C73-81D7-F11F13819E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666631" y="5508978"/>
              <a:ext cx="1264356" cy="7586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8" name="Line 32">
              <a:extLst>
                <a:ext uri="{FF2B5EF4-FFF2-40B4-BE49-F238E27FC236}">
                  <a16:creationId xmlns:a16="http://schemas.microsoft.com/office/drawing/2014/main" id="{9A261A59-5D78-4A37-80B8-3337CBD2FC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702756" y="6592711"/>
              <a:ext cx="654756" cy="47864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9" name="Rectangle 33">
              <a:extLst>
                <a:ext uri="{FF2B5EF4-FFF2-40B4-BE49-F238E27FC236}">
                  <a16:creationId xmlns:a16="http://schemas.microsoft.com/office/drawing/2014/main" id="{FF8245C6-6C66-4A30-9554-66F0D1E21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24539" y="3174435"/>
              <a:ext cx="1511940" cy="5899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dynamic</a:t>
              </a:r>
            </a:p>
          </p:txBody>
        </p:sp>
        <p:sp>
          <p:nvSpPr>
            <p:cNvPr id="30" name="Rectangle 34">
              <a:extLst>
                <a:ext uri="{FF2B5EF4-FFF2-40B4-BE49-F238E27FC236}">
                  <a16:creationId xmlns:a16="http://schemas.microsoft.com/office/drawing/2014/main" id="{C5673CEF-DE29-4E90-9A7E-1489FF53F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4830" y="3707271"/>
              <a:ext cx="1040990" cy="5899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static</a:t>
              </a:r>
            </a:p>
          </p:txBody>
        </p:sp>
        <p:sp>
          <p:nvSpPr>
            <p:cNvPr id="31" name="Rectangle 35">
              <a:extLst>
                <a:ext uri="{FF2B5EF4-FFF2-40B4-BE49-F238E27FC236}">
                  <a16:creationId xmlns:a16="http://schemas.microsoft.com/office/drawing/2014/main" id="{946DA3CA-0D94-4978-9695-09E7E9A7CB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97015" y="5016783"/>
              <a:ext cx="927457" cy="5899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data</a:t>
              </a:r>
            </a:p>
          </p:txBody>
        </p:sp>
        <p:sp>
          <p:nvSpPr>
            <p:cNvPr id="32" name="Rectangle 36">
              <a:extLst>
                <a:ext uri="{FF2B5EF4-FFF2-40B4-BE49-F238E27FC236}">
                  <a16:creationId xmlns:a16="http://schemas.microsoft.com/office/drawing/2014/main" id="{DF93A13A-EDEB-4EBB-ADE9-2C913381B9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1576" y="5847645"/>
              <a:ext cx="1516145" cy="993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data +</a:t>
              </a:r>
            </a:p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program</a:t>
              </a:r>
            </a:p>
          </p:txBody>
        </p:sp>
        <p:sp>
          <p:nvSpPr>
            <p:cNvPr id="33" name="Rectangle 37">
              <a:extLst>
                <a:ext uri="{FF2B5EF4-FFF2-40B4-BE49-F238E27FC236}">
                  <a16:creationId xmlns:a16="http://schemas.microsoft.com/office/drawing/2014/main" id="{2F799B50-2D2D-4F61-A546-F26550E298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89417" y="6001173"/>
              <a:ext cx="1940840" cy="993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>
              <a:spAutoFit/>
            </a:bodyPr>
            <a:lstStyle/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complete</a:t>
              </a:r>
            </a:p>
            <a:p>
              <a:r>
                <a:rPr lang="en-US" dirty="0">
                  <a:solidFill>
                    <a:srgbClr val="000000"/>
                  </a:solidFill>
                  <a:latin typeface="Book Antiqua"/>
                </a:rPr>
                <a:t>information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2566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930F9-8970-4F99-BE59-DB3D0914D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Design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3C819-8547-4977-895D-56DEB51BA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b="1" dirty="0"/>
              <a:t>Top-down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mostly in designing systems from scratch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mostly in homogeneous systems</a:t>
            </a:r>
          </a:p>
          <a:p>
            <a:pPr>
              <a:lnSpc>
                <a:spcPct val="100000"/>
              </a:lnSpc>
              <a:spcBef>
                <a:spcPct val="80000"/>
              </a:spcBef>
            </a:pPr>
            <a:r>
              <a:rPr lang="en-US" b="1" dirty="0"/>
              <a:t>Bottom-up</a:t>
            </a:r>
          </a:p>
          <a:p>
            <a:pPr lvl="1">
              <a:lnSpc>
                <a:spcPct val="100000"/>
              </a:lnSpc>
              <a:spcBef>
                <a:spcPct val="80000"/>
              </a:spcBef>
            </a:pPr>
            <a:r>
              <a:rPr lang="en-US" sz="1800" dirty="0">
                <a:latin typeface="Segoe UI" panose="020B0502040204020203" pitchFamily="34" charset="0"/>
                <a:cs typeface="Segoe UI" panose="020B0502040204020203" pitchFamily="34" charset="0"/>
              </a:rPr>
              <a:t>when the databases already exist at a number of sites</a:t>
            </a:r>
            <a:endParaRPr lang="en-ID" sz="1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913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FF630-841B-4898-B1D9-45AA85E3D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Design a Distributed</a:t>
            </a:r>
            <a:endParaRPr lang="en-ID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113952E-A055-40EC-B58F-B1E8091DDF95}"/>
              </a:ext>
            </a:extLst>
          </p:cNvPr>
          <p:cNvGrpSpPr/>
          <p:nvPr/>
        </p:nvGrpSpPr>
        <p:grpSpPr>
          <a:xfrm>
            <a:off x="1862463" y="1753158"/>
            <a:ext cx="6483235" cy="4260276"/>
            <a:chOff x="2582898" y="2071251"/>
            <a:chExt cx="9577405" cy="7270045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AD45282E-F2F6-48C6-9784-A381BD20D0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4374" y="3545580"/>
              <a:ext cx="1601109" cy="5855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 anchorCtr="1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User Input</a:t>
              </a: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6B483B04-BB74-4888-AF18-04A13EFA67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5339" y="3954238"/>
              <a:ext cx="2309439" cy="5855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 anchorCtr="1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View Integration</a:t>
              </a: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807EBCC1-B8F5-4ABE-86BC-A863A4559F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59194" y="6040425"/>
              <a:ext cx="1601109" cy="5855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 anchorCtr="1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User Input</a:t>
              </a: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11126CB2-3D36-445B-8CFA-663CD0A56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4845" y="2071251"/>
              <a:ext cx="1905564" cy="550898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 anchorCtr="1"/>
            <a:lstStyle/>
            <a:p>
              <a:pPr algn="ctr">
                <a:lnSpc>
                  <a:spcPct val="80000"/>
                </a:lnSpc>
              </a:pPr>
              <a:r>
                <a:rPr lang="en-US" sz="1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Requirements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Analysis</a:t>
              </a:r>
            </a:p>
          </p:txBody>
        </p:sp>
        <p:sp>
          <p:nvSpPr>
            <p:cNvPr id="9" name="AutoShape 7">
              <a:extLst>
                <a:ext uri="{FF2B5EF4-FFF2-40B4-BE49-F238E27FC236}">
                  <a16:creationId xmlns:a16="http://schemas.microsoft.com/office/drawing/2014/main" id="{20A6713A-C50E-4399-A48B-5475F7521D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565" y="3073704"/>
              <a:ext cx="2068124" cy="388338"/>
            </a:xfrm>
            <a:prstGeom prst="roundRect">
              <a:avLst>
                <a:gd name="adj" fmla="val 29282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 anchor="ctr" anchorCtr="1"/>
            <a:lstStyle/>
            <a:p>
              <a:pPr algn="ctr"/>
              <a:r>
                <a:rPr lang="en-US" sz="1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Objectives</a:t>
              </a: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E3E64F4B-CB1D-41B7-851F-7AF4760EF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4178" y="3940691"/>
              <a:ext cx="1905564" cy="6050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 anchorCtr="1"/>
            <a:lstStyle/>
            <a:p>
              <a:pPr algn="ctr">
                <a:lnSpc>
                  <a:spcPct val="80000"/>
                </a:lnSpc>
              </a:pPr>
              <a:r>
                <a:rPr lang="en-US" sz="1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Conceptual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Design</a:t>
              </a: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E948F7C3-21AD-443A-9776-9F59E2F32E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6445" y="3886505"/>
              <a:ext cx="1905564" cy="6050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 anchor="ctr" anchorCtr="1"/>
            <a:lstStyle/>
            <a:p>
              <a:pPr algn="ctr">
                <a:lnSpc>
                  <a:spcPct val="80000"/>
                </a:lnSpc>
              </a:pPr>
              <a:r>
                <a:rPr lang="en-US" sz="1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View Design</a:t>
              </a:r>
            </a:p>
          </p:txBody>
        </p:sp>
        <p:sp>
          <p:nvSpPr>
            <p:cNvPr id="12" name="AutoShape 10">
              <a:extLst>
                <a:ext uri="{FF2B5EF4-FFF2-40B4-BE49-F238E27FC236}">
                  <a16:creationId xmlns:a16="http://schemas.microsoft.com/office/drawing/2014/main" id="{9F4B002F-5F21-44C7-B439-BF27F18D14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3058" y="4956691"/>
              <a:ext cx="2068124" cy="550898"/>
            </a:xfrm>
            <a:prstGeom prst="roundRect">
              <a:avLst>
                <a:gd name="adj" fmla="val 29282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949" tIns="0" rIns="130949" bIns="0" anchor="ctr" anchorCtr="1"/>
            <a:lstStyle/>
            <a:p>
              <a:pPr algn="ctr">
                <a:lnSpc>
                  <a:spcPct val="75000"/>
                </a:lnSpc>
              </a:pPr>
              <a:r>
                <a:rPr lang="en-US" sz="1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Access</a:t>
              </a:r>
            </a:p>
            <a:p>
              <a:pPr algn="ctr">
                <a:lnSpc>
                  <a:spcPct val="75000"/>
                </a:lnSpc>
              </a:pPr>
              <a:r>
                <a:rPr lang="en-US" sz="1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Information</a:t>
              </a:r>
            </a:p>
          </p:txBody>
        </p:sp>
        <p:sp>
          <p:nvSpPr>
            <p:cNvPr id="13" name="AutoShape 11">
              <a:extLst>
                <a:ext uri="{FF2B5EF4-FFF2-40B4-BE49-F238E27FC236}">
                  <a16:creationId xmlns:a16="http://schemas.microsoft.com/office/drawing/2014/main" id="{E7AA2B4D-3257-49D9-84B2-B99E671303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74951" y="5051518"/>
              <a:ext cx="2068124" cy="442524"/>
            </a:xfrm>
            <a:prstGeom prst="roundRect">
              <a:avLst>
                <a:gd name="adj" fmla="val 29282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 anchor="ctr" anchorCtr="1"/>
            <a:lstStyle/>
            <a:p>
              <a:pPr algn="ctr"/>
              <a:r>
                <a:rPr lang="en-US" sz="1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ES’s</a:t>
              </a:r>
            </a:p>
          </p:txBody>
        </p:sp>
        <p:sp>
          <p:nvSpPr>
            <p:cNvPr id="14" name="AutoShape 12">
              <a:extLst>
                <a:ext uri="{FF2B5EF4-FFF2-40B4-BE49-F238E27FC236}">
                  <a16:creationId xmlns:a16="http://schemas.microsoft.com/office/drawing/2014/main" id="{817A4AAA-53A8-419C-9A63-0B9EA8EA8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2898" y="5051518"/>
              <a:ext cx="2068124" cy="442524"/>
            </a:xfrm>
            <a:prstGeom prst="roundRect">
              <a:avLst>
                <a:gd name="adj" fmla="val 29282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 anchor="ctr" anchorCtr="1"/>
            <a:lstStyle/>
            <a:p>
              <a:pPr algn="ctr"/>
              <a:r>
                <a:rPr lang="en-US" sz="1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GCS</a:t>
              </a:r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493AB5F5-110C-49D1-8F81-A92A1D091F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4845" y="5891409"/>
              <a:ext cx="1905564" cy="734526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 anchorCtr="1"/>
            <a:lstStyle/>
            <a:p>
              <a:pPr algn="ctr">
                <a:lnSpc>
                  <a:spcPct val="80000"/>
                </a:lnSpc>
              </a:pP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Distribution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Design</a:t>
              </a:r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44EB8488-381D-4186-AD0E-F989479AB1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4845" y="7842131"/>
              <a:ext cx="1905564" cy="550898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 anchorCtr="1"/>
            <a:lstStyle/>
            <a:p>
              <a:pPr algn="ctr">
                <a:lnSpc>
                  <a:spcPct val="80000"/>
                </a:lnSpc>
              </a:pPr>
              <a:r>
                <a:rPr lang="en-US" sz="1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Physical</a:t>
              </a:r>
            </a:p>
            <a:p>
              <a:pPr algn="ctr">
                <a:lnSpc>
                  <a:spcPct val="80000"/>
                </a:lnSpc>
              </a:pPr>
              <a:r>
                <a:rPr lang="en-US" sz="1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Design</a:t>
              </a:r>
            </a:p>
          </p:txBody>
        </p:sp>
        <p:sp>
          <p:nvSpPr>
            <p:cNvPr id="17" name="AutoShape 15">
              <a:extLst>
                <a:ext uri="{FF2B5EF4-FFF2-40B4-BE49-F238E27FC236}">
                  <a16:creationId xmlns:a16="http://schemas.microsoft.com/office/drawing/2014/main" id="{5D0557AF-204C-4644-AC4E-CED89901CE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3565" y="6920958"/>
              <a:ext cx="2068124" cy="442524"/>
            </a:xfrm>
            <a:prstGeom prst="roundRect">
              <a:avLst>
                <a:gd name="adj" fmla="val 29282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 anchor="ctr" anchorCtr="1"/>
            <a:lstStyle/>
            <a:p>
              <a:pPr algn="ctr"/>
              <a:r>
                <a:rPr lang="en-US" sz="1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LCS’s</a:t>
              </a:r>
            </a:p>
          </p:txBody>
        </p:sp>
        <p:sp>
          <p:nvSpPr>
            <p:cNvPr id="18" name="AutoShape 16">
              <a:extLst>
                <a:ext uri="{FF2B5EF4-FFF2-40B4-BE49-F238E27FC236}">
                  <a16:creationId xmlns:a16="http://schemas.microsoft.com/office/drawing/2014/main" id="{94C6767F-B7F0-4979-A141-2A738DE0A1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0018" y="8925865"/>
              <a:ext cx="2095218" cy="415431"/>
            </a:xfrm>
            <a:prstGeom prst="roundRect">
              <a:avLst>
                <a:gd name="adj" fmla="val 29282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28691" tIns="63217" rIns="128691" bIns="63217" anchor="ctr" anchorCtr="1"/>
            <a:lstStyle/>
            <a:p>
              <a:pPr algn="ctr"/>
              <a:r>
                <a:rPr lang="en-US" sz="1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LIS’s</a:t>
              </a:r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32254347-8E2D-479B-B665-56628B0E2F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87627" y="8402060"/>
              <a:ext cx="0" cy="505742"/>
            </a:xfrm>
            <a:prstGeom prst="line">
              <a:avLst/>
            </a:prstGeom>
            <a:noFill/>
            <a:ln w="19050" cmpd="sng">
              <a:solidFill>
                <a:schemeClr val="tx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FCD80349-46FF-47AD-BAE0-930D6A1E80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87627" y="7381544"/>
              <a:ext cx="0" cy="469618"/>
            </a:xfrm>
            <a:prstGeom prst="line">
              <a:avLst/>
            </a:prstGeom>
            <a:noFill/>
            <a:ln w="19050" cmpd="sng">
              <a:solidFill>
                <a:schemeClr val="tx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" name="Line 19">
              <a:extLst>
                <a:ext uri="{FF2B5EF4-FFF2-40B4-BE49-F238E27FC236}">
                  <a16:creationId xmlns:a16="http://schemas.microsoft.com/office/drawing/2014/main" id="{70C81420-E957-4078-9A5B-E6B1430BC7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87627" y="6460371"/>
              <a:ext cx="0" cy="469618"/>
            </a:xfrm>
            <a:prstGeom prst="line">
              <a:avLst/>
            </a:prstGeom>
            <a:noFill/>
            <a:ln w="19050" cmpd="sng">
              <a:solidFill>
                <a:schemeClr val="tx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432F2B89-59DD-43DB-9A7D-9E92B3A3560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96000" y="5512105"/>
              <a:ext cx="1345636" cy="361244"/>
            </a:xfrm>
            <a:prstGeom prst="line">
              <a:avLst/>
            </a:prstGeom>
            <a:noFill/>
            <a:ln w="19050" cmpd="sng">
              <a:solidFill>
                <a:schemeClr val="tx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3" name="Line 21">
              <a:extLst>
                <a:ext uri="{FF2B5EF4-FFF2-40B4-BE49-F238E27FC236}">
                  <a16:creationId xmlns:a16="http://schemas.microsoft.com/office/drawing/2014/main" id="{C8CC1881-F3D3-4D29-A5E4-A1524F5EB2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35893" y="5539198"/>
              <a:ext cx="3386667" cy="469618"/>
            </a:xfrm>
            <a:prstGeom prst="line">
              <a:avLst/>
            </a:prstGeom>
            <a:noFill/>
            <a:ln w="19050" cmpd="sng">
              <a:solidFill>
                <a:schemeClr val="tx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4" name="Line 22">
              <a:extLst>
                <a:ext uri="{FF2B5EF4-FFF2-40B4-BE49-F238E27FC236}">
                  <a16:creationId xmlns:a16="http://schemas.microsoft.com/office/drawing/2014/main" id="{7DE7DB29-F40C-4987-BB81-07A8931D10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85351" y="5521136"/>
              <a:ext cx="1824284" cy="352213"/>
            </a:xfrm>
            <a:prstGeom prst="line">
              <a:avLst/>
            </a:prstGeom>
            <a:noFill/>
            <a:ln w="19050" cmpd="sng">
              <a:solidFill>
                <a:schemeClr val="tx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5" name="Line 23">
              <a:extLst>
                <a:ext uri="{FF2B5EF4-FFF2-40B4-BE49-F238E27FC236}">
                  <a16:creationId xmlns:a16="http://schemas.microsoft.com/office/drawing/2014/main" id="{021412CA-E9F4-4005-8B47-F5513ABF01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76320" y="3480105"/>
              <a:ext cx="1842347" cy="442524"/>
            </a:xfrm>
            <a:prstGeom prst="line">
              <a:avLst/>
            </a:prstGeom>
            <a:noFill/>
            <a:ln w="19050" cmpd="sng">
              <a:solidFill>
                <a:schemeClr val="tx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6" name="Line 24">
              <a:extLst>
                <a:ext uri="{FF2B5EF4-FFF2-40B4-BE49-F238E27FC236}">
                  <a16:creationId xmlns:a16="http://schemas.microsoft.com/office/drawing/2014/main" id="{4B360E9C-AEE0-4D36-83B6-CF76617926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73991" y="3480104"/>
              <a:ext cx="1905564" cy="388338"/>
            </a:xfrm>
            <a:prstGeom prst="line">
              <a:avLst/>
            </a:prstGeom>
            <a:noFill/>
            <a:ln w="19050" cmpd="sng">
              <a:solidFill>
                <a:schemeClr val="tx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3FA89FD6-4E88-452D-A1E2-11378A5E18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76320" y="4563838"/>
              <a:ext cx="0" cy="469618"/>
            </a:xfrm>
            <a:prstGeom prst="line">
              <a:avLst/>
            </a:prstGeom>
            <a:noFill/>
            <a:ln w="19050" cmpd="sng">
              <a:solidFill>
                <a:schemeClr val="tx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8" name="Line 26">
              <a:extLst>
                <a:ext uri="{FF2B5EF4-FFF2-40B4-BE49-F238E27FC236}">
                  <a16:creationId xmlns:a16="http://schemas.microsoft.com/office/drawing/2014/main" id="{6577CBEB-EB86-49E3-80AF-89C709070D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423573" y="4509651"/>
              <a:ext cx="921173" cy="415431"/>
            </a:xfrm>
            <a:prstGeom prst="line">
              <a:avLst/>
            </a:prstGeom>
            <a:noFill/>
            <a:ln w="19050" cmpd="sng">
              <a:solidFill>
                <a:schemeClr val="tx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9" name="Line 27">
              <a:extLst>
                <a:ext uri="{FF2B5EF4-FFF2-40B4-BE49-F238E27FC236}">
                  <a16:creationId xmlns:a16="http://schemas.microsoft.com/office/drawing/2014/main" id="{E3B62D73-BF13-4A9C-9B48-9D54384C41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922738" y="4509651"/>
              <a:ext cx="1309511" cy="523804"/>
            </a:xfrm>
            <a:prstGeom prst="line">
              <a:avLst/>
            </a:prstGeom>
            <a:noFill/>
            <a:ln w="19050" cmpd="sng">
              <a:solidFill>
                <a:schemeClr val="tx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0" name="Line 28">
              <a:extLst>
                <a:ext uri="{FF2B5EF4-FFF2-40B4-BE49-F238E27FC236}">
                  <a16:creationId xmlns:a16="http://schemas.microsoft.com/office/drawing/2014/main" id="{9654EE87-FBC6-46E4-8E40-A921E573DC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87804" y="4392247"/>
              <a:ext cx="3070578" cy="0"/>
            </a:xfrm>
            <a:prstGeom prst="line">
              <a:avLst/>
            </a:prstGeom>
            <a:noFill/>
            <a:ln w="19050" cmpd="sng">
              <a:solidFill>
                <a:schemeClr val="tx2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1" name="Line 29">
              <a:extLst>
                <a:ext uri="{FF2B5EF4-FFF2-40B4-BE49-F238E27FC236}">
                  <a16:creationId xmlns:a16="http://schemas.microsoft.com/office/drawing/2014/main" id="{28FB5355-E9B9-4BCA-AD4F-65DB1A6285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78774" y="3805225"/>
              <a:ext cx="839893" cy="198684"/>
            </a:xfrm>
            <a:prstGeom prst="line">
              <a:avLst/>
            </a:prstGeom>
            <a:noFill/>
            <a:ln w="19050" cmpd="sng">
              <a:solidFill>
                <a:schemeClr val="tx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2" name="Line 30">
              <a:extLst>
                <a:ext uri="{FF2B5EF4-FFF2-40B4-BE49-F238E27FC236}">
                  <a16:creationId xmlns:a16="http://schemas.microsoft.com/office/drawing/2014/main" id="{08DC0E17-77FC-43CB-AF1F-A8E1E33AD8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01084" y="3832318"/>
              <a:ext cx="957298" cy="144498"/>
            </a:xfrm>
            <a:prstGeom prst="line">
              <a:avLst/>
            </a:prstGeom>
            <a:noFill/>
            <a:ln w="19050" cmpd="sng">
              <a:solidFill>
                <a:schemeClr val="tx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3" name="Line 31">
              <a:extLst>
                <a:ext uri="{FF2B5EF4-FFF2-40B4-BE49-F238E27FC236}">
                  <a16:creationId xmlns:a16="http://schemas.microsoft.com/office/drawing/2014/main" id="{986676DA-B2B7-43E6-8C3F-208AF72DC3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72018" y="6234593"/>
              <a:ext cx="3449884" cy="0"/>
            </a:xfrm>
            <a:prstGeom prst="line">
              <a:avLst/>
            </a:prstGeom>
            <a:noFill/>
            <a:ln w="19050" cmpd="sng">
              <a:solidFill>
                <a:schemeClr val="tx2"/>
              </a:solidFill>
              <a:round/>
              <a:headEnd type="triangle" w="lg" len="lg"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34" name="Line 32">
              <a:extLst>
                <a:ext uri="{FF2B5EF4-FFF2-40B4-BE49-F238E27FC236}">
                  <a16:creationId xmlns:a16="http://schemas.microsoft.com/office/drawing/2014/main" id="{DDB7E029-0DDA-472C-9B10-87B93D0876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06347" y="2640211"/>
              <a:ext cx="0" cy="415431"/>
            </a:xfrm>
            <a:prstGeom prst="line">
              <a:avLst/>
            </a:prstGeom>
            <a:noFill/>
            <a:ln w="19050" cmpd="sng">
              <a:solidFill>
                <a:schemeClr val="tx2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30046" tIns="65023" rIns="130046" bIns="65023" anchor="ctr"/>
            <a:lstStyle/>
            <a:p>
              <a:endParaRPr lang="en-US" sz="1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4035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9FE6E-38CD-4A0C-8CE7-320CFC38E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Design Issues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75421-9AB9-402A-8C27-42A5EAD34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1081088" indent="-541338">
              <a:lnSpc>
                <a:spcPct val="100000"/>
              </a:lnSpc>
              <a:spcBef>
                <a:spcPct val="100000"/>
              </a:spcBef>
              <a:buSzPct val="100000"/>
              <a:buFont typeface="Wingdings" panose="05000000000000000000" pitchFamily="2" charset="2"/>
              <a:buChar char="v"/>
            </a:pPr>
            <a:r>
              <a:rPr lang="en-US" dirty="0"/>
              <a:t>Why fragment at all?</a:t>
            </a:r>
          </a:p>
          <a:p>
            <a:pPr marL="1081088" indent="-541338">
              <a:lnSpc>
                <a:spcPct val="100000"/>
              </a:lnSpc>
              <a:spcBef>
                <a:spcPct val="100000"/>
              </a:spcBef>
              <a:buSzPct val="100000"/>
              <a:buFont typeface="Wingdings" panose="05000000000000000000" pitchFamily="2" charset="2"/>
              <a:buChar char="v"/>
            </a:pPr>
            <a:r>
              <a:rPr lang="en-US" dirty="0"/>
              <a:t>How to fragment?</a:t>
            </a:r>
          </a:p>
          <a:p>
            <a:pPr marL="1081088" indent="-541338">
              <a:spcBef>
                <a:spcPct val="100000"/>
              </a:spcBef>
              <a:buSzPct val="100000"/>
              <a:buFont typeface="Wingdings" panose="05000000000000000000" pitchFamily="2" charset="2"/>
              <a:buChar char="v"/>
            </a:pPr>
            <a:r>
              <a:rPr lang="en-US" dirty="0"/>
              <a:t>How much to fragment?</a:t>
            </a:r>
          </a:p>
          <a:p>
            <a:pPr marL="1081088" indent="-541338">
              <a:lnSpc>
                <a:spcPct val="100000"/>
              </a:lnSpc>
              <a:spcBef>
                <a:spcPct val="100000"/>
              </a:spcBef>
              <a:buSzPct val="100000"/>
              <a:buFont typeface="Wingdings" panose="05000000000000000000" pitchFamily="2" charset="2"/>
              <a:buChar char="v"/>
            </a:pPr>
            <a:r>
              <a:rPr lang="en-US" dirty="0"/>
              <a:t>How to test correctness?</a:t>
            </a:r>
          </a:p>
          <a:p>
            <a:pPr marL="1081088" indent="-541338">
              <a:lnSpc>
                <a:spcPct val="100000"/>
              </a:lnSpc>
              <a:spcBef>
                <a:spcPct val="100000"/>
              </a:spcBef>
              <a:buSzPct val="100000"/>
              <a:buFont typeface="Wingdings" panose="05000000000000000000" pitchFamily="2" charset="2"/>
              <a:buChar char="v"/>
            </a:pPr>
            <a:r>
              <a:rPr lang="en-US" dirty="0"/>
              <a:t>How to allocate?</a:t>
            </a:r>
          </a:p>
          <a:p>
            <a:pPr marL="1081088" indent="-541338">
              <a:lnSpc>
                <a:spcPct val="100000"/>
              </a:lnSpc>
              <a:spcBef>
                <a:spcPct val="100000"/>
              </a:spcBef>
              <a:buSzPct val="100000"/>
              <a:buFont typeface="Wingdings" panose="05000000000000000000" pitchFamily="2" charset="2"/>
              <a:buChar char="v"/>
            </a:pPr>
            <a:r>
              <a:rPr lang="en-US" dirty="0"/>
              <a:t>Information requirements?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89075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436CA-0423-4BA6-B3C8-8087DB711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Server</a:t>
            </a:r>
            <a:endParaRPr lang="en-ID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90033D-73D3-4EE4-9F52-31E3C840AC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018" y="1818688"/>
            <a:ext cx="6699482" cy="3807619"/>
          </a:xfrm>
        </p:spPr>
      </p:pic>
    </p:spTree>
    <p:extLst>
      <p:ext uri="{BB962C8B-B14F-4D97-AF65-F5344CB8AC3E}">
        <p14:creationId xmlns:p14="http://schemas.microsoft.com/office/powerpoint/2010/main" val="982992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027DF-C893-4FB4-941E-3ADCEDB3A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Database Servers</a:t>
            </a:r>
            <a:endParaRPr lang="en-ID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477A13-BEE1-488E-A5C3-E20E6EE0D4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029" y="1540668"/>
            <a:ext cx="6315941" cy="4572741"/>
          </a:xfrm>
        </p:spPr>
      </p:pic>
    </p:spTree>
    <p:extLst>
      <p:ext uri="{BB962C8B-B14F-4D97-AF65-F5344CB8AC3E}">
        <p14:creationId xmlns:p14="http://schemas.microsoft.com/office/powerpoint/2010/main" val="3393393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DB091AB-4CD9-49B5-B397-C65E14648BD5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71" y="1777117"/>
            <a:ext cx="7727658" cy="3709276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D324B4A-54FC-44FF-8C5B-EF5A1A906A8E}"/>
              </a:ext>
            </a:extLst>
          </p:cNvPr>
          <p:cNvSpPr txBox="1"/>
          <p:nvPr/>
        </p:nvSpPr>
        <p:spPr>
          <a:xfrm>
            <a:off x="581889" y="5708072"/>
            <a:ext cx="8839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>
                <a:hlinkClick r:id="rId3"/>
              </a:rPr>
              <a:t>http://www.exploredatabase.com/2015/03/dates-twelve-rules-for-distributed-database.html</a:t>
            </a:r>
            <a:r>
              <a:rPr lang="en-ID" dirty="0"/>
              <a:t> </a:t>
            </a:r>
          </a:p>
          <a:p>
            <a:endParaRPr lang="en-ID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7ABCCD-D83E-45F7-93C9-1FA69875B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889" y="676275"/>
            <a:ext cx="8409711" cy="1143000"/>
          </a:xfrm>
        </p:spPr>
        <p:txBody>
          <a:bodyPr>
            <a:normAutofit/>
          </a:bodyPr>
          <a:lstStyle/>
          <a:p>
            <a:r>
              <a:rPr lang="en-ID" dirty="0"/>
              <a:t>Date's Twelve Rules for Distributed Database Systems </a:t>
            </a:r>
          </a:p>
        </p:txBody>
      </p:sp>
    </p:spTree>
    <p:extLst>
      <p:ext uri="{BB962C8B-B14F-4D97-AF65-F5344CB8AC3E}">
        <p14:creationId xmlns:p14="http://schemas.microsoft.com/office/powerpoint/2010/main" val="375548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440</TotalTime>
  <Words>247</Words>
  <Application>Microsoft Office PowerPoint</Application>
  <PresentationFormat>A4 Paper (210x297 mm)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Book Antiqua</vt:lpstr>
      <vt:lpstr>Calibri</vt:lpstr>
      <vt:lpstr>Calibri Light</vt:lpstr>
      <vt:lpstr>Calisto MT</vt:lpstr>
      <vt:lpstr>Monotype Sorts</vt:lpstr>
      <vt:lpstr>Segoe UI</vt:lpstr>
      <vt:lpstr>Wingdings</vt:lpstr>
      <vt:lpstr>Office Theme</vt:lpstr>
      <vt:lpstr>PowerPoint Presentation</vt:lpstr>
      <vt:lpstr>Design Problem</vt:lpstr>
      <vt:lpstr>Dimensions of the Problem</vt:lpstr>
      <vt:lpstr>Distribution Design</vt:lpstr>
      <vt:lpstr>Top-Down Design a Distributed</vt:lpstr>
      <vt:lpstr>Distribution Design Issues</vt:lpstr>
      <vt:lpstr>Database Server</vt:lpstr>
      <vt:lpstr>Distributed Database Servers</vt:lpstr>
      <vt:lpstr>Date's Twelve Rules for Distributed Database Systems </vt:lpstr>
      <vt:lpstr>Distributed Database Design –  Top-Down Design Ileana ŞTEFAN and  Maricel POPA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Anwar</dc:creator>
  <cp:lastModifiedBy>Anwar</cp:lastModifiedBy>
  <cp:revision>28</cp:revision>
  <dcterms:created xsi:type="dcterms:W3CDTF">2017-09-18T04:18:49Z</dcterms:created>
  <dcterms:modified xsi:type="dcterms:W3CDTF">2017-09-26T08:56:08Z</dcterms:modified>
</cp:coreProperties>
</file>