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3"/>
  </p:notesMasterIdLst>
  <p:sldIdLst>
    <p:sldId id="256" r:id="rId3"/>
    <p:sldId id="258" r:id="rId4"/>
    <p:sldId id="259" r:id="rId5"/>
    <p:sldId id="261" r:id="rId6"/>
    <p:sldId id="263" r:id="rId7"/>
    <p:sldId id="260" r:id="rId8"/>
    <p:sldId id="264" r:id="rId9"/>
    <p:sldId id="265" r:id="rId10"/>
    <p:sldId id="266" r:id="rId11"/>
    <p:sldId id="267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194" y="60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6620A-3EED-451B-954E-410092AE7594}" type="datetimeFigureOut">
              <a:rPr lang="en-ID" smtClean="0"/>
              <a:t>09/10/2017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76A70-F820-4E07-9F1E-AFEB52EAEE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685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2379" y="3400926"/>
            <a:ext cx="6726650" cy="1475874"/>
          </a:xfrm>
        </p:spPr>
        <p:txBody>
          <a:bodyPr anchor="ctr"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7647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50B96-51BD-4D25-99B0-73F205887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F0D45-D599-45ED-98FB-74ED1EEFD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3A3E44-805B-4819-8D7B-3DC361825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E1834-282D-42D2-93E5-8EB8207D1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09/10/2017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B5EA1-8577-4E20-80FC-F34EB9ECC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BB5AE-9FCF-4C2E-8ED7-A70C4EA3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58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1253B-714A-4D9D-B4E5-FA4BD65F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AD3E3E-5226-4DBF-925C-0E6D5C3755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FD92B-2E7E-4313-A0E9-B2C0E3711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5477D-E603-4FC2-83A1-B6BC952A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09/10/2017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62B43-F27D-483F-9FD0-C0BBBB189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0E959-1D0E-455F-B179-E975C2B0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7333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9A93E-6EB7-416E-B585-BFC3B2E8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8140EE-BF81-4CF9-87D3-921C4E9F5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FD14D-0688-4213-95B3-7A236CE8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09/10/2017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1EA50-FAD0-403B-86DD-8B849F97B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9E83-6C0B-4D20-9B74-FC0E1721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5119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456B86-A787-4595-9FEB-D197F87FDA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9D6CA-F088-4130-B194-231E760E9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4E696-9C9B-4F8E-B134-9C08F353E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09/10/2017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E6AB8-06E0-4513-AE7A-968C6E319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7A574-AD45-483B-92D4-28634800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2974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693-712A-4CA8-9C8F-02254711B0F1}" type="datetimeFigureOut">
              <a:rPr lang="en-ID" smtClean="0"/>
              <a:t>09/10/2017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A3D8BB26-B96B-49F5-93C8-144AC10320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D16968E2-EE47-4C9C-A9CD-BD35103BD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8" y="675688"/>
            <a:ext cx="8229600" cy="960439"/>
          </a:xfrm>
        </p:spPr>
        <p:txBody>
          <a:bodyPr>
            <a:normAutofit/>
          </a:bodyPr>
          <a:lstStyle>
            <a:lvl1pPr algn="l">
              <a:defRPr sz="3200" b="1">
                <a:latin typeface="Calisto MT" panose="02040603050505030304" pitchFamily="18" charset="0"/>
              </a:defRPr>
            </a:lvl1pPr>
          </a:lstStyle>
          <a:p>
            <a:endParaRPr lang="en-ID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A73A8BB6-F24C-4C10-8EC5-F1352B824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8" y="1787857"/>
            <a:ext cx="8229600" cy="4568496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973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293B-B6E7-4C90-B39D-CFD73462B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7F751-B7C1-46A6-B83C-FCF008684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13ABECDE-B1F6-4D62-A012-287D89B226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DEDE8A1-D20C-4808-8A1E-256D85E0C935}"/>
              </a:ext>
            </a:extLst>
          </p:cNvPr>
          <p:cNvSpPr txBox="1">
            <a:spLocks/>
          </p:cNvSpPr>
          <p:nvPr userDrawn="1"/>
        </p:nvSpPr>
        <p:spPr>
          <a:xfrm>
            <a:off x="833438" y="600502"/>
            <a:ext cx="8543925" cy="955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sto MT" panose="02040603050505030304" pitchFamily="18" charset="0"/>
              </a:rPr>
              <a:t>Click to edit Master title style</a:t>
            </a:r>
            <a:endParaRPr lang="en-ID" sz="3200" b="1" dirty="0">
              <a:latin typeface="Calisto MT" panose="02040603050505030304" pitchFamily="18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9D4AC02-8FF1-4CFB-9C33-8CC22611DF2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3438" y="1664121"/>
            <a:ext cx="8543925" cy="4512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225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96880-5382-443E-B981-5060D0B41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19741-7E73-425F-8104-6DBB93DFF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161D6-091B-4E7D-AA2A-597B088C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09/10/2017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FA41B-1626-43B4-B5C7-38DBB456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B34DE-4DC3-49EB-BBCB-F39EA4BD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7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02F8C-560C-41AD-B394-2E4CD9EAA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8F7AB-51FA-476E-B029-885B9EEB4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05574-AB2A-47D7-AC13-AC5BD4ED9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09/10/2017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92C4D-570F-4890-BD94-91EC9F12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2C48D-B963-4239-8004-C00730FA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463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5C9CA-72ED-4B78-9DFA-A9D5E416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9BE8-0B8E-4AFE-AA57-128DCCBAF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CAAA1-5A5B-44E2-8783-A8C266227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7EC1C-A0F9-48EF-A0CB-37368AC9C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09/10/2017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2264C-BEB3-438E-89A3-22BABE432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84C7D-A318-4877-B4B3-068A3B15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469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3F9D1-FE3A-41BB-9A9F-FF4542DE7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D79B1-6DD6-4E3A-90ED-B7DAB5C63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45B91-A4C8-47DF-878F-B35277BB2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F42B0-E02C-4DA2-9F42-C2F6BA4B19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99422-EA90-43EA-9A41-19DB7E86A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0E8533-0E2B-40A4-AE28-EF46F1AF0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09/10/2017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A9D51E-CBB4-4E6A-85EA-189B4F27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C039-3356-4E55-A50B-F87487B9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528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7CF4B-1DA3-4FEE-8FD2-B1D31A2E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BF4461-1DFF-4DBB-9705-806ED6DC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09/10/2017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446C4-1E05-4F17-A82A-CB77E0C7F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EC6C8-D746-4D7D-921C-8FD1439E8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206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4E29CC-9C61-486F-86BF-2B7D839D6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09/10/2017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C6340-AE8E-4FFA-A12D-37572ADA5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26BB6-8363-41A9-92CD-78157D50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872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E693-712A-4CA8-9C8F-02254711B0F1}" type="datetimeFigureOut">
              <a:rPr lang="en-ID" smtClean="0"/>
              <a:t>09/10/2017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7" name="Picture 2" descr="C:\Users\arsil\Desktop\Smartcreative.jpg">
            <a:extLst>
              <a:ext uri="{FF2B5EF4-FFF2-40B4-BE49-F238E27FC236}">
                <a16:creationId xmlns:a16="http://schemas.microsoft.com/office/drawing/2014/main" id="{9273AE6D-EC8F-4142-B502-5C8B1FDDBF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" y="17462"/>
            <a:ext cx="9906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6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C598C6-5856-4A1E-BAF1-77BF7FD7F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DB1B0-98F6-4E0E-8111-9AC69F593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099E7-0720-4CED-B376-29F9D7F2C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F25D-EB48-4C35-A169-47520371CA2E}" type="datetimeFigureOut">
              <a:rPr lang="en-ID" smtClean="0"/>
              <a:t>09/10/2017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22757-C975-4A8C-8181-E57153E18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57265-0C26-47D3-9127-E4C40CDB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444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006323-7723-4B5A-8CE8-BFBE594A4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ID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FRAGMENTATION</a:t>
            </a:r>
            <a:r>
              <a:rPr lang="en-ID" altLang="en-US" sz="1600" b="1" dirty="0">
                <a:solidFill>
                  <a:schemeClr val="bg1"/>
                </a:solidFill>
              </a:rPr>
              <a:t> AND ALLOCATION (CIB125)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PERTEMUAN 5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IR. NIZIRWAN ANWAR, MT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PROGRAM STUDI TEKNIK INFORMATIKA 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FAKULTAS ILMU KOMPUTER </a:t>
            </a:r>
          </a:p>
        </p:txBody>
      </p:sp>
    </p:spTree>
    <p:extLst>
      <p:ext uri="{BB962C8B-B14F-4D97-AF65-F5344CB8AC3E}">
        <p14:creationId xmlns:p14="http://schemas.microsoft.com/office/powerpoint/2010/main" val="2900966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EBB0B-3C41-42E1-A4B8-B273EB5E8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Latihan</a:t>
            </a:r>
            <a:r>
              <a:rPr lang="en-ID" dirty="0"/>
              <a:t> </a:t>
            </a:r>
            <a:r>
              <a:rPr lang="en-ID" dirty="0" err="1"/>
              <a:t>soal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A95F4-751C-45C0-9D54-A0DB668BB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ct val="60000"/>
              </a:spcBef>
              <a:buNone/>
            </a:pPr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60000"/>
              </a:spcBef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spcBef>
                <a:spcPct val="60000"/>
              </a:spcBef>
              <a:buNone/>
            </a:pP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Jelaskan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/>
              <a:t>konsep</a:t>
            </a:r>
            <a:r>
              <a:rPr lang="en-US" sz="2000" dirty="0"/>
              <a:t> fragmentation </a:t>
            </a:r>
            <a:r>
              <a:rPr lang="en-US" sz="2000" dirty="0" err="1"/>
              <a:t>berdasarkan</a:t>
            </a:r>
            <a:r>
              <a:rPr lang="en-US" sz="2000" dirty="0"/>
              <a:t> information requirements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buat</a:t>
            </a:r>
            <a:r>
              <a:rPr lang="en-US" sz="2000" dirty="0"/>
              <a:t> </a:t>
            </a:r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sederhana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masing</a:t>
            </a:r>
            <a:r>
              <a:rPr lang="en-US" sz="2000" dirty="0"/>
              <a:t> approach di </a:t>
            </a:r>
            <a:r>
              <a:rPr lang="en-US" sz="2000" dirty="0" err="1"/>
              <a:t>bawah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14400" lvl="1" indent="-457200">
              <a:lnSpc>
                <a:spcPct val="100000"/>
              </a:lnSpc>
              <a:spcBef>
                <a:spcPct val="60000"/>
              </a:spcBef>
              <a:buFont typeface="+mj-lt"/>
              <a:buAutoNum type="arabicPeriod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Primary Horizontal Fragmentation (PHF)</a:t>
            </a:r>
          </a:p>
          <a:p>
            <a:pPr marL="914400" lvl="1" indent="-457200">
              <a:lnSpc>
                <a:spcPct val="100000"/>
              </a:lnSpc>
              <a:spcBef>
                <a:spcPct val="60000"/>
              </a:spcBef>
              <a:buFont typeface="+mj-lt"/>
              <a:buAutoNum type="arabicPeriod"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Derived Horizontal Fragmentation (DHF)</a:t>
            </a: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29817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14143-80AF-4612-8C94-83FD4F1A78EE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D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</a:rPr>
              <a:t>Fragmentation</a:t>
            </a:r>
            <a:endParaRPr lang="en-ID" sz="2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5E002-F7BD-40D8-A812-EB78ACCF7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39750" indent="-539750">
              <a:buFont typeface="Wingdings" panose="05000000000000000000" pitchFamily="2" charset="2"/>
              <a:buChar char="v"/>
            </a:pPr>
            <a:r>
              <a:rPr lang="en-US" dirty="0"/>
              <a:t>Can't we just distribute relations?</a:t>
            </a:r>
          </a:p>
          <a:p>
            <a:pPr marL="539750" indent="-539750">
              <a:buFont typeface="Wingdings" panose="05000000000000000000" pitchFamily="2" charset="2"/>
              <a:buChar char="v"/>
            </a:pPr>
            <a:r>
              <a:rPr lang="en-US" dirty="0"/>
              <a:t>What is a reasonable unit of distribution?</a:t>
            </a:r>
          </a:p>
          <a:p>
            <a:pPr marL="900113" lvl="1" indent="-360363"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relation</a:t>
            </a:r>
          </a:p>
          <a:p>
            <a:pPr marL="1260475" lvl="2" indent="-346075">
              <a:buFont typeface="Wingdings" panose="05000000000000000000" pitchFamily="2" charset="2"/>
              <a:buChar char="ü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views are subsets of relations </a:t>
            </a:r>
            <a:r>
              <a:rPr lang="en-US" sz="1800" dirty="0">
                <a:latin typeface="Segoe UI" panose="020B0502040204020203" pitchFamily="34" charset="0"/>
                <a:ea typeface="Wingdings"/>
                <a:cs typeface="Segoe UI" panose="020B0502040204020203" pitchFamily="34" charset="0"/>
                <a:sym typeface="Wingdings"/>
              </a:rPr>
              <a:t>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locality </a:t>
            </a:r>
          </a:p>
          <a:p>
            <a:pPr marL="1260475" lvl="2" indent="-346075">
              <a:buFont typeface="Wingdings" panose="05000000000000000000" pitchFamily="2" charset="2"/>
              <a:buChar char="ü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extra communication</a:t>
            </a:r>
          </a:p>
          <a:p>
            <a:pPr marL="900113" lvl="1" indent="-360363"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fragments of relations (sub-relations)</a:t>
            </a:r>
          </a:p>
          <a:p>
            <a:pPr marL="1260475" lvl="2" indent="-346075">
              <a:buFont typeface="Wingdings" panose="05000000000000000000" pitchFamily="2" charset="2"/>
              <a:buChar char="ü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concurrent execution of a number of transactions that access different portions of a relation</a:t>
            </a:r>
          </a:p>
          <a:p>
            <a:pPr marL="1260475" lvl="2" indent="-346075">
              <a:buFont typeface="Wingdings" panose="05000000000000000000" pitchFamily="2" charset="2"/>
              <a:buChar char="ü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views that cannot be defined on a single fragment will require extra processing</a:t>
            </a:r>
          </a:p>
          <a:p>
            <a:pPr marL="1260475" lvl="2" indent="-346075">
              <a:buFont typeface="Wingdings" panose="05000000000000000000" pitchFamily="2" charset="2"/>
              <a:buChar char="ü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semantic data control (especially integrity enforcement) more difficult</a:t>
            </a:r>
          </a:p>
        </p:txBody>
      </p:sp>
    </p:spTree>
    <p:extLst>
      <p:ext uri="{BB962C8B-B14F-4D97-AF65-F5344CB8AC3E}">
        <p14:creationId xmlns:p14="http://schemas.microsoft.com/office/powerpoint/2010/main" val="83229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B09E-AFD4-4439-AA1F-41E81F7B1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00"/>
                </a:solidFill>
              </a:rPr>
              <a:t>Fragmentation Alternative (FA)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404701-D012-483F-BF29-762C7E9FCDB8}"/>
              </a:ext>
            </a:extLst>
          </p:cNvPr>
          <p:cNvSpPr/>
          <p:nvPr/>
        </p:nvSpPr>
        <p:spPr>
          <a:xfrm>
            <a:off x="1544781" y="3962408"/>
            <a:ext cx="2272146" cy="12607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Fragmentation Alternatives – Vertical</a:t>
            </a:r>
            <a:endParaRPr lang="en-ID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C6CB99-4927-41A2-B9ED-CD832AE34DEB}"/>
              </a:ext>
            </a:extLst>
          </p:cNvPr>
          <p:cNvSpPr/>
          <p:nvPr/>
        </p:nvSpPr>
        <p:spPr>
          <a:xfrm>
            <a:off x="6089073" y="3962408"/>
            <a:ext cx="2272146" cy="12607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Fragmentation Alternatives – Horizontal</a:t>
            </a:r>
            <a:endParaRPr lang="en-ID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61F176-4C22-4CA1-A1CD-E53D584A83C2}"/>
              </a:ext>
            </a:extLst>
          </p:cNvPr>
          <p:cNvSpPr/>
          <p:nvPr/>
        </p:nvSpPr>
        <p:spPr>
          <a:xfrm>
            <a:off x="3816927" y="1802387"/>
            <a:ext cx="2272146" cy="12607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Fragmentation Alternatives</a:t>
            </a:r>
            <a:endParaRPr lang="en-ID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FC0097AA-6B59-4033-BB08-D07EBFD298FF}"/>
              </a:ext>
            </a:extLst>
          </p:cNvPr>
          <p:cNvCxnSpPr>
            <a:stCxn id="6" idx="1"/>
            <a:endCxn id="4" idx="0"/>
          </p:cNvCxnSpPr>
          <p:nvPr/>
        </p:nvCxnSpPr>
        <p:spPr>
          <a:xfrm rot="10800000" flipV="1">
            <a:off x="2680855" y="2432768"/>
            <a:ext cx="1136073" cy="1529639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2A7CE9CE-CDA8-4548-B027-6B58B8B7ABE8}"/>
              </a:ext>
            </a:extLst>
          </p:cNvPr>
          <p:cNvCxnSpPr>
            <a:stCxn id="6" idx="3"/>
          </p:cNvCxnSpPr>
          <p:nvPr/>
        </p:nvCxnSpPr>
        <p:spPr>
          <a:xfrm>
            <a:off x="6089073" y="2432769"/>
            <a:ext cx="1281545" cy="1529639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683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1835-C16F-4149-B9DF-38164FC3D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Fragmentation Alternatives – Horizontal</a:t>
            </a:r>
            <a:endParaRPr lang="en-ID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82644767-1108-485A-9A2E-942228BEE927}"/>
              </a:ext>
            </a:extLst>
          </p:cNvPr>
          <p:cNvSpPr txBox="1"/>
          <p:nvPr/>
        </p:nvSpPr>
        <p:spPr>
          <a:xfrm>
            <a:off x="417096" y="2662989"/>
            <a:ext cx="40907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0081" indent="-1700081">
              <a:buNone/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PROJ</a:t>
            </a:r>
            <a:r>
              <a:rPr lang="en-US" b="1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:	projects with budgets less than $200,000</a:t>
            </a:r>
          </a:p>
          <a:p>
            <a:pPr marL="1700081" indent="-1700081">
              <a:buNone/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PROJ</a:t>
            </a:r>
            <a:r>
              <a:rPr lang="en-US" b="1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:	projects with budgets greater than or equal to $200,000</a:t>
            </a:r>
            <a:endParaRPr lang="en-ID" dirty="0"/>
          </a:p>
        </p:txBody>
      </p:sp>
      <p:pic>
        <p:nvPicPr>
          <p:cNvPr id="177" name="Picture 176">
            <a:extLst>
              <a:ext uri="{FF2B5EF4-FFF2-40B4-BE49-F238E27FC236}">
                <a16:creationId xmlns:a16="http://schemas.microsoft.com/office/drawing/2014/main" id="{E4F46DF8-F23A-439D-98A8-EDEE7B930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8329" y="1716337"/>
            <a:ext cx="4704891" cy="460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90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1835-C16F-4149-B9DF-38164FC3D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Fragmentation Alternatives – Vertical</a:t>
            </a:r>
            <a:endParaRPr lang="en-ID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82644767-1108-485A-9A2E-942228BEE927}"/>
              </a:ext>
            </a:extLst>
          </p:cNvPr>
          <p:cNvSpPr txBox="1"/>
          <p:nvPr/>
        </p:nvSpPr>
        <p:spPr>
          <a:xfrm>
            <a:off x="417096" y="2662989"/>
            <a:ext cx="40907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37523" indent="-1537523">
              <a:buNone/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PROJ</a:t>
            </a:r>
            <a:r>
              <a:rPr lang="en-US" b="1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:	information about project budgets</a:t>
            </a:r>
          </a:p>
          <a:p>
            <a:pPr marL="1537523" indent="-1537523">
              <a:buNone/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PROJ</a:t>
            </a:r>
            <a:r>
              <a:rPr lang="en-US" b="1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:	information about project names and locations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98DEA9-D87C-451C-96E5-2F2755FE0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5583" y="1446045"/>
            <a:ext cx="4025266" cy="477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87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FE446-E01C-414A-AD6E-B1DA0A8F5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Degree of Fragmentation</a:t>
            </a:r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632B32B-2440-457C-9AD1-325F2FD99B02}"/>
              </a:ext>
            </a:extLst>
          </p:cNvPr>
          <p:cNvGrpSpPr/>
          <p:nvPr/>
        </p:nvGrpSpPr>
        <p:grpSpPr>
          <a:xfrm>
            <a:off x="1450417" y="1790122"/>
            <a:ext cx="7541181" cy="4251729"/>
            <a:chOff x="2469952" y="2775500"/>
            <a:chExt cx="8459894" cy="4927816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DBF88437-8CF2-47F5-A032-7594AB189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9952" y="7024827"/>
              <a:ext cx="8459894" cy="6784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310" tIns="36124" rIns="90310" bIns="36124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Finding the suitable level of partitioning within this range</a:t>
              </a:r>
            </a:p>
            <a:p>
              <a:pPr algn="l"/>
              <a:endParaRPr lang="en-US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" name="Line 4">
              <a:extLst>
                <a:ext uri="{FF2B5EF4-FFF2-40B4-BE49-F238E27FC236}">
                  <a16:creationId xmlns:a16="http://schemas.microsoft.com/office/drawing/2014/main" id="{2A43923A-61F7-4CAF-81CC-6402C3564C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7289" y="4493107"/>
              <a:ext cx="5834098" cy="0"/>
            </a:xfrm>
            <a:prstGeom prst="line">
              <a:avLst/>
            </a:pr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9FAFF682-886A-4800-A0CD-C2803A4F60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7289" y="4330547"/>
              <a:ext cx="0" cy="3070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754FB132-6398-4194-80E1-CDFB11126C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19449" y="4330547"/>
              <a:ext cx="0" cy="3070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8C5AECAC-B902-45DF-AE8C-767FF9142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7774" y="4818228"/>
              <a:ext cx="2972000" cy="425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90487" tIns="44450" rIns="90487" bIns="4445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Tuples or attributes</a:t>
              </a: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C50729E0-D22F-4827-AAB2-BC57261FB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5988" y="4818227"/>
              <a:ext cx="1146357" cy="404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relations</a:t>
              </a:r>
            </a:p>
          </p:txBody>
        </p:sp>
        <p:sp>
          <p:nvSpPr>
            <p:cNvPr id="11" name="Rectangle 20">
              <a:extLst>
                <a:ext uri="{FF2B5EF4-FFF2-40B4-BE49-F238E27FC236}">
                  <a16:creationId xmlns:a16="http://schemas.microsoft.com/office/drawing/2014/main" id="{BD69EC22-19DB-4894-A125-706F4FCD1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5370" y="2775500"/>
              <a:ext cx="3167743" cy="404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finite number of alternatives</a:t>
              </a:r>
            </a:p>
          </p:txBody>
        </p:sp>
        <p:sp>
          <p:nvSpPr>
            <p:cNvPr id="12" name="Right Brace 11">
              <a:extLst>
                <a:ext uri="{FF2B5EF4-FFF2-40B4-BE49-F238E27FC236}">
                  <a16:creationId xmlns:a16="http://schemas.microsoft.com/office/drawing/2014/main" id="{DACB32C3-B71D-4AC2-B09A-E5DB6309A6FA}"/>
                </a:ext>
              </a:extLst>
            </p:cNvPr>
            <p:cNvSpPr/>
            <p:nvPr/>
          </p:nvSpPr>
          <p:spPr bwMode="auto">
            <a:xfrm rot="16200000">
              <a:off x="6070352" y="904147"/>
              <a:ext cx="792088" cy="5832648"/>
            </a:xfrm>
            <a:prstGeom prst="rightBrace">
              <a:avLst/>
            </a:prstGeom>
            <a:noFill/>
            <a:ln w="19050" cmpd="sng">
              <a:solidFill>
                <a:schemeClr val="tx2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263750"/>
                </a:solidFill>
                <a:effectLst/>
                <a:latin typeface="Segoe UI" panose="020B0502040204020203" pitchFamily="34" charset="0"/>
                <a:ea typeface="ヒラギノ明朝 ProN W3" charset="0"/>
                <a:cs typeface="Segoe UI" panose="020B0502040204020203" pitchFamily="34" charset="0"/>
                <a:sym typeface="Palatino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272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0AE55-2F75-4A97-BE3D-233ACC842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Alternatives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31235-D6D4-41F6-9C3F-B42D93E50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2925" indent="-542925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/>
              <a:t>Non-replicated</a:t>
            </a:r>
          </a:p>
          <a:p>
            <a:pPr marL="893763" lvl="1" indent="-3508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partitioned : each fragment resides at only one site</a:t>
            </a:r>
          </a:p>
          <a:p>
            <a:pPr marL="542925" indent="-542925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/>
              <a:t>Replicated</a:t>
            </a:r>
          </a:p>
          <a:p>
            <a:pPr marL="893763" lvl="1" indent="-3508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fully replicated : each fragment at each site</a:t>
            </a:r>
          </a:p>
          <a:p>
            <a:pPr marL="893763" lvl="1" indent="-350838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partially replicated : each fragment at some of the sites</a:t>
            </a:r>
          </a:p>
          <a:p>
            <a:pPr marL="542925" indent="-542925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/>
              <a:t>Rule of thumb:</a:t>
            </a:r>
          </a:p>
          <a:p>
            <a:pPr marL="0" indent="0">
              <a:buNone/>
            </a:pPr>
            <a:endParaRPr lang="en-ID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9877EE9-E3C5-411C-AF62-C42608321A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891632"/>
              </p:ext>
            </p:extLst>
          </p:nvPr>
        </p:nvGraphicFramePr>
        <p:xfrm>
          <a:off x="1733267" y="4250646"/>
          <a:ext cx="6469038" cy="1181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7315200" imgH="1092200" progId="Equation.3">
                  <p:embed/>
                </p:oleObj>
              </mc:Choice>
              <mc:Fallback>
                <p:oleObj name="Equation" r:id="rId3" imgW="7315200" imgH="1092200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267" y="4250646"/>
                        <a:ext cx="6469038" cy="11811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096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47121-DC05-4CC8-8DE1-D3BE16844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Replication Alternatives</a:t>
            </a:r>
            <a:endParaRPr lang="en-ID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46EBB21-225A-4FED-9B54-82079F3C53EB}"/>
              </a:ext>
            </a:extLst>
          </p:cNvPr>
          <p:cNvGrpSpPr/>
          <p:nvPr/>
        </p:nvGrpSpPr>
        <p:grpSpPr>
          <a:xfrm>
            <a:off x="1122217" y="2092036"/>
            <a:ext cx="1620982" cy="4045533"/>
            <a:chOff x="1122217" y="2092036"/>
            <a:chExt cx="1620982" cy="404553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03F898-57CE-4C40-A98B-36B097A921F7}"/>
                </a:ext>
              </a:extLst>
            </p:cNvPr>
            <p:cNvSpPr/>
            <p:nvPr/>
          </p:nvSpPr>
          <p:spPr>
            <a:xfrm>
              <a:off x="1122218" y="2092036"/>
              <a:ext cx="1620981" cy="72043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Berlin Sans FB" panose="020E0602020502020306" pitchFamily="34" charset="0"/>
                </a:rPr>
                <a:t>QUERY</a:t>
              </a: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latin typeface="Berlin Sans FB" panose="020E0602020502020306" pitchFamily="34" charset="0"/>
                </a:rPr>
                <a:t>PROCESSING</a:t>
              </a:r>
              <a:endParaRPr lang="en-ID" sz="1400" dirty="0">
                <a:latin typeface="Berlin Sans FB" panose="020E0602020502020306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74B45E0-DBE8-48FC-A6A8-3C26A262DA73}"/>
                </a:ext>
              </a:extLst>
            </p:cNvPr>
            <p:cNvSpPr/>
            <p:nvPr/>
          </p:nvSpPr>
          <p:spPr>
            <a:xfrm>
              <a:off x="1122218" y="2923310"/>
              <a:ext cx="1620981" cy="72043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Berlin Sans FB" panose="020E0602020502020306" pitchFamily="34" charset="0"/>
                </a:rPr>
                <a:t>DIRECTORY</a:t>
              </a: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latin typeface="Berlin Sans FB" panose="020E0602020502020306" pitchFamily="34" charset="0"/>
                </a:rPr>
                <a:t>MANAGEMENT</a:t>
              </a:r>
              <a:endParaRPr lang="en-ID" sz="1400" dirty="0">
                <a:latin typeface="Berlin Sans FB" panose="020E0602020502020306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1075E88-4861-43D7-AFB2-DB80D969F9FB}"/>
                </a:ext>
              </a:extLst>
            </p:cNvPr>
            <p:cNvSpPr/>
            <p:nvPr/>
          </p:nvSpPr>
          <p:spPr>
            <a:xfrm>
              <a:off x="1122218" y="3754584"/>
              <a:ext cx="1620981" cy="72043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Berlin Sans FB" panose="020E0602020502020306" pitchFamily="34" charset="0"/>
                </a:rPr>
                <a:t>CONCURRENCY</a:t>
              </a: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latin typeface="Berlin Sans FB" panose="020E0602020502020306" pitchFamily="34" charset="0"/>
                </a:rPr>
                <a:t>CONTROL</a:t>
              </a:r>
              <a:endParaRPr lang="en-ID" sz="1400" dirty="0">
                <a:latin typeface="Berlin Sans FB" panose="020E0602020502020306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C026683-5AB8-4317-8300-AB4B56D1AD8A}"/>
                </a:ext>
              </a:extLst>
            </p:cNvPr>
            <p:cNvSpPr/>
            <p:nvPr/>
          </p:nvSpPr>
          <p:spPr>
            <a:xfrm>
              <a:off x="1122218" y="4585858"/>
              <a:ext cx="1620981" cy="72043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Berlin Sans FB" panose="020E0602020502020306" pitchFamily="34" charset="0"/>
                </a:rPr>
                <a:t>RELIABILITY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AED6653-18E7-4395-9486-ABF6F12696DA}"/>
                </a:ext>
              </a:extLst>
            </p:cNvPr>
            <p:cNvSpPr/>
            <p:nvPr/>
          </p:nvSpPr>
          <p:spPr>
            <a:xfrm>
              <a:off x="1122217" y="5417132"/>
              <a:ext cx="1620981" cy="72043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Berlin Sans FB" panose="020E0602020502020306" pitchFamily="34" charset="0"/>
                </a:rPr>
                <a:t>REALITY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6D97592-DF6B-40E4-8DF9-9B23ADA7CE64}"/>
              </a:ext>
            </a:extLst>
          </p:cNvPr>
          <p:cNvSpPr/>
          <p:nvPr/>
        </p:nvSpPr>
        <p:spPr>
          <a:xfrm>
            <a:off x="2978727" y="1636127"/>
            <a:ext cx="2022764" cy="4559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Book Antiqua"/>
              </a:rPr>
              <a:t>FULL-REPLICATION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44E610-9723-4B85-B6D7-68C3C3350CCB}"/>
              </a:ext>
            </a:extLst>
          </p:cNvPr>
          <p:cNvSpPr/>
          <p:nvPr/>
        </p:nvSpPr>
        <p:spPr>
          <a:xfrm>
            <a:off x="5195456" y="1636126"/>
            <a:ext cx="2022764" cy="4559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Book Antiqua"/>
              </a:rPr>
              <a:t>PARTIAL-REPLICATION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A4CB0A-A264-4EFE-BDE1-8E492D80F29C}"/>
              </a:ext>
            </a:extLst>
          </p:cNvPr>
          <p:cNvSpPr/>
          <p:nvPr/>
        </p:nvSpPr>
        <p:spPr>
          <a:xfrm>
            <a:off x="7412185" y="1636126"/>
            <a:ext cx="2022764" cy="4559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Book Antiqua"/>
              </a:rPr>
              <a:t>PARTITIONING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D068E3F-AD34-4811-80BA-AA304DB73667}"/>
              </a:ext>
            </a:extLst>
          </p:cNvPr>
          <p:cNvGrpSpPr/>
          <p:nvPr/>
        </p:nvGrpSpPr>
        <p:grpSpPr>
          <a:xfrm>
            <a:off x="5722336" y="2452254"/>
            <a:ext cx="3269262" cy="307777"/>
            <a:chOff x="5722336" y="2452254"/>
            <a:chExt cx="3269262" cy="307777"/>
          </a:xfrm>
        </p:grpSpPr>
        <p:sp>
          <p:nvSpPr>
            <p:cNvPr id="20" name="Line 34">
              <a:extLst>
                <a:ext uri="{FF2B5EF4-FFF2-40B4-BE49-F238E27FC236}">
                  <a16:creationId xmlns:a16="http://schemas.microsoft.com/office/drawing/2014/main" id="{E197266B-84CC-4A5E-B14F-C63E13B024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2336" y="2452254"/>
              <a:ext cx="326926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F0FE581-E223-4656-ABDC-1FD22DD11E06}"/>
                </a:ext>
              </a:extLst>
            </p:cNvPr>
            <p:cNvSpPr txBox="1"/>
            <p:nvPr/>
          </p:nvSpPr>
          <p:spPr>
            <a:xfrm>
              <a:off x="6665025" y="2452254"/>
              <a:ext cx="14943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Book Antiqua"/>
                </a:rPr>
                <a:t>Same Difficulty</a:t>
              </a:r>
            </a:p>
          </p:txBody>
        </p:sp>
      </p:grpSp>
      <p:sp>
        <p:nvSpPr>
          <p:cNvPr id="24" name="Line 34">
            <a:extLst>
              <a:ext uri="{FF2B5EF4-FFF2-40B4-BE49-F238E27FC236}">
                <a16:creationId xmlns:a16="http://schemas.microsoft.com/office/drawing/2014/main" id="{0F580220-9784-441C-87B9-A721C31C8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2336" y="3129639"/>
            <a:ext cx="326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931B6FB-92C9-4F83-B233-61BEF6814AA1}"/>
              </a:ext>
            </a:extLst>
          </p:cNvPr>
          <p:cNvSpPr txBox="1"/>
          <p:nvPr/>
        </p:nvSpPr>
        <p:spPr>
          <a:xfrm>
            <a:off x="6665025" y="3129639"/>
            <a:ext cx="1494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Book Antiqua"/>
              </a:rPr>
              <a:t>Same Difficulty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8AE696-D648-4885-AE80-356C7F323D7C}"/>
              </a:ext>
            </a:extLst>
          </p:cNvPr>
          <p:cNvSpPr txBox="1"/>
          <p:nvPr/>
        </p:nvSpPr>
        <p:spPr>
          <a:xfrm>
            <a:off x="3714176" y="2288789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Book Antiqua"/>
              </a:rPr>
              <a:t>Easy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580B85-5490-4724-A2B1-CC922D8F9626}"/>
              </a:ext>
            </a:extLst>
          </p:cNvPr>
          <p:cNvSpPr txBox="1"/>
          <p:nvPr/>
        </p:nvSpPr>
        <p:spPr>
          <a:xfrm>
            <a:off x="3371189" y="3003409"/>
            <a:ext cx="1237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Easy or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Non-</a:t>
            </a:r>
            <a:r>
              <a:rPr lang="en-US" sz="1400" b="1" dirty="0" err="1">
                <a:solidFill>
                  <a:srgbClr val="000000"/>
                </a:solidFill>
                <a:latin typeface="Book Antiqua"/>
              </a:rPr>
              <a:t>existant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464A540-3D2E-422D-8D5A-BD41CC7DBEC6}"/>
              </a:ext>
            </a:extLst>
          </p:cNvPr>
          <p:cNvSpPr txBox="1"/>
          <p:nvPr/>
        </p:nvSpPr>
        <p:spPr>
          <a:xfrm>
            <a:off x="3628926" y="3965264"/>
            <a:ext cx="971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Moderate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738692-629B-467D-A3FD-F43A4219FA88}"/>
              </a:ext>
            </a:extLst>
          </p:cNvPr>
          <p:cNvSpPr txBox="1"/>
          <p:nvPr/>
        </p:nvSpPr>
        <p:spPr>
          <a:xfrm>
            <a:off x="3522786" y="4684466"/>
            <a:ext cx="1045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Very High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0215C7-4941-4923-B1B8-7F4696BF9D34}"/>
              </a:ext>
            </a:extLst>
          </p:cNvPr>
          <p:cNvSpPr txBox="1"/>
          <p:nvPr/>
        </p:nvSpPr>
        <p:spPr>
          <a:xfrm>
            <a:off x="3535954" y="5515740"/>
            <a:ext cx="1157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Possible 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Application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5D64E0A-A917-4D4A-9979-52BBB156B441}"/>
              </a:ext>
            </a:extLst>
          </p:cNvPr>
          <p:cNvSpPr txBox="1"/>
          <p:nvPr/>
        </p:nvSpPr>
        <p:spPr>
          <a:xfrm>
            <a:off x="7903181" y="5515740"/>
            <a:ext cx="1157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Possible 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Application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B9D5432-0984-4993-A0AE-9AF4316408A1}"/>
              </a:ext>
            </a:extLst>
          </p:cNvPr>
          <p:cNvSpPr txBox="1"/>
          <p:nvPr/>
        </p:nvSpPr>
        <p:spPr>
          <a:xfrm>
            <a:off x="5962513" y="4684466"/>
            <a:ext cx="601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High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44B79CF-C161-4368-B1E7-D6E610F184D1}"/>
              </a:ext>
            </a:extLst>
          </p:cNvPr>
          <p:cNvSpPr txBox="1"/>
          <p:nvPr/>
        </p:nvSpPr>
        <p:spPr>
          <a:xfrm>
            <a:off x="5794473" y="3965264"/>
            <a:ext cx="901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Difficult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4CD24E-F0EC-4338-A89D-7147C9157840}"/>
              </a:ext>
            </a:extLst>
          </p:cNvPr>
          <p:cNvSpPr txBox="1"/>
          <p:nvPr/>
        </p:nvSpPr>
        <p:spPr>
          <a:xfrm>
            <a:off x="8187372" y="3960913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Easy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3CD55E1-4355-4BB3-AC60-BB9ABD273066}"/>
              </a:ext>
            </a:extLst>
          </p:cNvPr>
          <p:cNvSpPr txBox="1"/>
          <p:nvPr/>
        </p:nvSpPr>
        <p:spPr>
          <a:xfrm>
            <a:off x="8246429" y="4684466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Low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982BB7B-28A1-49A4-BF59-32BCA23EF84D}"/>
              </a:ext>
            </a:extLst>
          </p:cNvPr>
          <p:cNvSpPr txBox="1"/>
          <p:nvPr/>
        </p:nvSpPr>
        <p:spPr>
          <a:xfrm>
            <a:off x="5852617" y="5515740"/>
            <a:ext cx="891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Realistic</a:t>
            </a:r>
          </a:p>
        </p:txBody>
      </p:sp>
    </p:spTree>
    <p:extLst>
      <p:ext uri="{BB962C8B-B14F-4D97-AF65-F5344CB8AC3E}">
        <p14:creationId xmlns:p14="http://schemas.microsoft.com/office/powerpoint/2010/main" val="122863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A56B7-DA71-475B-94B1-4A7499C17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Requirements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E69F8-AF90-4261-AFCF-4663F82E2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31813" indent="-531813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b="1" dirty="0"/>
              <a:t> 4 (four) categories:</a:t>
            </a:r>
          </a:p>
          <a:p>
            <a:pPr marL="1433513" lvl="1" indent="-533400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Database information</a:t>
            </a:r>
          </a:p>
          <a:p>
            <a:pPr marL="1433513" lvl="1" indent="-533400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Application information</a:t>
            </a:r>
          </a:p>
          <a:p>
            <a:pPr marL="1433513" lvl="1" indent="-533400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Communication network information</a:t>
            </a:r>
          </a:p>
          <a:p>
            <a:pPr marL="1433513" lvl="1" indent="-533400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Computer system information</a:t>
            </a:r>
          </a:p>
          <a:p>
            <a:pPr>
              <a:lnSpc>
                <a:spcPct val="150000"/>
              </a:lnSpc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18963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255</Words>
  <Application>Microsoft Office PowerPoint</Application>
  <PresentationFormat>A4 Paper (210x297 mm)</PresentationFormat>
  <Paragraphs>77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Berlin Sans FB</vt:lpstr>
      <vt:lpstr>Book Antiqua</vt:lpstr>
      <vt:lpstr>Calibri</vt:lpstr>
      <vt:lpstr>Calibri Light</vt:lpstr>
      <vt:lpstr>Calisto MT</vt:lpstr>
      <vt:lpstr>Palatino</vt:lpstr>
      <vt:lpstr>Segoe UI</vt:lpstr>
      <vt:lpstr>Wingdings</vt:lpstr>
      <vt:lpstr>ヒラギノ明朝 ProN W3</vt:lpstr>
      <vt:lpstr>Office Theme</vt:lpstr>
      <vt:lpstr>Custom Design</vt:lpstr>
      <vt:lpstr>Equation</vt:lpstr>
      <vt:lpstr>PowerPoint Presentation</vt:lpstr>
      <vt:lpstr>Fragmentation</vt:lpstr>
      <vt:lpstr>Fragmentation Alternative (FA)</vt:lpstr>
      <vt:lpstr>Fragmentation Alternatives – Horizontal</vt:lpstr>
      <vt:lpstr>Fragmentation Alternatives – Vertical</vt:lpstr>
      <vt:lpstr>Degree of Fragmentation</vt:lpstr>
      <vt:lpstr>Allocation Alternatives</vt:lpstr>
      <vt:lpstr>Comparison of Replication Alternatives</vt:lpstr>
      <vt:lpstr>Information Requirements</vt:lpstr>
      <vt:lpstr>Latihan soal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</dc:creator>
  <cp:lastModifiedBy>Anwar</cp:lastModifiedBy>
  <cp:revision>23</cp:revision>
  <dcterms:created xsi:type="dcterms:W3CDTF">2017-09-18T04:18:49Z</dcterms:created>
  <dcterms:modified xsi:type="dcterms:W3CDTF">2017-10-09T01:38:09Z</dcterms:modified>
</cp:coreProperties>
</file>