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3"/>
  </p:notesMasterIdLst>
  <p:sldIdLst>
    <p:sldId id="256" r:id="rId3"/>
    <p:sldId id="268" r:id="rId4"/>
    <p:sldId id="269" r:id="rId5"/>
    <p:sldId id="270" r:id="rId6"/>
    <p:sldId id="275" r:id="rId7"/>
    <p:sldId id="271" r:id="rId8"/>
    <p:sldId id="272" r:id="rId9"/>
    <p:sldId id="273" r:id="rId10"/>
    <p:sldId id="274" r:id="rId11"/>
    <p:sldId id="267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94" y="6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16/10/2017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altLang="en-US" sz="1600" b="1" dirty="0">
                <a:solidFill>
                  <a:schemeClr val="bg1"/>
                </a:solidFill>
              </a:rPr>
              <a:t>DATA ACCESS CONTROL, MANAGEMENT DATA AND SECURITY  (CIB125)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6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BB0B-3C41-42E1-A4B8-B273EB5E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soal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95F4-751C-45C0-9D54-A0DB668B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Jelaskan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/>
              <a:t>konsep</a:t>
            </a:r>
            <a:r>
              <a:rPr lang="en-US" sz="2000" dirty="0"/>
              <a:t> fragmentation </a:t>
            </a:r>
            <a:r>
              <a:rPr lang="en-US" sz="2000" dirty="0" err="1"/>
              <a:t>berdasarkan</a:t>
            </a:r>
            <a:r>
              <a:rPr lang="en-US" sz="2000" dirty="0"/>
              <a:t> information requirements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buat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masing</a:t>
            </a:r>
            <a:r>
              <a:rPr lang="en-US" sz="2000" dirty="0"/>
              <a:t> approach di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Primary Horizontal Fragmentation (PHF)</a:t>
            </a:r>
          </a:p>
          <a:p>
            <a:pPr marL="914400" lvl="1" indent="-457200">
              <a:lnSpc>
                <a:spcPct val="10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Derived Horizontal Fragmentation (DHF)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29817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3BF2-CA92-45D1-899F-102DF453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Data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C4FA7-698B-4253-85A1-B2B2C09DF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39750" indent="-539750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v"/>
            </a:pPr>
            <a:r>
              <a:rPr lang="en-US" dirty="0"/>
              <a:t>Involves:</a:t>
            </a:r>
          </a:p>
          <a:p>
            <a:pPr marL="1081088" lvl="1" indent="-541338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View management</a:t>
            </a:r>
          </a:p>
          <a:p>
            <a:pPr marL="1081088" lvl="1" indent="-541338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Security control</a:t>
            </a:r>
          </a:p>
          <a:p>
            <a:pPr marL="1081088" lvl="1" indent="-541338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Integrity control</a:t>
            </a:r>
          </a:p>
          <a:p>
            <a:pPr marL="539750" indent="-539750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v"/>
            </a:pPr>
            <a:r>
              <a:rPr lang="en-US" dirty="0"/>
              <a:t>Objective :</a:t>
            </a:r>
          </a:p>
          <a:p>
            <a:pPr marL="1081088" lvl="1" indent="-541338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Insure that authorized users perform correct operations on the database, contributing to the maintenance of the database integrity.</a:t>
            </a:r>
          </a:p>
        </p:txBody>
      </p:sp>
    </p:spTree>
    <p:extLst>
      <p:ext uri="{BB962C8B-B14F-4D97-AF65-F5344CB8AC3E}">
        <p14:creationId xmlns:p14="http://schemas.microsoft.com/office/powerpoint/2010/main" val="369798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433-B1B5-4C80-AC5A-1F474472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Modification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BFFF1-A7D3-4D45-802A-1B299B163FE6}"/>
              </a:ext>
            </a:extLst>
          </p:cNvPr>
          <p:cNvSpPr txBox="1"/>
          <p:nvPr/>
        </p:nvSpPr>
        <p:spPr>
          <a:xfrm>
            <a:off x="761998" y="2521481"/>
            <a:ext cx="5694219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View – virtual relation</a:t>
            </a:r>
          </a:p>
          <a:p>
            <a:pPr marL="720725" lvl="1" indent="-568325">
              <a:buFont typeface="Wingdings" panose="05000000000000000000" pitchFamily="2" charset="2"/>
              <a:buChar char="q"/>
              <a:tabLst>
                <a:tab pos="1966913" algn="l"/>
                <a:tab pos="3413125" algn="l"/>
              </a:tabLs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generated from base relation(s) by a query</a:t>
            </a:r>
          </a:p>
          <a:p>
            <a:pPr marL="720725" lvl="1" indent="-568325">
              <a:buFont typeface="Wingdings" panose="05000000000000000000" pitchFamily="2" charset="2"/>
              <a:buChar char="q"/>
              <a:tabLst>
                <a:tab pos="1966913" algn="l"/>
                <a:tab pos="3413125" algn="l"/>
              </a:tabLs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not stored as base relations</a:t>
            </a:r>
          </a:p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Example :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CREATE VIEW	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SYSAN(ENO,ENAME)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AS		SELECT	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ENO,ENAME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		FROM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	EMP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		WHERE	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TITLE= "Syst. Anal."</a:t>
            </a: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32569A49-BDA1-4162-90DA-E21ADE9F6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982" y="1677687"/>
            <a:ext cx="2984511" cy="4783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252A9622-6904-489D-BC5D-7F6DD17BA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760" y="1751154"/>
            <a:ext cx="609350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ENO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FAC1FFBC-8766-47A7-B7AE-9A2DD8F2F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097" y="1751154"/>
            <a:ext cx="851211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ENAME</a:t>
            </a:r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628208E7-AA7F-4EA6-B103-E89A280CB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302" y="1751154"/>
            <a:ext cx="721560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TITLE</a:t>
            </a:r>
          </a:p>
        </p:txBody>
      </p:sp>
      <p:sp>
        <p:nvSpPr>
          <p:cNvPr id="10" name="Line 21">
            <a:extLst>
              <a:ext uri="{FF2B5EF4-FFF2-40B4-BE49-F238E27FC236}">
                <a16:creationId xmlns:a16="http://schemas.microsoft.com/office/drawing/2014/main" id="{5F7E694F-16F6-4BEC-95A1-5AF8C14A7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3677" y="1677687"/>
            <a:ext cx="0" cy="4783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11" name="Line 22">
            <a:extLst>
              <a:ext uri="{FF2B5EF4-FFF2-40B4-BE49-F238E27FC236}">
                <a16:creationId xmlns:a16="http://schemas.microsoft.com/office/drawing/2014/main" id="{61E265C4-3A3B-4FB0-BB93-FE2F46455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3094" y="1677687"/>
            <a:ext cx="0" cy="4783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30C19BC-15FF-4282-9DCF-1BE703577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2243207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E1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232EEDD6-5D41-40BC-81F3-51634B51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067" y="2243207"/>
            <a:ext cx="674689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J. Doe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6FACE4DA-A897-447C-B570-AA4F9978E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701" y="2243207"/>
            <a:ext cx="934760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Elect. Eng</a:t>
            </a:r>
          </a:p>
        </p:txBody>
      </p:sp>
      <p:sp>
        <p:nvSpPr>
          <p:cNvPr id="15" name="Rectangle 26">
            <a:extLst>
              <a:ext uri="{FF2B5EF4-FFF2-40B4-BE49-F238E27FC236}">
                <a16:creationId xmlns:a16="http://schemas.microsoft.com/office/drawing/2014/main" id="{86375286-C569-4DF0-9FEC-86F95621E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2489234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E2</a:t>
            </a:r>
          </a:p>
        </p:txBody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id="{BE604EEA-D840-48DF-B658-8D6D2BF3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962" y="2489234"/>
            <a:ext cx="880258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M. Smith</a:t>
            </a:r>
          </a:p>
        </p:txBody>
      </p:sp>
      <p:sp>
        <p:nvSpPr>
          <p:cNvPr id="17" name="Rectangle 28">
            <a:extLst>
              <a:ext uri="{FF2B5EF4-FFF2-40B4-BE49-F238E27FC236}">
                <a16:creationId xmlns:a16="http://schemas.microsoft.com/office/drawing/2014/main" id="{6D479CDD-184C-4EE3-B436-656A91E40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681" y="2489233"/>
            <a:ext cx="97483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Syst. Anal.</a:t>
            </a:r>
          </a:p>
          <a:p>
            <a:endParaRPr lang="en-US" sz="1200" dirty="0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9FD2C5E2-927C-40D6-89AB-F8D93DA4F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2735260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E3</a:t>
            </a:r>
          </a:p>
        </p:txBody>
      </p:sp>
      <p:sp>
        <p:nvSpPr>
          <p:cNvPr id="19" name="Rectangle 30">
            <a:extLst>
              <a:ext uri="{FF2B5EF4-FFF2-40B4-BE49-F238E27FC236}">
                <a16:creationId xmlns:a16="http://schemas.microsoft.com/office/drawing/2014/main" id="{47896887-CAE3-4D67-82B2-8A54F85B3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330" y="2735260"/>
            <a:ext cx="702324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A. Lee</a:t>
            </a:r>
          </a:p>
        </p:txBody>
      </p:sp>
      <p:sp>
        <p:nvSpPr>
          <p:cNvPr id="20" name="Rectangle 31">
            <a:extLst>
              <a:ext uri="{FF2B5EF4-FFF2-40B4-BE49-F238E27FC236}">
                <a16:creationId xmlns:a16="http://schemas.microsoft.com/office/drawing/2014/main" id="{16618C60-67CE-48BD-A3A2-53E950BB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689" y="2735260"/>
            <a:ext cx="1019014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Mech. Eng.</a:t>
            </a:r>
          </a:p>
        </p:txBody>
      </p:sp>
      <p:sp>
        <p:nvSpPr>
          <p:cNvPr id="21" name="Rectangle 32">
            <a:extLst>
              <a:ext uri="{FF2B5EF4-FFF2-40B4-BE49-F238E27FC236}">
                <a16:creationId xmlns:a16="http://schemas.microsoft.com/office/drawing/2014/main" id="{5B7460E0-93B6-4EB3-A3A7-DCBA2173A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2981287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E4</a:t>
            </a: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EFD007C0-840C-4A7E-8E56-477499D4B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5711" y="2981287"/>
            <a:ext cx="796517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J. Miller</a:t>
            </a:r>
          </a:p>
        </p:txBody>
      </p:sp>
      <p:sp>
        <p:nvSpPr>
          <p:cNvPr id="23" name="Rectangle 34">
            <a:extLst>
              <a:ext uri="{FF2B5EF4-FFF2-40B4-BE49-F238E27FC236}">
                <a16:creationId xmlns:a16="http://schemas.microsoft.com/office/drawing/2014/main" id="{DDC01729-435F-48DD-A278-F99961DBF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5862" y="2981287"/>
            <a:ext cx="1084417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Programmer</a:t>
            </a:r>
          </a:p>
        </p:txBody>
      </p:sp>
      <p:sp>
        <p:nvSpPr>
          <p:cNvPr id="24" name="Rectangle 35">
            <a:extLst>
              <a:ext uri="{FF2B5EF4-FFF2-40B4-BE49-F238E27FC236}">
                <a16:creationId xmlns:a16="http://schemas.microsoft.com/office/drawing/2014/main" id="{50443BDC-5D8B-4445-89F7-D0A5F7873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3227313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E5</a:t>
            </a:r>
          </a:p>
        </p:txBody>
      </p:sp>
      <p:sp>
        <p:nvSpPr>
          <p:cNvPr id="25" name="Rectangle 36">
            <a:extLst>
              <a:ext uri="{FF2B5EF4-FFF2-40B4-BE49-F238E27FC236}">
                <a16:creationId xmlns:a16="http://schemas.microsoft.com/office/drawing/2014/main" id="{D73A92C5-2044-41DE-8215-39C12630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766" y="3227313"/>
            <a:ext cx="827680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B. Casey</a:t>
            </a:r>
          </a:p>
        </p:txBody>
      </p:sp>
      <p:sp>
        <p:nvSpPr>
          <p:cNvPr id="26" name="Rectangle 37">
            <a:extLst>
              <a:ext uri="{FF2B5EF4-FFF2-40B4-BE49-F238E27FC236}">
                <a16:creationId xmlns:a16="http://schemas.microsoft.com/office/drawing/2014/main" id="{00869DDE-1977-4D88-867B-A4CF5695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681" y="3227313"/>
            <a:ext cx="9748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Syst. Anal.</a:t>
            </a:r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734D627C-DE36-44A6-82F2-A4B0D8527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3473340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E6</a:t>
            </a:r>
          </a:p>
        </p:txBody>
      </p:sp>
      <p:sp>
        <p:nvSpPr>
          <p:cNvPr id="28" name="Rectangle 39">
            <a:extLst>
              <a:ext uri="{FF2B5EF4-FFF2-40B4-BE49-F238E27FC236}">
                <a16:creationId xmlns:a16="http://schemas.microsoft.com/office/drawing/2014/main" id="{31E70007-8EDC-4BA8-BC3A-5FEF42F38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08" y="3473340"/>
            <a:ext cx="723164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L. Chu</a:t>
            </a:r>
          </a:p>
        </p:txBody>
      </p:sp>
      <p:sp>
        <p:nvSpPr>
          <p:cNvPr id="29" name="Rectangle 40">
            <a:extLst>
              <a:ext uri="{FF2B5EF4-FFF2-40B4-BE49-F238E27FC236}">
                <a16:creationId xmlns:a16="http://schemas.microsoft.com/office/drawing/2014/main" id="{D65A07AF-BCCB-4975-B85D-EC5162DC7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479" y="3473340"/>
            <a:ext cx="975732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Elect. Eng.</a:t>
            </a:r>
          </a:p>
        </p:txBody>
      </p:sp>
      <p:sp>
        <p:nvSpPr>
          <p:cNvPr id="30" name="Rectangle 41">
            <a:extLst>
              <a:ext uri="{FF2B5EF4-FFF2-40B4-BE49-F238E27FC236}">
                <a16:creationId xmlns:a16="http://schemas.microsoft.com/office/drawing/2014/main" id="{095B50FC-A65C-4C7F-9287-49380705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3719366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E7</a:t>
            </a:r>
          </a:p>
        </p:txBody>
      </p:sp>
      <p:sp>
        <p:nvSpPr>
          <p:cNvPr id="31" name="Rectangle 42">
            <a:extLst>
              <a:ext uri="{FF2B5EF4-FFF2-40B4-BE49-F238E27FC236}">
                <a16:creationId xmlns:a16="http://schemas.microsoft.com/office/drawing/2014/main" id="{A79DEE1C-79B4-4147-9DAB-1F22E6516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1909" y="3719366"/>
            <a:ext cx="8254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R. Davis</a:t>
            </a:r>
          </a:p>
        </p:txBody>
      </p:sp>
      <p:sp>
        <p:nvSpPr>
          <p:cNvPr id="32" name="Rectangle 43">
            <a:extLst>
              <a:ext uri="{FF2B5EF4-FFF2-40B4-BE49-F238E27FC236}">
                <a16:creationId xmlns:a16="http://schemas.microsoft.com/office/drawing/2014/main" id="{4A618503-BFA5-4ED8-9068-8567D4110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688" y="3719366"/>
            <a:ext cx="1019014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Mech. Eng.</a:t>
            </a:r>
          </a:p>
        </p:txBody>
      </p:sp>
      <p:sp>
        <p:nvSpPr>
          <p:cNvPr id="33" name="Rectangle 44">
            <a:extLst>
              <a:ext uri="{FF2B5EF4-FFF2-40B4-BE49-F238E27FC236}">
                <a16:creationId xmlns:a16="http://schemas.microsoft.com/office/drawing/2014/main" id="{8E2940DB-377A-4741-8A12-633DFF695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182" y="3965393"/>
            <a:ext cx="4410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E8</a:t>
            </a:r>
          </a:p>
        </p:txBody>
      </p:sp>
      <p:sp>
        <p:nvSpPr>
          <p:cNvPr id="34" name="Rectangle 45">
            <a:extLst>
              <a:ext uri="{FF2B5EF4-FFF2-40B4-BE49-F238E27FC236}">
                <a16:creationId xmlns:a16="http://schemas.microsoft.com/office/drawing/2014/main" id="{19626368-B26E-4FCD-8DF9-41AE1F14E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882" y="3965393"/>
            <a:ext cx="756826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J. Jones</a:t>
            </a:r>
          </a:p>
        </p:txBody>
      </p:sp>
      <p:sp>
        <p:nvSpPr>
          <p:cNvPr id="35" name="Rectangle 46">
            <a:extLst>
              <a:ext uri="{FF2B5EF4-FFF2-40B4-BE49-F238E27FC236}">
                <a16:creationId xmlns:a16="http://schemas.microsoft.com/office/drawing/2014/main" id="{23CA91C0-24CC-4F37-87AB-89F2C6A81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680" y="3965393"/>
            <a:ext cx="974835" cy="312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sto MT" panose="02040603050505030304" pitchFamily="18" charset="0"/>
              </a:rPr>
              <a:t>Syst. Anal.</a:t>
            </a:r>
          </a:p>
        </p:txBody>
      </p:sp>
      <p:sp>
        <p:nvSpPr>
          <p:cNvPr id="36" name="Freeform 47">
            <a:extLst>
              <a:ext uri="{FF2B5EF4-FFF2-40B4-BE49-F238E27FC236}">
                <a16:creationId xmlns:a16="http://schemas.microsoft.com/office/drawing/2014/main" id="{06BE7F96-655E-401A-867C-80104954484B}"/>
              </a:ext>
            </a:extLst>
          </p:cNvPr>
          <p:cNvSpPr>
            <a:spLocks/>
          </p:cNvSpPr>
          <p:nvPr/>
        </p:nvSpPr>
        <p:spPr bwMode="auto">
          <a:xfrm>
            <a:off x="6666394" y="2162906"/>
            <a:ext cx="3001257" cy="20929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4"/>
              </a:cxn>
              <a:cxn ang="0">
                <a:pos x="1612" y="1224"/>
              </a:cxn>
            </a:cxnLst>
            <a:rect l="0" t="0" r="r" b="b"/>
            <a:pathLst>
              <a:path w="1613" h="1225">
                <a:moveTo>
                  <a:pt x="0" y="0"/>
                </a:moveTo>
                <a:lnTo>
                  <a:pt x="0" y="1224"/>
                </a:lnTo>
                <a:lnTo>
                  <a:pt x="1612" y="1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37" name="Line 48">
            <a:extLst>
              <a:ext uri="{FF2B5EF4-FFF2-40B4-BE49-F238E27FC236}">
                <a16:creationId xmlns:a16="http://schemas.microsoft.com/office/drawing/2014/main" id="{E2890AAB-F1E5-40BD-A56F-94DD9058B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649757" y="2169740"/>
            <a:ext cx="0" cy="207755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38" name="Line 49">
            <a:extLst>
              <a:ext uri="{FF2B5EF4-FFF2-40B4-BE49-F238E27FC236}">
                <a16:creationId xmlns:a16="http://schemas.microsoft.com/office/drawing/2014/main" id="{42021AF8-740F-4404-BBFB-DE2D3DC45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3094" y="2169740"/>
            <a:ext cx="0" cy="207755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sp>
        <p:nvSpPr>
          <p:cNvPr id="39" name="Line 50">
            <a:extLst>
              <a:ext uri="{FF2B5EF4-FFF2-40B4-BE49-F238E27FC236}">
                <a16:creationId xmlns:a16="http://schemas.microsoft.com/office/drawing/2014/main" id="{55C615D1-EDD8-469B-8605-34DFB4ECF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3677" y="2169740"/>
            <a:ext cx="0" cy="207755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200" dirty="0">
              <a:latin typeface="Calisto MT" panose="02040603050505030304" pitchFamily="18" charset="0"/>
            </a:endParaRPr>
          </a:p>
        </p:txBody>
      </p:sp>
      <p:grpSp>
        <p:nvGrpSpPr>
          <p:cNvPr id="40" name="Group 16">
            <a:extLst>
              <a:ext uri="{FF2B5EF4-FFF2-40B4-BE49-F238E27FC236}">
                <a16:creationId xmlns:a16="http://schemas.microsoft.com/office/drawing/2014/main" id="{913DB7D8-1E8B-43CF-A39F-9C3E503EC175}"/>
              </a:ext>
            </a:extLst>
          </p:cNvPr>
          <p:cNvGrpSpPr>
            <a:grpSpLocks/>
          </p:cNvGrpSpPr>
          <p:nvPr/>
        </p:nvGrpSpPr>
        <p:grpSpPr bwMode="auto">
          <a:xfrm>
            <a:off x="6564798" y="4427015"/>
            <a:ext cx="2625027" cy="1859300"/>
            <a:chOff x="3917" y="2799"/>
            <a:chExt cx="1199" cy="893"/>
          </a:xfrm>
        </p:grpSpPr>
        <p:sp>
          <p:nvSpPr>
            <p:cNvPr id="41" name="Rectangle 4">
              <a:extLst>
                <a:ext uri="{FF2B5EF4-FFF2-40B4-BE49-F238E27FC236}">
                  <a16:creationId xmlns:a16="http://schemas.microsoft.com/office/drawing/2014/main" id="{01FD62E4-5D93-4C35-901C-3D02B38E2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2" y="2980"/>
              <a:ext cx="1144" cy="7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42" name="Line 5">
              <a:extLst>
                <a:ext uri="{FF2B5EF4-FFF2-40B4-BE49-F238E27FC236}">
                  <a16:creationId xmlns:a16="http://schemas.microsoft.com/office/drawing/2014/main" id="{ECF8F90F-D8E6-4CF5-8670-F92C025F7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196"/>
              <a:ext cx="1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43" name="Line 6">
              <a:extLst>
                <a:ext uri="{FF2B5EF4-FFF2-40B4-BE49-F238E27FC236}">
                  <a16:creationId xmlns:a16="http://schemas.microsoft.com/office/drawing/2014/main" id="{FB1B9B05-8D50-4702-9552-E98EC727E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4" y="2980"/>
              <a:ext cx="0" cy="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6F32EEB5-F927-4805-BAB6-43D22549B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" y="3015"/>
              <a:ext cx="236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ENO</a:t>
              </a:r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50486E8F-A010-43DA-AD73-9BA4BAC90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3015"/>
              <a:ext cx="343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ENAME</a:t>
              </a:r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4A40E202-059C-408F-BF23-A078FC207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231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E2</a:t>
              </a: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38EB7F66-1C86-4499-8C70-939F305CA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3231"/>
              <a:ext cx="339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M.Smith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48" name="Rectangle 11">
              <a:extLst>
                <a:ext uri="{FF2B5EF4-FFF2-40B4-BE49-F238E27FC236}">
                  <a16:creationId xmlns:a16="http://schemas.microsoft.com/office/drawing/2014/main" id="{319D331F-0EB9-4C7C-9C9E-3F84B86FA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375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E5</a:t>
              </a:r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446DB46B-DBDE-428B-A1EA-BD5D589C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" y="3375"/>
              <a:ext cx="315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B.Casey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58AD18D3-7A22-4528-B751-BC759DD8F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519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E8</a:t>
              </a: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E11B50D5-95A3-42AE-86FF-3551D8596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3519"/>
              <a:ext cx="284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J.Jones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796B0532-EA1A-4D4D-8736-3A729C3C3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7" y="2799"/>
              <a:ext cx="364" cy="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SYSAN</a:t>
              </a:r>
            </a:p>
          </p:txBody>
        </p:sp>
      </p:grpSp>
      <p:sp>
        <p:nvSpPr>
          <p:cNvPr id="53" name="Rectangle 51">
            <a:extLst>
              <a:ext uri="{FF2B5EF4-FFF2-40B4-BE49-F238E27FC236}">
                <a16:creationId xmlns:a16="http://schemas.microsoft.com/office/drawing/2014/main" id="{EAEA42D4-A6D5-4ED4-8758-478C22A8B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079" y="1699156"/>
            <a:ext cx="668662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sto MT" panose="02040603050505030304" pitchFamily="18" charset="0"/>
              </a:rPr>
              <a:t>EMP</a:t>
            </a:r>
          </a:p>
        </p:txBody>
      </p:sp>
    </p:spTree>
    <p:extLst>
      <p:ext uri="{BB962C8B-B14F-4D97-AF65-F5344CB8AC3E}">
        <p14:creationId xmlns:p14="http://schemas.microsoft.com/office/powerpoint/2010/main" val="163432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5DFE-9E47-40FD-8D6C-1AB6F2B5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CF4A3-EA79-4354-8198-1E0745E89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Monotype Sorts" charset="2"/>
              <a:buNone/>
            </a:pPr>
            <a:r>
              <a:rPr lang="en-US" dirty="0"/>
              <a:t>Views can be manipulated as base relations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Example :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SELECT</a:t>
            </a:r>
            <a:r>
              <a:rPr lang="en-US" dirty="0"/>
              <a:t>	ENAME, PNO, RESP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FROM</a:t>
            </a:r>
            <a:r>
              <a:rPr lang="en-US" dirty="0"/>
              <a:t>	SYSAN, ASG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WHERE</a:t>
            </a:r>
            <a:r>
              <a:rPr lang="en-US" dirty="0"/>
              <a:t>	SYSAN.ENO = ASG.ENO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54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5911-C190-41C9-BD33-41CEEDB0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14D6-4120-4C54-B46C-A521E95E8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007313" algn="l"/>
                <a:tab pos="4958003" algn="l"/>
              </a:tabLst>
            </a:pPr>
            <a:r>
              <a:rPr lang="en-US" dirty="0"/>
              <a:t>To restrict access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CREATE	VIEW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ESAME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AS	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*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EMP E1, EMP E2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WHERE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E1.TITLE = E2.TITLE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AND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	E1.ENO = 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USER</a:t>
            </a:r>
          </a:p>
          <a:p>
            <a:pPr>
              <a:tabLst>
                <a:tab pos="2286000" algn="l"/>
                <a:tab pos="4957763" algn="l"/>
              </a:tabLst>
            </a:pPr>
            <a:r>
              <a:rPr lang="en-US" dirty="0"/>
              <a:t>Query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	*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ESAME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1E71-2B03-4686-8052-608C6931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Modification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478C8-13FB-4BF8-BA4E-795A8FE58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787857"/>
            <a:ext cx="5389420" cy="4568496"/>
          </a:xfrm>
        </p:spPr>
        <p:txBody>
          <a:bodyPr anchor="ctr">
            <a:normAutofit/>
          </a:bodyPr>
          <a:lstStyle/>
          <a:p>
            <a:pPr marL="0" lvl="1" indent="0">
              <a:buFont typeface="Century Schoolbook" charset="0"/>
              <a:buNone/>
            </a:pPr>
            <a:r>
              <a:rPr lang="en-US" sz="1800" dirty="0"/>
              <a:t>Queries expressed on views ; Queries expressed on base relations</a:t>
            </a:r>
          </a:p>
          <a:p>
            <a:pPr>
              <a:buFont typeface="Monotype Sorts" charset="2"/>
              <a:buNone/>
            </a:pPr>
            <a:r>
              <a:rPr lang="en-US" dirty="0"/>
              <a:t>Example :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SELECT</a:t>
            </a:r>
            <a:r>
              <a:rPr lang="en-US" sz="1800" dirty="0">
                <a:latin typeface="Courier New"/>
              </a:rPr>
              <a:t> ENAME, PNO, 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FROM</a:t>
            </a:r>
            <a:r>
              <a:rPr lang="en-US" sz="1800" dirty="0">
                <a:latin typeface="Courier New"/>
              </a:rPr>
              <a:t>	SYSAN,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WHERE</a:t>
            </a:r>
            <a:r>
              <a:rPr lang="en-US" sz="1800" dirty="0">
                <a:latin typeface="Courier New"/>
              </a:rPr>
              <a:t>	SYSAN.ENO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endParaRPr lang="en-US" sz="1800" b="1" dirty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SELECT</a:t>
            </a:r>
            <a:r>
              <a:rPr lang="en-US" sz="1800" dirty="0">
                <a:latin typeface="Courier New"/>
              </a:rPr>
              <a:t> ENAME,PNO,RESP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FROM</a:t>
            </a:r>
            <a:r>
              <a:rPr lang="en-US" sz="1800" dirty="0">
                <a:latin typeface="Courier New"/>
              </a:rPr>
              <a:t>	EMP,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WHERE</a:t>
            </a:r>
            <a:r>
              <a:rPr lang="en-US" sz="1800" dirty="0">
                <a:latin typeface="Courier New"/>
              </a:rPr>
              <a:t>	EMP.ENO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sz="1800" b="1" dirty="0">
                <a:latin typeface="Courier New"/>
              </a:rPr>
              <a:t>AND</a:t>
            </a:r>
            <a:r>
              <a:rPr lang="en-US" sz="1800" dirty="0">
                <a:latin typeface="Courier New"/>
              </a:rPr>
              <a:t> 	TITLE = "Syst. Anal."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A4702-9C16-4F7F-BD98-2D296153A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545" y="2811960"/>
            <a:ext cx="3720818" cy="25648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600" dirty="0">
              <a:latin typeface="Calisto MT" panose="02040603050505030304" pitchFamily="18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D2CF6DD-334B-4433-8B03-0733D7357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607" y="3417044"/>
            <a:ext cx="370275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600" dirty="0">
              <a:latin typeface="Calisto MT" panose="02040603050505030304" pitchFamily="18" charset="0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B8A3BDB6-DCC6-4D77-89B3-2582BF830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9554" y="2811960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600" dirty="0">
              <a:latin typeface="Calisto MT" panose="02040603050505030304" pitchFamily="18" charset="0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F1892A09-3B9E-44C7-8748-ADD43F73C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9448" y="2811960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sz="1600" dirty="0">
              <a:latin typeface="Calisto MT" panose="020406030505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47973D-BD9B-4BAD-BCBA-2221C96C1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43" y="2920334"/>
            <a:ext cx="1047740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ENAME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C1EA19-4AFD-4992-971F-26231586A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327" y="2920334"/>
            <a:ext cx="71514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PNO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18170-A415-4CE5-A649-D3AB2BB9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3306" y="2920334"/>
            <a:ext cx="78407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RESP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5E50FA-E46F-49DD-B9AB-3D72E09F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23" y="3516387"/>
            <a:ext cx="1037352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listo MT" panose="02040603050505030304" pitchFamily="18" charset="0"/>
              </a:rPr>
              <a:t>M.Smith</a:t>
            </a:r>
            <a:endParaRPr lang="en-US" sz="1600" dirty="0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0213CA-BEC4-4396-9E54-FC8B3612F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492" y="3516387"/>
            <a:ext cx="49072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P1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233298-733D-4DD7-B395-B1541B26E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173" y="3516387"/>
            <a:ext cx="930464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Analyst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3FFD81-3A70-4FC6-99C7-973DA130B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23" y="4004067"/>
            <a:ext cx="1037352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listo MT" panose="02040603050505030304" pitchFamily="18" charset="0"/>
              </a:rPr>
              <a:t>M.Smith</a:t>
            </a:r>
            <a:endParaRPr lang="en-US" sz="1600" dirty="0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ED204B-E528-45F2-A042-EB90EB19C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492" y="4004067"/>
            <a:ext cx="49072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P2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383B7E-194C-4677-AA5B-E0550432B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173" y="4004067"/>
            <a:ext cx="930464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Analyst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34D1E8-59C9-40FA-ACAD-BAB68EA9B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996" y="4464654"/>
            <a:ext cx="966243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listo MT" panose="02040603050505030304" pitchFamily="18" charset="0"/>
              </a:rPr>
              <a:t>B.Casey</a:t>
            </a:r>
            <a:endParaRPr lang="en-US" sz="1600" dirty="0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84CCB2-DE4C-4C4D-888E-966B9029C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492" y="4464654"/>
            <a:ext cx="49072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P3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6A7E7E-A315-465C-BF65-A31682BDD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800" y="4464654"/>
            <a:ext cx="1039276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Manager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BC5A94-2B9A-45A1-9B77-933405F1F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419" y="4952334"/>
            <a:ext cx="871153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listo MT" panose="02040603050505030304" pitchFamily="18" charset="0"/>
              </a:rPr>
              <a:t>J.Jones</a:t>
            </a:r>
            <a:endParaRPr lang="en-US" sz="1600" dirty="0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5BFF5F-CCB6-49B7-A62B-FAD3ADD31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594" y="4952334"/>
            <a:ext cx="490728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P4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1785A3-9A16-4259-A78C-BA424040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800" y="4952334"/>
            <a:ext cx="1039276" cy="373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sto MT" panose="02040603050505030304" pitchFamily="18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291796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5B89-1E5D-4907-96D8-A91E57AB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Security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891C8-B543-4792-95A5-0C00848B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0363" indent="-360363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dirty="0"/>
              <a:t>Data protection</a:t>
            </a:r>
          </a:p>
          <a:p>
            <a:pPr marL="900113" lvl="1" indent="-539750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Prevents the physical content of data to be understood by unauthorized users</a:t>
            </a:r>
          </a:p>
          <a:p>
            <a:pPr marL="900113" lvl="1" indent="-539750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Uses encryption/decryption techniques (Public key)</a:t>
            </a:r>
          </a:p>
          <a:p>
            <a:pPr marL="360363" indent="-360363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dirty="0"/>
              <a:t>Access control</a:t>
            </a:r>
          </a:p>
          <a:p>
            <a:pPr marL="900113" lvl="1" indent="-539750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Only authorized users perform operations they are allowed to on database objects</a:t>
            </a:r>
          </a:p>
          <a:p>
            <a:pPr marL="900113" lvl="1" indent="-539750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Discretionary access control (DAC)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Long been provided by DBMS with authorization rules</a:t>
            </a:r>
          </a:p>
          <a:p>
            <a:pPr marL="900113" lvl="1" indent="-539750">
              <a:lnSpc>
                <a:spcPct val="100000"/>
              </a:lnSpc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Multilevel access control (MAC)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Increases security with security levels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2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875E-54BF-4706-8752-E12343E2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Access Control (DAC)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0E60-22E1-4D4F-890D-24912236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n-US" b="1" dirty="0"/>
              <a:t>Main actors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Subjects (users, groups of users) who execute operations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Operations (in queries or application programs)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Objects, on which operations are performed</a:t>
            </a:r>
          </a:p>
          <a:p>
            <a:pPr marL="457200" lvl="1" indent="0">
              <a:buNone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n-US" b="1" dirty="0"/>
              <a:t>Checking</a:t>
            </a:r>
            <a:r>
              <a:rPr lang="en-US" dirty="0"/>
              <a:t> whether a subject may perform an op. on an object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Authorization= (subject, op. type, object def.)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Defined using GRANT OR REVOKE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Centralized: one single user class (admin.) may grant or revoke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Decentralized, with op. type GRANT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More flexible but recursive revoking process which needs the hierarchy of grants</a:t>
            </a:r>
          </a:p>
        </p:txBody>
      </p:sp>
    </p:spTree>
    <p:extLst>
      <p:ext uri="{BB962C8B-B14F-4D97-AF65-F5344CB8AC3E}">
        <p14:creationId xmlns:p14="http://schemas.microsoft.com/office/powerpoint/2010/main" val="140838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4FF2-F216-4263-8E99-2A790015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Access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0D1A-D048-4329-816A-2E221461D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n-US" dirty="0"/>
              <a:t>Different security levels (</a:t>
            </a:r>
            <a:r>
              <a:rPr lang="en-US" i="1" dirty="0"/>
              <a:t>clearances</a:t>
            </a:r>
            <a:r>
              <a:rPr lang="en-US" dirty="0"/>
              <a:t>)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Top Secret &gt; Secret &gt; Confidential &gt; Unclassified</a:t>
            </a:r>
          </a:p>
          <a:p>
            <a:pPr marL="457200" lvl="1" indent="0">
              <a:buNone/>
            </a:pPr>
            <a:endParaRPr lang="en-US" sz="18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n-US" dirty="0"/>
              <a:t>Access controlled by 2 rules: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No read up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subject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is allowed to read an object of level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only if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level(S) ≥ L 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Protect data from unauthorized disclosure, e.g. a subject with secret clearance cannot read top secret data</a:t>
            </a:r>
          </a:p>
          <a:p>
            <a:pPr marL="900113" lvl="1" indent="-539750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No write down: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subject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is allowed to write an object of level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only if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level(S)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≤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L 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Protect data from unauthorized change, e.g. a subject with top secret clearance can only write top secret data but not secret data (which could then contain top secret data)</a:t>
            </a:r>
            <a:endParaRPr lang="en-US" sz="18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2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535</Words>
  <Application>Microsoft Office PowerPoint</Application>
  <PresentationFormat>A4 Paper (210x297 mm)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Calisto MT</vt:lpstr>
      <vt:lpstr>Century Schoolbook</vt:lpstr>
      <vt:lpstr>Courier New</vt:lpstr>
      <vt:lpstr>Monotype Sorts</vt:lpstr>
      <vt:lpstr>Segoe UI</vt:lpstr>
      <vt:lpstr>Wingdings</vt:lpstr>
      <vt:lpstr>Office Theme</vt:lpstr>
      <vt:lpstr>Custom Design</vt:lpstr>
      <vt:lpstr>PowerPoint Presentation</vt:lpstr>
      <vt:lpstr>Semantic Data Control</vt:lpstr>
      <vt:lpstr>Query Modification</vt:lpstr>
      <vt:lpstr>View Management</vt:lpstr>
      <vt:lpstr>View Management</vt:lpstr>
      <vt:lpstr>Query Modification</vt:lpstr>
      <vt:lpstr>Data Security</vt:lpstr>
      <vt:lpstr>Discretionary Access Control (DAC)</vt:lpstr>
      <vt:lpstr>Multilevel Access Control</vt:lpstr>
      <vt:lpstr>Latihan soal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32</cp:revision>
  <dcterms:created xsi:type="dcterms:W3CDTF">2017-09-18T04:18:49Z</dcterms:created>
  <dcterms:modified xsi:type="dcterms:W3CDTF">2017-10-16T05:05:46Z</dcterms:modified>
</cp:coreProperties>
</file>