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6"/>
  </p:notes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94" y="6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23/10/2017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D" altLang="en-US" sz="1600" b="1" dirty="0">
                <a:solidFill>
                  <a:schemeClr val="bg1"/>
                </a:solidFill>
              </a:rPr>
              <a:t>SEMANTIC INTEGRITY CONTROL CENTRALIZED &amp; DISTRIBUTED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7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104A-1CFB-4E68-8841-485AA2BD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Access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BF49E-30C8-40BE-8569-18414CF01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b="1" dirty="0"/>
              <a:t>Different security levels (</a:t>
            </a:r>
            <a:r>
              <a:rPr lang="en-US" b="1" i="1" dirty="0"/>
              <a:t>clearances</a:t>
            </a:r>
            <a:r>
              <a:rPr lang="en-US" b="1" dirty="0"/>
              <a:t>)</a:t>
            </a:r>
          </a:p>
          <a:p>
            <a:pPr lvl="1"/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Top Secret &gt; Secret &gt; Confidential &gt; Unclassified</a:t>
            </a:r>
          </a:p>
          <a:p>
            <a:r>
              <a:rPr lang="en-US" b="1" dirty="0"/>
              <a:t>Access controlled by 2 rules: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 read up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subject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is allowed to read an object of level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only if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level(S) ≥ L 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Protect data from unauthorized disclosure, e.g. a subject with secret clearance cannot read top secret data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 write down: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subject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is allowed to write an object of level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only if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level(S)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≤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 L 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Protect data from unauthorized change, e.g. a subject with top secret clearance can only write top secret data but not secret data (which could then contain top secret data)</a:t>
            </a:r>
            <a:endParaRPr lang="en-US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C17A-EF41-4B5D-8494-74D712BB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Access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1A94-9B1B-4B0B-8B89-C97C5C9D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/>
              <a:t>Additional problems in a distributed environment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Remote user authentication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Typically using a directory service</a:t>
            </a:r>
          </a:p>
          <a:p>
            <a:pPr lvl="3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Should be replicated at some sites for availability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Management of DAC rules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Problem if users’ group can span multiple sites</a:t>
            </a:r>
          </a:p>
          <a:p>
            <a:pPr lvl="3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Rules stored at some directory based on user groups location</a:t>
            </a:r>
          </a:p>
          <a:p>
            <a:pPr lvl="3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Accessing rules may incur remote queries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Covert channels in MAC</a:t>
            </a:r>
          </a:p>
        </p:txBody>
      </p:sp>
    </p:spTree>
    <p:extLst>
      <p:ext uri="{BB962C8B-B14F-4D97-AF65-F5344CB8AC3E}">
        <p14:creationId xmlns:p14="http://schemas.microsoft.com/office/powerpoint/2010/main" val="121278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77E9-A3B5-472E-853E-9B0B24482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Integrity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94CC-41B0-4E2F-AAFB-B60621F38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Maintain database consistency by enforcing a set of constraints defined on the database.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1" dirty="0"/>
              <a:t>Structural constraints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basic semantic properties inherent to a data model e.g., unique key constraint in relational model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1" dirty="0"/>
              <a:t>Behavioral constraints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regulate application behavior, e.g., dependencies in the relational model</a:t>
            </a:r>
          </a:p>
          <a:p>
            <a:r>
              <a:rPr lang="en-US" b="1" dirty="0"/>
              <a:t>Two components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Integrity constraint specification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Integrity constraint enforcement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1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9D06-B0CB-4F6D-9F32-20B3C199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Integrity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A84C9-A25E-4311-86E8-8CE038664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b="1" dirty="0"/>
              <a:t>Procedural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control embedded in each application program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b="1" dirty="0"/>
              <a:t>Declarative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assertions in predicate calculus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easy to define 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definition of database consistency clear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inefficient to check assertions for each update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limit the search space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decrease the number of data accesses/assertion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preventive strategies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checking at compile time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8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D54D-A169-482C-AD84-433F5C00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Data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29278-A8C2-4EE6-8CA4-5582A7DF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r>
              <a:rPr lang="en-US" sz="2000" b="1" dirty="0"/>
              <a:t>Involves Semantic Data Control ;</a:t>
            </a:r>
          </a:p>
          <a:p>
            <a:pPr marL="1441450" lvl="1" indent="-720725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v"/>
            </a:pPr>
            <a:r>
              <a:rPr lang="en-US" sz="2000" dirty="0"/>
              <a:t>View management</a:t>
            </a:r>
          </a:p>
          <a:p>
            <a:pPr marL="1441450" lvl="1" indent="-720725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v"/>
            </a:pPr>
            <a:r>
              <a:rPr lang="en-US" sz="2000" dirty="0"/>
              <a:t>Security control</a:t>
            </a:r>
          </a:p>
          <a:p>
            <a:pPr marL="1441450" lvl="1" indent="-720725">
              <a:lnSpc>
                <a:spcPct val="100000"/>
              </a:lnSpc>
              <a:spcBef>
                <a:spcPct val="60000"/>
              </a:spcBef>
              <a:buFont typeface="Wingdings" panose="05000000000000000000" pitchFamily="2" charset="2"/>
              <a:buChar char="v"/>
            </a:pPr>
            <a:r>
              <a:rPr lang="en-US" sz="2000" dirty="0"/>
              <a:t>Integrity control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67507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83D3-5435-46FD-9E7A-009ACC64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CB237-BA02-43A7-8E7A-5DCD6982D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88" y="1718337"/>
            <a:ext cx="5056911" cy="4568496"/>
          </a:xfrm>
        </p:spPr>
        <p:txBody>
          <a:bodyPr anchor="ctr">
            <a:normAutofit/>
          </a:bodyPr>
          <a:lstStyle/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/>
              <a:t>View – virtual relation</a:t>
            </a:r>
          </a:p>
          <a:p>
            <a:pPr lvl="1" indent="-568951">
              <a:tabLst>
                <a:tab pos="2031968" algn="l"/>
                <a:tab pos="3413707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generated from base relation(s) by a query</a:t>
            </a:r>
          </a:p>
          <a:p>
            <a:pPr lvl="1" indent="-568951">
              <a:tabLst>
                <a:tab pos="2031968" algn="l"/>
                <a:tab pos="3413707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not stored as base relations</a:t>
            </a:r>
          </a:p>
          <a:p>
            <a:pPr>
              <a:buNone/>
              <a:tabLst>
                <a:tab pos="1600200" algn="l"/>
                <a:tab pos="3227388" algn="l"/>
              </a:tabLst>
            </a:pPr>
            <a:r>
              <a:rPr lang="en-US" sz="1600" dirty="0"/>
              <a:t>Example</a:t>
            </a:r>
            <a:r>
              <a:rPr lang="en-US" sz="1200" dirty="0"/>
              <a:t> :</a:t>
            </a:r>
          </a:p>
          <a:p>
            <a:pPr lvl="1" indent="-568951">
              <a:buNone/>
              <a:tabLst>
                <a:tab pos="1600200" algn="l"/>
                <a:tab pos="3227388" algn="l"/>
              </a:tabLst>
            </a:pPr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CREATE VIEW	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SYSAN(ENO,ENAME)</a:t>
            </a:r>
          </a:p>
          <a:p>
            <a:pPr lvl="1" indent="-568951">
              <a:buNone/>
              <a:tabLst>
                <a:tab pos="1600200" algn="l"/>
                <a:tab pos="3227388" algn="l"/>
              </a:tabLst>
            </a:pPr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AS		SELECT	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ENO,ENAME</a:t>
            </a:r>
          </a:p>
          <a:p>
            <a:pPr lvl="1" indent="-568951">
              <a:buNone/>
              <a:tabLst>
                <a:tab pos="1600200" algn="l"/>
                <a:tab pos="3227388" algn="l"/>
              </a:tabLst>
            </a:pPr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		FROM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	EMP</a:t>
            </a:r>
          </a:p>
          <a:p>
            <a:pPr lvl="1" indent="-568951">
              <a:buNone/>
              <a:tabLst>
                <a:tab pos="1600200" algn="l"/>
                <a:tab pos="3227388" algn="l"/>
              </a:tabLst>
            </a:pPr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		WHERE	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TITLE= "Syst. Anal."</a:t>
            </a:r>
            <a:endParaRPr lang="en-ID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6E86411-1458-4F11-A42C-6772E5E03462}"/>
              </a:ext>
            </a:extLst>
          </p:cNvPr>
          <p:cNvGrpSpPr/>
          <p:nvPr/>
        </p:nvGrpSpPr>
        <p:grpSpPr>
          <a:xfrm>
            <a:off x="5640079" y="1677687"/>
            <a:ext cx="4027572" cy="2600041"/>
            <a:chOff x="5640079" y="1677687"/>
            <a:chExt cx="4027572" cy="2600041"/>
          </a:xfrm>
        </p:grpSpPr>
        <p:sp>
          <p:nvSpPr>
            <p:cNvPr id="152" name="Rectangle 17">
              <a:extLst>
                <a:ext uri="{FF2B5EF4-FFF2-40B4-BE49-F238E27FC236}">
                  <a16:creationId xmlns:a16="http://schemas.microsoft.com/office/drawing/2014/main" id="{BEC6928A-1678-4100-86F5-F98A1D502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9982" y="1677687"/>
              <a:ext cx="2984511" cy="4783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53" name="Rectangle 18">
              <a:extLst>
                <a:ext uri="{FF2B5EF4-FFF2-40B4-BE49-F238E27FC236}">
                  <a16:creationId xmlns:a16="http://schemas.microsoft.com/office/drawing/2014/main" id="{891B355B-5442-4F25-8A0D-E8C0047BA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8760" y="1751154"/>
              <a:ext cx="609350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ENO</a:t>
              </a:r>
            </a:p>
          </p:txBody>
        </p:sp>
        <p:sp>
          <p:nvSpPr>
            <p:cNvPr id="154" name="Rectangle 19">
              <a:extLst>
                <a:ext uri="{FF2B5EF4-FFF2-40B4-BE49-F238E27FC236}">
                  <a16:creationId xmlns:a16="http://schemas.microsoft.com/office/drawing/2014/main" id="{1E495F15-308E-45E4-8E99-7F454734B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0097" y="1751154"/>
              <a:ext cx="851211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ENAME</a:t>
              </a:r>
            </a:p>
          </p:txBody>
        </p:sp>
        <p:sp>
          <p:nvSpPr>
            <p:cNvPr id="155" name="Rectangle 20">
              <a:extLst>
                <a:ext uri="{FF2B5EF4-FFF2-40B4-BE49-F238E27FC236}">
                  <a16:creationId xmlns:a16="http://schemas.microsoft.com/office/drawing/2014/main" id="{1D4A59D7-D277-4EE9-A506-6EDFBF493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5302" y="1751154"/>
              <a:ext cx="721560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TITLE</a:t>
              </a:r>
            </a:p>
          </p:txBody>
        </p:sp>
        <p:sp>
          <p:nvSpPr>
            <p:cNvPr id="156" name="Line 21">
              <a:extLst>
                <a:ext uri="{FF2B5EF4-FFF2-40B4-BE49-F238E27FC236}">
                  <a16:creationId xmlns:a16="http://schemas.microsoft.com/office/drawing/2014/main" id="{6CD0794F-A541-40A9-BDF3-019C9BFCC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3677" y="1677687"/>
              <a:ext cx="0" cy="478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57" name="Line 22">
              <a:extLst>
                <a:ext uri="{FF2B5EF4-FFF2-40B4-BE49-F238E27FC236}">
                  <a16:creationId xmlns:a16="http://schemas.microsoft.com/office/drawing/2014/main" id="{90798A70-4B0D-40B2-8DFB-9779950E0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3094" y="1677687"/>
              <a:ext cx="0" cy="478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58" name="Rectangle 23">
              <a:extLst>
                <a:ext uri="{FF2B5EF4-FFF2-40B4-BE49-F238E27FC236}">
                  <a16:creationId xmlns:a16="http://schemas.microsoft.com/office/drawing/2014/main" id="{07D0A93A-00A0-4629-AE87-BA807E65F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2243207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E1</a:t>
              </a:r>
            </a:p>
          </p:txBody>
        </p:sp>
        <p:sp>
          <p:nvSpPr>
            <p:cNvPr id="159" name="Rectangle 24">
              <a:extLst>
                <a:ext uri="{FF2B5EF4-FFF2-40B4-BE49-F238E27FC236}">
                  <a16:creationId xmlns:a16="http://schemas.microsoft.com/office/drawing/2014/main" id="{E4D41E6A-EEBD-4562-8D3F-7F6120AAE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5067" y="2243207"/>
              <a:ext cx="674689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J. Doe</a:t>
              </a:r>
            </a:p>
          </p:txBody>
        </p:sp>
        <p:sp>
          <p:nvSpPr>
            <p:cNvPr id="160" name="Rectangle 25">
              <a:extLst>
                <a:ext uri="{FF2B5EF4-FFF2-40B4-BE49-F238E27FC236}">
                  <a16:creationId xmlns:a16="http://schemas.microsoft.com/office/drawing/2014/main" id="{01CC38D0-F019-4026-B166-CDA60C710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701" y="2243207"/>
              <a:ext cx="934760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Elect. Eng</a:t>
              </a:r>
            </a:p>
          </p:txBody>
        </p:sp>
        <p:sp>
          <p:nvSpPr>
            <p:cNvPr id="161" name="Rectangle 26">
              <a:extLst>
                <a:ext uri="{FF2B5EF4-FFF2-40B4-BE49-F238E27FC236}">
                  <a16:creationId xmlns:a16="http://schemas.microsoft.com/office/drawing/2014/main" id="{6533E891-F667-4033-987C-587EA945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2489234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E2</a:t>
              </a:r>
            </a:p>
          </p:txBody>
        </p:sp>
        <p:sp>
          <p:nvSpPr>
            <p:cNvPr id="162" name="Rectangle 27">
              <a:extLst>
                <a:ext uri="{FF2B5EF4-FFF2-40B4-BE49-F238E27FC236}">
                  <a16:creationId xmlns:a16="http://schemas.microsoft.com/office/drawing/2014/main" id="{FF23F4DD-8823-4674-9BDB-BDC51F13D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9962" y="2489234"/>
              <a:ext cx="880258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M. Smith</a:t>
              </a:r>
            </a:p>
          </p:txBody>
        </p:sp>
        <p:sp>
          <p:nvSpPr>
            <p:cNvPr id="163" name="Rectangle 28">
              <a:extLst>
                <a:ext uri="{FF2B5EF4-FFF2-40B4-BE49-F238E27FC236}">
                  <a16:creationId xmlns:a16="http://schemas.microsoft.com/office/drawing/2014/main" id="{2F7C0FDF-1357-41B2-8E97-698FF7260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681" y="2489233"/>
              <a:ext cx="97483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Syst. Anal.</a:t>
              </a:r>
            </a:p>
            <a:p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164" name="Rectangle 29">
              <a:extLst>
                <a:ext uri="{FF2B5EF4-FFF2-40B4-BE49-F238E27FC236}">
                  <a16:creationId xmlns:a16="http://schemas.microsoft.com/office/drawing/2014/main" id="{6E487DA7-4A24-48FB-B651-C1730A5D4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2735260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E3</a:t>
              </a:r>
            </a:p>
          </p:txBody>
        </p:sp>
        <p:sp>
          <p:nvSpPr>
            <p:cNvPr id="165" name="Rectangle 30">
              <a:extLst>
                <a:ext uri="{FF2B5EF4-FFF2-40B4-BE49-F238E27FC236}">
                  <a16:creationId xmlns:a16="http://schemas.microsoft.com/office/drawing/2014/main" id="{2918C59E-A429-4FAB-A8BF-4419017DB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3330" y="2735260"/>
              <a:ext cx="702324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A. Lee</a:t>
              </a:r>
            </a:p>
          </p:txBody>
        </p:sp>
        <p:sp>
          <p:nvSpPr>
            <p:cNvPr id="166" name="Rectangle 31">
              <a:extLst>
                <a:ext uri="{FF2B5EF4-FFF2-40B4-BE49-F238E27FC236}">
                  <a16:creationId xmlns:a16="http://schemas.microsoft.com/office/drawing/2014/main" id="{84B65C99-3E4D-4969-947A-2DA28908E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4689" y="2735260"/>
              <a:ext cx="1019014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Mech. Eng.</a:t>
              </a:r>
            </a:p>
          </p:txBody>
        </p:sp>
        <p:sp>
          <p:nvSpPr>
            <p:cNvPr id="167" name="Rectangle 32">
              <a:extLst>
                <a:ext uri="{FF2B5EF4-FFF2-40B4-BE49-F238E27FC236}">
                  <a16:creationId xmlns:a16="http://schemas.microsoft.com/office/drawing/2014/main" id="{5CCE0671-C54E-40B6-9BB3-BC18C52D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2981287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E4</a:t>
              </a:r>
            </a:p>
          </p:txBody>
        </p:sp>
        <p:sp>
          <p:nvSpPr>
            <p:cNvPr id="168" name="Rectangle 33">
              <a:extLst>
                <a:ext uri="{FF2B5EF4-FFF2-40B4-BE49-F238E27FC236}">
                  <a16:creationId xmlns:a16="http://schemas.microsoft.com/office/drawing/2014/main" id="{8F71B1EF-31EF-4529-ABBF-543CEC041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711" y="2981287"/>
              <a:ext cx="796517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J. Miller</a:t>
              </a:r>
            </a:p>
          </p:txBody>
        </p:sp>
        <p:sp>
          <p:nvSpPr>
            <p:cNvPr id="169" name="Rectangle 34">
              <a:extLst>
                <a:ext uri="{FF2B5EF4-FFF2-40B4-BE49-F238E27FC236}">
                  <a16:creationId xmlns:a16="http://schemas.microsoft.com/office/drawing/2014/main" id="{D6D2F8FE-8EEF-4804-87CF-14778181A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5862" y="2981287"/>
              <a:ext cx="1084417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Programmer</a:t>
              </a:r>
            </a:p>
          </p:txBody>
        </p:sp>
        <p:sp>
          <p:nvSpPr>
            <p:cNvPr id="170" name="Rectangle 35">
              <a:extLst>
                <a:ext uri="{FF2B5EF4-FFF2-40B4-BE49-F238E27FC236}">
                  <a16:creationId xmlns:a16="http://schemas.microsoft.com/office/drawing/2014/main" id="{5708E1EF-E350-4876-8D80-A83AACA6F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3227313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E5</a:t>
              </a:r>
            </a:p>
          </p:txBody>
        </p:sp>
        <p:sp>
          <p:nvSpPr>
            <p:cNvPr id="171" name="Rectangle 36">
              <a:extLst>
                <a:ext uri="{FF2B5EF4-FFF2-40B4-BE49-F238E27FC236}">
                  <a16:creationId xmlns:a16="http://schemas.microsoft.com/office/drawing/2014/main" id="{21C2104E-01ED-4846-B4E5-B8A28D31C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8766" y="3227313"/>
              <a:ext cx="827680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B. Casey</a:t>
              </a:r>
            </a:p>
          </p:txBody>
        </p:sp>
        <p:sp>
          <p:nvSpPr>
            <p:cNvPr id="172" name="Rectangle 37">
              <a:extLst>
                <a:ext uri="{FF2B5EF4-FFF2-40B4-BE49-F238E27FC236}">
                  <a16:creationId xmlns:a16="http://schemas.microsoft.com/office/drawing/2014/main" id="{0A179758-F817-4B4C-A243-6B5D4079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681" y="3227313"/>
              <a:ext cx="9748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Syst. Anal.</a:t>
              </a:r>
            </a:p>
          </p:txBody>
        </p:sp>
        <p:sp>
          <p:nvSpPr>
            <p:cNvPr id="173" name="Rectangle 38">
              <a:extLst>
                <a:ext uri="{FF2B5EF4-FFF2-40B4-BE49-F238E27FC236}">
                  <a16:creationId xmlns:a16="http://schemas.microsoft.com/office/drawing/2014/main" id="{E9C46F08-82CE-46D5-87CE-DF01645EB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3473340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E6</a:t>
              </a:r>
            </a:p>
          </p:txBody>
        </p:sp>
        <p:sp>
          <p:nvSpPr>
            <p:cNvPr id="174" name="Rectangle 39">
              <a:extLst>
                <a:ext uri="{FF2B5EF4-FFF2-40B4-BE49-F238E27FC236}">
                  <a16:creationId xmlns:a16="http://schemas.microsoft.com/office/drawing/2014/main" id="{4222540D-281A-453A-89FA-53C27E5E5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6508" y="3473340"/>
              <a:ext cx="723164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L. Chu</a:t>
              </a:r>
            </a:p>
          </p:txBody>
        </p:sp>
        <p:sp>
          <p:nvSpPr>
            <p:cNvPr id="175" name="Rectangle 40">
              <a:extLst>
                <a:ext uri="{FF2B5EF4-FFF2-40B4-BE49-F238E27FC236}">
                  <a16:creationId xmlns:a16="http://schemas.microsoft.com/office/drawing/2014/main" id="{27D346D5-1244-4A7D-8D0D-E3F694F3E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79" y="3473340"/>
              <a:ext cx="975732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Elect. Eng.</a:t>
              </a:r>
            </a:p>
          </p:txBody>
        </p:sp>
        <p:sp>
          <p:nvSpPr>
            <p:cNvPr id="176" name="Rectangle 41">
              <a:extLst>
                <a:ext uri="{FF2B5EF4-FFF2-40B4-BE49-F238E27FC236}">
                  <a16:creationId xmlns:a16="http://schemas.microsoft.com/office/drawing/2014/main" id="{90D7CEE1-A762-40CE-A412-97FC744AF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3719366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E7</a:t>
              </a:r>
            </a:p>
          </p:txBody>
        </p:sp>
        <p:sp>
          <p:nvSpPr>
            <p:cNvPr id="177" name="Rectangle 42">
              <a:extLst>
                <a:ext uri="{FF2B5EF4-FFF2-40B4-BE49-F238E27FC236}">
                  <a16:creationId xmlns:a16="http://schemas.microsoft.com/office/drawing/2014/main" id="{F40F06D6-8AA1-4EB4-9A10-71181C98E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1909" y="3719366"/>
              <a:ext cx="8254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R. Davis</a:t>
              </a:r>
            </a:p>
          </p:txBody>
        </p:sp>
        <p:sp>
          <p:nvSpPr>
            <p:cNvPr id="178" name="Rectangle 43">
              <a:extLst>
                <a:ext uri="{FF2B5EF4-FFF2-40B4-BE49-F238E27FC236}">
                  <a16:creationId xmlns:a16="http://schemas.microsoft.com/office/drawing/2014/main" id="{4D8792C3-6FD3-401C-B121-7C53DF4F6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4688" y="3719366"/>
              <a:ext cx="1019014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Mech. Eng.</a:t>
              </a:r>
            </a:p>
          </p:txBody>
        </p:sp>
        <p:sp>
          <p:nvSpPr>
            <p:cNvPr id="179" name="Rectangle 44">
              <a:extLst>
                <a:ext uri="{FF2B5EF4-FFF2-40B4-BE49-F238E27FC236}">
                  <a16:creationId xmlns:a16="http://schemas.microsoft.com/office/drawing/2014/main" id="{7EF44ADE-28EC-43BC-B0DB-D874D6513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82" y="3965393"/>
              <a:ext cx="4410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E8</a:t>
              </a:r>
            </a:p>
          </p:txBody>
        </p:sp>
        <p:sp>
          <p:nvSpPr>
            <p:cNvPr id="180" name="Rectangle 45">
              <a:extLst>
                <a:ext uri="{FF2B5EF4-FFF2-40B4-BE49-F238E27FC236}">
                  <a16:creationId xmlns:a16="http://schemas.microsoft.com/office/drawing/2014/main" id="{E54E646D-A88C-4A05-B701-F2C6A1B08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1882" y="3965393"/>
              <a:ext cx="756826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J. Jones</a:t>
              </a:r>
            </a:p>
          </p:txBody>
        </p:sp>
        <p:sp>
          <p:nvSpPr>
            <p:cNvPr id="181" name="Rectangle 46">
              <a:extLst>
                <a:ext uri="{FF2B5EF4-FFF2-40B4-BE49-F238E27FC236}">
                  <a16:creationId xmlns:a16="http://schemas.microsoft.com/office/drawing/2014/main" id="{F81CE865-C449-4387-A618-E33B0AB0A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680" y="3965393"/>
              <a:ext cx="974835" cy="312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Syst. Anal.</a:t>
              </a:r>
            </a:p>
          </p:txBody>
        </p:sp>
        <p:sp>
          <p:nvSpPr>
            <p:cNvPr id="182" name="Freeform 47">
              <a:extLst>
                <a:ext uri="{FF2B5EF4-FFF2-40B4-BE49-F238E27FC236}">
                  <a16:creationId xmlns:a16="http://schemas.microsoft.com/office/drawing/2014/main" id="{4B8B6BCC-6C23-4704-A3B5-06E7952FC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394" y="2162906"/>
              <a:ext cx="3001257" cy="20929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24"/>
                </a:cxn>
                <a:cxn ang="0">
                  <a:pos x="1612" y="1224"/>
                </a:cxn>
              </a:cxnLst>
              <a:rect l="0" t="0" r="r" b="b"/>
              <a:pathLst>
                <a:path w="1613" h="1225">
                  <a:moveTo>
                    <a:pt x="0" y="0"/>
                  </a:moveTo>
                  <a:lnTo>
                    <a:pt x="0" y="1224"/>
                  </a:lnTo>
                  <a:lnTo>
                    <a:pt x="1612" y="1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30046" tIns="65023" rIns="130046" bIns="65023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83" name="Line 48">
              <a:extLst>
                <a:ext uri="{FF2B5EF4-FFF2-40B4-BE49-F238E27FC236}">
                  <a16:creationId xmlns:a16="http://schemas.microsoft.com/office/drawing/2014/main" id="{A1871F16-908A-411C-8547-B978C97D3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49757" y="2169740"/>
              <a:ext cx="0" cy="20775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84" name="Line 49">
              <a:extLst>
                <a:ext uri="{FF2B5EF4-FFF2-40B4-BE49-F238E27FC236}">
                  <a16:creationId xmlns:a16="http://schemas.microsoft.com/office/drawing/2014/main" id="{1FB2A8A1-FBED-41CE-961C-3B5BCD8B7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3094" y="2169740"/>
              <a:ext cx="0" cy="20775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85" name="Line 50">
              <a:extLst>
                <a:ext uri="{FF2B5EF4-FFF2-40B4-BE49-F238E27FC236}">
                  <a16:creationId xmlns:a16="http://schemas.microsoft.com/office/drawing/2014/main" id="{F083FC98-2D65-401C-8C8F-F3356037F3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3677" y="2169740"/>
              <a:ext cx="0" cy="20775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86" name="Rectangle 51">
              <a:extLst>
                <a:ext uri="{FF2B5EF4-FFF2-40B4-BE49-F238E27FC236}">
                  <a16:creationId xmlns:a16="http://schemas.microsoft.com/office/drawing/2014/main" id="{2B0F1D0D-C064-478E-9E35-1EC812883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0079" y="1699156"/>
              <a:ext cx="668662" cy="343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EMP</a:t>
              </a:r>
            </a:p>
          </p:txBody>
        </p:sp>
      </p:grpSp>
      <p:grpSp>
        <p:nvGrpSpPr>
          <p:cNvPr id="187" name="Group 16">
            <a:extLst>
              <a:ext uri="{FF2B5EF4-FFF2-40B4-BE49-F238E27FC236}">
                <a16:creationId xmlns:a16="http://schemas.microsoft.com/office/drawing/2014/main" id="{BF9886F6-AF59-4385-A6A6-177A619CFAD7}"/>
              </a:ext>
            </a:extLst>
          </p:cNvPr>
          <p:cNvGrpSpPr>
            <a:grpSpLocks/>
          </p:cNvGrpSpPr>
          <p:nvPr/>
        </p:nvGrpSpPr>
        <p:grpSpPr bwMode="auto">
          <a:xfrm>
            <a:off x="5760185" y="4275021"/>
            <a:ext cx="2625027" cy="1859300"/>
            <a:chOff x="3917" y="2799"/>
            <a:chExt cx="1199" cy="893"/>
          </a:xfrm>
        </p:grpSpPr>
        <p:sp>
          <p:nvSpPr>
            <p:cNvPr id="188" name="Rectangle 4">
              <a:extLst>
                <a:ext uri="{FF2B5EF4-FFF2-40B4-BE49-F238E27FC236}">
                  <a16:creationId xmlns:a16="http://schemas.microsoft.com/office/drawing/2014/main" id="{DAD37FE6-FD35-4C51-83F8-1E33DE583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2" y="2980"/>
              <a:ext cx="1144" cy="7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89" name="Line 5">
              <a:extLst>
                <a:ext uri="{FF2B5EF4-FFF2-40B4-BE49-F238E27FC236}">
                  <a16:creationId xmlns:a16="http://schemas.microsoft.com/office/drawing/2014/main" id="{75372ECC-E80A-4E49-874F-6D1D6CB34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3196"/>
              <a:ext cx="1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90" name="Line 6">
              <a:extLst>
                <a:ext uri="{FF2B5EF4-FFF2-40B4-BE49-F238E27FC236}">
                  <a16:creationId xmlns:a16="http://schemas.microsoft.com/office/drawing/2014/main" id="{5182FF02-F40E-461A-9437-E8085B40A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4" y="2980"/>
              <a:ext cx="0" cy="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200" dirty="0">
                <a:latin typeface="Calisto MT" panose="02040603050505030304" pitchFamily="18" charset="0"/>
              </a:endParaRPr>
            </a:p>
          </p:txBody>
        </p:sp>
        <p:sp>
          <p:nvSpPr>
            <p:cNvPr id="191" name="Rectangle 7">
              <a:extLst>
                <a:ext uri="{FF2B5EF4-FFF2-40B4-BE49-F238E27FC236}">
                  <a16:creationId xmlns:a16="http://schemas.microsoft.com/office/drawing/2014/main" id="{2C1926FB-57C7-4D50-8781-4D30D40CE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" y="3015"/>
              <a:ext cx="236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ENO</a:t>
              </a:r>
            </a:p>
          </p:txBody>
        </p:sp>
        <p:sp>
          <p:nvSpPr>
            <p:cNvPr id="192" name="Rectangle 8">
              <a:extLst>
                <a:ext uri="{FF2B5EF4-FFF2-40B4-BE49-F238E27FC236}">
                  <a16:creationId xmlns:a16="http://schemas.microsoft.com/office/drawing/2014/main" id="{582127C8-AD01-4D90-A2BC-B2F95307A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3015"/>
              <a:ext cx="343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ENAME</a:t>
              </a:r>
            </a:p>
          </p:txBody>
        </p:sp>
        <p:sp>
          <p:nvSpPr>
            <p:cNvPr id="193" name="Rectangle 9">
              <a:extLst>
                <a:ext uri="{FF2B5EF4-FFF2-40B4-BE49-F238E27FC236}">
                  <a16:creationId xmlns:a16="http://schemas.microsoft.com/office/drawing/2014/main" id="{68A99B91-C8D7-472F-ACBF-E987FEC34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3231"/>
              <a:ext cx="161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E2</a:t>
              </a:r>
            </a:p>
          </p:txBody>
        </p:sp>
        <p:sp>
          <p:nvSpPr>
            <p:cNvPr id="194" name="Rectangle 10">
              <a:extLst>
                <a:ext uri="{FF2B5EF4-FFF2-40B4-BE49-F238E27FC236}">
                  <a16:creationId xmlns:a16="http://schemas.microsoft.com/office/drawing/2014/main" id="{E9669CF1-EA99-42F6-A868-3C41E6A37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3231"/>
              <a:ext cx="339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Calisto MT" panose="02040603050505030304" pitchFamily="18" charset="0"/>
                </a:rPr>
                <a:t>M.Smith</a:t>
              </a:r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195" name="Rectangle 11">
              <a:extLst>
                <a:ext uri="{FF2B5EF4-FFF2-40B4-BE49-F238E27FC236}">
                  <a16:creationId xmlns:a16="http://schemas.microsoft.com/office/drawing/2014/main" id="{7FDCAEA5-95FA-4571-A6B1-C6B5DA5E1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3375"/>
              <a:ext cx="161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E5</a:t>
              </a:r>
            </a:p>
          </p:txBody>
        </p:sp>
        <p:sp>
          <p:nvSpPr>
            <p:cNvPr id="196" name="Rectangle 12">
              <a:extLst>
                <a:ext uri="{FF2B5EF4-FFF2-40B4-BE49-F238E27FC236}">
                  <a16:creationId xmlns:a16="http://schemas.microsoft.com/office/drawing/2014/main" id="{FC04E3ED-BCCA-47C7-AF54-D38C10518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" y="3375"/>
              <a:ext cx="315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Calisto MT" panose="02040603050505030304" pitchFamily="18" charset="0"/>
                </a:rPr>
                <a:t>B.Casey</a:t>
              </a:r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197" name="Rectangle 13">
              <a:extLst>
                <a:ext uri="{FF2B5EF4-FFF2-40B4-BE49-F238E27FC236}">
                  <a16:creationId xmlns:a16="http://schemas.microsoft.com/office/drawing/2014/main" id="{48245D2E-08CA-4D5D-8F44-BD094F9E2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3519"/>
              <a:ext cx="161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E8</a:t>
              </a:r>
            </a:p>
          </p:txBody>
        </p:sp>
        <p:sp>
          <p:nvSpPr>
            <p:cNvPr id="198" name="Rectangle 14">
              <a:extLst>
                <a:ext uri="{FF2B5EF4-FFF2-40B4-BE49-F238E27FC236}">
                  <a16:creationId xmlns:a16="http://schemas.microsoft.com/office/drawing/2014/main" id="{4CE0F539-9EBD-43B7-A554-728B9C4A0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3519"/>
              <a:ext cx="284" cy="1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Calisto MT" panose="02040603050505030304" pitchFamily="18" charset="0"/>
                </a:rPr>
                <a:t>J.Jones</a:t>
              </a:r>
              <a:endParaRPr lang="en-US" sz="1200" dirty="0">
                <a:solidFill>
                  <a:srgbClr val="00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199" name="Rectangle 15">
              <a:extLst>
                <a:ext uri="{FF2B5EF4-FFF2-40B4-BE49-F238E27FC236}">
                  <a16:creationId xmlns:a16="http://schemas.microsoft.com/office/drawing/2014/main" id="{34BE1B81-7682-4AC5-B2AC-7AB1AC627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7" y="2799"/>
              <a:ext cx="364" cy="1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Calisto MT" panose="02040603050505030304" pitchFamily="18" charset="0"/>
                </a:rPr>
                <a:t>SYSAN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99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1A06-F3F5-46F8-A98C-3A725279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9B19-FD35-4D08-8347-BDFAF79E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Monotype Sorts" charset="2"/>
              <a:buNone/>
            </a:pPr>
            <a:r>
              <a:rPr lang="en-US" dirty="0"/>
              <a:t>Views can be manipulated as base relations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Example :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/>
              <a:t>	</a:t>
            </a:r>
            <a:r>
              <a:rPr lang="en-US" b="1" dirty="0"/>
              <a:t>SELECT</a:t>
            </a:r>
            <a:r>
              <a:rPr lang="en-US" dirty="0"/>
              <a:t>	ENAME, PNO, RESP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/>
              <a:t>	</a:t>
            </a:r>
            <a:r>
              <a:rPr lang="en-US" b="1" dirty="0"/>
              <a:t>FROM</a:t>
            </a:r>
            <a:r>
              <a:rPr lang="en-US" dirty="0"/>
              <a:t>	SYSAN, ASG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/>
              <a:t>	</a:t>
            </a:r>
            <a:r>
              <a:rPr lang="en-US" b="1" dirty="0"/>
              <a:t>WHERE</a:t>
            </a:r>
            <a:r>
              <a:rPr lang="en-US" dirty="0"/>
              <a:t>	SYSAN.ENO = ASG.ENO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6578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D715-8DEA-4345-9E2D-4BFA21FC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Modification</a:t>
            </a:r>
            <a:endParaRPr lang="en-ID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A4CD07-2662-49C6-85F6-58B7A86A15A3}"/>
              </a:ext>
            </a:extLst>
          </p:cNvPr>
          <p:cNvSpPr txBox="1">
            <a:spLocks noChangeArrowheads="1"/>
          </p:cNvSpPr>
          <p:nvPr/>
        </p:nvSpPr>
        <p:spPr>
          <a:xfrm>
            <a:off x="419023" y="1636127"/>
            <a:ext cx="5981777" cy="459841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8300" lvl="1">
              <a:buFont typeface="Century Schoolbook" charset="0"/>
              <a:buNone/>
            </a:pPr>
            <a:r>
              <a:rPr lang="en-US"/>
              <a:t>Queries expressed on views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/>
              <a:t> </a:t>
            </a:r>
            <a:endParaRPr lang="en-US">
              <a:latin typeface="Symbol" pitchFamily="18" charset="2"/>
            </a:endParaRPr>
          </a:p>
          <a:p>
            <a:pPr marL="368300" lvl="1">
              <a:buFont typeface="Century Schoolbook" charset="0"/>
              <a:buNone/>
            </a:pPr>
            <a:r>
              <a:rPr lang="en-US"/>
              <a:t>Queries expressed on base relations</a:t>
            </a:r>
          </a:p>
          <a:p>
            <a:pPr>
              <a:buFont typeface="Monotype Sorts" charset="2"/>
              <a:buNone/>
            </a:pPr>
            <a:r>
              <a:rPr lang="en-US"/>
              <a:t>Example :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SELECT</a:t>
            </a:r>
            <a:r>
              <a:rPr lang="en-US">
                <a:latin typeface="Courier New"/>
              </a:rPr>
              <a:t> ENAME, PNO, RESP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FROM</a:t>
            </a:r>
            <a:r>
              <a:rPr lang="en-US">
                <a:latin typeface="Courier New"/>
              </a:rPr>
              <a:t>	SYSAN,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WHERE</a:t>
            </a:r>
            <a:r>
              <a:rPr lang="en-US">
                <a:latin typeface="Courier New"/>
              </a:rPr>
              <a:t>	SYSAN.ENO 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endParaRPr lang="en-US" b="1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SELECT</a:t>
            </a:r>
            <a:r>
              <a:rPr lang="en-US">
                <a:latin typeface="Courier New"/>
              </a:rPr>
              <a:t> ENAME,PNO,RESP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FROM</a:t>
            </a:r>
            <a:r>
              <a:rPr lang="en-US">
                <a:latin typeface="Courier New"/>
              </a:rPr>
              <a:t>	EMP,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WHERE</a:t>
            </a:r>
            <a:r>
              <a:rPr lang="en-US">
                <a:latin typeface="Courier New"/>
              </a:rPr>
              <a:t>	EMP.ENO 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>
                <a:latin typeface="Courier New"/>
              </a:rPr>
              <a:t>AND</a:t>
            </a:r>
            <a:r>
              <a:rPr lang="en-US">
                <a:latin typeface="Courier New"/>
              </a:rPr>
              <a:t> 	TITLE = "Syst. Anal."</a:t>
            </a:r>
          </a:p>
          <a:p>
            <a:pPr lvl="2">
              <a:buFont typeface="Monotype Sorts" charset="2"/>
              <a:buNone/>
            </a:pPr>
            <a:endParaRPr lang="en-US" dirty="0">
              <a:latin typeface="Courier New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B2DD38B-8287-4A22-9C83-35845F29EF4C}"/>
              </a:ext>
            </a:extLst>
          </p:cNvPr>
          <p:cNvGrpSpPr/>
          <p:nvPr/>
        </p:nvGrpSpPr>
        <p:grpSpPr>
          <a:xfrm>
            <a:off x="5953862" y="2493305"/>
            <a:ext cx="3720818" cy="2564836"/>
            <a:chOff x="8489244" y="5915378"/>
            <a:chExt cx="3720818" cy="2564836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540D3CC3-8DCD-4740-B1BB-85985FFE0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9244" y="5915378"/>
              <a:ext cx="3720818" cy="256483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539DF35C-9606-4CB3-87C2-39D96DA32F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7306" y="6520462"/>
              <a:ext cx="37027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280A6F2A-80B5-4607-96C7-5892955F9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3253" y="5915378"/>
              <a:ext cx="0" cy="25648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D930113B-82E6-4485-AC2E-3076E01C34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3147" y="5915378"/>
              <a:ext cx="0" cy="25648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5E255C99-D09F-463F-B34E-CFEEAFF68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4542" y="6023752"/>
              <a:ext cx="1131929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D5F13BDD-66C3-4BF9-97EF-18FDBA7B3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0026" y="6023752"/>
              <a:ext cx="772856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5EEBDE40-DF02-46FC-A718-AB641CA7F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7005" y="6023752"/>
              <a:ext cx="816138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RESP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F86E4413-6421-4126-B4F0-942B3AF5F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1622" y="6619805"/>
              <a:ext cx="113834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  <a:latin typeface="Book Antiqua"/>
                </a:rPr>
                <a:t>M.Smith</a:t>
              </a:r>
              <a:endParaRPr lang="en-US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3FE49404-CB49-4081-AFAC-0FB614DF2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8191" y="6619805"/>
              <a:ext cx="514773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6583FC2B-85AF-455A-B077-E7FC8D8A2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0872" y="6619805"/>
              <a:ext cx="105819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Analyst</a:t>
              </a: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2E7FE162-8509-4E01-801B-E5F3E1EFB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1622" y="7107485"/>
              <a:ext cx="113834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  <a:latin typeface="Book Antiqua"/>
                </a:rPr>
                <a:t>M.Smith</a:t>
              </a:r>
              <a:endParaRPr lang="en-US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44A94A91-4A1C-403F-A274-E8467DF4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8191" y="7107485"/>
              <a:ext cx="514773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F8915739-6DFB-4731-810D-53989DC7D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0872" y="7107485"/>
              <a:ext cx="105819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Analyst</a:t>
              </a: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820ED329-D581-47BF-AF68-DDDE4B93F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6695" y="7568072"/>
              <a:ext cx="107422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  <a:latin typeface="Book Antiqua"/>
                </a:rPr>
                <a:t>B.Casey</a:t>
              </a:r>
              <a:endParaRPr lang="en-US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95DF569B-B310-4EEB-97D8-FF1B0CBBA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8191" y="7568072"/>
              <a:ext cx="514773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P3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5723871C-C6B6-4044-A16A-706E05484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7499" y="7568072"/>
              <a:ext cx="1173607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Manager</a:t>
              </a: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F7E8F6DA-85DA-4B61-A481-17A878F70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5118" y="8055752"/>
              <a:ext cx="941172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  <a:latin typeface="Book Antiqua"/>
                </a:rPr>
                <a:t>J.Jones</a:t>
              </a:r>
              <a:endParaRPr lang="en-US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2B516981-5420-4597-991A-B541946DC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4293" y="8055752"/>
              <a:ext cx="514773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5B7218D4-D07A-4384-91DE-894A033E6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7499" y="8055752"/>
              <a:ext cx="1173607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Manager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99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21A0-0443-4CCA-B151-C1D284DB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54DDE-3AC9-4185-8ADB-71C508586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3" y="2120366"/>
            <a:ext cx="6262257" cy="3158216"/>
          </a:xfrm>
        </p:spPr>
        <p:txBody>
          <a:bodyPr>
            <a:normAutofit/>
          </a:bodyPr>
          <a:lstStyle/>
          <a:p>
            <a:pPr>
              <a:tabLst>
                <a:tab pos="3007313" algn="l"/>
                <a:tab pos="4958003" algn="l"/>
              </a:tabLst>
            </a:pPr>
            <a:r>
              <a:rPr lang="en-US" dirty="0"/>
              <a:t>To restrict access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CREATE	VIEW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ESAME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AS	SELECT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*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FROM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EMP E1, EMP E2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WHERE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E1.TITLE = E2.TITLE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AND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	E1.ENO = 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USER</a:t>
            </a:r>
          </a:p>
          <a:p>
            <a:pPr>
              <a:tabLst>
                <a:tab pos="2286000" algn="l"/>
                <a:tab pos="4957763" algn="l"/>
              </a:tabLst>
            </a:pPr>
            <a:r>
              <a:rPr lang="en-US" dirty="0"/>
              <a:t>Query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SELECT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	*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FROM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ESAME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9B0B4B-15EB-46C0-9A30-73A110F5AEC8}"/>
              </a:ext>
            </a:extLst>
          </p:cNvPr>
          <p:cNvGrpSpPr/>
          <p:nvPr/>
        </p:nvGrpSpPr>
        <p:grpSpPr>
          <a:xfrm>
            <a:off x="5153891" y="4464300"/>
            <a:ext cx="4244622" cy="1628564"/>
            <a:chOff x="7315200" y="6592711"/>
            <a:chExt cx="4244622" cy="16285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867796-3513-416C-925F-A699038C8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0" y="6592711"/>
              <a:ext cx="4244622" cy="15714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8F88DA30-799F-4301-A5B3-C3C8D346F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5200" y="7152640"/>
              <a:ext cx="424462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020625C0-883B-4F1D-945E-72E9C0BB3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1840" y="6592711"/>
              <a:ext cx="0" cy="15714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AE186FA1-A736-4960-95A1-A6C8E36A89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25849" y="6592711"/>
              <a:ext cx="11290" cy="15714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B4F68E4-09E7-44B8-9317-D78BABA87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214" y="6655930"/>
              <a:ext cx="917058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1D8880-FFA5-4E7F-BC8F-8200D3A55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5511" y="6655930"/>
              <a:ext cx="1373745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65037A-34BC-4E47-B1C1-1AC5B87F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6494" y="6655930"/>
              <a:ext cx="108109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C7AA919-CF16-46CB-A073-7E695885E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9750" y="7224890"/>
              <a:ext cx="587541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F76630-9166-4F22-BAE0-5B0E2E68B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5289" y="7224890"/>
              <a:ext cx="103616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A7C6FE-EE4B-44E2-B33D-A753426EB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9133" y="7224890"/>
              <a:ext cx="160321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Elect. Eng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E4951A-D3AC-4E58-B9D3-6BFAC2714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9750" y="7739663"/>
              <a:ext cx="587541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A2AC3E1-2585-4B1A-A03B-3678737CB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175" y="7739663"/>
              <a:ext cx="1146193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24E298-9618-4934-9D7C-D549C0E20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9133" y="7739663"/>
              <a:ext cx="160321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Elect. Eng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78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6687-491F-42DA-99AB-C53C4F5B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Updates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32DE5-EA41-41BB-BED3-977F71F5B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600919" algn="l"/>
                <a:tab pos="4145215" algn="l"/>
              </a:tabLst>
            </a:pPr>
            <a:r>
              <a:rPr lang="en-US" dirty="0"/>
              <a:t>Updatable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	CREATE	VIEW	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SYSAN(ENO,ENAME)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	AS	SELECT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ENO,ENAME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		FROM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EMP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WHERE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TITLE="Syst. Anal."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tabLst>
                <a:tab pos="2600919" algn="l"/>
                <a:tab pos="4145215" algn="l"/>
              </a:tabLst>
            </a:pPr>
            <a:r>
              <a:rPr lang="en-US" dirty="0"/>
              <a:t>Non-updatable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	CREATE	VIEW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EG(ENAME,RESP)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	AS	SELECT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ENAME,RESP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FROM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EMP, ASG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		WHERE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	EMP.ENO=ASG.ENO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6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7292-1406-43AC-9D2A-E6122666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Security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39D0-ADD9-401A-A553-8A3BE456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b="1" dirty="0"/>
              <a:t>Data protection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Prevents the physical content of data to be understood by unauthorized users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Uses encryption/decryption techniques (Public key)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b="1" dirty="0"/>
              <a:t>Access control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Only authorized users perform operations they are allowed to on database objects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Discretionary access control (DAC)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Long been provided by DBMS with authorization rules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Multilevel access control (MAC)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Increases security with security levels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7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86AF-08CF-4EF9-8CE8-668C598AB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Access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E41B9-04A9-4337-8DA9-731B6D41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/>
              <a:t>Main actors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Subjects (users, groups of users) who execute operations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Operations (in queries or application programs)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Objects, on which operations are performed</a:t>
            </a:r>
          </a:p>
          <a:p>
            <a:r>
              <a:rPr lang="en-US" b="1" dirty="0"/>
              <a:t>Checking whether a subject may perform an op. on an object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Authorization= (subject, op. type, object def.)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Defined using GRANT OR REVOKE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Centralized: one single user class (admin.) may grant or revoke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Decentralized, with op. type GRANT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More flexible but recursive revoking process which needs the hierarchy of grants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549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665</Words>
  <Application>Microsoft Office PowerPoint</Application>
  <PresentationFormat>A4 Paper (210x297 mm)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Calisto MT</vt:lpstr>
      <vt:lpstr>Century Schoolbook</vt:lpstr>
      <vt:lpstr>Courier New</vt:lpstr>
      <vt:lpstr>Monotype Sorts</vt:lpstr>
      <vt:lpstr>Segoe UI</vt:lpstr>
      <vt:lpstr>Symbol</vt:lpstr>
      <vt:lpstr>Wingdings</vt:lpstr>
      <vt:lpstr>Office Theme</vt:lpstr>
      <vt:lpstr>Custom Design</vt:lpstr>
      <vt:lpstr>PowerPoint Presentation</vt:lpstr>
      <vt:lpstr>Semantic Data Control</vt:lpstr>
      <vt:lpstr>View Management</vt:lpstr>
      <vt:lpstr>View Management</vt:lpstr>
      <vt:lpstr>Query Modification</vt:lpstr>
      <vt:lpstr>View Management</vt:lpstr>
      <vt:lpstr>View Updates</vt:lpstr>
      <vt:lpstr>Data Security</vt:lpstr>
      <vt:lpstr>Discretionary Access Control</vt:lpstr>
      <vt:lpstr>Multilevel Access Control</vt:lpstr>
      <vt:lpstr>Distributed Access Control</vt:lpstr>
      <vt:lpstr>Semantic Integrity Control</vt:lpstr>
      <vt:lpstr>Semantic Integrity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35</cp:revision>
  <dcterms:created xsi:type="dcterms:W3CDTF">2017-09-18T04:18:49Z</dcterms:created>
  <dcterms:modified xsi:type="dcterms:W3CDTF">2017-10-23T03:42:48Z</dcterms:modified>
</cp:coreProperties>
</file>