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8"/>
  </p:notesMasterIdLst>
  <p:sldIdLst>
    <p:sldId id="256" r:id="rId3"/>
    <p:sldId id="26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672" y="-678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15/11/2017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QUERY OPTIMIZATION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8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5F5E-A422-49AD-8EC2-D9AE1C272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 Optimization Issues – Optimization Timing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7D5F9-C7E9-43CC-89DF-ACEB14A49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b="1" dirty="0"/>
              <a:t>Static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Compilation </a:t>
            </a:r>
            <a:r>
              <a:rPr lang="en-US" sz="1800" dirty="0">
                <a:latin typeface="Segoe UI" panose="020B0502040204020203" pitchFamily="34" charset="0"/>
                <a:ea typeface="Wingdings"/>
                <a:cs typeface="Segoe UI" panose="020B0502040204020203" pitchFamily="34" charset="0"/>
                <a:sym typeface="Wingdings"/>
              </a:rPr>
              <a:t>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optimize prior to the execution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Difficult to estimate the size of the intermediate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results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  <a:sym typeface="Symbol" charset="2"/>
              </a:rPr>
              <a:t>⇒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error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propagation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Can amortize over many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R*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b="1" dirty="0"/>
              <a:t>Dynamic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Run time optimization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Exact information on the intermediate relation sizes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Have to reoptimize for multiple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Distributed INGRES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b="1" dirty="0"/>
              <a:t>Hybrid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Compile using a static algorithm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If the error in estimate sizes &gt; threshold, reoptimize at run time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Mermaid</a:t>
            </a:r>
          </a:p>
        </p:txBody>
      </p:sp>
    </p:spTree>
    <p:extLst>
      <p:ext uri="{BB962C8B-B14F-4D97-AF65-F5344CB8AC3E}">
        <p14:creationId xmlns:p14="http://schemas.microsoft.com/office/powerpoint/2010/main" val="164466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06A0-B50B-4909-ADBA-4DC1CE220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Statistics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B779-B679-4124-8DB8-2E5D18497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/>
              <a:t>Relation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Cardinality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Size of a tuple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Fraction of tuples participating in a join with another relation</a:t>
            </a:r>
          </a:p>
          <a:p>
            <a:r>
              <a:rPr lang="en-US" b="1" dirty="0"/>
              <a:t>Attribute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Cardinality of domain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Actual number of distinct values</a:t>
            </a:r>
          </a:p>
          <a:p>
            <a:r>
              <a:rPr lang="en-US" b="1" dirty="0"/>
              <a:t>Common assumptions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Independence between different attribute values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Uniform distribution of attribute values within their domain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1EAF-B1B1-48D3-AF3D-0A145D47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Decision Sites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B1BA-E37A-44CF-A16C-156E8A69A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/>
              <a:t>Centralized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Single site determines the “best” schedule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Simple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Need knowledge about the entire distributed database</a:t>
            </a:r>
          </a:p>
          <a:p>
            <a:r>
              <a:rPr lang="en-US" b="1" dirty="0"/>
              <a:t>Distributed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Cooperation among sites to determine the schedule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Need only local information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Cost of cooperation</a:t>
            </a:r>
          </a:p>
          <a:p>
            <a:r>
              <a:rPr lang="en-US" b="1" dirty="0"/>
              <a:t>Hybrid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One site determines the global schedule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Each site optimizes the local subqueries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4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C17D-C3C2-4705-BA50-6C889BAA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 Optimization Issues – Network Topology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B35E9-FFF2-4E60-9EE6-9DF8C91F2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6127"/>
            <a:ext cx="8229600" cy="4568496"/>
          </a:xfrm>
        </p:spPr>
        <p:txBody>
          <a:bodyPr>
            <a:noAutofit/>
          </a:bodyPr>
          <a:lstStyle/>
          <a:p>
            <a:pPr marL="487672" indent="-48767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b="1" dirty="0"/>
              <a:t>Wide area networks (WAN) – point-to-point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Characteristics</a:t>
            </a:r>
          </a:p>
          <a:p>
            <a:pPr marL="1788132" lvl="2" indent="-48767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Low bandwidth</a:t>
            </a:r>
          </a:p>
          <a:p>
            <a:pPr marL="1788132" lvl="2" indent="-48767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Low speed</a:t>
            </a:r>
          </a:p>
          <a:p>
            <a:pPr marL="1788132" lvl="2" indent="-48767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High protocol overhead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Communication cost will dominate; ignore all other cost factors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Global schedule to minimize communication cost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Local schedules according to centralized query optimization</a:t>
            </a:r>
          </a:p>
          <a:p>
            <a:pPr marL="487672" indent="-48767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b="1" dirty="0"/>
              <a:t>Local area networks (LAN)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Communication cost not that dominant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Total cost function should be considered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Broadcasting can be exploited (joins)</a:t>
            </a:r>
          </a:p>
          <a:p>
            <a:pPr marL="1144676" lvl="1" indent="-49444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Special algorithms exist for star networks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33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8EDA-AE64-4219-84FB-2DFFF7E0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60" y="1174638"/>
            <a:ext cx="4224434" cy="960439"/>
          </a:xfrm>
        </p:spPr>
        <p:txBody>
          <a:bodyPr>
            <a:normAutofit fontScale="90000"/>
          </a:bodyPr>
          <a:lstStyle/>
          <a:p>
            <a:r>
              <a:rPr lang="en-US" dirty="0"/>
              <a:t>Distributed Query </a:t>
            </a:r>
            <a:br>
              <a:rPr lang="en-US" dirty="0"/>
            </a:br>
            <a:r>
              <a:rPr lang="en-US" dirty="0"/>
              <a:t>Processing Methodology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DF6833-18B4-424B-8B0B-3E09D84677A0}"/>
              </a:ext>
            </a:extLst>
          </p:cNvPr>
          <p:cNvGrpSpPr/>
          <p:nvPr/>
        </p:nvGrpSpPr>
        <p:grpSpPr>
          <a:xfrm>
            <a:off x="2888166" y="744721"/>
            <a:ext cx="6626537" cy="5990306"/>
            <a:chOff x="2055008" y="2356520"/>
            <a:chExt cx="9297099" cy="730262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E1532DDF-1948-424F-9C04-7186417E2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128" y="2356520"/>
              <a:ext cx="5211222" cy="6058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600" dirty="0">
                  <a:latin typeface="Calisto MT" panose="02040603050505030304" pitchFamily="18" charset="0"/>
                </a:rPr>
                <a:t>Calculus Query on Distributed Relations</a:t>
              </a:r>
            </a:p>
          </p:txBody>
        </p:sp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F978BDBF-11C4-48F1-8EEB-BECA82647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008" y="4608699"/>
              <a:ext cx="1850948" cy="7559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alisto MT" panose="02040603050505030304" pitchFamily="18" charset="0"/>
                </a:rPr>
                <a:t>CONTROL</a:t>
              </a:r>
            </a:p>
            <a:p>
              <a:pPr algn="ctr"/>
              <a:r>
                <a:rPr lang="en-US" sz="1600" dirty="0">
                  <a:latin typeface="Calisto MT" panose="02040603050505030304" pitchFamily="18" charset="0"/>
                </a:rPr>
                <a:t>SITE</a:t>
              </a:r>
            </a:p>
          </p:txBody>
        </p: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B541CAC5-E8EF-46C2-BB88-3EFFECA4B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393" y="8130832"/>
              <a:ext cx="1393162" cy="7559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listo MT" panose="02040603050505030304" pitchFamily="18" charset="0"/>
                </a:rPr>
                <a:t>LOCAL</a:t>
              </a:r>
            </a:p>
            <a:p>
              <a:r>
                <a:rPr lang="en-US" sz="1600" dirty="0">
                  <a:latin typeface="Calisto MT" panose="02040603050505030304" pitchFamily="18" charset="0"/>
                </a:rPr>
                <a:t>SITES</a:t>
              </a:r>
            </a:p>
          </p:txBody>
        </p:sp>
        <p:sp>
          <p:nvSpPr>
            <p:cNvPr id="8" name="Rectangle 24">
              <a:extLst>
                <a:ext uri="{FF2B5EF4-FFF2-40B4-BE49-F238E27FC236}">
                  <a16:creationId xmlns:a16="http://schemas.microsoft.com/office/drawing/2014/main" id="{EF429AAD-084C-4DAA-8B1E-048ABB53B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570" y="3129854"/>
              <a:ext cx="2384213" cy="52380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Query</a:t>
              </a:r>
            </a:p>
            <a:p>
              <a:pPr algn="ctr">
                <a:lnSpc>
                  <a:spcPct val="75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Decomposition</a:t>
              </a:r>
            </a:p>
          </p:txBody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55B1D82B-4477-4829-B16A-AFF02B143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570" y="4863828"/>
              <a:ext cx="2384213" cy="52380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Data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Localization</a:t>
              </a:r>
            </a:p>
          </p:txBody>
        </p:sp>
        <p:sp>
          <p:nvSpPr>
            <p:cNvPr id="10" name="Rectangle 26">
              <a:extLst>
                <a:ext uri="{FF2B5EF4-FFF2-40B4-BE49-F238E27FC236}">
                  <a16:creationId xmlns:a16="http://schemas.microsoft.com/office/drawing/2014/main" id="{AE0F718A-DAAA-4C5C-B1CA-DE111D580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831" y="3951687"/>
              <a:ext cx="4223431" cy="6058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600" dirty="0">
                  <a:latin typeface="Calisto MT" panose="02040603050505030304" pitchFamily="18" charset="0"/>
                </a:rPr>
                <a:t>Algebraic Query on Distributed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dirty="0">
                  <a:latin typeface="Calisto MT" panose="02040603050505030304" pitchFamily="18" charset="0"/>
                </a:rPr>
                <a:t>Relations</a:t>
              </a:r>
            </a:p>
          </p:txBody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0938DBAF-C225-46F9-A2C5-7B5057DEF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570" y="6344930"/>
              <a:ext cx="2384213" cy="52380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Global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Optimization</a:t>
              </a:r>
            </a:p>
          </p:txBody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4525DC51-2215-4999-A5C9-8E00953CC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7056" y="5647278"/>
              <a:ext cx="2395240" cy="4557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alisto MT" panose="02040603050505030304" pitchFamily="18" charset="0"/>
                </a:rPr>
                <a:t>Fragment Query</a:t>
              </a:r>
            </a:p>
          </p:txBody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AE653BC5-45C0-48FC-AFFE-EAFAB94F2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570" y="8151152"/>
              <a:ext cx="2384213" cy="52380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Local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Optimization</a:t>
              </a:r>
            </a:p>
          </p:txBody>
        </p:sp>
        <p:sp>
          <p:nvSpPr>
            <p:cNvPr id="14" name="Rectangle 30">
              <a:extLst>
                <a:ext uri="{FF2B5EF4-FFF2-40B4-BE49-F238E27FC236}">
                  <a16:creationId xmlns:a16="http://schemas.microsoft.com/office/drawing/2014/main" id="{9F16F6D3-F83D-4621-89F0-27F67A131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633" y="7239010"/>
              <a:ext cx="4404344" cy="6058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600" dirty="0">
                  <a:latin typeface="Calisto MT" panose="02040603050505030304" pitchFamily="18" charset="0"/>
                </a:rPr>
                <a:t>Optimized Fragment Query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dirty="0">
                  <a:latin typeface="Calisto MT" panose="02040603050505030304" pitchFamily="18" charset="0"/>
                </a:rPr>
                <a:t>with Communication Operations</a:t>
              </a:r>
            </a:p>
          </p:txBody>
        </p:sp>
        <p:sp>
          <p:nvSpPr>
            <p:cNvPr id="15" name="Rectangle 31">
              <a:extLst>
                <a:ext uri="{FF2B5EF4-FFF2-40B4-BE49-F238E27FC236}">
                  <a16:creationId xmlns:a16="http://schemas.microsoft.com/office/drawing/2014/main" id="{FC809732-C9E0-4DF2-BF62-8F00623E3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201" y="9053264"/>
              <a:ext cx="3400486" cy="6058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600" dirty="0">
                  <a:latin typeface="Calisto MT" panose="02040603050505030304" pitchFamily="18" charset="0"/>
                </a:rPr>
                <a:t>Optimized Local Queries</a:t>
              </a:r>
            </a:p>
          </p:txBody>
        </p:sp>
        <p:sp>
          <p:nvSpPr>
            <p:cNvPr id="16" name="Line 32">
              <a:extLst>
                <a:ext uri="{FF2B5EF4-FFF2-40B4-BE49-F238E27FC236}">
                  <a16:creationId xmlns:a16="http://schemas.microsoft.com/office/drawing/2014/main" id="{597787F4-67A9-4720-9F41-49CDAD8399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871108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17" name="Line 33">
              <a:extLst>
                <a:ext uri="{FF2B5EF4-FFF2-40B4-BE49-F238E27FC236}">
                  <a16:creationId xmlns:a16="http://schemas.microsoft.com/office/drawing/2014/main" id="{8D09C608-D653-41BA-92BA-0E8D8D3F1A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776281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18" name="Line 34">
              <a:extLst>
                <a:ext uri="{FF2B5EF4-FFF2-40B4-BE49-F238E27FC236}">
                  <a16:creationId xmlns:a16="http://schemas.microsoft.com/office/drawing/2014/main" id="{971447B9-CC7E-4BF1-8EAE-76B38E920B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69229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19" name="Line 35">
              <a:extLst>
                <a:ext uri="{FF2B5EF4-FFF2-40B4-BE49-F238E27FC236}">
                  <a16:creationId xmlns:a16="http://schemas.microsoft.com/office/drawing/2014/main" id="{9A945701-4CAA-4CD4-AB3B-50CA40D590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5983685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20" name="Line 36">
              <a:extLst>
                <a:ext uri="{FF2B5EF4-FFF2-40B4-BE49-F238E27FC236}">
                  <a16:creationId xmlns:a16="http://schemas.microsoft.com/office/drawing/2014/main" id="{2AE08F40-5DA3-4C5F-9C8C-258095B8FE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540569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45B798B8-10E5-405F-B631-4E984B0C89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4448396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EB0FBBB3-81E6-4E22-BEC3-E20D7F61A4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36717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23" name="Line 39">
              <a:extLst>
                <a:ext uri="{FF2B5EF4-FFF2-40B4-BE49-F238E27FC236}">
                  <a16:creationId xmlns:a16="http://schemas.microsoft.com/office/drawing/2014/main" id="{B69F401A-8363-4307-9387-CC970AB34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4676" y="2750547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24" name="Oval 40">
              <a:extLst>
                <a:ext uri="{FF2B5EF4-FFF2-40B4-BE49-F238E27FC236}">
                  <a16:creationId xmlns:a16="http://schemas.microsoft.com/office/drawing/2014/main" id="{A30DA0A6-2B38-43C7-B677-E58AF25FF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3014" y="3030512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GLOBAL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SCHEMA</a:t>
              </a:r>
            </a:p>
          </p:txBody>
        </p:sp>
        <p:sp>
          <p:nvSpPr>
            <p:cNvPr id="25" name="Oval 41">
              <a:extLst>
                <a:ext uri="{FF2B5EF4-FFF2-40B4-BE49-F238E27FC236}">
                  <a16:creationId xmlns:a16="http://schemas.microsoft.com/office/drawing/2014/main" id="{69AC1037-5AE2-42BB-9A1C-597BDCF46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3014" y="4764485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FRAGMENT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SCHEMA</a:t>
              </a:r>
            </a:p>
          </p:txBody>
        </p:sp>
        <p:sp>
          <p:nvSpPr>
            <p:cNvPr id="26" name="Oval 42">
              <a:extLst>
                <a:ext uri="{FF2B5EF4-FFF2-40B4-BE49-F238E27FC236}">
                  <a16:creationId xmlns:a16="http://schemas.microsoft.com/office/drawing/2014/main" id="{CF2F2116-6590-4512-8A87-1A46EC6C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3014" y="6245587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STATS ON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FRAGMENTS</a:t>
              </a:r>
            </a:p>
          </p:txBody>
        </p:sp>
        <p:sp>
          <p:nvSpPr>
            <p:cNvPr id="27" name="Oval 43">
              <a:extLst>
                <a:ext uri="{FF2B5EF4-FFF2-40B4-BE49-F238E27FC236}">
                  <a16:creationId xmlns:a16="http://schemas.microsoft.com/office/drawing/2014/main" id="{3CAC553C-1DFB-4D54-8199-CB0DF624E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3014" y="8051810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LOCAL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sto MT" panose="02040603050505030304" pitchFamily="18" charset="0"/>
                </a:rPr>
                <a:t>SCHEMAS</a:t>
              </a:r>
            </a:p>
          </p:txBody>
        </p:sp>
        <p:sp>
          <p:nvSpPr>
            <p:cNvPr id="28" name="Line 44">
              <a:extLst>
                <a:ext uri="{FF2B5EF4-FFF2-40B4-BE49-F238E27FC236}">
                  <a16:creationId xmlns:a16="http://schemas.microsoft.com/office/drawing/2014/main" id="{91839C3A-A37F-4E15-98E8-69C14F4D2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86133" y="338272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29" name="Line 45">
              <a:extLst>
                <a:ext uri="{FF2B5EF4-FFF2-40B4-BE49-F238E27FC236}">
                  <a16:creationId xmlns:a16="http://schemas.microsoft.com/office/drawing/2014/main" id="{95EA4209-DFCC-4BB6-B546-539B182CC0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86133" y="513476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30" name="Line 46">
              <a:extLst>
                <a:ext uri="{FF2B5EF4-FFF2-40B4-BE49-F238E27FC236}">
                  <a16:creationId xmlns:a16="http://schemas.microsoft.com/office/drawing/2014/main" id="{8A08840D-3B4E-4E51-92E7-FC8D061E00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86133" y="659780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31" name="Line 47">
              <a:extLst>
                <a:ext uri="{FF2B5EF4-FFF2-40B4-BE49-F238E27FC236}">
                  <a16:creationId xmlns:a16="http://schemas.microsoft.com/office/drawing/2014/main" id="{A4478D25-8B88-46E7-8D71-A6CBC3A033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68071" y="842208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32" name="AutoShape 48">
              <a:extLst>
                <a:ext uri="{FF2B5EF4-FFF2-40B4-BE49-F238E27FC236}">
                  <a16:creationId xmlns:a16="http://schemas.microsoft.com/office/drawing/2014/main" id="{9C523EBE-857F-46B7-B7F3-FA8E77CB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813" y="2967294"/>
              <a:ext cx="541867" cy="4009813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  <p:sp>
          <p:nvSpPr>
            <p:cNvPr id="33" name="AutoShape 49">
              <a:extLst>
                <a:ext uri="{FF2B5EF4-FFF2-40B4-BE49-F238E27FC236}">
                  <a16:creationId xmlns:a16="http://schemas.microsoft.com/office/drawing/2014/main" id="{E6E49648-F208-4636-9683-F851C3A2C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187" y="7952468"/>
              <a:ext cx="433493" cy="1083733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Calisto MT" panose="020406030505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488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814A-ED1D-4B8C-AF2B-9FAD894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Process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1F432-81CF-4D10-BE2B-16729C3822E2}"/>
              </a:ext>
            </a:extLst>
          </p:cNvPr>
          <p:cNvGrpSpPr/>
          <p:nvPr/>
        </p:nvGrpSpPr>
        <p:grpSpPr>
          <a:xfrm>
            <a:off x="2940836" y="1636127"/>
            <a:ext cx="3926535" cy="4441287"/>
            <a:chOff x="4736818" y="2926080"/>
            <a:chExt cx="5804194" cy="5639211"/>
          </a:xfrm>
        </p:grpSpPr>
        <p:sp>
          <p:nvSpPr>
            <p:cNvPr id="5" name="Rectangle 1027">
              <a:extLst>
                <a:ext uri="{FF2B5EF4-FFF2-40B4-BE49-F238E27FC236}">
                  <a16:creationId xmlns:a16="http://schemas.microsoft.com/office/drawing/2014/main" id="{09DF4327-08ED-4E5C-90D6-601764A43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684" y="4009813"/>
              <a:ext cx="2492587" cy="866987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Text Box 1028">
              <a:extLst>
                <a:ext uri="{FF2B5EF4-FFF2-40B4-BE49-F238E27FC236}">
                  <a16:creationId xmlns:a16="http://schemas.microsoft.com/office/drawing/2014/main" id="{89327CEB-3CB8-49C3-BE4F-FD2EEA7F3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9611" y="3996267"/>
              <a:ext cx="2145580" cy="9952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Search Space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Generation</a:t>
              </a:r>
            </a:p>
          </p:txBody>
        </p:sp>
        <p:sp>
          <p:nvSpPr>
            <p:cNvPr id="7" name="Rectangle 1031">
              <a:extLst>
                <a:ext uri="{FF2B5EF4-FFF2-40B4-BE49-F238E27FC236}">
                  <a16:creationId xmlns:a16="http://schemas.microsoft.com/office/drawing/2014/main" id="{25072E8E-F74A-43EE-A7A3-5FE187459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684" y="6407573"/>
              <a:ext cx="2492587" cy="866987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 Box 1032">
              <a:extLst>
                <a:ext uri="{FF2B5EF4-FFF2-40B4-BE49-F238E27FC236}">
                  <a16:creationId xmlns:a16="http://schemas.microsoft.com/office/drawing/2014/main" id="{5A946257-09A1-4920-BEA3-B15FC2BA9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8752" y="6394028"/>
              <a:ext cx="1485043" cy="9952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Search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Strategy</a:t>
              </a:r>
            </a:p>
          </p:txBody>
        </p:sp>
        <p:sp>
          <p:nvSpPr>
            <p:cNvPr id="9" name="Text Box 1033">
              <a:extLst>
                <a:ext uri="{FF2B5EF4-FFF2-40B4-BE49-F238E27FC236}">
                  <a16:creationId xmlns:a16="http://schemas.microsoft.com/office/drawing/2014/main" id="{91F6B8CB-2904-4021-983A-DA8CFAB00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9806" y="5378028"/>
              <a:ext cx="2399217" cy="654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Equivalent QEP</a:t>
              </a:r>
            </a:p>
          </p:txBody>
        </p:sp>
        <p:sp>
          <p:nvSpPr>
            <p:cNvPr id="10" name="Line 1034">
              <a:extLst>
                <a:ext uri="{FF2B5EF4-FFF2-40B4-BE49-F238E27FC236}">
                  <a16:creationId xmlns:a16="http://schemas.microsoft.com/office/drawing/2014/main" id="{49BC3C12-459B-465C-9146-72B68B8EF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2400" y="4876800"/>
              <a:ext cx="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Line 1035">
              <a:extLst>
                <a:ext uri="{FF2B5EF4-FFF2-40B4-BE49-F238E27FC236}">
                  <a16:creationId xmlns:a16="http://schemas.microsoft.com/office/drawing/2014/main" id="{2A473F5F-1EFB-4255-82E8-0D57CA861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2400" y="5867965"/>
              <a:ext cx="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Line 1036">
              <a:extLst>
                <a:ext uri="{FF2B5EF4-FFF2-40B4-BE49-F238E27FC236}">
                  <a16:creationId xmlns:a16="http://schemas.microsoft.com/office/drawing/2014/main" id="{9D32C10C-15CE-45DA-A2E1-745D103ABB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2400" y="3483752"/>
              <a:ext cx="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Text Box 1037">
              <a:extLst>
                <a:ext uri="{FF2B5EF4-FFF2-40B4-BE49-F238E27FC236}">
                  <a16:creationId xmlns:a16="http://schemas.microsoft.com/office/drawing/2014/main" id="{C645565F-7A10-46CC-AFAC-935DB97DE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7603" y="2926080"/>
              <a:ext cx="1997434" cy="654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Input Query</a:t>
              </a:r>
            </a:p>
          </p:txBody>
        </p:sp>
        <p:sp>
          <p:nvSpPr>
            <p:cNvPr id="14" name="Line 1041">
              <a:extLst>
                <a:ext uri="{FF2B5EF4-FFF2-40B4-BE49-F238E27FC236}">
                  <a16:creationId xmlns:a16="http://schemas.microsoft.com/office/drawing/2014/main" id="{998F883B-B2AD-45C4-94B6-A69CA645E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6818" y="6827520"/>
              <a:ext cx="541867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Line 1042">
              <a:extLst>
                <a:ext uri="{FF2B5EF4-FFF2-40B4-BE49-F238E27FC236}">
                  <a16:creationId xmlns:a16="http://schemas.microsoft.com/office/drawing/2014/main" id="{F8BB5569-F204-4A2B-A65C-EA92D15226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6818" y="4443307"/>
              <a:ext cx="0" cy="23842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Line 1044">
              <a:extLst>
                <a:ext uri="{FF2B5EF4-FFF2-40B4-BE49-F238E27FC236}">
                  <a16:creationId xmlns:a16="http://schemas.microsoft.com/office/drawing/2014/main" id="{F134DD7B-FB6D-477D-84FE-3A443F804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6818" y="4443307"/>
              <a:ext cx="541867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Line 1045">
              <a:extLst>
                <a:ext uri="{FF2B5EF4-FFF2-40B4-BE49-F238E27FC236}">
                  <a16:creationId xmlns:a16="http://schemas.microsoft.com/office/drawing/2014/main" id="{AC64F19E-B40B-4CA3-BA33-4D9BABD3F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7076" y="4443307"/>
              <a:ext cx="541867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Oval 1047">
              <a:extLst>
                <a:ext uri="{FF2B5EF4-FFF2-40B4-BE49-F238E27FC236}">
                  <a16:creationId xmlns:a16="http://schemas.microsoft.com/office/drawing/2014/main" id="{0F122FD4-E568-4007-A284-7B58D5C70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491" y="4009816"/>
              <a:ext cx="2115537" cy="837636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Text Box 1048">
              <a:extLst>
                <a:ext uri="{FF2B5EF4-FFF2-40B4-BE49-F238E27FC236}">
                  <a16:creationId xmlns:a16="http://schemas.microsoft.com/office/drawing/2014/main" id="{5A714E95-43B4-404B-AF85-035F68ACB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9509" y="4194955"/>
              <a:ext cx="2281503" cy="8424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Transformation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Rules</a:t>
              </a:r>
            </a:p>
          </p:txBody>
        </p:sp>
        <p:sp>
          <p:nvSpPr>
            <p:cNvPr id="20" name="Line 1054">
              <a:extLst>
                <a:ext uri="{FF2B5EF4-FFF2-40B4-BE49-F238E27FC236}">
                  <a16:creationId xmlns:a16="http://schemas.microsoft.com/office/drawing/2014/main" id="{25E16DCD-F653-4F26-87FA-CEF2762CB8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9333" y="6827520"/>
              <a:ext cx="541867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Oval 1056">
              <a:extLst>
                <a:ext uri="{FF2B5EF4-FFF2-40B4-BE49-F238E27FC236}">
                  <a16:creationId xmlns:a16="http://schemas.microsoft.com/office/drawing/2014/main" id="{38504CDE-7B82-481C-9CD2-A35F496F6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4747" y="6394028"/>
              <a:ext cx="2115538" cy="837636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Text Box 1057">
              <a:extLst>
                <a:ext uri="{FF2B5EF4-FFF2-40B4-BE49-F238E27FC236}">
                  <a16:creationId xmlns:a16="http://schemas.microsoft.com/office/drawing/2014/main" id="{E168EF03-F977-4C57-AF78-C9F405B3E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97108" y="6608517"/>
              <a:ext cx="1810814" cy="501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Cost Model</a:t>
              </a:r>
            </a:p>
          </p:txBody>
        </p:sp>
        <p:sp>
          <p:nvSpPr>
            <p:cNvPr id="23" name="Line 1059">
              <a:extLst>
                <a:ext uri="{FF2B5EF4-FFF2-40B4-BE49-F238E27FC236}">
                  <a16:creationId xmlns:a16="http://schemas.microsoft.com/office/drawing/2014/main" id="{BF08C6C3-226C-4E18-AB9F-FE54FA1E3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2400" y="7276818"/>
              <a:ext cx="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Text Box 1060">
              <a:extLst>
                <a:ext uri="{FF2B5EF4-FFF2-40B4-BE49-F238E27FC236}">
                  <a16:creationId xmlns:a16="http://schemas.microsoft.com/office/drawing/2014/main" id="{992241CC-9060-48C3-93D0-510F8C1F2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2824" y="7911254"/>
              <a:ext cx="1587216" cy="654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Best QEP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43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D54D-A169-482C-AD84-433F5C00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84" y="2732084"/>
            <a:ext cx="4907282" cy="960439"/>
          </a:xfrm>
        </p:spPr>
        <p:txBody>
          <a:bodyPr>
            <a:normAutofit fontScale="90000"/>
          </a:bodyPr>
          <a:lstStyle/>
          <a:p>
            <a:r>
              <a:rPr lang="en-ID" dirty="0"/>
              <a:t>Query Processing in a </a:t>
            </a:r>
            <a:br>
              <a:rPr lang="en-ID" dirty="0"/>
            </a:br>
            <a:r>
              <a:rPr lang="en-ID" dirty="0"/>
              <a:t>DDBMS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C89E65-E7FA-42B4-9CE3-423BFB701CA8}"/>
              </a:ext>
            </a:extLst>
          </p:cNvPr>
          <p:cNvGrpSpPr/>
          <p:nvPr/>
        </p:nvGrpSpPr>
        <p:grpSpPr>
          <a:xfrm>
            <a:off x="5557880" y="1022157"/>
            <a:ext cx="3234599" cy="4512283"/>
            <a:chOff x="4480437" y="2724348"/>
            <a:chExt cx="3234599" cy="4512283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EB1D4F6-56D5-4699-BED5-F47F7238C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562" y="2724348"/>
              <a:ext cx="2422347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Book Antiqua"/>
                </a:rPr>
                <a:t>high level user query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4C1F512-4389-498D-A23A-D0F25DF69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270" y="4269365"/>
              <a:ext cx="2143291" cy="1282418"/>
            </a:xfrm>
            <a:prstGeom prst="rect">
              <a:avLst/>
            </a:prstGeom>
            <a:solidFill>
              <a:schemeClr val="accent4">
                <a:lumMod val="90000"/>
                <a:lumOff val="10000"/>
              </a:schemeClr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244AD9CE-0F43-42A2-8F31-51461DA91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555" y="4516760"/>
              <a:ext cx="1240723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latin typeface="Book Antiqua"/>
                </a:rPr>
                <a:t>query</a:t>
              </a:r>
            </a:p>
            <a:p>
              <a:r>
                <a:rPr lang="en-US" b="1" dirty="0">
                  <a:latin typeface="Book Antiqua"/>
                </a:rPr>
                <a:t>processor </a:t>
              </a:r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AC74AEC5-5303-4CC1-8304-82E0127F6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7737" y="3261436"/>
              <a:ext cx="0" cy="12553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742959D0-F119-4122-87D7-93F210FE9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8394" y="5160526"/>
              <a:ext cx="0" cy="139079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" name="Text Box 15">
              <a:extLst>
                <a:ext uri="{FF2B5EF4-FFF2-40B4-BE49-F238E27FC236}">
                  <a16:creationId xmlns:a16="http://schemas.microsoft.com/office/drawing/2014/main" id="{36FA2AD1-BE3A-4FF8-89CD-73D1DB89F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0437" y="6551317"/>
              <a:ext cx="3234599" cy="6853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Book Antiqua"/>
                </a:rPr>
                <a:t>Low-level data manipulation</a:t>
              </a:r>
            </a:p>
            <a:p>
              <a:r>
                <a:rPr lang="en-US" dirty="0">
                  <a:latin typeface="Book Antiqua"/>
                </a:rPr>
                <a:t> commands for D-DBMS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07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9455-437A-4D2C-910D-BCF2BCF4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 Components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D2523-E5D6-47A8-9C08-C32FC2788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language that is used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SQL: “intergalactic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dataspeak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execution methodology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steps that one goes through in executing high-level (declarative) user queries.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optimization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do we determine the “best” execution plan?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We assume a homogeneous D-DBMS</a:t>
            </a:r>
          </a:p>
        </p:txBody>
      </p:sp>
    </p:spTree>
    <p:extLst>
      <p:ext uri="{BB962C8B-B14F-4D97-AF65-F5344CB8AC3E}">
        <p14:creationId xmlns:p14="http://schemas.microsoft.com/office/powerpoint/2010/main" val="190253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6B00-2C2E-48C3-B4BC-D4A1F7DF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Alternatives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0E49C-0962-4986-AA77-779FA08F9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015" y="1613816"/>
            <a:ext cx="8229600" cy="4568496"/>
          </a:xfrm>
        </p:spPr>
        <p:txBody>
          <a:bodyPr anchor="ctr"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/>
              <a:t>SELECT</a:t>
            </a:r>
            <a:r>
              <a:rPr lang="en-US" dirty="0"/>
              <a:t>	ENAME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/>
              <a:t>FROM</a:t>
            </a:r>
            <a:r>
              <a:rPr lang="en-US" dirty="0"/>
              <a:t>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/>
              <a:t>WHERE</a:t>
            </a:r>
            <a:r>
              <a:rPr lang="en-US" dirty="0"/>
              <a:t>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/>
              <a:t>AND		</a:t>
            </a:r>
            <a:r>
              <a:rPr lang="en-US" dirty="0"/>
              <a:t>RESP = "Manager"</a:t>
            </a: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/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/>
              <a:t>Strategy 1</a:t>
            </a: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>
                <a:sym typeface="Symbol"/>
              </a:rPr>
              <a:t>	</a:t>
            </a:r>
            <a:r>
              <a:rPr lang="en-US" baseline="-25000" dirty="0"/>
              <a:t>ENAME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/>
              <a:t>RESP=“</a:t>
            </a:r>
            <a:r>
              <a:rPr lang="en-US" baseline="-25000" dirty="0" err="1"/>
              <a:t>Manager”</a:t>
            </a:r>
            <a:r>
              <a:rPr lang="en-US" baseline="-25000" dirty="0" err="1">
                <a:sym typeface="Symbol"/>
              </a:rPr>
              <a:t></a:t>
            </a:r>
            <a:r>
              <a:rPr lang="en-US" baseline="-25000" dirty="0" err="1"/>
              <a:t>EMP.ENO</a:t>
            </a:r>
            <a:r>
              <a:rPr lang="en-US" baseline="-25000" dirty="0"/>
              <a:t>=ASG.ENO</a:t>
            </a:r>
            <a:r>
              <a:rPr lang="en-US" dirty="0"/>
              <a:t>(EMP×ASG))</a:t>
            </a: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/>
              <a:t>Strategy 2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>
                <a:sym typeface="Symbol"/>
              </a:rPr>
              <a:t>	 </a:t>
            </a:r>
            <a:r>
              <a:rPr lang="en-US" baseline="-25000" dirty="0"/>
              <a:t>ENAME</a:t>
            </a:r>
            <a:r>
              <a:rPr lang="en-US" dirty="0"/>
              <a:t>(EMP</a:t>
            </a:r>
            <a:r>
              <a:rPr lang="en-US" baseline="-25000" dirty="0"/>
              <a:t> </a:t>
            </a:r>
            <a:r>
              <a:rPr lang="en-US" dirty="0"/>
              <a:t>⋈</a:t>
            </a:r>
            <a:r>
              <a:rPr lang="en-US" baseline="-25000" dirty="0"/>
              <a:t>ENO</a:t>
            </a:r>
            <a:r>
              <a:rPr lang="en-US" dirty="0"/>
              <a:t> (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/>
              <a:t>RESP=“Manager” </a:t>
            </a:r>
            <a:r>
              <a:rPr lang="en-US" dirty="0"/>
              <a:t>(ASG))</a:t>
            </a:r>
          </a:p>
          <a:p>
            <a:pPr>
              <a:spcAft>
                <a:spcPts val="18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/>
              <a:t>Strategy 2 avoids Cartesian product, so may be “better”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899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D589-30EA-4E35-95E3-343FC19E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5C1498-4E74-4167-911D-0DAE5E7BEC61}"/>
              </a:ext>
            </a:extLst>
          </p:cNvPr>
          <p:cNvGrpSpPr/>
          <p:nvPr/>
        </p:nvGrpSpPr>
        <p:grpSpPr>
          <a:xfrm>
            <a:off x="411046" y="1636127"/>
            <a:ext cx="9083907" cy="4546185"/>
            <a:chOff x="144499" y="2486812"/>
            <a:chExt cx="12808373" cy="6134404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C0BB3586-CAAA-4321-B812-E9238EC20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489" y="2486812"/>
              <a:ext cx="603486" cy="692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1400" u="sng" dirty="0">
                  <a:latin typeface="Book Antiqua"/>
                </a:rPr>
                <a:t>Site 1</a:t>
              </a: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CA1E6F5D-3A45-4FA7-9DE4-0F054C87F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0663" y="2486812"/>
              <a:ext cx="603486" cy="821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1400" u="sng" dirty="0">
                  <a:latin typeface="Book Antiqua"/>
                </a:rPr>
                <a:t>Site 2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DC034BD0-F37D-452E-B610-FD152D3D6A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8084" y="2486812"/>
              <a:ext cx="603486" cy="821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1400" u="sng" dirty="0">
                  <a:latin typeface="Book Antiqua"/>
                </a:rPr>
                <a:t>Site 3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20684F3E-86E6-425B-A581-B34838021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3415" y="2486812"/>
              <a:ext cx="603486" cy="821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1400" u="sng" dirty="0">
                  <a:latin typeface="Book Antiqua"/>
                </a:rPr>
                <a:t>Site 4</a:t>
              </a: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B0DCC543-C582-4409-97DE-822067E5A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41329" y="2486812"/>
              <a:ext cx="603486" cy="821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1400" u="sng" dirty="0">
                  <a:latin typeface="Book Antiqua"/>
                </a:rPr>
                <a:t>Site 5</a:t>
              </a: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93FF51A3-5E74-4546-8867-299F66297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3165" y="3256714"/>
              <a:ext cx="2768048" cy="423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400" dirty="0">
                  <a:latin typeface="Arial" charset="0"/>
                </a:rPr>
                <a:t>EMP</a:t>
              </a:r>
              <a:r>
                <a:rPr lang="en-US" sz="1400" baseline="-25000" dirty="0">
                  <a:latin typeface="Arial" charset="0"/>
                </a:rPr>
                <a:t>1</a:t>
              </a:r>
              <a:r>
                <a:rPr lang="en-US" sz="1400" dirty="0">
                  <a:latin typeface="Arial" charset="0"/>
                </a:rPr>
                <a:t>=</a:t>
              </a:r>
              <a:r>
                <a:rPr lang="en-US" sz="1400" dirty="0"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400" dirty="0">
                  <a:latin typeface="Symbol" charset="2"/>
                  <a:sym typeface="Symbol"/>
                </a:rPr>
                <a:t>σ</a:t>
              </a:r>
              <a:r>
                <a:rPr lang="en-US" sz="1400" baseline="-25000" dirty="0">
                  <a:latin typeface="Arial" charset="0"/>
                </a:rPr>
                <a:t>ENO≤“E3”</a:t>
              </a:r>
              <a:r>
                <a:rPr lang="en-US" sz="1400" dirty="0">
                  <a:latin typeface="Arial" charset="0"/>
                </a:rPr>
                <a:t>(EMP)</a:t>
              </a: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933AAD09-559A-4D4C-B39F-368B5499F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0871" y="3256714"/>
              <a:ext cx="2693560" cy="423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400" dirty="0">
                  <a:latin typeface="Arial" charset="0"/>
                </a:rPr>
                <a:t>EMP</a:t>
              </a:r>
              <a:r>
                <a:rPr lang="en-US" sz="1400" baseline="-25000" dirty="0">
                  <a:latin typeface="Arial" charset="0"/>
                </a:rPr>
                <a:t>2</a:t>
              </a:r>
              <a:r>
                <a:rPr lang="en-US" sz="1400" dirty="0">
                  <a:latin typeface="Arial" charset="0"/>
                </a:rPr>
                <a:t>=</a:t>
              </a:r>
              <a:r>
                <a:rPr lang="en-US" sz="1400" dirty="0"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400" dirty="0" err="1">
                  <a:latin typeface="Symbol" charset="2"/>
                  <a:sym typeface="Symbol"/>
                </a:rPr>
                <a:t>σ</a:t>
              </a:r>
              <a:r>
                <a:rPr lang="en-US" sz="1400" baseline="-25000" dirty="0" err="1">
                  <a:latin typeface="Arial" charset="0"/>
                </a:rPr>
                <a:t>ENO</a:t>
              </a:r>
              <a:r>
                <a:rPr lang="en-US" sz="1400" baseline="-25000" dirty="0">
                  <a:latin typeface="Arial" charset="0"/>
                </a:rPr>
                <a:t>&gt;“E3”</a:t>
              </a:r>
              <a:r>
                <a:rPr lang="en-US" sz="1400" dirty="0">
                  <a:latin typeface="Arial" charset="0"/>
                </a:rPr>
                <a:t>(EMP)</a:t>
              </a: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2BD15602-0098-4631-9199-671FD8BC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3830" y="3252198"/>
              <a:ext cx="2734162" cy="44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400" dirty="0">
                  <a:latin typeface="Arial" charset="0"/>
                </a:rPr>
                <a:t>ASG</a:t>
              </a:r>
              <a:r>
                <a:rPr lang="en-US" sz="1400" baseline="-25000" dirty="0">
                  <a:latin typeface="Arial" charset="0"/>
                </a:rPr>
                <a:t>2</a:t>
              </a:r>
              <a:r>
                <a:rPr lang="en-US" sz="1400" dirty="0">
                  <a:latin typeface="Courier New"/>
                </a:rPr>
                <a:t>=</a:t>
              </a:r>
              <a:r>
                <a:rPr lang="en-US" sz="1400" dirty="0"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400" dirty="0" err="1">
                  <a:latin typeface="Symbol" charset="2"/>
                  <a:sym typeface="Symbol"/>
                </a:rPr>
                <a:t>σ</a:t>
              </a:r>
              <a:r>
                <a:rPr lang="en-US" sz="1400" baseline="-25000" dirty="0" err="1">
                  <a:latin typeface="Arial" charset="0"/>
                </a:rPr>
                <a:t>ENO</a:t>
              </a:r>
              <a:r>
                <a:rPr lang="en-US" sz="1400" baseline="-25000" dirty="0">
                  <a:latin typeface="Arial" charset="0"/>
                </a:rPr>
                <a:t>&gt;“E3”</a:t>
              </a:r>
              <a:r>
                <a:rPr lang="en-US" sz="1400" dirty="0">
                  <a:latin typeface="Arial" charset="0"/>
                </a:rPr>
                <a:t>(ASG)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6855846F-52E5-4ED9-B768-BA7415CD4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499" y="3256716"/>
              <a:ext cx="2616764" cy="423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400" dirty="0">
                  <a:latin typeface="Arial" charset="0"/>
                </a:rPr>
                <a:t>ASG</a:t>
              </a:r>
              <a:r>
                <a:rPr lang="en-US" sz="1400" baseline="-25000" dirty="0">
                  <a:latin typeface="Arial" charset="0"/>
                </a:rPr>
                <a:t>1</a:t>
              </a:r>
              <a:r>
                <a:rPr lang="en-US" sz="1400" dirty="0">
                  <a:latin typeface="Arial" charset="0"/>
                </a:rPr>
                <a:t>=</a:t>
              </a:r>
              <a:r>
                <a:rPr lang="en-US" sz="1400" dirty="0">
                  <a:latin typeface="Symbol" charset="2"/>
                  <a:sym typeface="Symbol"/>
                </a:rPr>
                <a:t>σ</a:t>
              </a:r>
              <a:r>
                <a:rPr lang="en-US" sz="1400" baseline="-25000" dirty="0">
                  <a:latin typeface="Arial" charset="0"/>
                </a:rPr>
                <a:t>ENO≤“E3”</a:t>
              </a:r>
              <a:r>
                <a:rPr lang="en-US" sz="1400" dirty="0">
                  <a:latin typeface="Arial" charset="0"/>
                </a:rPr>
                <a:t>(ASG)</a:t>
              </a: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489C8790-B1F9-487B-A1DB-750A9B902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0659" y="3254457"/>
              <a:ext cx="716498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>
                  <a:latin typeface="Arial" charset="0"/>
                </a:rPr>
                <a:t>Result</a:t>
              </a: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0D0E07BE-CBAC-4405-A448-DFD16DBC0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7338" y="4740074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5</a:t>
              </a: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40CA96B0-F422-4340-888C-9E0DD9A23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9569" y="6681763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1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F740A0D0-6456-4A82-AA6E-705AAB7CB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2183" y="6681763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2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7213C077-8493-4ED7-8541-90929CDA5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4991" y="6681763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3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BFC4D6EE-FB0B-422A-8303-D4B3E2552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30372" y="6681763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4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DDB33C55-E6BB-4B3D-80EE-18112FA95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2377" y="6029264"/>
              <a:ext cx="630609" cy="424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Arial" charset="0"/>
                </a:rPr>
                <a:t>ASG</a:t>
              </a:r>
              <a:r>
                <a:rPr lang="en-US" sz="1400" baseline="-25000" dirty="0">
                  <a:latin typeface="Arial" charset="0"/>
                </a:rPr>
                <a:t>1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03C21B6-70E3-42E9-ACCE-0BA8B04A2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9277" y="6029264"/>
              <a:ext cx="644170" cy="424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>
                  <a:latin typeface="Arial" charset="0"/>
                </a:rPr>
                <a:t>EMP</a:t>
              </a:r>
              <a:r>
                <a:rPr lang="en-US" sz="1400" baseline="-25000">
                  <a:latin typeface="Arial" charset="0"/>
                </a:rPr>
                <a:t>1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5C9BC1CF-D983-4EA0-A177-02E2FADA7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992" y="6029264"/>
              <a:ext cx="644170" cy="424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>
                  <a:latin typeface="Arial" charset="0"/>
                </a:rPr>
                <a:t>EMP</a:t>
              </a:r>
              <a:r>
                <a:rPr lang="en-US" sz="1400" baseline="-25000">
                  <a:latin typeface="Arial" charset="0"/>
                </a:rPr>
                <a:t>2</a:t>
              </a: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F506739F-4263-42F1-8547-A6694DFADA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0632" y="6029264"/>
              <a:ext cx="630609" cy="424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Arial" charset="0"/>
                </a:rPr>
                <a:t>ASG</a:t>
              </a:r>
              <a:r>
                <a:rPr lang="en-US" sz="1400" baseline="-25000" dirty="0">
                  <a:latin typeface="Arial" charset="0"/>
                </a:rPr>
                <a:t>2</a:t>
              </a:r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7D84AAD2-59EC-4124-B76C-65B511E5A1C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8146062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E5A8C318-73F5-4C14-81E0-51F8DC6D1E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9085298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CE9473DA-296D-4D95-ABF0-6DD496BDD5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0512213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95D29CE9-AF95-453B-8520-F3A2F3ED2D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1787859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28" name="Text Box 32">
              <a:extLst>
                <a:ext uri="{FF2B5EF4-FFF2-40B4-BE49-F238E27FC236}">
                  <a16:creationId xmlns:a16="http://schemas.microsoft.com/office/drawing/2014/main" id="{4A93AF40-540C-4E9A-A62F-54536E888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969" y="6099258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4</a:t>
              </a:r>
            </a:p>
          </p:txBody>
        </p:sp>
        <p:sp>
          <p:nvSpPr>
            <p:cNvPr id="29" name="Text Box 34">
              <a:extLst>
                <a:ext uri="{FF2B5EF4-FFF2-40B4-BE49-F238E27FC236}">
                  <a16:creationId xmlns:a16="http://schemas.microsoft.com/office/drawing/2014/main" id="{2742823B-AF40-4F07-8796-0ADA7B22B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429" y="6099258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3</a:t>
              </a:r>
            </a:p>
          </p:txBody>
        </p:sp>
        <p:sp>
          <p:nvSpPr>
            <p:cNvPr id="30" name="Text Box 35">
              <a:extLst>
                <a:ext uri="{FF2B5EF4-FFF2-40B4-BE49-F238E27FC236}">
                  <a16:creationId xmlns:a16="http://schemas.microsoft.com/office/drawing/2014/main" id="{7969B386-2AE5-46E0-B11D-C5C3F5165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235" y="7724858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1</a:t>
              </a:r>
            </a:p>
          </p:txBody>
        </p:sp>
        <p:sp>
          <p:nvSpPr>
            <p:cNvPr id="31" name="Text Box 36">
              <a:extLst>
                <a:ext uri="{FF2B5EF4-FFF2-40B4-BE49-F238E27FC236}">
                  <a16:creationId xmlns:a16="http://schemas.microsoft.com/office/drawing/2014/main" id="{DC0C3C89-096C-43E9-B43D-5A67F9247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8067" y="7724858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2</a:t>
              </a:r>
            </a:p>
          </p:txBody>
        </p:sp>
        <p:sp>
          <p:nvSpPr>
            <p:cNvPr id="32" name="Line 41">
              <a:extLst>
                <a:ext uri="{FF2B5EF4-FFF2-40B4-BE49-F238E27FC236}">
                  <a16:creationId xmlns:a16="http://schemas.microsoft.com/office/drawing/2014/main" id="{256328DD-2B39-4E18-895D-ABD5B3CDD9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210365" y="7022687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33" name="Line 42">
              <a:extLst>
                <a:ext uri="{FF2B5EF4-FFF2-40B4-BE49-F238E27FC236}">
                  <a16:creationId xmlns:a16="http://schemas.microsoft.com/office/drawing/2014/main" id="{96BB3157-B68D-4AA7-9150-9473CE0D33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5791201" y="7004625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34" name="Text Box 43">
              <a:extLst>
                <a:ext uri="{FF2B5EF4-FFF2-40B4-BE49-F238E27FC236}">
                  <a16:creationId xmlns:a16="http://schemas.microsoft.com/office/drawing/2014/main" id="{A560F5B9-F8B4-44FE-81F5-A23B26861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6032" y="4764909"/>
              <a:ext cx="603486" cy="480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1400" dirty="0">
                  <a:latin typeface="Book Antiqua"/>
                </a:rPr>
                <a:t>Site 5</a:t>
              </a:r>
            </a:p>
          </p:txBody>
        </p:sp>
        <p:sp>
          <p:nvSpPr>
            <p:cNvPr id="35" name="Line 44">
              <a:extLst>
                <a:ext uri="{FF2B5EF4-FFF2-40B4-BE49-F238E27FC236}">
                  <a16:creationId xmlns:a16="http://schemas.microsoft.com/office/drawing/2014/main" id="{40D90FF6-BA3A-4F47-BAC4-FE32E4B8258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167468" y="5686083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36" name="Line 45">
              <a:extLst>
                <a:ext uri="{FF2B5EF4-FFF2-40B4-BE49-F238E27FC236}">
                  <a16:creationId xmlns:a16="http://schemas.microsoft.com/office/drawing/2014/main" id="{848B443D-BDF3-4505-AD5E-256012419A7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901440" y="5686083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7C2E95A1-A192-492C-9CCD-1B6B4A917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67" y="6459049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1400" dirty="0">
                  <a:latin typeface="Arial"/>
                </a:rPr>
                <a:t>EMP</a:t>
              </a:r>
              <a:r>
                <a:rPr lang="en-US" sz="1400" baseline="30000" dirty="0">
                  <a:latin typeface="Arial"/>
                </a:rPr>
                <a:t>’</a:t>
              </a:r>
              <a:r>
                <a:rPr lang="en-US" sz="1400" baseline="-25000" dirty="0">
                  <a:latin typeface="Arial"/>
                </a:rPr>
                <a:t>1</a:t>
              </a:r>
              <a:r>
                <a:rPr lang="en-US" sz="1400" dirty="0">
                  <a:latin typeface="Arial"/>
                </a:rPr>
                <a:t>=EMP</a:t>
              </a:r>
              <a:r>
                <a:rPr lang="en-US" sz="1400" baseline="-25000" dirty="0">
                  <a:latin typeface="Arial"/>
                </a:rPr>
                <a:t>1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>
                  <a:latin typeface="Book Antiqua"/>
                </a:rPr>
                <a:t>⋈</a:t>
              </a:r>
              <a:r>
                <a:rPr lang="en-US" sz="1400" baseline="-25000" dirty="0">
                  <a:latin typeface="Arial"/>
                  <a:ea typeface="MS PGothic"/>
                  <a:cs typeface="Arial"/>
                </a:rPr>
                <a:t>ENO</a:t>
              </a:r>
              <a:r>
                <a:rPr lang="en-US" sz="1400" dirty="0">
                  <a:latin typeface="Arial"/>
                  <a:ea typeface="MS PGothic"/>
                  <a:cs typeface="Arial"/>
                </a:rPr>
                <a:t>  ASG</a:t>
              </a:r>
              <a:r>
                <a:rPr lang="en-US" sz="1400" baseline="30000" dirty="0">
                  <a:latin typeface="Arial"/>
                  <a:ea typeface="MS PGothic"/>
                  <a:cs typeface="Arial"/>
                </a:rPr>
                <a:t>’</a:t>
              </a:r>
              <a:r>
                <a:rPr lang="en-US" sz="1400" baseline="-25000" dirty="0">
                  <a:latin typeface="Arial"/>
                  <a:ea typeface="MS PGothic"/>
                  <a:cs typeface="Arial"/>
                </a:rPr>
                <a:t>1</a:t>
              </a:r>
              <a:endParaRPr lang="en-US" sz="1400" baseline="-25000" dirty="0">
                <a:latin typeface="Arial"/>
                <a:cs typeface="Arial"/>
              </a:endParaRPr>
            </a:p>
          </p:txBody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8BAC840D-E829-4C2B-AFA0-D0FAB17DB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4213" y="5117123"/>
              <a:ext cx="2709333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graphicFrame>
          <p:nvGraphicFramePr>
            <p:cNvPr id="39" name="Object 54">
              <a:extLst>
                <a:ext uri="{FF2B5EF4-FFF2-40B4-BE49-F238E27FC236}">
                  <a16:creationId xmlns:a16="http://schemas.microsoft.com/office/drawing/2014/main" id="{D8F8FD38-E173-45B7-954C-4F46A2E340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577274"/>
                </p:ext>
              </p:extLst>
            </p:nvPr>
          </p:nvGraphicFramePr>
          <p:xfrm>
            <a:off x="2438400" y="5191631"/>
            <a:ext cx="2600960" cy="410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3" imgW="1447387" imgH="228738" progId="Equation.3">
                    <p:embed/>
                  </p:oleObj>
                </mc:Choice>
                <mc:Fallback>
                  <p:oleObj name="Equation" r:id="rId3" imgW="1447387" imgH="228738" progId="Equation.3">
                    <p:embed/>
                    <p:pic>
                      <p:nvPicPr>
                        <p:cNvPr id="89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5191631"/>
                          <a:ext cx="2600960" cy="4109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" name="Group 72">
              <a:extLst>
                <a:ext uri="{FF2B5EF4-FFF2-40B4-BE49-F238E27FC236}">
                  <a16:creationId xmlns:a16="http://schemas.microsoft.com/office/drawing/2014/main" id="{1053611E-B0A7-49F9-B615-BEFE99FFEA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801" y="8061265"/>
              <a:ext cx="2797387" cy="559929"/>
              <a:chOff x="360" y="3308"/>
              <a:chExt cx="1239" cy="248"/>
            </a:xfrm>
          </p:grpSpPr>
          <p:sp>
            <p:nvSpPr>
              <p:cNvPr id="51" name="Freeform 30">
                <a:extLst>
                  <a:ext uri="{FF2B5EF4-FFF2-40B4-BE49-F238E27FC236}">
                    <a16:creationId xmlns:a16="http://schemas.microsoft.com/office/drawing/2014/main" id="{24723816-CF5C-4B64-8E3A-BF1354D6B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" y="3308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 dirty="0">
                  <a:latin typeface="Arial"/>
                </a:endParaRPr>
              </a:p>
            </p:txBody>
          </p:sp>
          <p:graphicFrame>
            <p:nvGraphicFramePr>
              <p:cNvPr id="52" name="Object 68">
                <a:extLst>
                  <a:ext uri="{FF2B5EF4-FFF2-40B4-BE49-F238E27FC236}">
                    <a16:creationId xmlns:a16="http://schemas.microsoft.com/office/drawing/2014/main" id="{D7FD0382-2151-4ADD-8FAB-F75315D5296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69" y="3344"/>
              <a:ext cx="1221" cy="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1" name="Equation" r:id="rId5" imgW="1752187" imgH="254092" progId="Equation.3">
                      <p:embed/>
                    </p:oleObj>
                  </mc:Choice>
                  <mc:Fallback>
                    <p:oleObj name="Equation" r:id="rId5" imgW="1752187" imgH="254092" progId="Equation.3">
                      <p:embed/>
                      <p:pic>
                        <p:nvPicPr>
                          <p:cNvPr id="97" name="Object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" y="3344"/>
                            <a:ext cx="1221" cy="1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1" name="Group 71">
              <a:extLst>
                <a:ext uri="{FF2B5EF4-FFF2-40B4-BE49-F238E27FC236}">
                  <a16:creationId xmlns:a16="http://schemas.microsoft.com/office/drawing/2014/main" id="{71430DAA-7544-4264-98E4-A7645EF976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9121" y="8061286"/>
              <a:ext cx="2815450" cy="559930"/>
              <a:chOff x="1916" y="3360"/>
              <a:chExt cx="1247" cy="248"/>
            </a:xfrm>
          </p:grpSpPr>
          <p:sp>
            <p:nvSpPr>
              <p:cNvPr id="49" name="Freeform 69">
                <a:extLst>
                  <a:ext uri="{FF2B5EF4-FFF2-40B4-BE49-F238E27FC236}">
                    <a16:creationId xmlns:a16="http://schemas.microsoft.com/office/drawing/2014/main" id="{9729316B-D175-4C9A-9838-3CBE678CA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360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 dirty="0">
                  <a:latin typeface="Arial"/>
                </a:endParaRPr>
              </a:p>
            </p:txBody>
          </p:sp>
          <p:graphicFrame>
            <p:nvGraphicFramePr>
              <p:cNvPr id="50" name="Object 70">
                <a:extLst>
                  <a:ext uri="{FF2B5EF4-FFF2-40B4-BE49-F238E27FC236}">
                    <a16:creationId xmlns:a16="http://schemas.microsoft.com/office/drawing/2014/main" id="{31FD70D9-90AE-4C90-8F5A-19869DCC1A3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16" y="3396"/>
              <a:ext cx="1247" cy="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2" name="Equation" r:id="rId7" imgW="1790218" imgH="254092" progId="Equation.3">
                      <p:embed/>
                    </p:oleObj>
                  </mc:Choice>
                  <mc:Fallback>
                    <p:oleObj name="Equation" r:id="rId7" imgW="1790218" imgH="254092" progId="Equation.3">
                      <p:embed/>
                      <p:pic>
                        <p:nvPicPr>
                          <p:cNvPr id="100" name="Object 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6" y="3396"/>
                            <a:ext cx="1247" cy="1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2" name="Object 73">
              <a:extLst>
                <a:ext uri="{FF2B5EF4-FFF2-40B4-BE49-F238E27FC236}">
                  <a16:creationId xmlns:a16="http://schemas.microsoft.com/office/drawing/2014/main" id="{59D70B74-5A37-4431-9E76-C34CD1A7B4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6531702"/>
                </p:ext>
              </p:extLst>
            </p:nvPr>
          </p:nvGraphicFramePr>
          <p:xfrm>
            <a:off x="2275840" y="7311683"/>
            <a:ext cx="65024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9" imgW="405972" imgH="228600" progId="Equation.3">
                    <p:embed/>
                  </p:oleObj>
                </mc:Choice>
                <mc:Fallback>
                  <p:oleObj name="Equation" r:id="rId9" imgW="405972" imgH="228600" progId="Equation.3">
                    <p:embed/>
                    <p:pic>
                      <p:nvPicPr>
                        <p:cNvPr id="101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840" y="7311683"/>
                          <a:ext cx="65024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4">
              <a:extLst>
                <a:ext uri="{FF2B5EF4-FFF2-40B4-BE49-F238E27FC236}">
                  <a16:creationId xmlns:a16="http://schemas.microsoft.com/office/drawing/2014/main" id="{A116C5C7-DE6B-4C92-A17A-E95481C18F8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8356596"/>
                </p:ext>
              </p:extLst>
            </p:nvPr>
          </p:nvGraphicFramePr>
          <p:xfrm>
            <a:off x="5940215" y="7311683"/>
            <a:ext cx="69088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11" imgW="431570" imgH="228738" progId="Equation.3">
                    <p:embed/>
                  </p:oleObj>
                </mc:Choice>
                <mc:Fallback>
                  <p:oleObj name="Equation" r:id="rId11" imgW="431570" imgH="228738" progId="Equation.3">
                    <p:embed/>
                    <p:pic>
                      <p:nvPicPr>
                        <p:cNvPr id="102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215" y="7311683"/>
                          <a:ext cx="69088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75">
              <a:extLst>
                <a:ext uri="{FF2B5EF4-FFF2-40B4-BE49-F238E27FC236}">
                  <a16:creationId xmlns:a16="http://schemas.microsoft.com/office/drawing/2014/main" id="{7DB7C0ED-2EE3-4984-A832-F104C503C4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1850060"/>
                </p:ext>
              </p:extLst>
            </p:nvPr>
          </p:nvGraphicFramePr>
          <p:xfrm>
            <a:off x="2068125" y="5794457"/>
            <a:ext cx="629921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13" imgW="393302" imgH="228600" progId="Equation.3">
                    <p:embed/>
                  </p:oleObj>
                </mc:Choice>
                <mc:Fallback>
                  <p:oleObj name="Equation" r:id="rId13" imgW="393302" imgH="228600" progId="Equation.3">
                    <p:embed/>
                    <p:pic>
                      <p:nvPicPr>
                        <p:cNvPr id="103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125" y="5794457"/>
                          <a:ext cx="629921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76">
              <a:extLst>
                <a:ext uri="{FF2B5EF4-FFF2-40B4-BE49-F238E27FC236}">
                  <a16:creationId xmlns:a16="http://schemas.microsoft.com/office/drawing/2014/main" id="{64349170-30EF-4EC3-9F8A-0E79D1BEB3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9035720"/>
                </p:ext>
              </p:extLst>
            </p:nvPr>
          </p:nvGraphicFramePr>
          <p:xfrm>
            <a:off x="4876800" y="5794457"/>
            <a:ext cx="65024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15" imgW="405972" imgH="228600" progId="Equation.3">
                    <p:embed/>
                  </p:oleObj>
                </mc:Choice>
                <mc:Fallback>
                  <p:oleObj name="Equation" r:id="rId15" imgW="405972" imgH="228600" progId="Equation.3">
                    <p:embed/>
                    <p:pic>
                      <p:nvPicPr>
                        <p:cNvPr id="104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5794457"/>
                          <a:ext cx="65024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9CD5F985-6C06-40ED-84DF-895629B81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67" y="5117123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 dirty="0">
                <a:latin typeface="Arial"/>
              </a:endParaRPr>
            </a:p>
          </p:txBody>
        </p:sp>
        <p:sp>
          <p:nvSpPr>
            <p:cNvPr id="47" name="Text Box 81">
              <a:extLst>
                <a:ext uri="{FF2B5EF4-FFF2-40B4-BE49-F238E27FC236}">
                  <a16:creationId xmlns:a16="http://schemas.microsoft.com/office/drawing/2014/main" id="{FE49A33B-F6D1-4C23-8613-68776B558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8464" y="5261008"/>
              <a:ext cx="5743786" cy="904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400" dirty="0">
                  <a:latin typeface="Arial" charset="0"/>
                </a:rPr>
                <a:t>result= (EMP</a:t>
              </a:r>
              <a:r>
                <a:rPr lang="en-US" sz="1400" baseline="-25000" dirty="0">
                  <a:latin typeface="Arial" charset="0"/>
                </a:rPr>
                <a:t>1</a:t>
              </a:r>
              <a:r>
                <a:rPr lang="en-US" sz="1400" dirty="0">
                  <a:latin typeface="Symbol" charset="2"/>
                  <a:cs typeface="Symbol" charset="2"/>
                  <a:sym typeface="Symbol"/>
                </a:rPr>
                <a:t> × </a:t>
              </a:r>
              <a:r>
                <a:rPr lang="en-US" sz="1400" dirty="0">
                  <a:latin typeface="Arial" charset="0"/>
                  <a:sym typeface="Symbol" charset="2"/>
                </a:rPr>
                <a:t>EMP</a:t>
              </a:r>
              <a:r>
                <a:rPr lang="en-US" sz="1400" baseline="-25000" dirty="0">
                  <a:latin typeface="Arial" charset="0"/>
                  <a:sym typeface="Symbol" charset="2"/>
                </a:rPr>
                <a:t>2</a:t>
              </a:r>
              <a:r>
                <a:rPr lang="en-US" sz="1400" dirty="0">
                  <a:latin typeface="Arial" charset="0"/>
                  <a:sym typeface="Symbol" charset="2"/>
                </a:rPr>
                <a:t>)</a:t>
              </a:r>
              <a:r>
                <a:rPr lang="en-US" sz="1400" dirty="0">
                  <a:latin typeface="Book Antiqua"/>
                </a:rPr>
                <a:t>⋈</a:t>
              </a:r>
              <a:r>
                <a:rPr lang="en-US" sz="1400" baseline="-25000" dirty="0" err="1">
                  <a:latin typeface="Arial" charset="0"/>
                  <a:sym typeface="Symbol" charset="2"/>
                </a:rPr>
                <a:t>ENO</a:t>
              </a:r>
              <a:r>
                <a:rPr lang="en-US" sz="1400" dirty="0" err="1">
                  <a:latin typeface="Arial" charset="0"/>
                </a:rPr>
                <a:t>σ</a:t>
              </a:r>
              <a:r>
                <a:rPr lang="en-US" sz="1400" baseline="-25000" dirty="0" err="1">
                  <a:latin typeface="Arial" charset="0"/>
                </a:rPr>
                <a:t>RESP</a:t>
              </a:r>
              <a:r>
                <a:rPr lang="en-US" sz="1400" baseline="-25000" dirty="0">
                  <a:latin typeface="Arial" charset="0"/>
                </a:rPr>
                <a:t>=“Manager”</a:t>
              </a:r>
              <a:r>
                <a:rPr lang="en-US" sz="1400" dirty="0">
                  <a:latin typeface="Arial" charset="0"/>
                </a:rPr>
                <a:t>(ASG</a:t>
              </a:r>
              <a:r>
                <a:rPr lang="en-US" sz="1400" baseline="-25000" dirty="0">
                  <a:latin typeface="Arial" charset="0"/>
                </a:rPr>
                <a:t>1</a:t>
              </a:r>
              <a:r>
                <a:rPr lang="en-US" sz="1400" dirty="0">
                  <a:latin typeface="Book Antiqua"/>
                </a:rPr>
                <a:t>×</a:t>
              </a:r>
              <a:r>
                <a:rPr lang="en-US" sz="1400" dirty="0"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400" dirty="0">
                  <a:latin typeface="Arial" charset="0"/>
                  <a:sym typeface="Symbol" charset="2"/>
                </a:rPr>
                <a:t>ASG</a:t>
              </a:r>
              <a:r>
                <a:rPr lang="en-US" sz="1400" baseline="-25000" dirty="0">
                  <a:latin typeface="Arial" charset="0"/>
                  <a:sym typeface="Symbol" charset="2"/>
                </a:rPr>
                <a:t>2</a:t>
              </a:r>
              <a:r>
                <a:rPr lang="en-US" sz="1400" dirty="0">
                  <a:latin typeface="Arial" charset="0"/>
                </a:rPr>
                <a:t>)</a:t>
              </a:r>
            </a:p>
          </p:txBody>
        </p:sp>
        <p:sp>
          <p:nvSpPr>
            <p:cNvPr id="48" name="Freeform 29">
              <a:extLst>
                <a:ext uri="{FF2B5EF4-FFF2-40B4-BE49-F238E27FC236}">
                  <a16:creationId xmlns:a16="http://schemas.microsoft.com/office/drawing/2014/main" id="{EC186D44-4F26-4741-A8A8-A8F741EC8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187" y="6444696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1400" dirty="0">
                  <a:latin typeface="Arial"/>
                </a:rPr>
                <a:t>EMP</a:t>
              </a:r>
              <a:r>
                <a:rPr lang="en-US" sz="1400" baseline="30000" dirty="0">
                  <a:latin typeface="Arial"/>
                </a:rPr>
                <a:t>’</a:t>
              </a:r>
              <a:r>
                <a:rPr lang="en-US" sz="1400" baseline="-25000" dirty="0">
                  <a:latin typeface="Arial"/>
                </a:rPr>
                <a:t>2</a:t>
              </a:r>
              <a:r>
                <a:rPr lang="en-US" sz="1400" dirty="0">
                  <a:latin typeface="Arial"/>
                </a:rPr>
                <a:t>=EMP</a:t>
              </a:r>
              <a:r>
                <a:rPr lang="en-US" sz="1400" baseline="-25000" dirty="0">
                  <a:latin typeface="Arial"/>
                </a:rPr>
                <a:t>2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>
                  <a:latin typeface="Book Antiqua"/>
                </a:rPr>
                <a:t>⋈</a:t>
              </a:r>
              <a:r>
                <a:rPr lang="en-US" sz="1400" baseline="-25000" dirty="0">
                  <a:latin typeface="Arial"/>
                  <a:ea typeface="MS PGothic"/>
                  <a:cs typeface="Arial"/>
                </a:rPr>
                <a:t>ENO</a:t>
              </a:r>
              <a:r>
                <a:rPr lang="en-US" sz="1400" dirty="0">
                  <a:latin typeface="Arial"/>
                  <a:ea typeface="MS PGothic"/>
                  <a:cs typeface="Arial"/>
                </a:rPr>
                <a:t>  ASG</a:t>
              </a:r>
              <a:r>
                <a:rPr lang="en-US" sz="1400" baseline="30000" dirty="0">
                  <a:latin typeface="Arial"/>
                  <a:ea typeface="MS PGothic"/>
                  <a:cs typeface="Arial"/>
                </a:rPr>
                <a:t>’</a:t>
              </a:r>
              <a:r>
                <a:rPr lang="en-US" sz="1400" baseline="-25000" dirty="0">
                  <a:latin typeface="Arial"/>
                  <a:ea typeface="MS PGothic"/>
                  <a:cs typeface="Arial"/>
                </a:rPr>
                <a:t>2</a:t>
              </a:r>
              <a:endParaRPr lang="en-US" sz="1400" baseline="-25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55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4186-5D89-46C1-BE47-95EDD0BE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Objectives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BB2E7-4692-4549-BF11-5C2B3A93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ct val="25000"/>
              </a:spcBef>
            </a:pPr>
            <a:r>
              <a:rPr lang="en-US" dirty="0"/>
              <a:t>Minimize a cost function</a:t>
            </a:r>
          </a:p>
          <a:p>
            <a:pPr lvl="1">
              <a:spcBef>
                <a:spcPct val="25000"/>
              </a:spcBef>
              <a:buFont typeface="Century Schoolbook" charset="0"/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I/O cost + CPU cost + communication cost</a:t>
            </a:r>
          </a:p>
          <a:p>
            <a:pPr marL="0" indent="0">
              <a:spcBef>
                <a:spcPct val="25000"/>
              </a:spcBef>
              <a:buNone/>
            </a:pPr>
            <a:r>
              <a:rPr lang="en-US" dirty="0"/>
              <a:t>These might have different weights in different distributed environments</a:t>
            </a:r>
          </a:p>
          <a:p>
            <a:pPr>
              <a:spcBef>
                <a:spcPct val="25000"/>
              </a:spcBef>
            </a:pPr>
            <a:r>
              <a:rPr lang="en-US" dirty="0"/>
              <a:t>Wide area networks 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communication cost may dominate or vary much</a:t>
            </a:r>
          </a:p>
          <a:p>
            <a:pPr lvl="2">
              <a:spcBef>
                <a:spcPct val="2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bandwidth</a:t>
            </a:r>
          </a:p>
          <a:p>
            <a:pPr lvl="2">
              <a:spcBef>
                <a:spcPct val="2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speed</a:t>
            </a:r>
          </a:p>
          <a:p>
            <a:pPr lvl="2">
              <a:spcBef>
                <a:spcPct val="2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high protocol overhead</a:t>
            </a:r>
          </a:p>
          <a:p>
            <a:pPr>
              <a:spcBef>
                <a:spcPct val="25000"/>
              </a:spcBef>
            </a:pPr>
            <a:r>
              <a:rPr lang="en-US" dirty="0"/>
              <a:t>Local area networks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communication cost not that dominant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total cost function should be considered</a:t>
            </a:r>
          </a:p>
          <a:p>
            <a:pPr>
              <a:spcBef>
                <a:spcPct val="25000"/>
              </a:spcBef>
            </a:pPr>
            <a:r>
              <a:rPr lang="en-US" dirty="0"/>
              <a:t>Can also maximize throughput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023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A4E7-ED13-4EBA-833C-A9266F4D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Relational Operations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35F46-B86D-47DE-9471-DD1A0A533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/>
              <a:t>Assume</a:t>
            </a:r>
            <a:r>
              <a:rPr lang="en-US" dirty="0"/>
              <a:t> 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relations of cardinality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sequential scan</a:t>
            </a:r>
          </a:p>
          <a:p>
            <a:endParaRPr lang="en-ID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37EFCC6-143F-464B-91D2-FDFA1E75F93D}"/>
              </a:ext>
            </a:extLst>
          </p:cNvPr>
          <p:cNvGrpSpPr/>
          <p:nvPr/>
        </p:nvGrpSpPr>
        <p:grpSpPr>
          <a:xfrm>
            <a:off x="4426632" y="1636127"/>
            <a:ext cx="4846318" cy="4468366"/>
            <a:chOff x="6068833" y="2678022"/>
            <a:chExt cx="6648341" cy="6159218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5A70FDD-10D8-4DD7-B785-CDF65804C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3093" y="2678022"/>
              <a:ext cx="6484338" cy="61592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C3D95852-8D9A-4A47-AF37-2E8FBB3CD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76747" y="2678022"/>
              <a:ext cx="0" cy="61592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5B11BD0-89D8-4341-A6DB-1EA6E0892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3093" y="332826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117662EC-3F75-4E09-9BE5-6A2C86C3E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3093" y="349082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319EB856-7D2B-468F-BECC-91C26DE4D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3093" y="479130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111B63CE-C8ED-4BC4-BF6D-1A54AB89E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3093" y="609178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01BFB385-4B20-4EAF-A017-8DD0AB3D1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3093" y="820506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E762D0ED-EAED-4C32-9405-776F68023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7360" y="2682538"/>
              <a:ext cx="2011961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Operation</a:t>
              </a: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48FD9951-1AC6-4524-942C-DEBD143BD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3455" y="2682538"/>
              <a:ext cx="2226474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Complexity</a:t>
              </a: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78F88CEF-D837-4549-89B1-19BE6B4E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0099" y="3526947"/>
              <a:ext cx="1287386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Select</a:t>
              </a: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76CF6FF0-2511-48F9-96C1-70C809D90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8816" y="3852067"/>
              <a:ext cx="1428011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Project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6ED36A8A-0200-4657-B414-4BE9593CF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8833" y="4177188"/>
              <a:ext cx="5158145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(without duplicate elimination)</a:t>
              </a: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845F2553-3F3C-4A97-8355-657858773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6378" y="3852067"/>
              <a:ext cx="1075258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O(</a:t>
              </a: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78FC0B56-08E5-4F31-8946-2E4EC160F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8816" y="4827427"/>
              <a:ext cx="1428011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Project</a:t>
              </a: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23B82BF7-26A2-47ED-9560-7D8DD0FCE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603" y="5152547"/>
              <a:ext cx="4650466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(with duplicate elimination)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0FDAFE92-C516-40FB-945C-53A2CBD20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596" y="5477667"/>
              <a:ext cx="1332958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Group</a:t>
              </a: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2EC1531D-81CB-4BF3-A0E9-B15372B06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5581" y="5125454"/>
              <a:ext cx="2174038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O(</a:t>
              </a: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 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Symbol"/>
                </a:rPr>
                <a:t> 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log </a:t>
              </a: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064F9B27-BD7E-4DF1-B1BB-9D8FF7D58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440" y="6127906"/>
              <a:ext cx="989453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Join</a:t>
              </a: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6326C537-A0FC-4213-873A-8F2D517AA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0007" y="6615587"/>
              <a:ext cx="1818901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Semi-join</a:t>
              </a: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9E96ECF5-7D45-4769-AB33-C91E96418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819" y="7103267"/>
              <a:ext cx="1580553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Division</a:t>
              </a: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769B6685-B02C-4EEF-8A86-B4965F620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4629" y="7590947"/>
              <a:ext cx="2460054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Set Operators</a:t>
              </a: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C401CBAF-A9D2-47BE-88A3-C1DD0464B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3136" y="6723960"/>
              <a:ext cx="2174038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O(</a:t>
              </a: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Symbol"/>
                </a:rPr>
                <a:t>  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log </a:t>
              </a: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7FE8FE94-857C-4F1D-8C6B-186AC2B03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163" y="8241187"/>
              <a:ext cx="3129810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Cartesian Product</a:t>
              </a:r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22C7F526-080D-4A82-A04B-73CBFEA2A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0569" y="8241187"/>
              <a:ext cx="1189664" cy="557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O(</a:t>
              </a: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097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2996-DFE4-418F-AF48-AE7DBCA3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 Optimization Issues – Types Of Optimizers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32764-3D9C-478B-84A9-46558CC7D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505734" indent="-505734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b="1" dirty="0"/>
              <a:t>Exhaustive search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Cost-based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Optimal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Combinatorial complexity in the number of relations</a:t>
            </a:r>
          </a:p>
          <a:p>
            <a:pPr marL="650230" lvl="1" indent="0">
              <a:lnSpc>
                <a:spcPct val="100000"/>
              </a:lnSpc>
              <a:spcBef>
                <a:spcPts val="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800" dirty="0"/>
          </a:p>
          <a:p>
            <a:pPr marL="505734" indent="-505734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b="1" dirty="0"/>
              <a:t>Heuristics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Not optimal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Regroup common sub-expressions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Perform selection, projection first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Replace a join by a series of </a:t>
            </a:r>
            <a:r>
              <a:rPr lang="en-US" sz="1800" dirty="0" err="1"/>
              <a:t>semijoins</a:t>
            </a:r>
            <a:endParaRPr lang="en-US" sz="1800" dirty="0"/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Reorder operations to reduce intermediate relation size</a:t>
            </a:r>
          </a:p>
          <a:p>
            <a:pPr marL="1174026" lvl="1" indent="-523796">
              <a:lnSpc>
                <a:spcPct val="100000"/>
              </a:lnSpc>
              <a:spcBef>
                <a:spcPts val="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1800" dirty="0"/>
              <a:t>Optimize individual operations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64766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DC72-99A8-4C23-89E3-58A37EF6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 Optimization Issues – Optimization Granularity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B0C3-4E9E-43E7-99CA-2385AC163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b="1" dirty="0"/>
              <a:t>Single query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Cannot use common intermediate results</a:t>
            </a:r>
          </a:p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b="1" dirty="0"/>
              <a:t>Multiple queries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Efficient if many similar queries</a:t>
            </a:r>
          </a:p>
          <a:p>
            <a:pPr marL="1144676" lvl="1" indent="-494446">
              <a:lnSpc>
                <a:spcPts val="3413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Decision space is much larger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0333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635</Words>
  <Application>Microsoft Office PowerPoint</Application>
  <PresentationFormat>A4 Paper (210x297 mm)</PresentationFormat>
  <Paragraphs>202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MS PGothic</vt:lpstr>
      <vt:lpstr>Arial</vt:lpstr>
      <vt:lpstr>Book Antiqua</vt:lpstr>
      <vt:lpstr>Calibri</vt:lpstr>
      <vt:lpstr>Calibri Light</vt:lpstr>
      <vt:lpstr>Calisto MT</vt:lpstr>
      <vt:lpstr>Century Schoolbook</vt:lpstr>
      <vt:lpstr>Courier New</vt:lpstr>
      <vt:lpstr>Segoe UI</vt:lpstr>
      <vt:lpstr>Symbol</vt:lpstr>
      <vt:lpstr>Wingdings</vt:lpstr>
      <vt:lpstr>Office Theme</vt:lpstr>
      <vt:lpstr>Custom Design</vt:lpstr>
      <vt:lpstr>Equation</vt:lpstr>
      <vt:lpstr>PowerPoint Presentation</vt:lpstr>
      <vt:lpstr>Query Processing in a  DDBMS</vt:lpstr>
      <vt:lpstr>Query Processing Components</vt:lpstr>
      <vt:lpstr>Selecting Alternatives</vt:lpstr>
      <vt:lpstr>What is the Problem?</vt:lpstr>
      <vt:lpstr>Query Optimization Objectives</vt:lpstr>
      <vt:lpstr>Complexity of Relational Operations</vt:lpstr>
      <vt:lpstr>Query Optimization Issues – Types Of Optimizers</vt:lpstr>
      <vt:lpstr>Query Optimization Issues – Optimization Granularity</vt:lpstr>
      <vt:lpstr>Query Optimization Issues – Optimization Timing</vt:lpstr>
      <vt:lpstr>Query Optimization Issues – Statistics</vt:lpstr>
      <vt:lpstr>Query Optimization Issues – Decision Sites</vt:lpstr>
      <vt:lpstr>Query Optimization Issues – Network Topology</vt:lpstr>
      <vt:lpstr>Distributed Query  Processing Methodology</vt:lpstr>
      <vt:lpstr>Query Optimization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39</cp:revision>
  <dcterms:created xsi:type="dcterms:W3CDTF">2017-09-18T04:18:49Z</dcterms:created>
  <dcterms:modified xsi:type="dcterms:W3CDTF">2017-11-15T01:59:48Z</dcterms:modified>
</cp:coreProperties>
</file>