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7"/>
  </p:notesMasterIdLst>
  <p:sldIdLst>
    <p:sldId id="256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24" y="72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0B96-51BD-4D25-99B0-73F20588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0D45-D599-45ED-98FB-74ED1EEF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A3E44-805B-4819-8D7B-3DC36182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E1834-282D-42D2-93E5-8EB8207D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5EA1-8577-4E20-80FC-F34EB9EC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5AE-9FCF-4C2E-8ED7-A70C4EA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253B-714A-4D9D-B4E5-FA4BD65F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D3E3E-5226-4DBF-925C-0E6D5C375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FD92B-2E7E-4313-A0E9-B2C0E371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5477D-E603-4FC2-83A1-B6BC952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2B43-F27D-483F-9FD0-C0BBBB1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E959-1D0E-455F-B179-E975C2B0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73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A93E-6EB7-416E-B585-BFC3B2E8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40EE-BF81-4CF9-87D3-921C4E9F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14D-0688-4213-95B3-7A236CE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EA50-FAD0-403B-86DD-8B849F97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9E83-6C0B-4D20-9B74-FC0E1721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1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56B86-A787-4595-9FEB-D197F87FD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D6CA-F088-4130-B194-231E760E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E696-9C9B-4F8E-B134-9C08F353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6AB8-06E0-4513-AE7A-968C6E31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A574-AD45-483B-92D4-28634800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97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>
            <a:normAutofit/>
          </a:bodyPr>
          <a:lstStyle>
            <a:lvl1pPr algn="l">
              <a:defRPr sz="32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93B-B6E7-4C90-B39D-CFD7346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F751-B7C1-46A6-B83C-FCF00868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3ABECDE-B1F6-4D62-A012-287D89B22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DE8A1-D20C-4808-8A1E-256D85E0C935}"/>
              </a:ext>
            </a:extLst>
          </p:cNvPr>
          <p:cNvSpPr txBox="1">
            <a:spLocks/>
          </p:cNvSpPr>
          <p:nvPr userDrawn="1"/>
        </p:nvSpPr>
        <p:spPr>
          <a:xfrm>
            <a:off x="833438" y="600502"/>
            <a:ext cx="8543925" cy="95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sto MT" panose="02040603050505030304" pitchFamily="18" charset="0"/>
              </a:rPr>
              <a:t>Click to edit Master title style</a:t>
            </a:r>
            <a:endParaRPr lang="en-ID" sz="3200" b="1" dirty="0">
              <a:latin typeface="Calisto MT" panose="02040603050505030304" pitchFamily="18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D4AC02-8FF1-4CFB-9C33-8CC22611DF2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3438" y="1664121"/>
            <a:ext cx="8543925" cy="4512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2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6880-5382-443E-B981-5060D0B4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9741-7E73-425F-8104-6DBB93DF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61D6-091B-4E7D-AA2A-597B088C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A41B-1626-43B4-B5C7-38DBB456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34DE-4DC3-49EB-BBCB-F39EA4BD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F8C-560C-41AD-B394-2E4CD9EA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F7AB-51FA-476E-B029-885B9EEB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5574-AB2A-47D7-AC13-AC5BD4E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2C4D-570F-4890-BD94-91EC9F1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C48D-B963-4239-8004-C00730FA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9CA-72ED-4B78-9DFA-A9D5E41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9BE8-0B8E-4AFE-AA57-128DCCBA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AAA1-5A5B-44E2-8783-A8C26622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7EC1C-A0F9-48EF-A0CB-37368AC9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2264C-BEB3-438E-89A3-22BABE43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4C7D-A318-4877-B4B3-068A3B1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46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9D1-FE3A-41BB-9A9F-FF4542DE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79B1-6DD6-4E3A-90ED-B7DAB5C6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5B91-A4C8-47DF-878F-B35277BB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F42B0-E02C-4DA2-9F42-C2F6BA4B1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9422-EA90-43EA-9A41-19DB7E86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E8533-0E2B-40A4-AE28-EF46F1AF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9D51E-CBB4-4E6A-85EA-189B4F27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C039-3356-4E55-A50B-F87487B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F4B-1DA3-4FEE-8FD2-B1D31A2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F4461-1DFF-4DBB-9705-806ED6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446C4-1E05-4F17-A82A-CB77E0C7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EC6C8-D746-4D7D-921C-8FD1439E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E29CC-9C61-486F-86BF-2B7D839D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C6340-AE8E-4FFA-A12D-37572ADA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6BB6-8363-41A9-92CD-78157D50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7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598C6-5856-4A1E-BAF1-77BF7FD7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B1B0-98F6-4E0E-8111-9AC69F59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99E7-0720-4CED-B376-29F9D7F2C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F25D-EB48-4C35-A169-47520371CA2E}" type="datetimeFigureOut">
              <a:rPr lang="en-ID" smtClean="0"/>
              <a:t>20/11/2017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2757-C975-4A8C-8181-E57153E1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7265-0C26-47D3-9127-E4C40CDB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TRANSACTION MANAGEMENT AND ARCHITECTURE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9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2E58-43DC-4089-941E-D2C348B4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9FCBB-ED70-42FA-AC50-4D7344642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Either </a:t>
            </a:r>
            <a:r>
              <a:rPr lang="en-US" dirty="0">
                <a:solidFill>
                  <a:schemeClr val="hlink"/>
                </a:solidFill>
              </a:rPr>
              <a:t>all or none </a:t>
            </a:r>
            <a:r>
              <a:rPr lang="en-US" dirty="0"/>
              <a:t>of the transaction's operations are performed.</a:t>
            </a:r>
          </a:p>
          <a:p>
            <a:r>
              <a:rPr lang="en-US" dirty="0"/>
              <a:t>Atomicity requires that if a transaction is interrupted by a failure, its partial results must be </a:t>
            </a:r>
            <a:r>
              <a:rPr lang="en-US" dirty="0">
                <a:solidFill>
                  <a:schemeClr val="hlink"/>
                </a:solidFill>
              </a:rPr>
              <a:t>undone</a:t>
            </a:r>
            <a:r>
              <a:rPr lang="en-US" dirty="0"/>
              <a:t>.</a:t>
            </a:r>
          </a:p>
          <a:p>
            <a:r>
              <a:rPr lang="en-US" dirty="0"/>
              <a:t>The activity of preserving the transaction's atomicity in presence of transaction aborts due to input errors, system overloads, or deadlocks is called </a:t>
            </a:r>
            <a:r>
              <a:rPr lang="en-US" dirty="0">
                <a:solidFill>
                  <a:schemeClr val="hlink"/>
                </a:solidFill>
              </a:rPr>
              <a:t>transaction recovery</a:t>
            </a:r>
            <a:r>
              <a:rPr lang="en-US" dirty="0"/>
              <a:t>.</a:t>
            </a:r>
          </a:p>
          <a:p>
            <a:r>
              <a:rPr lang="en-US" dirty="0"/>
              <a:t>The activity of ensuring atomicity in the presence of system crashes is called </a:t>
            </a:r>
            <a:r>
              <a:rPr lang="en-US" dirty="0">
                <a:solidFill>
                  <a:schemeClr val="hlink"/>
                </a:solidFill>
              </a:rPr>
              <a:t>crash recovery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8746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B54D-55FA-4D38-8733-151F5DEF3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B8329-44F1-4312-AC7D-5F6A5CA39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Internal consistency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A transaction which executes </a:t>
            </a:r>
            <a:r>
              <a:rPr lang="en-US" sz="2000" dirty="0">
                <a:solidFill>
                  <a:srgbClr val="1771A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alone</a:t>
            </a:r>
            <a:r>
              <a:rPr lang="en-US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against a </a:t>
            </a:r>
            <a:r>
              <a:rPr lang="en-US" sz="2000" dirty="0">
                <a:solidFill>
                  <a:srgbClr val="1771A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consistent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database leaves it in a consistent state.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Transactions do not violate database integrity constraints.</a:t>
            </a:r>
          </a:p>
          <a:p>
            <a:pPr lvl="1"/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/>
              <a:t>Transactions are </a:t>
            </a:r>
            <a:r>
              <a:rPr lang="en-US" sz="2000" dirty="0">
                <a:solidFill>
                  <a:schemeClr val="hlink"/>
                </a:solidFill>
              </a:rPr>
              <a:t>correct</a:t>
            </a:r>
            <a:r>
              <a:rPr lang="en-US" sz="2000" dirty="0"/>
              <a:t> programs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345964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A0C3-2287-4ECE-BFA3-4AEDE5A56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Degrees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5E940-B27C-4DB7-8BF7-B60ED9EB5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Degree 0</a:t>
            </a:r>
          </a:p>
          <a:p>
            <a:pPr lvl="1"/>
            <a:r>
              <a:rPr lang="en-US" dirty="0"/>
              <a:t>Transaction </a:t>
            </a:r>
            <a:r>
              <a:rPr lang="en-US" i="1" dirty="0"/>
              <a:t>T</a:t>
            </a:r>
            <a:r>
              <a:rPr lang="en-US" dirty="0"/>
              <a:t> does not overwrite dirty data of other transactions</a:t>
            </a:r>
          </a:p>
          <a:p>
            <a:pPr lvl="1"/>
            <a:r>
              <a:rPr lang="en-US" dirty="0"/>
              <a:t>Dirty data refers to data values that have been updated by a transaction prior to its commitment</a:t>
            </a:r>
          </a:p>
          <a:p>
            <a:r>
              <a:rPr lang="en-US" dirty="0"/>
              <a:t>Degree 1</a:t>
            </a:r>
          </a:p>
          <a:p>
            <a:pPr lvl="1"/>
            <a:r>
              <a:rPr lang="en-US" i="1" dirty="0"/>
              <a:t>T</a:t>
            </a:r>
            <a:r>
              <a:rPr lang="en-US" dirty="0"/>
              <a:t> does not overwrite dirty data of other transactions</a:t>
            </a:r>
          </a:p>
          <a:p>
            <a:pPr lvl="1"/>
            <a:r>
              <a:rPr lang="en-US" i="1" dirty="0"/>
              <a:t>T</a:t>
            </a:r>
            <a:r>
              <a:rPr lang="en-US" dirty="0"/>
              <a:t> does not commit any writes before EOT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1283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61EE-C82A-4EE1-A891-A1528AC0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4AB56-D1F6-4662-AC93-B6F6BC0B8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Serializability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If several transactions are executed concurrently, the results must be the same as if they were executed serially in some order.</a:t>
            </a:r>
          </a:p>
          <a:p>
            <a:pPr marL="457200" lvl="1" indent="0">
              <a:buNone/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/>
              <a:t>Incomplete results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An incomplete transaction cannot reveal its results to other transactions before its commitment.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Necessary to avoid cascading aborts.</a:t>
            </a:r>
            <a:endParaRPr lang="en-ID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76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40AD-C8E5-42AC-BB1A-EEC43F13D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Durability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FD86F-E08F-4333-AC36-DDE08E862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000" dirty="0"/>
              <a:t>Once a transaction commits, the system must guarantee that the results of its operations will never be lost, in spite of subsequent failures.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000" dirty="0"/>
              <a:t>Database recovery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3935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0751E-97CF-4601-A8D5-3B141819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8EE7D-62F6-4498-9316-222B1C06A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A transaction is a collection of actions that make consistent transformations of system states while preserving system consistency.</a:t>
            </a:r>
          </a:p>
          <a:p>
            <a:pPr marL="975345" lvl="1" indent="-325115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concurrency transparency</a:t>
            </a:r>
          </a:p>
          <a:p>
            <a:pPr marL="975345" lvl="1" indent="-325115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failure transparency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3B0172-7F3D-40D9-A003-D375A3F92F07}"/>
              </a:ext>
            </a:extLst>
          </p:cNvPr>
          <p:cNvGrpSpPr/>
          <p:nvPr/>
        </p:nvGrpSpPr>
        <p:grpSpPr>
          <a:xfrm>
            <a:off x="1169512" y="3199302"/>
            <a:ext cx="7566976" cy="2983010"/>
            <a:chOff x="2346806" y="5057422"/>
            <a:chExt cx="7956331" cy="3808003"/>
          </a:xfrm>
        </p:grpSpPr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D65BA84B-C791-4B09-9437-20B74F996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0212" y="5346418"/>
              <a:ext cx="1552551" cy="1105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" name="Rectangle 18">
              <a:extLst>
                <a:ext uri="{FF2B5EF4-FFF2-40B4-BE49-F238E27FC236}">
                  <a16:creationId xmlns:a16="http://schemas.microsoft.com/office/drawing/2014/main" id="{033190B1-FCC1-4131-AF90-56D5326B7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6256" y="5057422"/>
              <a:ext cx="1940213" cy="1420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may be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temporarily in an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inconsistent state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during execution</a:t>
              </a:r>
            </a:p>
          </p:txBody>
        </p:sp>
        <p:sp>
          <p:nvSpPr>
            <p:cNvPr id="7" name="Rectangle 22">
              <a:extLst>
                <a:ext uri="{FF2B5EF4-FFF2-40B4-BE49-F238E27FC236}">
                  <a16:creationId xmlns:a16="http://schemas.microsoft.com/office/drawing/2014/main" id="{B3C52AFB-550A-40B3-9609-921398BF3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806" y="8073814"/>
              <a:ext cx="1397487" cy="7916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Begin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8" name="Rectangle 24">
              <a:extLst>
                <a:ext uri="{FF2B5EF4-FFF2-40B4-BE49-F238E27FC236}">
                  <a16:creationId xmlns:a16="http://schemas.microsoft.com/office/drawing/2014/main" id="{AA5251A7-4638-4A27-9AAD-0759C49FC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5650" y="8073814"/>
              <a:ext cx="1397487" cy="7916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End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9" name="Rectangle 26">
              <a:extLst>
                <a:ext uri="{FF2B5EF4-FFF2-40B4-BE49-F238E27FC236}">
                  <a16:creationId xmlns:a16="http://schemas.microsoft.com/office/drawing/2014/main" id="{DF12B34A-AC7A-4EF4-9D36-02229D838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850" y="8073814"/>
              <a:ext cx="1466592" cy="7916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Execution of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10" name="Line 28">
              <a:extLst>
                <a:ext uri="{FF2B5EF4-FFF2-40B4-BE49-F238E27FC236}">
                  <a16:creationId xmlns:a16="http://schemas.microsoft.com/office/drawing/2014/main" id="{C18D403E-1B01-4774-8AA0-FE21C7B6C5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9298" y="7522916"/>
              <a:ext cx="68997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" name="Line 29">
              <a:extLst>
                <a:ext uri="{FF2B5EF4-FFF2-40B4-BE49-F238E27FC236}">
                  <a16:creationId xmlns:a16="http://schemas.microsoft.com/office/drawing/2014/main" id="{BF966E76-A43A-4142-90F4-625ACE567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3796" y="6854613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2" name="Line 30">
              <a:extLst>
                <a:ext uri="{FF2B5EF4-FFF2-40B4-BE49-F238E27FC236}">
                  <a16:creationId xmlns:a16="http://schemas.microsoft.com/office/drawing/2014/main" id="{3B5642AB-D77C-45B4-A77C-2AA20B916D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62631" y="6854613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3" name="Oval 31">
              <a:extLst>
                <a:ext uri="{FF2B5EF4-FFF2-40B4-BE49-F238E27FC236}">
                  <a16:creationId xmlns:a16="http://schemas.microsoft.com/office/drawing/2014/main" id="{F88A545D-5789-4221-83FD-F760A0288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9609" y="7486791"/>
              <a:ext cx="72249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4" name="Oval 32">
              <a:extLst>
                <a:ext uri="{FF2B5EF4-FFF2-40B4-BE49-F238E27FC236}">
                  <a16:creationId xmlns:a16="http://schemas.microsoft.com/office/drawing/2014/main" id="{A80663D0-BF7C-48FF-B533-42ADC520F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6507" y="7486791"/>
              <a:ext cx="36124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5" name="Rectangle 41">
              <a:extLst>
                <a:ext uri="{FF2B5EF4-FFF2-40B4-BE49-F238E27FC236}">
                  <a16:creationId xmlns:a16="http://schemas.microsoft.com/office/drawing/2014/main" id="{6E209A03-ACDA-4B07-9251-CC8CD5811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6836" y="5346418"/>
              <a:ext cx="1552551" cy="1105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16" name="Line 42">
              <a:extLst>
                <a:ext uri="{FF2B5EF4-FFF2-40B4-BE49-F238E27FC236}">
                  <a16:creationId xmlns:a16="http://schemas.microsoft.com/office/drawing/2014/main" id="{7B29DD94-5CE2-409D-81CD-E3F1412905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2400" y="6610773"/>
              <a:ext cx="0" cy="8669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  <p:grpSp>
          <p:nvGrpSpPr>
            <p:cNvPr id="17" name="Group 47">
              <a:extLst>
                <a:ext uri="{FF2B5EF4-FFF2-40B4-BE49-F238E27FC236}">
                  <a16:creationId xmlns:a16="http://schemas.microsoft.com/office/drawing/2014/main" id="{9E5C18DF-E87C-432A-8284-6D0844E543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51200" y="6610774"/>
              <a:ext cx="433493" cy="758613"/>
              <a:chOff x="1440" y="2928"/>
              <a:chExt cx="192" cy="336"/>
            </a:xfrm>
          </p:grpSpPr>
          <p:sp>
            <p:nvSpPr>
              <p:cNvPr id="22" name="Line 45">
                <a:extLst>
                  <a:ext uri="{FF2B5EF4-FFF2-40B4-BE49-F238E27FC236}">
                    <a16:creationId xmlns:a16="http://schemas.microsoft.com/office/drawing/2014/main" id="{49CAB291-E322-4CEA-A6E8-6D6A4287FB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23" name="Line 46">
                <a:extLst>
                  <a:ext uri="{FF2B5EF4-FFF2-40B4-BE49-F238E27FC236}">
                    <a16:creationId xmlns:a16="http://schemas.microsoft.com/office/drawing/2014/main" id="{9710651E-7C16-4BED-B07C-D4BF805BD0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grpSp>
          <p:nvGrpSpPr>
            <p:cNvPr id="18" name="Group 48">
              <a:extLst>
                <a:ext uri="{FF2B5EF4-FFF2-40B4-BE49-F238E27FC236}">
                  <a16:creationId xmlns:a16="http://schemas.microsoft.com/office/drawing/2014/main" id="{B26D3443-D8EC-4DEF-B516-5117ECA265C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9211734" y="6610774"/>
              <a:ext cx="433493" cy="758613"/>
              <a:chOff x="1440" y="2928"/>
              <a:chExt cx="192" cy="336"/>
            </a:xfrm>
          </p:grpSpPr>
          <p:sp>
            <p:nvSpPr>
              <p:cNvPr id="20" name="Line 49">
                <a:extLst>
                  <a:ext uri="{FF2B5EF4-FFF2-40B4-BE49-F238E27FC236}">
                    <a16:creationId xmlns:a16="http://schemas.microsoft.com/office/drawing/2014/main" id="{212C0BD8-1BE5-472A-8751-AD6332B7B6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21" name="Line 50">
                <a:extLst>
                  <a:ext uri="{FF2B5EF4-FFF2-40B4-BE49-F238E27FC236}">
                    <a16:creationId xmlns:a16="http://schemas.microsoft.com/office/drawing/2014/main" id="{3AAC8E15-4D31-4D37-A56D-8991AED86D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sp>
          <p:nvSpPr>
            <p:cNvPr id="19" name="AutoShape 51">
              <a:extLst>
                <a:ext uri="{FF2B5EF4-FFF2-40B4-BE49-F238E27FC236}">
                  <a16:creationId xmlns:a16="http://schemas.microsoft.com/office/drawing/2014/main" id="{4F8351D8-7FB6-4F4B-92C8-B6C4CDB60C9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285653" y="4443307"/>
              <a:ext cx="325120" cy="6610773"/>
            </a:xfrm>
            <a:prstGeom prst="rightBrace">
              <a:avLst>
                <a:gd name="adj1" fmla="val 169444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1600" dirty="0">
                <a:latin typeface="Book Antiqu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559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D9494-75AF-4DC8-A33E-515286B6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Transaction Example – A Simple SQL Query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6297D-F99C-4248-9C27-40659489D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Transaction</a:t>
            </a:r>
            <a:r>
              <a:rPr lang="en-US" dirty="0"/>
              <a:t>   BUDGET_UPDATE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begin</a:t>
            </a:r>
          </a:p>
          <a:p>
            <a:pPr lvl="1"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EXEC SQL	UPDATE	PROJ</a:t>
            </a:r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SET 	BUDGET = BUDGET*1.1</a:t>
            </a:r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WHERE	PNAME = “CAD/CAM”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end</a:t>
            </a:r>
            <a:r>
              <a:rPr lang="en-US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1787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E247-52B6-493D-9C2F-68F8810B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Database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52381-FDBF-4E6E-A381-4F168F26B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Consider an airline reservation example with the relations:</a:t>
            </a:r>
          </a:p>
          <a:p>
            <a:pPr marL="0" indent="0">
              <a:buNone/>
            </a:pPr>
            <a:endParaRPr lang="en-US" dirty="0"/>
          </a:p>
          <a:p>
            <a:pPr marL="975345" lvl="1" indent="-325115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FLIGHT(</a:t>
            </a:r>
            <a:r>
              <a:rPr lang="en-US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FNO, DATE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SRC, DEST, STSOLD, CAP)</a:t>
            </a:r>
          </a:p>
          <a:p>
            <a:pPr marL="975345" lvl="1" indent="-325115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CUST(</a:t>
            </a:r>
            <a:r>
              <a:rPr lang="en-US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CNAME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ADDR, BAL)</a:t>
            </a:r>
          </a:p>
          <a:p>
            <a:pPr marL="975345" lvl="1" indent="-325115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FC(</a:t>
            </a:r>
            <a:r>
              <a:rPr lang="en-US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FNO, DATE, CNAME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,SPECIAL)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5167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2D37-2B2A-45AB-A7B1-52F2797C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Transaction – SQL Version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89A15-1B00-438F-A9C9-9C6C93E18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 err="1"/>
              <a:t>Begin_transaction</a:t>
            </a:r>
            <a:r>
              <a:rPr lang="en-US" dirty="0"/>
              <a:t> Reservation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begin</a:t>
            </a:r>
            <a:endParaRPr lang="en-US" dirty="0"/>
          </a:p>
          <a:p>
            <a:pPr marL="975345" lvl="1" indent="-325115"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input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flight_no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date,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customer_name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);</a:t>
            </a:r>
          </a:p>
          <a:p>
            <a:pPr marL="975345" lvl="1" indent="-325115"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EXEC SQL	UPDATE	FLIGHT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	SET	STSOLD = STSOLD + 1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	WHERE	FNO =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flight_no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AND DATE = date;</a:t>
            </a:r>
          </a:p>
          <a:p>
            <a:pPr marL="975345" lvl="1" indent="-325115"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EXEC SQL	INSERT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	INTO	FC(FNO, DATE, CNAME, SPECIAL);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		VALUES	(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flight_no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date,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customer_name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null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);</a:t>
            </a:r>
          </a:p>
          <a:p>
            <a:pPr marL="975345" lvl="1" indent="-325115"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output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(“reservation completed”)</a:t>
            </a:r>
            <a:endParaRPr lang="en-US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end</a:t>
            </a:r>
            <a:r>
              <a:rPr lang="en-US" dirty="0"/>
              <a:t> . {Reservation}</a:t>
            </a:r>
          </a:p>
          <a:p>
            <a:pPr>
              <a:lnSpc>
                <a:spcPct val="100000"/>
              </a:lnSpc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0054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1EC2-E085-4532-AB43-A73E9DACF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of Transactions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376F6-4AB0-4EFE-9711-49B2A3BF1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52" y="1393962"/>
            <a:ext cx="8691491" cy="456849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b="1" dirty="0" err="1"/>
              <a:t>Begin_transaction</a:t>
            </a:r>
            <a:r>
              <a:rPr lang="en-US" sz="1400" dirty="0"/>
              <a:t> Reservation</a:t>
            </a:r>
          </a:p>
          <a:p>
            <a:pPr marL="0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b="1" dirty="0"/>
              <a:t>begin</a:t>
            </a:r>
            <a:endParaRPr lang="en-US" sz="1400" dirty="0"/>
          </a:p>
          <a:p>
            <a:pPr marL="0" lvl="1" indent="-325115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input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flight_no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, date, </a:t>
            </a:r>
            <a:r>
              <a:rPr lang="en-US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customer_name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);</a:t>
            </a:r>
          </a:p>
          <a:p>
            <a:pPr marL="0" lvl="1" indent="-325115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EXEC SQL	SELECT 	STSOLD,CAP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		INTO	temp1,temp2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		FROM	FLIGHT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		WHERE	FNO = </a:t>
            </a:r>
            <a:r>
              <a:rPr lang="en-US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flight_no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AND DATE =  date;</a:t>
            </a:r>
          </a:p>
          <a:p>
            <a:pPr marL="0" lvl="1" indent="-325115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if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temp1 = temp2 </a:t>
            </a:r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then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output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(“no free seats”);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Abort</a:t>
            </a:r>
            <a:endParaRPr lang="en-US" sz="14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indent="-325115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else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EXEC SQL	UPDATE	FLIGHT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			SET	STSOLD = STSOLD + 1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			WHERE	FNO = </a:t>
            </a:r>
            <a:r>
              <a:rPr lang="en-US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flight_no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AND DATE = date;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EXEC SQL	INSERT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			INTO	FC(FNO, DATE, CNAME, SPECIAL);</a:t>
            </a:r>
          </a:p>
          <a:p>
            <a:pPr marL="0" lvl="2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			VALUES	(</a:t>
            </a:r>
            <a:r>
              <a:rPr lang="en-US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flight_no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, date, </a:t>
            </a:r>
            <a:r>
              <a:rPr lang="en-US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customer_name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null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);</a:t>
            </a:r>
          </a:p>
          <a:p>
            <a:pPr marL="0" lvl="1" indent="-325115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Commit</a:t>
            </a:r>
            <a:endParaRPr lang="en-US" sz="14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indent="-325115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	output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(“reservation completed”)</a:t>
            </a:r>
          </a:p>
          <a:p>
            <a:pPr marL="0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dirty="0"/>
              <a:t>	</a:t>
            </a:r>
            <a:r>
              <a:rPr lang="en-US" sz="1400" b="1" dirty="0"/>
              <a:t>endif</a:t>
            </a:r>
          </a:p>
          <a:p>
            <a:pPr marL="0">
              <a:lnSpc>
                <a:spcPct val="100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1400" b="1" dirty="0"/>
              <a:t>end</a:t>
            </a:r>
            <a:r>
              <a:rPr lang="en-US" sz="1400" dirty="0"/>
              <a:t> . {Reservation}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380359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28AF-087B-4A2D-B85E-776D2515D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Transaction – Reads &amp; Writes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F8C77-5BB6-414E-8980-B2BD18BD2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 err="1"/>
              <a:t>Begin_transaction</a:t>
            </a:r>
            <a:r>
              <a:rPr lang="en-US" sz="1600" dirty="0"/>
              <a:t> Reservation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/>
              <a:t>begin</a:t>
            </a:r>
            <a:endParaRPr lang="en-US" sz="1600" dirty="0"/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input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flight_no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, date,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customer_name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);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temp ← Read(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flight_no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(date).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stsold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);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if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temp = flight(date).cap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then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begin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output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(“no free seats”);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Abort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end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else begin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Write(flight(date).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stsold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, temp + 1);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Write(flight(date).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cname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customer_name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);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Write(flight(date).special,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null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);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Commit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output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(“reservation completed”)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end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Monotype Sorts" charset="2"/>
              <a:buNone/>
            </a:pPr>
            <a:r>
              <a:rPr lang="en-US" sz="1600" b="1" dirty="0"/>
              <a:t>end</a:t>
            </a:r>
            <a:r>
              <a:rPr lang="en-US" sz="1600" dirty="0"/>
              <a:t>. {Reservation}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277864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69E5-5377-4DB6-A9F6-202391A3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5AB2C-91C2-4591-BE64-05C6D469F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Read set (RS)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The set of data items that are read by a transaction</a:t>
            </a:r>
          </a:p>
          <a:p>
            <a:pPr lvl="1"/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/>
              <a:t>Write set (WS)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The set of data items whose values are changed by this transaction</a:t>
            </a:r>
          </a:p>
          <a:p>
            <a:pPr lvl="1"/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/>
              <a:t>Base set (BS)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RS  &amp; WS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90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9A87-3266-43D2-88B6-1029AE234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Transactions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11C7-C4E1-4657-9539-D3E2A0156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A</a:t>
            </a:r>
            <a:r>
              <a:rPr lang="en-US" b="1" dirty="0"/>
              <a:t>TOMICITY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all or nothing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C</a:t>
            </a:r>
            <a:r>
              <a:rPr lang="en-US" b="1" dirty="0"/>
              <a:t>ONSISTENCY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no violation of integrity constraints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I</a:t>
            </a:r>
            <a:r>
              <a:rPr lang="en-US" b="1" dirty="0"/>
              <a:t>SOLATION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concurrent changes invisible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sym typeface="Symbol"/>
              </a:rPr>
              <a:t>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serializable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D</a:t>
            </a:r>
            <a:r>
              <a:rPr lang="en-US" b="1" dirty="0"/>
              <a:t>URABILITY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committed updates persist</a:t>
            </a:r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9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571</Words>
  <Application>Microsoft Office PowerPoint</Application>
  <PresentationFormat>A4 Paper (210x297 mm)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Calisto MT</vt:lpstr>
      <vt:lpstr>Monotype Sorts</vt:lpstr>
      <vt:lpstr>Segoe UI</vt:lpstr>
      <vt:lpstr>Symbol</vt:lpstr>
      <vt:lpstr>Office Theme</vt:lpstr>
      <vt:lpstr>Custom Design</vt:lpstr>
      <vt:lpstr>PowerPoint Presentation</vt:lpstr>
      <vt:lpstr>Transaction</vt:lpstr>
      <vt:lpstr>Transaction Example – A Simple SQL Query</vt:lpstr>
      <vt:lpstr>Example Database</vt:lpstr>
      <vt:lpstr>Example Transaction – SQL Version</vt:lpstr>
      <vt:lpstr>Termination of Transactions</vt:lpstr>
      <vt:lpstr>Example Transaction – Reads &amp; Writes</vt:lpstr>
      <vt:lpstr>Characterization</vt:lpstr>
      <vt:lpstr>Principles of Transactions</vt:lpstr>
      <vt:lpstr>Atomicity</vt:lpstr>
      <vt:lpstr>Consistency</vt:lpstr>
      <vt:lpstr>Consistency Degrees</vt:lpstr>
      <vt:lpstr>Isolation</vt:lpstr>
      <vt:lpstr>Durability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43</cp:revision>
  <dcterms:created xsi:type="dcterms:W3CDTF">2017-09-18T04:18:49Z</dcterms:created>
  <dcterms:modified xsi:type="dcterms:W3CDTF">2017-11-20T05:50:05Z</dcterms:modified>
</cp:coreProperties>
</file>