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43"/>
  </p:notesMasterIdLst>
  <p:handoutMasterIdLst>
    <p:handoutMasterId r:id="rId44"/>
  </p:handoutMasterIdLst>
  <p:sldIdLst>
    <p:sldId id="386" r:id="rId2"/>
    <p:sldId id="414" r:id="rId3"/>
    <p:sldId id="436" r:id="rId4"/>
    <p:sldId id="458" r:id="rId5"/>
    <p:sldId id="459" r:id="rId6"/>
    <p:sldId id="454" r:id="rId7"/>
    <p:sldId id="460" r:id="rId8"/>
    <p:sldId id="455" r:id="rId9"/>
    <p:sldId id="461" r:id="rId10"/>
    <p:sldId id="486" r:id="rId11"/>
    <p:sldId id="456" r:id="rId12"/>
    <p:sldId id="462" r:id="rId13"/>
    <p:sldId id="457" r:id="rId14"/>
    <p:sldId id="463" r:id="rId15"/>
    <p:sldId id="451" r:id="rId16"/>
    <p:sldId id="464" r:id="rId17"/>
    <p:sldId id="465" r:id="rId18"/>
    <p:sldId id="466" r:id="rId19"/>
    <p:sldId id="452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53" r:id="rId28"/>
    <p:sldId id="474" r:id="rId29"/>
    <p:sldId id="475" r:id="rId30"/>
    <p:sldId id="476" r:id="rId31"/>
    <p:sldId id="477" r:id="rId32"/>
    <p:sldId id="478" r:id="rId33"/>
    <p:sldId id="479" r:id="rId34"/>
    <p:sldId id="480" r:id="rId35"/>
    <p:sldId id="481" r:id="rId36"/>
    <p:sldId id="484" r:id="rId37"/>
    <p:sldId id="482" r:id="rId38"/>
    <p:sldId id="483" r:id="rId39"/>
    <p:sldId id="450" r:id="rId40"/>
    <p:sldId id="485" r:id="rId41"/>
    <p:sldId id="413" r:id="rId42"/>
  </p:sldIdLst>
  <p:sldSz cx="9144000" cy="6858000" type="screen4x3"/>
  <p:notesSz cx="6854825" cy="9083675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B4"/>
    <a:srgbClr val="35297D"/>
    <a:srgbClr val="00252E"/>
    <a:srgbClr val="FFFF9B"/>
    <a:srgbClr val="FFCC68"/>
    <a:srgbClr val="FFE59B"/>
    <a:srgbClr val="F6BF6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8" autoAdjust="0"/>
    <p:restoredTop sz="80268" autoAdjust="0"/>
  </p:normalViewPr>
  <p:slideViewPr>
    <p:cSldViewPr snapToGrid="0">
      <p:cViewPr varScale="1">
        <p:scale>
          <a:sx n="66" d="100"/>
          <a:sy n="66" d="100"/>
        </p:scale>
        <p:origin x="-774" y="-102"/>
      </p:cViewPr>
      <p:guideLst>
        <p:guide orient="horz" pos="2736"/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558" y="-77"/>
      </p:cViewPr>
      <p:guideLst>
        <p:guide orient="horz" pos="2861"/>
        <p:guide pos="215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63" y="8764588"/>
            <a:ext cx="671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849" tIns="49756" rIns="94849" bIns="49756">
            <a:spAutoFit/>
          </a:bodyPr>
          <a:lstStyle/>
          <a:p>
            <a:pPr algn="l" defTabSz="606425">
              <a:lnSpc>
                <a:spcPct val="100000"/>
              </a:lnSpc>
              <a:tabLst>
                <a:tab pos="2366963" algn="l"/>
                <a:tab pos="4789488" algn="l"/>
              </a:tabLst>
            </a:pPr>
            <a:r>
              <a:rPr lang="en-US" sz="800" b="1"/>
              <a:t>Copyright © 2001, Cisco Systems, Inc. All rights reserved. Printed in USA.</a:t>
            </a:r>
            <a:br>
              <a:rPr lang="en-US" sz="800" b="1"/>
            </a:br>
            <a:r>
              <a:rPr lang="en-US" sz="800" b="1"/>
              <a:t>Presentation_ID.scr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50813" y="8778875"/>
            <a:ext cx="6551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6111875" y="8410575"/>
            <a:ext cx="4397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55563" y="8585200"/>
            <a:ext cx="2562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35" tIns="49014" rIns="93435" bIns="49014">
            <a:spAutoFit/>
          </a:bodyPr>
          <a:lstStyle/>
          <a:p>
            <a:pPr algn="l" defTabSz="596900">
              <a:lnSpc>
                <a:spcPct val="100000"/>
              </a:lnSpc>
              <a:tabLst>
                <a:tab pos="2332038" algn="l"/>
                <a:tab pos="4718050" algn="l"/>
              </a:tabLst>
            </a:pPr>
            <a:r>
              <a:rPr lang="en-US" sz="800" b="1"/>
              <a:t>© 2001, Cisco Systems, Inc. All rights reserved.</a:t>
            </a:r>
          </a:p>
          <a:p>
            <a:pPr algn="l" defTabSz="596900">
              <a:lnSpc>
                <a:spcPct val="100000"/>
              </a:lnSpc>
              <a:tabLst>
                <a:tab pos="2332038" algn="l"/>
                <a:tab pos="4718050" algn="l"/>
              </a:tabLst>
            </a:pPr>
            <a:r>
              <a:rPr lang="en-US" sz="800" b="1"/>
              <a:t>&lt;Title of Course (ACRO) vX.X&gt;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49225" y="8599488"/>
            <a:ext cx="6503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8480425"/>
            <a:ext cx="7953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80" tIns="0" rIns="18380" bIns="0" numCol="1" anchor="b" anchorCtr="0" compatLnSpc="1">
            <a:prstTxWarp prst="textNoShape">
              <a:avLst/>
            </a:prstTxWarp>
          </a:bodyPr>
          <a:lstStyle>
            <a:lvl1pPr algn="r" defTabSz="881063">
              <a:lnSpc>
                <a:spcPct val="100000"/>
              </a:lnSpc>
              <a:defRPr sz="800"/>
            </a:lvl1pPr>
          </a:lstStyle>
          <a:p>
            <a:fld id="{8C74EC9E-5EBA-47F5-9B5C-F0B311F378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3308" name="Rectangle 12"/>
          <p:cNvSpPr>
            <a:spLocks noChangeAspect="1" noChangeArrowheads="1" noTextEdit="1"/>
          </p:cNvSpPr>
          <p:nvPr>
            <p:ph type="sldImg" idx="2"/>
          </p:nvPr>
        </p:nvSpPr>
        <p:spPr bwMode="auto">
          <a:xfrm>
            <a:off x="855663" y="239713"/>
            <a:ext cx="5200650" cy="3900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5288" y="4278313"/>
            <a:ext cx="598646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5" tIns="49014" rIns="93435" bIns="49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FA6D3-CFBD-4FBA-A1EC-6A4F61C73346}" type="slidenum">
              <a:rPr lang="en-US"/>
              <a:pPr/>
              <a:t>1</a:t>
            </a:fld>
            <a:endParaRPr lang="en-US"/>
          </a:p>
        </p:txBody>
      </p:sp>
      <p:sp>
        <p:nvSpPr>
          <p:cNvPr id="897026" name="Rectangle 2"/>
          <p:cNvSpPr>
            <a:spLocks noChangeAspect="1" noChangeArrowheads="1" noTextEdit="1"/>
          </p:cNvSpPr>
          <p:nvPr>
            <p:ph type="sldImg"/>
          </p:nvPr>
        </p:nvSpPr>
        <p:spPr>
          <a:xfrm>
            <a:off x="858838" y="239713"/>
            <a:ext cx="5199062" cy="3898900"/>
          </a:xfrm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4278313"/>
            <a:ext cx="5984875" cy="415607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6D3C15-F035-414A-9C03-586E7F645E8A}" type="slidenum">
              <a:rPr lang="en-US"/>
              <a:pPr/>
              <a:t>10</a:t>
            </a:fld>
            <a:endParaRPr lang="en-US"/>
          </a:p>
        </p:txBody>
      </p:sp>
      <p:sp>
        <p:nvSpPr>
          <p:cNvPr id="125542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F33D6-AF7C-460C-AEEE-B8415EDC4F49}" type="slidenum">
              <a:rPr lang="en-US"/>
              <a:pPr/>
              <a:t>11</a:t>
            </a:fld>
            <a:endParaRPr lang="en-US"/>
          </a:p>
        </p:txBody>
      </p:sp>
      <p:sp>
        <p:nvSpPr>
          <p:cNvPr id="119398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54315-3677-42D5-99F4-DACB07022F1B}" type="slidenum">
              <a:rPr lang="en-US"/>
              <a:pPr/>
              <a:t>12</a:t>
            </a:fld>
            <a:endParaRPr lang="en-US"/>
          </a:p>
        </p:txBody>
      </p:sp>
      <p:sp>
        <p:nvSpPr>
          <p:cNvPr id="120627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6B90E-1E06-4FF9-8A30-561C2F9D5ABD}" type="slidenum">
              <a:rPr lang="en-US"/>
              <a:pPr/>
              <a:t>13</a:t>
            </a:fld>
            <a:endParaRPr lang="en-US"/>
          </a:p>
        </p:txBody>
      </p:sp>
      <p:sp>
        <p:nvSpPr>
          <p:cNvPr id="119603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B2E30-7549-4905-AFFF-21442CFDABF6}" type="slidenum">
              <a:rPr lang="en-US"/>
              <a:pPr/>
              <a:t>14</a:t>
            </a:fld>
            <a:endParaRPr lang="en-US"/>
          </a:p>
        </p:txBody>
      </p:sp>
      <p:sp>
        <p:nvSpPr>
          <p:cNvPr id="120832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45662-4954-409D-B8D6-B88602C31AE8}" type="slidenum">
              <a:rPr lang="en-US"/>
              <a:pPr/>
              <a:t>15</a:t>
            </a:fld>
            <a:endParaRPr lang="en-US"/>
          </a:p>
        </p:txBody>
      </p:sp>
      <p:sp>
        <p:nvSpPr>
          <p:cNvPr id="118374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F95F8-5DBA-46A2-A5B5-D45A7D6BA1D7}" type="slidenum">
              <a:rPr lang="en-US"/>
              <a:pPr/>
              <a:t>16</a:t>
            </a:fld>
            <a:endParaRPr lang="en-US"/>
          </a:p>
        </p:txBody>
      </p:sp>
      <p:sp>
        <p:nvSpPr>
          <p:cNvPr id="121037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AC743-7C6D-4262-AAC5-954C52B93D9F}" type="slidenum">
              <a:rPr lang="en-US"/>
              <a:pPr/>
              <a:t>17</a:t>
            </a:fld>
            <a:endParaRPr lang="en-US"/>
          </a:p>
        </p:txBody>
      </p:sp>
      <p:sp>
        <p:nvSpPr>
          <p:cNvPr id="121241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85E8E-4037-45F8-AED9-74F2B43A3029}" type="slidenum">
              <a:rPr lang="en-US"/>
              <a:pPr/>
              <a:t>18</a:t>
            </a:fld>
            <a:endParaRPr lang="en-US"/>
          </a:p>
        </p:txBody>
      </p:sp>
      <p:sp>
        <p:nvSpPr>
          <p:cNvPr id="121446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88223-3C74-4678-9952-0FAB2DA5F741}" type="slidenum">
              <a:rPr lang="en-US"/>
              <a:pPr/>
              <a:t>19</a:t>
            </a:fld>
            <a:endParaRPr lang="en-US"/>
          </a:p>
        </p:txBody>
      </p:sp>
      <p:sp>
        <p:nvSpPr>
          <p:cNvPr id="118579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D042E-DF30-432F-8807-F1FD5C3A2A8E}" type="slidenum">
              <a:rPr lang="en-US"/>
              <a:pPr/>
              <a:t>2</a:t>
            </a:fld>
            <a:endParaRPr lang="en-US"/>
          </a:p>
        </p:txBody>
      </p:sp>
      <p:sp>
        <p:nvSpPr>
          <p:cNvPr id="98406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9AE16-85DF-4895-9797-89AFB1AF2F7A}" type="slidenum">
              <a:rPr lang="en-US"/>
              <a:pPr/>
              <a:t>20</a:t>
            </a:fld>
            <a:endParaRPr lang="en-US"/>
          </a:p>
        </p:txBody>
      </p:sp>
      <p:sp>
        <p:nvSpPr>
          <p:cNvPr id="121651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9CCB3-0B70-4CF4-AA23-0A6E88ACB996}" type="slidenum">
              <a:rPr lang="en-US"/>
              <a:pPr/>
              <a:t>21</a:t>
            </a:fld>
            <a:endParaRPr lang="en-US"/>
          </a:p>
        </p:txBody>
      </p:sp>
      <p:sp>
        <p:nvSpPr>
          <p:cNvPr id="121856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C3540-A3A9-448C-BE6D-4FC1F3FCF169}" type="slidenum">
              <a:rPr lang="en-US"/>
              <a:pPr/>
              <a:t>22</a:t>
            </a:fld>
            <a:endParaRPr lang="en-US"/>
          </a:p>
        </p:txBody>
      </p:sp>
      <p:sp>
        <p:nvSpPr>
          <p:cNvPr id="122061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2DA60-FD22-4FDA-829F-00510E570B36}" type="slidenum">
              <a:rPr lang="en-US"/>
              <a:pPr/>
              <a:t>23</a:t>
            </a:fld>
            <a:endParaRPr lang="en-US"/>
          </a:p>
        </p:txBody>
      </p:sp>
      <p:sp>
        <p:nvSpPr>
          <p:cNvPr id="122265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63F34-D7EF-49E0-8EDA-880982EBB244}" type="slidenum">
              <a:rPr lang="en-US"/>
              <a:pPr/>
              <a:t>24</a:t>
            </a:fld>
            <a:endParaRPr lang="en-US"/>
          </a:p>
        </p:txBody>
      </p:sp>
      <p:sp>
        <p:nvSpPr>
          <p:cNvPr id="122470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AEB12-7038-4B2E-8415-E0E8F1A1E1E8}" type="slidenum">
              <a:rPr lang="en-US"/>
              <a:pPr/>
              <a:t>25</a:t>
            </a:fld>
            <a:endParaRPr lang="en-US"/>
          </a:p>
        </p:txBody>
      </p:sp>
      <p:sp>
        <p:nvSpPr>
          <p:cNvPr id="122675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71F11-D931-4107-89D9-E35143A76B67}" type="slidenum">
              <a:rPr lang="en-US"/>
              <a:pPr/>
              <a:t>26</a:t>
            </a:fld>
            <a:endParaRPr lang="en-US"/>
          </a:p>
        </p:txBody>
      </p:sp>
      <p:sp>
        <p:nvSpPr>
          <p:cNvPr id="122880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F40B3-302D-46FE-8024-93835EC0921E}" type="slidenum">
              <a:rPr lang="en-US"/>
              <a:pPr/>
              <a:t>27</a:t>
            </a:fld>
            <a:endParaRPr lang="en-US"/>
          </a:p>
        </p:txBody>
      </p:sp>
      <p:sp>
        <p:nvSpPr>
          <p:cNvPr id="118784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57920-38F1-4D8D-82AC-3CC3C96E7AB9}" type="slidenum">
              <a:rPr lang="en-US"/>
              <a:pPr/>
              <a:t>28</a:t>
            </a:fld>
            <a:endParaRPr lang="en-US"/>
          </a:p>
        </p:txBody>
      </p:sp>
      <p:sp>
        <p:nvSpPr>
          <p:cNvPr id="123085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B1F2F-9AA5-4BBC-9161-AEE105971A16}" type="slidenum">
              <a:rPr lang="en-US"/>
              <a:pPr/>
              <a:t>29</a:t>
            </a:fld>
            <a:endParaRPr lang="en-US"/>
          </a:p>
        </p:txBody>
      </p:sp>
      <p:sp>
        <p:nvSpPr>
          <p:cNvPr id="123289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19B21-E738-4039-B915-3F69A54F7985}" type="slidenum">
              <a:rPr lang="en-US"/>
              <a:pPr/>
              <a:t>3</a:t>
            </a:fld>
            <a:endParaRPr lang="en-US"/>
          </a:p>
        </p:txBody>
      </p:sp>
      <p:sp>
        <p:nvSpPr>
          <p:cNvPr id="101478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F7AC5-E84B-4FDE-9CB1-5F189307F263}" type="slidenum">
              <a:rPr lang="en-US"/>
              <a:pPr/>
              <a:t>30</a:t>
            </a:fld>
            <a:endParaRPr lang="en-US"/>
          </a:p>
        </p:txBody>
      </p:sp>
      <p:sp>
        <p:nvSpPr>
          <p:cNvPr id="123494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EBAB5D-5825-4F35-B97B-D333C3891B6E}" type="slidenum">
              <a:rPr lang="en-US"/>
              <a:pPr/>
              <a:t>31</a:t>
            </a:fld>
            <a:endParaRPr lang="en-US"/>
          </a:p>
        </p:txBody>
      </p:sp>
      <p:sp>
        <p:nvSpPr>
          <p:cNvPr id="123699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FEC47-3AB0-46C6-9881-29F3996570E7}" type="slidenum">
              <a:rPr lang="en-US"/>
              <a:pPr/>
              <a:t>32</a:t>
            </a:fld>
            <a:endParaRPr lang="en-US"/>
          </a:p>
        </p:txBody>
      </p:sp>
      <p:sp>
        <p:nvSpPr>
          <p:cNvPr id="123904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2B77C-1710-476E-BBEB-47A86D00A36C}" type="slidenum">
              <a:rPr lang="en-US"/>
              <a:pPr/>
              <a:t>33</a:t>
            </a:fld>
            <a:endParaRPr lang="en-US"/>
          </a:p>
        </p:txBody>
      </p:sp>
      <p:sp>
        <p:nvSpPr>
          <p:cNvPr id="124109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636EE-412F-4D27-862E-92B3F873D006}" type="slidenum">
              <a:rPr lang="en-US"/>
              <a:pPr/>
              <a:t>34</a:t>
            </a:fld>
            <a:endParaRPr lang="en-US"/>
          </a:p>
        </p:txBody>
      </p:sp>
      <p:sp>
        <p:nvSpPr>
          <p:cNvPr id="124313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2382D-943A-4D14-86D6-4813F84335BB}" type="slidenum">
              <a:rPr lang="en-US"/>
              <a:pPr/>
              <a:t>35</a:t>
            </a:fld>
            <a:endParaRPr lang="en-US"/>
          </a:p>
        </p:txBody>
      </p:sp>
      <p:sp>
        <p:nvSpPr>
          <p:cNvPr id="124518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3AEAE7-D2BC-4FB9-AA44-6908A751172C}" type="slidenum">
              <a:rPr lang="en-US"/>
              <a:pPr/>
              <a:t>36</a:t>
            </a:fld>
            <a:endParaRPr lang="en-US"/>
          </a:p>
        </p:txBody>
      </p:sp>
      <p:sp>
        <p:nvSpPr>
          <p:cNvPr id="125133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76224-736B-4ACB-969D-753FDE511286}" type="slidenum">
              <a:rPr lang="en-US"/>
              <a:pPr/>
              <a:t>37</a:t>
            </a:fld>
            <a:endParaRPr lang="en-US"/>
          </a:p>
        </p:txBody>
      </p:sp>
      <p:sp>
        <p:nvSpPr>
          <p:cNvPr id="124723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7F6BC-9421-41EC-8177-C36B4ADB229D}" type="slidenum">
              <a:rPr lang="en-US"/>
              <a:pPr/>
              <a:t>38</a:t>
            </a:fld>
            <a:endParaRPr lang="en-US"/>
          </a:p>
        </p:txBody>
      </p:sp>
      <p:sp>
        <p:nvSpPr>
          <p:cNvPr id="124928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BB15E-BA6A-4090-8B94-4279C512D9EE}" type="slidenum">
              <a:rPr lang="en-US"/>
              <a:pPr/>
              <a:t>39</a:t>
            </a:fld>
            <a:endParaRPr lang="en-US"/>
          </a:p>
        </p:txBody>
      </p:sp>
      <p:sp>
        <p:nvSpPr>
          <p:cNvPr id="104755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C7C8A-BB54-42AB-B5BF-10DF8951FBB5}" type="slidenum">
              <a:rPr lang="en-US"/>
              <a:pPr/>
              <a:t>4</a:t>
            </a:fld>
            <a:endParaRPr lang="en-US"/>
          </a:p>
        </p:txBody>
      </p:sp>
      <p:sp>
        <p:nvSpPr>
          <p:cNvPr id="119808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6B9E8-5572-49F4-B914-F43CD8F17264}" type="slidenum">
              <a:rPr lang="en-US"/>
              <a:pPr/>
              <a:t>40</a:t>
            </a:fld>
            <a:endParaRPr lang="en-US"/>
          </a:p>
        </p:txBody>
      </p:sp>
      <p:sp>
        <p:nvSpPr>
          <p:cNvPr id="125337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33231-19F5-4C4F-93EE-57E0C2A122C1}" type="slidenum">
              <a:rPr lang="en-US"/>
              <a:pPr/>
              <a:t>41</a:t>
            </a:fld>
            <a:endParaRPr lang="en-US"/>
          </a:p>
        </p:txBody>
      </p:sp>
      <p:sp>
        <p:nvSpPr>
          <p:cNvPr id="96768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68CED-D0A9-49E9-9F6F-67A3C6B15DC6}" type="slidenum">
              <a:rPr lang="en-US"/>
              <a:pPr/>
              <a:t>5</a:t>
            </a:fld>
            <a:endParaRPr lang="en-US"/>
          </a:p>
        </p:txBody>
      </p:sp>
      <p:sp>
        <p:nvSpPr>
          <p:cNvPr id="120013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09EF8-D396-494A-B60A-1EB3083DB927}" type="slidenum">
              <a:rPr lang="en-US"/>
              <a:pPr/>
              <a:t>6</a:t>
            </a:fld>
            <a:endParaRPr lang="en-US"/>
          </a:p>
        </p:txBody>
      </p:sp>
      <p:sp>
        <p:nvSpPr>
          <p:cNvPr id="118989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5C997-EC12-41F0-B092-005952DB73F4}" type="slidenum">
              <a:rPr lang="en-US"/>
              <a:pPr/>
              <a:t>7</a:t>
            </a:fld>
            <a:endParaRPr lang="en-US"/>
          </a:p>
        </p:txBody>
      </p:sp>
      <p:sp>
        <p:nvSpPr>
          <p:cNvPr id="120217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A14D5-CF38-4376-A0F1-BB4F4BBD3AA4}" type="slidenum">
              <a:rPr lang="en-US"/>
              <a:pPr/>
              <a:t>8</a:t>
            </a:fld>
            <a:endParaRPr lang="en-US"/>
          </a:p>
        </p:txBody>
      </p:sp>
      <p:sp>
        <p:nvSpPr>
          <p:cNvPr id="119193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C11DF-4E77-4E1F-814D-BDD418C425EF}" type="slidenum">
              <a:rPr lang="en-US"/>
              <a:pPr/>
              <a:t>9</a:t>
            </a:fld>
            <a:endParaRPr lang="en-US"/>
          </a:p>
        </p:txBody>
      </p:sp>
      <p:sp>
        <p:nvSpPr>
          <p:cNvPr id="120422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 smtClean="0"/>
              <a:t>Judul Materi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5520011"/>
            <a:ext cx="2133600" cy="365125"/>
          </a:xfrm>
        </p:spPr>
        <p:txBody>
          <a:bodyPr/>
          <a:lstStyle/>
          <a:p>
            <a:r>
              <a:rPr lang="id-ID" dirty="0" smtClean="0"/>
              <a:t>Ver  1, </a:t>
            </a:r>
            <a:fld id="{D29558FD-6DB5-44A7-BD45-E6340527121A}" type="datetimeFigureOut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Kode mata kuliah, matakuliah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Fasilkom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8600" y="1447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 smtClean="0"/>
              <a:t>Pertemuan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121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27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71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789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77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08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21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12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03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276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48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 descr="UEU.jpg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57000" contras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0" y="6599468"/>
            <a:ext cx="20574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Ver 1,12/09/2012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59566" y="6599468"/>
            <a:ext cx="33528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Kode</a:t>
            </a:r>
            <a:r>
              <a:rPr lang="id-ID" sz="1200" baseline="0" dirty="0" smtClean="0">
                <a:solidFill>
                  <a:srgbClr val="FF0000"/>
                </a:solidFill>
              </a:rPr>
              <a:t> </a:t>
            </a:r>
            <a:r>
              <a:rPr lang="id-ID" sz="1200" baseline="0" dirty="0" smtClean="0">
                <a:solidFill>
                  <a:srgbClr val="FF0000"/>
                </a:solidFill>
              </a:rPr>
              <a:t>:CIJ 340,Jaringan Komputer Lanjut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919331" y="6549480"/>
            <a:ext cx="20574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 smtClean="0">
                <a:solidFill>
                  <a:srgbClr val="FF0000"/>
                </a:solidFill>
              </a:rPr>
              <a:t>FASILKOM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70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059238" cy="658812"/>
          </a:xfrm>
          <a:noFill/>
          <a:ln/>
        </p:spPr>
        <p:txBody>
          <a:bodyPr>
            <a:normAutofit fontScale="70000" lnSpcReduction="20000"/>
          </a:bodyPr>
          <a:lstStyle/>
          <a:p>
            <a:r>
              <a:rPr lang="en-US"/>
              <a:t>Routing Protocols and Concepts – Chapter 1</a:t>
            </a:r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 to Routing and Packet Forwarding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5200" y="3207657"/>
            <a:ext cx="4673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CCNA 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85" y="4633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as a Computer</a:t>
            </a:r>
          </a:p>
        </p:txBody>
      </p:sp>
      <p:pic>
        <p:nvPicPr>
          <p:cNvPr id="1254404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1498600"/>
            <a:ext cx="7291388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as a Computer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1381125"/>
            <a:ext cx="8297863" cy="507682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Router Interface is a physical connector that enables a router to send or receive packets</a:t>
            </a:r>
          </a:p>
          <a:p>
            <a:r>
              <a:rPr lang="en-US" dirty="0">
                <a:solidFill>
                  <a:schemeClr val="bg1"/>
                </a:solidFill>
              </a:rPr>
              <a:t>Each interface connects to a separate network</a:t>
            </a:r>
          </a:p>
          <a:p>
            <a:r>
              <a:rPr lang="en-US" dirty="0">
                <a:solidFill>
                  <a:schemeClr val="bg1"/>
                </a:solidFill>
              </a:rPr>
              <a:t>Consist of socket or jack found on the outside of a router </a:t>
            </a:r>
          </a:p>
          <a:p>
            <a:r>
              <a:rPr lang="en-US" dirty="0">
                <a:solidFill>
                  <a:schemeClr val="bg1"/>
                </a:solidFill>
              </a:rPr>
              <a:t>Types of router interfaces: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-Ethernet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Fastethernet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-Serial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-DSL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-ISDN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-Cable </a:t>
            </a:r>
          </a:p>
        </p:txBody>
      </p:sp>
      <p:pic>
        <p:nvPicPr>
          <p:cNvPr id="1192965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87" y="4196671"/>
            <a:ext cx="5548313" cy="224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41978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as a Computer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idx="1"/>
          </p:nvPr>
        </p:nvSpPr>
        <p:spPr>
          <a:xfrm>
            <a:off x="147638" y="1298575"/>
            <a:ext cx="5137150" cy="507682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Two major groups of Router Interfaces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LAN Interfaces: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Are used to connect router to LAN network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Has a layer 2 MAC address 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Can be assigned a Layer 3 IP address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Usually consist of an RJ-45 jack</a:t>
            </a:r>
          </a:p>
        </p:txBody>
      </p:sp>
      <p:pic>
        <p:nvPicPr>
          <p:cNvPr id="1205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8790" y="2000250"/>
            <a:ext cx="3556000" cy="1782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05254" name="Rectangle 6"/>
          <p:cNvSpPr>
            <a:spLocks noChangeArrowheads="1"/>
          </p:cNvSpPr>
          <p:nvPr/>
        </p:nvSpPr>
        <p:spPr bwMode="auto">
          <a:xfrm>
            <a:off x="236538" y="4319588"/>
            <a:ext cx="7264400" cy="507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/>
          <a:lstStyle/>
          <a:p>
            <a:pPr marL="236538" indent="-236538" algn="l" defTabSz="814388" eaLnBrk="1" hangingPunct="1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WAN Interfaces</a:t>
            </a:r>
          </a:p>
          <a:p>
            <a:pPr lvl="2" algn="l" defTabSz="814388" eaLnBrk="1" hangingPunct="1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Are used to connect routers to external networks that interconnect LANs.</a:t>
            </a:r>
          </a:p>
          <a:p>
            <a:pPr lvl="2" algn="l" defTabSz="814388" eaLnBrk="1" hangingPunct="1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Depending on the WAN technology, a layer 2 address may be used.</a:t>
            </a:r>
          </a:p>
          <a:p>
            <a:pPr lvl="2" algn="l" defTabSz="814388" eaLnBrk="1" hangingPunct="1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Uses a layer 3 IP address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526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as a Computer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20288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Routers and the Network Layer</a:t>
            </a: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Routers use destination IP address to forward packets</a:t>
            </a:r>
          </a:p>
          <a:p>
            <a:pPr lvl="2">
              <a:lnSpc>
                <a:spcPct val="8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The path a packet takes is determined after a router consults information in the routing table.</a:t>
            </a:r>
          </a:p>
          <a:p>
            <a:pPr lvl="2">
              <a:lnSpc>
                <a:spcPct val="8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After router determines the best path</a:t>
            </a:r>
          </a:p>
          <a:p>
            <a:pPr lvl="2">
              <a:lnSpc>
                <a:spcPct val="8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Packet is encapsulated into a frame</a:t>
            </a:r>
          </a:p>
          <a:p>
            <a:pPr lvl="2">
              <a:lnSpc>
                <a:spcPct val="8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Frame is then placed on network medium in form of Bits</a:t>
            </a:r>
          </a:p>
        </p:txBody>
      </p:sp>
      <p:pic>
        <p:nvPicPr>
          <p:cNvPr id="1195013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6100" y="3896179"/>
            <a:ext cx="4594225" cy="2586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3657" y="4778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as a Computer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1778000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Routers Operate at Layers 1, 2 &amp; 3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Router receives a stream of encoded bits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Bits are decoded and passed to layer 2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Router de-encapsulates the frame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Remaining packet passed up to layer 3</a:t>
            </a:r>
          </a:p>
          <a:p>
            <a:pPr lvl="2">
              <a:buClr>
                <a:schemeClr val="accent1"/>
              </a:buClr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-Routing decision made at this layer by examining destination IP address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Packet is then re-encapsulated &amp; sent out outbound interface</a:t>
            </a:r>
          </a:p>
        </p:txBody>
      </p:sp>
      <p:pic>
        <p:nvPicPr>
          <p:cNvPr id="1207302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603" y="3770993"/>
            <a:ext cx="3787775" cy="221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1" y="44881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Configure Devices and Apply Addresses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Implementing Basic Addressing Schemes</a:t>
            </a:r>
          </a:p>
          <a:p>
            <a:r>
              <a:rPr lang="en-US" sz="1800" dirty="0">
                <a:solidFill>
                  <a:schemeClr val="bg1"/>
                </a:solidFill>
              </a:rPr>
              <a:t>When designing a new network or mapping an existing network you must provide the following information in the form of a document: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-Topology drawing that Illustrates physical connectivity</a:t>
            </a:r>
          </a:p>
          <a:p>
            <a:pPr lvl="1">
              <a:buFontTx/>
              <a:buChar char="–"/>
            </a:pPr>
            <a:r>
              <a:rPr lang="en-US" sz="1800" dirty="0">
                <a:solidFill>
                  <a:schemeClr val="bg1"/>
                </a:solidFill>
              </a:rPr>
              <a:t>Address table that provides the following information: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Device name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Interfaces used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IP addresses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Default gateway</a:t>
            </a:r>
          </a:p>
        </p:txBody>
      </p:sp>
      <p:pic>
        <p:nvPicPr>
          <p:cNvPr id="1182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8541" y="4317774"/>
            <a:ext cx="4987925" cy="2322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3657" y="7245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Configure Devices and Apply Addresses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idx="1"/>
          </p:nvPr>
        </p:nvSpPr>
        <p:spPr>
          <a:xfrm>
            <a:off x="466953" y="1781175"/>
            <a:ext cx="7940675" cy="5076825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Basic Router Configuration</a:t>
            </a:r>
          </a:p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A basic router configuration should contain the following:</a:t>
            </a:r>
          </a:p>
          <a:p>
            <a:pPr lvl="1"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-Router name - Host name should be unique</a:t>
            </a:r>
          </a:p>
          <a:p>
            <a:pPr lvl="1"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-Banner - At a minimum, banner should warn against unauthorized use</a:t>
            </a:r>
          </a:p>
          <a:p>
            <a:pPr lvl="1"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-Passwords - Use strong passwords</a:t>
            </a:r>
          </a:p>
          <a:p>
            <a:pPr lvl="1"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-Interface configurations - Specify interface type, IP address and subnet mask.  Describe purpose of interface.  Issue no shutdown command.  If DCE serial interface issue clock rate command.</a:t>
            </a:r>
          </a:p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After entering in the basic configuration the following tasks should be completed</a:t>
            </a:r>
          </a:p>
          <a:p>
            <a:pPr lvl="1"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-Verify basic configuration and router operations.  </a:t>
            </a:r>
          </a:p>
          <a:p>
            <a:pPr lvl="1"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-Save the changes on a router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6571" y="1087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Configure Devices and Apply Addresses</a:t>
            </a:r>
          </a:p>
        </p:txBody>
      </p:sp>
      <p:pic>
        <p:nvPicPr>
          <p:cNvPr id="1211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942" y="2813854"/>
            <a:ext cx="4002767" cy="358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4629" y="6520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Configure Devices and Apply Addresses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idx="1"/>
          </p:nvPr>
        </p:nvSpPr>
        <p:spPr>
          <a:xfrm>
            <a:off x="423410" y="2219553"/>
            <a:ext cx="7940675" cy="507682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Verify Basic Router Configuration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-Issue the </a:t>
            </a:r>
            <a:r>
              <a:rPr lang="en-US" sz="1800" i="1" dirty="0">
                <a:solidFill>
                  <a:schemeClr val="bg1"/>
                </a:solidFill>
              </a:rPr>
              <a:t>show running-</a:t>
            </a:r>
            <a:r>
              <a:rPr lang="en-US" sz="1800" i="1" dirty="0" err="1">
                <a:solidFill>
                  <a:schemeClr val="bg1"/>
                </a:solidFill>
              </a:rPr>
              <a:t>config</a:t>
            </a:r>
            <a:r>
              <a:rPr lang="en-US" sz="1800" dirty="0">
                <a:solidFill>
                  <a:schemeClr val="bg1"/>
                </a:solidFill>
              </a:rPr>
              <a:t> command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-Save the basic router configuration by Issuing the </a:t>
            </a:r>
            <a:r>
              <a:rPr lang="en-US" sz="1800" i="1" dirty="0">
                <a:solidFill>
                  <a:schemeClr val="bg1"/>
                </a:solidFill>
              </a:rPr>
              <a:t>copy running-</a:t>
            </a:r>
            <a:r>
              <a:rPr lang="en-US" sz="1800" i="1" dirty="0" err="1">
                <a:solidFill>
                  <a:schemeClr val="bg1"/>
                </a:solidFill>
              </a:rPr>
              <a:t>config</a:t>
            </a:r>
            <a:r>
              <a:rPr lang="en-US" sz="1800" i="1" dirty="0">
                <a:solidFill>
                  <a:schemeClr val="bg1"/>
                </a:solidFill>
              </a:rPr>
              <a:t> startup-</a:t>
            </a:r>
            <a:r>
              <a:rPr lang="en-US" sz="1800" i="1" dirty="0" err="1">
                <a:solidFill>
                  <a:schemeClr val="bg1"/>
                </a:solidFill>
              </a:rPr>
              <a:t>config</a:t>
            </a:r>
            <a:r>
              <a:rPr lang="en-US" sz="1800" dirty="0">
                <a:solidFill>
                  <a:schemeClr val="bg1"/>
                </a:solidFill>
              </a:rPr>
              <a:t> command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-Additional commands that will enable you to further verify router configuration are: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Show running-</a:t>
            </a:r>
            <a:r>
              <a:rPr lang="en-US" sz="1800" dirty="0" err="1">
                <a:solidFill>
                  <a:schemeClr val="bg1"/>
                </a:solidFill>
              </a:rPr>
              <a:t>config</a:t>
            </a:r>
            <a:r>
              <a:rPr lang="en-US" sz="1800" dirty="0">
                <a:solidFill>
                  <a:schemeClr val="bg1"/>
                </a:solidFill>
              </a:rPr>
              <a:t> - Displays configuration currently in RAM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Show startup-</a:t>
            </a:r>
            <a:r>
              <a:rPr lang="en-US" sz="1800" dirty="0" err="1">
                <a:solidFill>
                  <a:schemeClr val="bg1"/>
                </a:solidFill>
              </a:rPr>
              <a:t>config</a:t>
            </a:r>
            <a:r>
              <a:rPr lang="en-US" sz="1800" dirty="0">
                <a:solidFill>
                  <a:schemeClr val="bg1"/>
                </a:solidFill>
              </a:rPr>
              <a:t> - Displays configuration file NVRAM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Show IP route - Displays routing table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Show interfaces - Displays all interface configurations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Show IP </a:t>
            </a:r>
            <a:r>
              <a:rPr lang="en-US" sz="1800" dirty="0" err="1">
                <a:solidFill>
                  <a:schemeClr val="bg1"/>
                </a:solidFill>
              </a:rPr>
              <a:t>int</a:t>
            </a:r>
            <a:r>
              <a:rPr lang="en-US" sz="1800" dirty="0">
                <a:solidFill>
                  <a:schemeClr val="bg1"/>
                </a:solidFill>
              </a:rPr>
              <a:t> brief - Displays abbreviated interface configuration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589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Routing Table Structure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Routing Table is stored in ram and contains information about: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Directly connected networks - this occurs when a device is connected to another router interface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Remotely connected networks - this is a network that is not directly connected to a particular router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Detailed information about the networks include source of information, network address &amp; subnet mask, and </a:t>
            </a:r>
            <a:r>
              <a:rPr lang="en-US" dirty="0" err="1">
                <a:solidFill>
                  <a:schemeClr val="bg1"/>
                </a:solidFill>
              </a:rPr>
              <a:t>Ip</a:t>
            </a:r>
            <a:r>
              <a:rPr lang="en-US" dirty="0">
                <a:solidFill>
                  <a:schemeClr val="bg1"/>
                </a:solidFill>
              </a:rPr>
              <a:t> address of next-hop router</a:t>
            </a:r>
          </a:p>
          <a:p>
            <a:r>
              <a:rPr lang="en-US" dirty="0">
                <a:solidFill>
                  <a:schemeClr val="bg1"/>
                </a:solidFill>
              </a:rPr>
              <a:t>Show </a:t>
            </a:r>
            <a:r>
              <a:rPr lang="en-US" dirty="0" err="1">
                <a:solidFill>
                  <a:schemeClr val="bg1"/>
                </a:solidFill>
              </a:rPr>
              <a:t>ip</a:t>
            </a:r>
            <a:r>
              <a:rPr lang="en-US" dirty="0">
                <a:solidFill>
                  <a:schemeClr val="bg1"/>
                </a:solidFill>
              </a:rPr>
              <a:t> route command is used to view a routing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171" y="4778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/>
                </a:solidFill>
              </a:rPr>
              <a:t>Identify a router as a computer with an OS and hardware designed for the routing process.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</a:rPr>
              <a:t>Demonstrate the ability to configure devices and apply addresses.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</a:rPr>
              <a:t>Describe the structure of a routing table.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</a:rPr>
              <a:t>Describe how a router determines a path and switches packets 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68552" y="1058183"/>
            <a:ext cx="8145462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Routing Table Structure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idx="1"/>
          </p:nvPr>
        </p:nvSpPr>
        <p:spPr>
          <a:xfrm>
            <a:off x="319314" y="1936977"/>
            <a:ext cx="7940675" cy="16684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Adding a connected network to the routing table</a:t>
            </a:r>
          </a:p>
          <a:p>
            <a:pPr lvl="1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-Router interfaces</a:t>
            </a:r>
          </a:p>
          <a:p>
            <a:pPr lvl="2">
              <a:lnSpc>
                <a:spcPct val="7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Each router interface is a member of a different network</a:t>
            </a:r>
          </a:p>
          <a:p>
            <a:pPr lvl="2">
              <a:lnSpc>
                <a:spcPct val="7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Activated using the </a:t>
            </a:r>
            <a:r>
              <a:rPr lang="en-US" i="1" dirty="0">
                <a:solidFill>
                  <a:schemeClr val="bg1"/>
                </a:solidFill>
              </a:rPr>
              <a:t>no shutdown</a:t>
            </a:r>
            <a:r>
              <a:rPr lang="en-US" dirty="0">
                <a:solidFill>
                  <a:schemeClr val="bg1"/>
                </a:solidFill>
              </a:rPr>
              <a:t> command</a:t>
            </a:r>
          </a:p>
          <a:p>
            <a:pPr lvl="2">
              <a:lnSpc>
                <a:spcPct val="7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In order for static and dynamic routes to exist in routing table you must have directly connected networks</a:t>
            </a:r>
          </a:p>
        </p:txBody>
      </p:sp>
      <p:pic>
        <p:nvPicPr>
          <p:cNvPr id="12154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2" y="3827416"/>
            <a:ext cx="4601028" cy="25985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0526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Routing Table Structure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Static routes in the routing table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-Includes: network address and subnet mask and IP address of next hop router or exit interface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-Denoted with the code </a:t>
            </a:r>
            <a:r>
              <a:rPr lang="en-US" b="1" dirty="0">
                <a:solidFill>
                  <a:schemeClr val="bg1"/>
                </a:solidFill>
              </a:rPr>
              <a:t>S </a:t>
            </a:r>
            <a:r>
              <a:rPr lang="en-US" dirty="0">
                <a:solidFill>
                  <a:schemeClr val="bg1"/>
                </a:solidFill>
              </a:rPr>
              <a:t>in the routing table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-Routing tables must contain directly connected networks used to connect remote networks before static or dynamic routing can be used</a:t>
            </a:r>
          </a:p>
          <a:p>
            <a:r>
              <a:rPr lang="en-US" dirty="0">
                <a:solidFill>
                  <a:schemeClr val="bg1"/>
                </a:solidFill>
              </a:rPr>
              <a:t>When to use static routes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-When network only consists of a few routers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-Network is connected to internet only through one ISP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-Hub &amp; spoke topology is used on a large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171" y="59395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Routing Table Structure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Connected and Static routes</a:t>
            </a:r>
          </a:p>
        </p:txBody>
      </p:sp>
      <p:pic>
        <p:nvPicPr>
          <p:cNvPr id="1219589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995" y="2293256"/>
            <a:ext cx="4601882" cy="3345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332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Routing Table Structure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Dynamic routing protocols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-Used to add remote networks to a routing table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-Are used to discover networks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-Are used to update and maintain routing tables</a:t>
            </a:r>
          </a:p>
          <a:p>
            <a:r>
              <a:rPr lang="en-US" dirty="0">
                <a:solidFill>
                  <a:schemeClr val="bg1"/>
                </a:solidFill>
              </a:rPr>
              <a:t>Automatic network discovery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-Routers are able discover new networks by sharing routing table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686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Routing Table Structure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Maintaining routing tables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-Dynamic routing protocols are used to share routing information with other router &amp; to maintain and up date their own routing table.</a:t>
            </a:r>
          </a:p>
          <a:p>
            <a:r>
              <a:rPr lang="en-US" sz="2000" dirty="0">
                <a:solidFill>
                  <a:schemeClr val="bg1"/>
                </a:solidFill>
              </a:rPr>
              <a:t>IP routing protocols. Example of routing protocols include: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-RIP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-IGRP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-EIGRP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-OSPF</a:t>
            </a:r>
          </a:p>
        </p:txBody>
      </p:sp>
      <p:pic>
        <p:nvPicPr>
          <p:cNvPr id="12236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2514" y="3699397"/>
            <a:ext cx="4107089" cy="2871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075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Routing Table Structure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Routing Table Principles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-3 principles regarding routing tables: 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Every router makes its decisions alone, based on the information it has in its routing table.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Different routing table may contain different information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  A routing table can tell how to get to a destination but not how to get back</a:t>
            </a:r>
          </a:p>
        </p:txBody>
      </p:sp>
      <p:pic>
        <p:nvPicPr>
          <p:cNvPr id="12257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400" y="4017963"/>
            <a:ext cx="6484938" cy="2566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85" y="49235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Routing Table Structure</a:t>
            </a:r>
          </a:p>
        </p:txBody>
      </p:sp>
      <p:sp>
        <p:nvSpPr>
          <p:cNvPr id="1227779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Effects of the 3 Routing Table Principles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-Packets are forwarded through the network from one router to another, on a hop by hop basis.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-Packets can take path “X” to a destination but return via path “Y” (Asymmetric routing).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7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4952" y="3888242"/>
            <a:ext cx="4038600" cy="2646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85" y="60846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Paths and Packet Switching</a:t>
            </a:r>
          </a:p>
        </p:txBody>
      </p:sp>
      <p:sp>
        <p:nvSpPr>
          <p:cNvPr id="1186819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Internet Protocol (IP) packet format contains fields that provide information about the packet and the sending and receiving hosts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Fields that are importance for CCNA students: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-Destination IP address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-Source IP address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-Version &amp; TTL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-IP header length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-Precedence &amp; type of service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-Packet length</a:t>
            </a:r>
          </a:p>
        </p:txBody>
      </p:sp>
      <p:pic>
        <p:nvPicPr>
          <p:cNvPr id="1186822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552" y="4760233"/>
            <a:ext cx="5162550" cy="147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9143" y="53589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Paths and Packet Switching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MAC Layer Frame Format</a:t>
            </a:r>
          </a:p>
          <a:p>
            <a:r>
              <a:rPr lang="en-US" dirty="0">
                <a:solidFill>
                  <a:schemeClr val="bg1"/>
                </a:solidFill>
              </a:rPr>
              <a:t>MAC Frames are also divided into fields.  They include: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-Preamble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-Start of frame delimiter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-Destination MAC address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-Source MAC address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-Type/length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-Data and pad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-Frame check sequence</a:t>
            </a:r>
          </a:p>
        </p:txBody>
      </p:sp>
      <p:pic>
        <p:nvPicPr>
          <p:cNvPr id="1229829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257" y="4281714"/>
            <a:ext cx="3806581" cy="1974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3657" y="55041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Paths and Packet Switching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idx="1"/>
          </p:nvPr>
        </p:nvSpPr>
        <p:spPr>
          <a:xfrm>
            <a:off x="411163" y="1611993"/>
            <a:ext cx="8320087" cy="21351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5000"/>
              </a:lnSpc>
            </a:pPr>
            <a:r>
              <a:rPr lang="en-US" sz="2000" dirty="0">
                <a:solidFill>
                  <a:schemeClr val="bg1"/>
                </a:solidFill>
              </a:rPr>
              <a:t>A </a:t>
            </a:r>
            <a:r>
              <a:rPr lang="en-US" sz="2000" b="1" dirty="0">
                <a:solidFill>
                  <a:schemeClr val="bg1"/>
                </a:solidFill>
              </a:rPr>
              <a:t>Metric</a:t>
            </a:r>
            <a:r>
              <a:rPr lang="en-US" sz="2000" dirty="0">
                <a:solidFill>
                  <a:schemeClr val="bg1"/>
                </a:solidFill>
              </a:rPr>
              <a:t> is a numerical value used by routing protocols help determine the best path to a destination</a:t>
            </a:r>
          </a:p>
          <a:p>
            <a:pPr lvl="1">
              <a:lnSpc>
                <a:spcPct val="75000"/>
              </a:lnSpc>
              <a:buFontTx/>
              <a:buChar char="–"/>
            </a:pPr>
            <a:r>
              <a:rPr lang="en-US" sz="1800" dirty="0">
                <a:solidFill>
                  <a:schemeClr val="bg1"/>
                </a:solidFill>
              </a:rPr>
              <a:t>The smaller the metric value the better the path</a:t>
            </a:r>
          </a:p>
          <a:p>
            <a:pPr>
              <a:lnSpc>
                <a:spcPct val="75000"/>
              </a:lnSpc>
            </a:pPr>
            <a:r>
              <a:rPr lang="en-US" sz="2000" dirty="0">
                <a:solidFill>
                  <a:schemeClr val="bg1"/>
                </a:solidFill>
              </a:rPr>
              <a:t>2 types of metrics used by routing protocols are:</a:t>
            </a:r>
          </a:p>
          <a:p>
            <a:pPr lvl="1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-Hop count - this is the number of routers a packet must travel through to get to its destination</a:t>
            </a:r>
          </a:p>
          <a:p>
            <a:pPr lvl="1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-Bandwidth - this is the “speed” of a link also known as the data capacity of a link</a:t>
            </a:r>
          </a:p>
        </p:txBody>
      </p:sp>
      <p:pic>
        <p:nvPicPr>
          <p:cNvPr id="1231877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6688" y="3954463"/>
            <a:ext cx="3738562" cy="272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881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Router as a Computer</a:t>
            </a:r>
          </a:p>
        </p:txBody>
      </p:sp>
      <p:sp>
        <p:nvSpPr>
          <p:cNvPr id="1013763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Describe the basic purpose of a router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-Computers that specialize in sending packets over the data network.  They are responsible for interconnecting networks by selecting the best path for a packet to travel and forwarding packets to their destination</a:t>
            </a:r>
          </a:p>
          <a:p>
            <a:r>
              <a:rPr lang="en-US" dirty="0">
                <a:solidFill>
                  <a:schemeClr val="bg1"/>
                </a:solidFill>
              </a:rPr>
              <a:t>Routers are the network center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-Routers generally have 2 connections: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-WAN connection (Connection to ISP)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-LAN 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172" y="39075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Paths and Packet Switching</a:t>
            </a:r>
          </a:p>
        </p:txBody>
      </p:sp>
      <p:sp>
        <p:nvSpPr>
          <p:cNvPr id="1233923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2028825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Equal cost metric</a:t>
            </a:r>
            <a:r>
              <a:rPr lang="en-US" sz="2000" dirty="0">
                <a:solidFill>
                  <a:schemeClr val="bg1"/>
                </a:solidFill>
              </a:rPr>
              <a:t> is a condition where a router has multiple paths to the same destination that all have the same metric</a:t>
            </a:r>
          </a:p>
          <a:p>
            <a:r>
              <a:rPr lang="en-US" sz="2000" dirty="0">
                <a:solidFill>
                  <a:schemeClr val="bg1"/>
                </a:solidFill>
              </a:rPr>
              <a:t>To solve this dilemma, a router will use Equal Cost Load Balancing.  This means the router sends packets over the multiple exit interfaces listed in the routing table.</a:t>
            </a:r>
          </a:p>
        </p:txBody>
      </p:sp>
      <p:pic>
        <p:nvPicPr>
          <p:cNvPr id="1233925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3175" y="3271838"/>
            <a:ext cx="4572000" cy="299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686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Paths and Packet Switching</a:t>
            </a:r>
          </a:p>
        </p:txBody>
      </p:sp>
      <p:sp>
        <p:nvSpPr>
          <p:cNvPr id="1235971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20558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</a:rPr>
              <a:t>Path determination</a:t>
            </a:r>
            <a:r>
              <a:rPr lang="en-US" sz="2000" dirty="0">
                <a:solidFill>
                  <a:schemeClr val="bg1"/>
                </a:solidFill>
              </a:rPr>
              <a:t> is a process used by a router to pick the best path to a destination</a:t>
            </a:r>
          </a:p>
          <a:p>
            <a:pPr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</a:rPr>
              <a:t>One of 3 path determinations results from searching for the best path</a:t>
            </a: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Directly connected network</a:t>
            </a: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Remote network</a:t>
            </a: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No route determined</a:t>
            </a:r>
          </a:p>
        </p:txBody>
      </p:sp>
      <p:pic>
        <p:nvPicPr>
          <p:cNvPr id="1235973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1138" y="3398838"/>
            <a:ext cx="4414837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78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Paths and Packet Switching</a:t>
            </a:r>
          </a:p>
        </p:txBody>
      </p:sp>
      <p:sp>
        <p:nvSpPr>
          <p:cNvPr id="1238019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Switching Function</a:t>
            </a:r>
            <a:r>
              <a:rPr lang="en-US" dirty="0">
                <a:solidFill>
                  <a:schemeClr val="bg1"/>
                </a:solidFill>
              </a:rPr>
              <a:t> of Router is the process used by a router to switch a packet from an incoming interface to an outgoing interface on the same router.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-A packet received by a router will do the following:</a:t>
            </a:r>
          </a:p>
          <a:p>
            <a:pPr lvl="4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Strips off layer 2 headers. </a:t>
            </a:r>
          </a:p>
          <a:p>
            <a:pPr lvl="4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Examines destination IP address located in Layer 3 header to find best route to destination.</a:t>
            </a:r>
          </a:p>
          <a:p>
            <a:pPr lvl="4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Re-encapsulates layer 3 packet into layer 2 frame. </a:t>
            </a:r>
          </a:p>
          <a:p>
            <a:pPr lvl="4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Forwards frame out exit interface.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429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Paths and Packet Switching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25019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As a packet travels from one networking device to another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-The Source and Destination IP addresses </a:t>
            </a:r>
            <a:r>
              <a:rPr lang="en-US" sz="1800" b="1" dirty="0">
                <a:solidFill>
                  <a:schemeClr val="bg1"/>
                </a:solidFill>
              </a:rPr>
              <a:t>NEVER </a:t>
            </a:r>
            <a:r>
              <a:rPr lang="en-US" sz="1800" dirty="0">
                <a:solidFill>
                  <a:schemeClr val="bg1"/>
                </a:solidFill>
              </a:rPr>
              <a:t>change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-The Source &amp; Destination MAC addresses</a:t>
            </a:r>
            <a:r>
              <a:rPr lang="en-US" sz="1800" b="1" dirty="0">
                <a:solidFill>
                  <a:schemeClr val="bg1"/>
                </a:solidFill>
              </a:rPr>
              <a:t> CHANGE</a:t>
            </a:r>
            <a:r>
              <a:rPr lang="en-US" sz="1800" dirty="0">
                <a:solidFill>
                  <a:schemeClr val="bg1"/>
                </a:solidFill>
              </a:rPr>
              <a:t> as packet is forwarded from one router to the next.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-TTL field decrement by one until a value of zero is reached at which point router discards packet (prevents packets from endlessly traversing the network)</a:t>
            </a:r>
          </a:p>
        </p:txBody>
      </p:sp>
      <p:pic>
        <p:nvPicPr>
          <p:cNvPr id="1240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1771" y="3433083"/>
            <a:ext cx="4859338" cy="285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33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Paths and Packet Switching</a:t>
            </a:r>
          </a:p>
        </p:txBody>
      </p:sp>
      <p:sp>
        <p:nvSpPr>
          <p:cNvPr id="1242115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1015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Path determination and switching function details.  PC1 Wants to send something to PC 2 here is part of what happens 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Step 1</a:t>
            </a:r>
            <a:r>
              <a:rPr lang="en-US" sz="2000" dirty="0">
                <a:solidFill>
                  <a:schemeClr val="bg1"/>
                </a:solidFill>
              </a:rPr>
              <a:t> - PC1 encapsulates packet into a frame.  Frame contains R1’s destination MAC address</a:t>
            </a:r>
          </a:p>
        </p:txBody>
      </p:sp>
      <p:pic>
        <p:nvPicPr>
          <p:cNvPr id="12421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7484" y="3000829"/>
            <a:ext cx="5962650" cy="323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5506" y="788081"/>
            <a:ext cx="8145462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Paths and Packet Switching</a:t>
            </a:r>
          </a:p>
        </p:txBody>
      </p:sp>
      <p:sp>
        <p:nvSpPr>
          <p:cNvPr id="1244166" name="Rectangle 6"/>
          <p:cNvSpPr>
            <a:spLocks noGrp="1" noChangeArrowheads="1"/>
          </p:cNvSpPr>
          <p:nvPr>
            <p:ph idx="1"/>
          </p:nvPr>
        </p:nvSpPr>
        <p:spPr>
          <a:xfrm>
            <a:off x="740229" y="1901371"/>
            <a:ext cx="7265534" cy="4498975"/>
          </a:xfrm>
          <a:noFill/>
          <a:ln/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Step 2</a:t>
            </a:r>
            <a:r>
              <a:rPr lang="en-US" dirty="0">
                <a:solidFill>
                  <a:schemeClr val="bg1"/>
                </a:solidFill>
              </a:rPr>
              <a:t> - R1 receives Ethernet frame.  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R1 sees that destination MAC address matches its own MAC.  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R1 then strips off Ethernet frame. 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R1 Examines destination IP.  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R1 consults routing table looking for destination IP.  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After finding destination IP in routing table, R1 now looks up next hop IP address.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R1 re-encapsulates IP packet with a new Ethernet frame.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R1 forwards Ethernet packet out Fa0/1 interface.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812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Paths and Packet Switching</a:t>
            </a:r>
          </a:p>
        </p:txBody>
      </p:sp>
      <p:pic>
        <p:nvPicPr>
          <p:cNvPr id="12503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325" y="1743529"/>
            <a:ext cx="7199313" cy="204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50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810" y="3805464"/>
            <a:ext cx="7831137" cy="2371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919617"/>
            <a:ext cx="8145463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Paths and Packet Switching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idx="1"/>
          </p:nvPr>
        </p:nvSpPr>
        <p:spPr>
          <a:xfrm>
            <a:off x="275999" y="1847850"/>
            <a:ext cx="7940675" cy="501015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1800" dirty="0">
                <a:solidFill>
                  <a:schemeClr val="bg1"/>
                </a:solidFill>
              </a:rPr>
              <a:t>Path determination and switching function details.  PC1 Wants to send something to PC 2 here is part of what happens </a:t>
            </a:r>
          </a:p>
          <a:p>
            <a:pPr lvl="1">
              <a:lnSpc>
                <a:spcPct val="70000"/>
              </a:lnSpc>
            </a:pPr>
            <a:r>
              <a:rPr lang="en-US" sz="1800" b="1" dirty="0">
                <a:solidFill>
                  <a:schemeClr val="bg1"/>
                </a:solidFill>
              </a:rPr>
              <a:t>Step 3</a:t>
            </a:r>
            <a:r>
              <a:rPr lang="en-US" sz="1800" dirty="0">
                <a:solidFill>
                  <a:schemeClr val="bg1"/>
                </a:solidFill>
              </a:rPr>
              <a:t> - Packet arrives at R2</a:t>
            </a:r>
          </a:p>
          <a:p>
            <a:pPr lvl="2">
              <a:lnSpc>
                <a:spcPct val="7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R2 receives Ethernet frame</a:t>
            </a:r>
          </a:p>
          <a:p>
            <a:pPr lvl="2">
              <a:lnSpc>
                <a:spcPct val="7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R2 sees that destination MAC address matches its own MAC</a:t>
            </a:r>
          </a:p>
          <a:p>
            <a:pPr lvl="2">
              <a:lnSpc>
                <a:spcPct val="7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R2 then strips off Ethernet frame</a:t>
            </a:r>
          </a:p>
          <a:p>
            <a:pPr lvl="2">
              <a:lnSpc>
                <a:spcPct val="7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R2 Examines destination IP</a:t>
            </a:r>
          </a:p>
          <a:p>
            <a:pPr lvl="2">
              <a:lnSpc>
                <a:spcPct val="7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R2 consults routing table looking for destination IP</a:t>
            </a:r>
          </a:p>
          <a:p>
            <a:pPr lvl="2">
              <a:lnSpc>
                <a:spcPct val="7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After finding destination IP in routing table, R2 now looks up next hop IP address</a:t>
            </a:r>
          </a:p>
          <a:p>
            <a:pPr lvl="2">
              <a:lnSpc>
                <a:spcPct val="7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R2 re-encapsulates IP packet with a new data link frame</a:t>
            </a:r>
          </a:p>
          <a:p>
            <a:pPr lvl="2">
              <a:lnSpc>
                <a:spcPct val="7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R2 forwards Ethernet packet out S0/0 interface</a:t>
            </a:r>
          </a:p>
        </p:txBody>
      </p:sp>
      <p:pic>
        <p:nvPicPr>
          <p:cNvPr id="12462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377" y="4760913"/>
            <a:ext cx="5248275" cy="1535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567" y="787400"/>
            <a:ext cx="8145462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Paths and Packet Switching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idx="1"/>
          </p:nvPr>
        </p:nvSpPr>
        <p:spPr>
          <a:xfrm>
            <a:off x="644753" y="1441450"/>
            <a:ext cx="7940675" cy="5010150"/>
          </a:xfrm>
        </p:spPr>
        <p:txBody>
          <a:bodyPr>
            <a:normAutofit/>
          </a:bodyPr>
          <a:lstStyle/>
          <a:p>
            <a:pPr>
              <a:lnSpc>
                <a:spcPct val="72000"/>
              </a:lnSpc>
            </a:pPr>
            <a:r>
              <a:rPr lang="en-US" sz="1800" dirty="0">
                <a:solidFill>
                  <a:schemeClr val="bg1"/>
                </a:solidFill>
              </a:rPr>
              <a:t>Path determination and switching function details.  PC1 Wants to send something to PC 2 here is part of what happens </a:t>
            </a:r>
          </a:p>
          <a:p>
            <a:pPr lvl="1">
              <a:lnSpc>
                <a:spcPct val="72000"/>
              </a:lnSpc>
            </a:pPr>
            <a:r>
              <a:rPr lang="en-US" sz="1800" b="1" dirty="0">
                <a:solidFill>
                  <a:schemeClr val="bg1"/>
                </a:solidFill>
              </a:rPr>
              <a:t>Step 4</a:t>
            </a:r>
            <a:r>
              <a:rPr lang="en-US" sz="1800" dirty="0">
                <a:solidFill>
                  <a:schemeClr val="bg1"/>
                </a:solidFill>
              </a:rPr>
              <a:t> - Packet arrives at R3 </a:t>
            </a:r>
          </a:p>
          <a:p>
            <a:pPr lvl="2">
              <a:lnSpc>
                <a:spcPct val="72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R3 receives PPP frame</a:t>
            </a:r>
          </a:p>
          <a:p>
            <a:pPr lvl="2">
              <a:lnSpc>
                <a:spcPct val="72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R3 then strips off PPP frame</a:t>
            </a:r>
          </a:p>
          <a:p>
            <a:pPr lvl="2">
              <a:lnSpc>
                <a:spcPct val="72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R3 Examines destination IP </a:t>
            </a:r>
          </a:p>
          <a:p>
            <a:pPr lvl="2">
              <a:lnSpc>
                <a:spcPct val="72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R3 consults routing table looking for destination IP</a:t>
            </a:r>
          </a:p>
          <a:p>
            <a:pPr lvl="2">
              <a:lnSpc>
                <a:spcPct val="72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After finding destination IP in routing table, R3 is directly connected to destination via its fast Ethernet interface</a:t>
            </a:r>
          </a:p>
          <a:p>
            <a:pPr lvl="2">
              <a:lnSpc>
                <a:spcPct val="72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R3 re-encapsulates IP packet with a new Ethernet frame</a:t>
            </a:r>
          </a:p>
          <a:p>
            <a:pPr lvl="2">
              <a:lnSpc>
                <a:spcPct val="72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R3 forwards Ethernet packet out Fa0/0 interface</a:t>
            </a:r>
          </a:p>
          <a:p>
            <a:pPr lvl="1">
              <a:lnSpc>
                <a:spcPct val="72000"/>
              </a:lnSpc>
            </a:pPr>
            <a:r>
              <a:rPr lang="en-US" sz="1800" b="1" dirty="0">
                <a:solidFill>
                  <a:schemeClr val="bg1"/>
                </a:solidFill>
              </a:rPr>
              <a:t>Step 5</a:t>
            </a:r>
            <a:r>
              <a:rPr lang="en-US" sz="1800" dirty="0">
                <a:solidFill>
                  <a:schemeClr val="bg1"/>
                </a:solidFill>
              </a:rPr>
              <a:t> - IP packet arrives at PC2.  Frame is </a:t>
            </a:r>
            <a:r>
              <a:rPr lang="en-US" sz="1800" dirty="0" err="1">
                <a:solidFill>
                  <a:schemeClr val="bg1"/>
                </a:solidFill>
              </a:rPr>
              <a:t>decapsulated</a:t>
            </a:r>
            <a:r>
              <a:rPr lang="en-US" sz="1800" dirty="0">
                <a:solidFill>
                  <a:schemeClr val="bg1"/>
                </a:solidFill>
              </a:rPr>
              <a:t> &amp; processed by upper layer protocols.  </a:t>
            </a:r>
          </a:p>
        </p:txBody>
      </p:sp>
      <p:pic>
        <p:nvPicPr>
          <p:cNvPr id="1248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5406" y="4759325"/>
            <a:ext cx="4122737" cy="1766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537482"/>
            <a:ext cx="8145462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12863"/>
            <a:ext cx="8656637" cy="52101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5000"/>
              </a:lnSpc>
            </a:pPr>
            <a:r>
              <a:rPr lang="en-US" sz="2000" dirty="0">
                <a:solidFill>
                  <a:schemeClr val="bg1"/>
                </a:solidFill>
              </a:rPr>
              <a:t>Routers are computers that specialize in sending data over a network.</a:t>
            </a:r>
          </a:p>
          <a:p>
            <a:pPr>
              <a:lnSpc>
                <a:spcPct val="75000"/>
              </a:lnSpc>
            </a:pPr>
            <a:r>
              <a:rPr lang="en-US" sz="2000" dirty="0">
                <a:solidFill>
                  <a:schemeClr val="bg1"/>
                </a:solidFill>
              </a:rPr>
              <a:t>Routers are composed of:</a:t>
            </a:r>
          </a:p>
          <a:p>
            <a:pPr lvl="1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-Hardware i.e. CPU, Memory, System bus, Interfaces</a:t>
            </a:r>
          </a:p>
          <a:p>
            <a:pPr lvl="1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-Software used to direct the routing process</a:t>
            </a:r>
          </a:p>
          <a:p>
            <a:pPr lvl="2">
              <a:lnSpc>
                <a:spcPct val="7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IOS</a:t>
            </a:r>
          </a:p>
          <a:p>
            <a:pPr lvl="2">
              <a:lnSpc>
                <a:spcPct val="7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Configuration file</a:t>
            </a:r>
          </a:p>
          <a:p>
            <a:pPr>
              <a:lnSpc>
                <a:spcPct val="75000"/>
              </a:lnSpc>
            </a:pPr>
            <a:r>
              <a:rPr lang="en-US" sz="2000" dirty="0">
                <a:solidFill>
                  <a:schemeClr val="bg1"/>
                </a:solidFill>
              </a:rPr>
              <a:t>Routers need to be configured.  Basic configuration consists of:</a:t>
            </a:r>
          </a:p>
          <a:p>
            <a:pPr lvl="1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-Router name</a:t>
            </a:r>
          </a:p>
          <a:p>
            <a:pPr lvl="1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-Router banner</a:t>
            </a:r>
          </a:p>
          <a:p>
            <a:pPr lvl="1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-Password(s)</a:t>
            </a:r>
          </a:p>
          <a:p>
            <a:pPr lvl="1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-Interface configurations i.e. IP address and subnet mask</a:t>
            </a:r>
          </a:p>
          <a:p>
            <a:pPr>
              <a:lnSpc>
                <a:spcPct val="75000"/>
              </a:lnSpc>
            </a:pPr>
            <a:r>
              <a:rPr lang="en-US" sz="2000" dirty="0">
                <a:solidFill>
                  <a:schemeClr val="bg1"/>
                </a:solidFill>
              </a:rPr>
              <a:t>Routing tables contain the following information</a:t>
            </a:r>
          </a:p>
          <a:p>
            <a:pPr lvl="1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-Directly connected networks</a:t>
            </a:r>
          </a:p>
          <a:p>
            <a:pPr lvl="1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-Remotely connected networks</a:t>
            </a:r>
          </a:p>
          <a:p>
            <a:pPr lvl="1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-Network addresses and subnet masks</a:t>
            </a:r>
          </a:p>
          <a:p>
            <a:pPr lvl="1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-IP address of next hop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86" y="44880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as a Computer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Data is sent in form of packets between 2 end devices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Routers are used to direct packet to its destination</a:t>
            </a:r>
          </a:p>
        </p:txBody>
      </p:sp>
      <p:pic>
        <p:nvPicPr>
          <p:cNvPr id="1197062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068" y="2704420"/>
            <a:ext cx="4740275" cy="1627187"/>
          </a:xfrm>
          <a:prstGeom prst="rect">
            <a:avLst/>
          </a:prstGeom>
          <a:noFill/>
        </p:spPr>
      </p:pic>
      <p:pic>
        <p:nvPicPr>
          <p:cNvPr id="1197063" name="Picture 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5771" y="4528456"/>
            <a:ext cx="3345291" cy="1894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85" y="49235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12863"/>
            <a:ext cx="7940675" cy="521017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Routers determine a packets path to its destination by doing the following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Receiving an encapsulated frame &amp; examining destination MAC address.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If the MAC address matches then Frame is de-encapsulated so that router can examine the destination IP address.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If destination IP address is in routing table or there is a static route then Router determines next hop IP address.  Router will re-encapsulate packet with appropriate layer 2 frame and send it out to next destination.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Process continues until packet reaches destination.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Note - only the MAC addresses will change the source and destination IP addresses do not 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634" name="Group 2"/>
          <p:cNvGrpSpPr>
            <a:grpSpLocks/>
          </p:cNvGrpSpPr>
          <p:nvPr/>
        </p:nvGrpSpPr>
        <p:grpSpPr bwMode="auto">
          <a:xfrm>
            <a:off x="0" y="0"/>
            <a:ext cx="9144000" cy="4383088"/>
            <a:chOff x="0" y="0"/>
            <a:chExt cx="5760" cy="2761"/>
          </a:xfrm>
        </p:grpSpPr>
        <p:grpSp>
          <p:nvGrpSpPr>
            <p:cNvPr id="965635" name="Group 3"/>
            <p:cNvGrpSpPr>
              <a:grpSpLocks/>
            </p:cNvGrpSpPr>
            <p:nvPr/>
          </p:nvGrpSpPr>
          <p:grpSpPr bwMode="auto">
            <a:xfrm>
              <a:off x="1727" y="1485"/>
              <a:ext cx="2400" cy="1276"/>
              <a:chOff x="3272" y="1316"/>
              <a:chExt cx="1889" cy="1002"/>
            </a:xfrm>
          </p:grpSpPr>
          <p:sp>
            <p:nvSpPr>
              <p:cNvPr id="96563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37" name="Rectangle 5"/>
              <p:cNvSpPr>
                <a:spLocks noChangeArrowheads="1"/>
              </p:cNvSpPr>
              <p:nvPr/>
            </p:nvSpPr>
            <p:spPr bwMode="auto">
              <a:xfrm>
                <a:off x="3803" y="1980"/>
                <a:ext cx="86" cy="325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38" name="Freeform 6"/>
              <p:cNvSpPr>
                <a:spLocks/>
              </p:cNvSpPr>
              <p:nvPr/>
            </p:nvSpPr>
            <p:spPr bwMode="auto">
              <a:xfrm>
                <a:off x="4304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39" name="Freeform 7"/>
              <p:cNvSpPr>
                <a:spLocks/>
              </p:cNvSpPr>
              <p:nvPr/>
            </p:nvSpPr>
            <p:spPr bwMode="auto">
              <a:xfrm>
                <a:off x="3443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0" name="Freeform 8"/>
              <p:cNvSpPr>
                <a:spLocks noEditPoints="1"/>
              </p:cNvSpPr>
              <p:nvPr/>
            </p:nvSpPr>
            <p:spPr bwMode="auto">
              <a:xfrm>
                <a:off x="4643" y="1971"/>
                <a:ext cx="342" cy="343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1" name="Freeform 9"/>
              <p:cNvSpPr>
                <a:spLocks/>
              </p:cNvSpPr>
              <p:nvPr/>
            </p:nvSpPr>
            <p:spPr bwMode="auto">
              <a:xfrm>
                <a:off x="4000" y="1971"/>
                <a:ext cx="223" cy="343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2" name="Freeform 10"/>
              <p:cNvSpPr>
                <a:spLocks/>
              </p:cNvSpPr>
              <p:nvPr/>
            </p:nvSpPr>
            <p:spPr bwMode="auto">
              <a:xfrm>
                <a:off x="3272" y="1586"/>
                <a:ext cx="81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3" name="Freeform 11"/>
              <p:cNvSpPr>
                <a:spLocks/>
              </p:cNvSpPr>
              <p:nvPr/>
            </p:nvSpPr>
            <p:spPr bwMode="auto">
              <a:xfrm>
                <a:off x="3499" y="1474"/>
                <a:ext cx="81" cy="279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4" name="Freeform 12"/>
              <p:cNvSpPr>
                <a:spLocks/>
              </p:cNvSpPr>
              <p:nvPr/>
            </p:nvSpPr>
            <p:spPr bwMode="auto">
              <a:xfrm>
                <a:off x="3722" y="1320"/>
                <a:ext cx="81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5" name="Freeform 13"/>
              <p:cNvSpPr>
                <a:spLocks/>
              </p:cNvSpPr>
              <p:nvPr/>
            </p:nvSpPr>
            <p:spPr bwMode="auto">
              <a:xfrm>
                <a:off x="3949" y="1474"/>
                <a:ext cx="81" cy="279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6" name="Freeform 14"/>
              <p:cNvSpPr>
                <a:spLocks/>
              </p:cNvSpPr>
              <p:nvPr/>
            </p:nvSpPr>
            <p:spPr bwMode="auto">
              <a:xfrm>
                <a:off x="4171" y="1586"/>
                <a:ext cx="86" cy="16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7" name="Freeform 15"/>
              <p:cNvSpPr>
                <a:spLocks/>
              </p:cNvSpPr>
              <p:nvPr/>
            </p:nvSpPr>
            <p:spPr bwMode="auto">
              <a:xfrm>
                <a:off x="4398" y="1474"/>
                <a:ext cx="82" cy="279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8" name="Freeform 16"/>
              <p:cNvSpPr>
                <a:spLocks/>
              </p:cNvSpPr>
              <p:nvPr/>
            </p:nvSpPr>
            <p:spPr bwMode="auto">
              <a:xfrm>
                <a:off x="4625" y="1320"/>
                <a:ext cx="82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9" name="Freeform 17"/>
              <p:cNvSpPr>
                <a:spLocks/>
              </p:cNvSpPr>
              <p:nvPr/>
            </p:nvSpPr>
            <p:spPr bwMode="auto">
              <a:xfrm>
                <a:off x="4848" y="1474"/>
                <a:ext cx="82" cy="279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50" name="Freeform 18"/>
              <p:cNvSpPr>
                <a:spLocks/>
              </p:cNvSpPr>
              <p:nvPr/>
            </p:nvSpPr>
            <p:spPr bwMode="auto">
              <a:xfrm>
                <a:off x="5075" y="1586"/>
                <a:ext cx="82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5651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82124" tIns="41061" rIns="82124" bIns="41061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3657" y="40526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as a Computer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Routers examine a packet’s destination IP address and determine the best path by enlisting the aid of a routing table </a:t>
            </a:r>
          </a:p>
        </p:txBody>
      </p:sp>
      <p:pic>
        <p:nvPicPr>
          <p:cNvPr id="1199111" name="Picture 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350" y="2851150"/>
            <a:ext cx="5962650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85" y="52138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as a Computer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Router components and their functions”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CPU</a:t>
            </a:r>
            <a:r>
              <a:rPr lang="en-US" sz="1800" dirty="0">
                <a:solidFill>
                  <a:schemeClr val="bg1"/>
                </a:solidFill>
              </a:rPr>
              <a:t> - Executes operating system instructions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Random access memory (RAM)</a:t>
            </a:r>
            <a:r>
              <a:rPr lang="en-US" sz="1800" dirty="0">
                <a:solidFill>
                  <a:schemeClr val="bg1"/>
                </a:solidFill>
              </a:rPr>
              <a:t> - Contains the running copy of configuration file.  Stores routing table. RAM contents lost when power is off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Read-only memory (ROM)</a:t>
            </a:r>
            <a:r>
              <a:rPr lang="en-US" sz="1800" dirty="0">
                <a:solidFill>
                  <a:schemeClr val="bg1"/>
                </a:solidFill>
              </a:rPr>
              <a:t> - Holds diagnostic software used when router is powered up.  Stores the router’s bootstrap program.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Non-volatile RAM (NVRAM)</a:t>
            </a:r>
            <a:r>
              <a:rPr lang="en-US" sz="1800" dirty="0">
                <a:solidFill>
                  <a:schemeClr val="bg1"/>
                </a:solidFill>
              </a:rPr>
              <a:t> - Stores startup configuration.  This may include IP addresses (Routing protocol, Hostname of router)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Flash memory</a:t>
            </a:r>
            <a:r>
              <a:rPr lang="en-US" sz="1800" dirty="0">
                <a:solidFill>
                  <a:schemeClr val="bg1"/>
                </a:solidFill>
              </a:rPr>
              <a:t> - Contains the operating system (Cisco IOS)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Interfaces</a:t>
            </a:r>
            <a:r>
              <a:rPr lang="en-US" sz="1800" dirty="0">
                <a:solidFill>
                  <a:schemeClr val="bg1"/>
                </a:solidFill>
              </a:rPr>
              <a:t> - There exist multiple physical interfaces that are used to connect network.  	Examples of interface types: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</a:rPr>
              <a:t>-Ethernet / fast Ethernet interfaces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</a:rPr>
              <a:t>-Serial interfaces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</a:rPr>
              <a:t>-Management interfaces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85" y="50686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as a Computer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components</a:t>
            </a:r>
          </a:p>
        </p:txBody>
      </p:sp>
      <p:pic>
        <p:nvPicPr>
          <p:cNvPr id="1201157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467" y="1869849"/>
            <a:ext cx="7197725" cy="469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85" y="43429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as a Computer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3670300" cy="5076825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Major phases to the router boot-up process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Test router hardware</a:t>
            </a:r>
          </a:p>
          <a:p>
            <a:pPr lvl="2"/>
            <a:r>
              <a:rPr lang="en-US" sz="1800" dirty="0">
                <a:solidFill>
                  <a:schemeClr val="bg1"/>
                </a:solidFill>
              </a:rPr>
              <a:t>Power-On Self Test (POST)</a:t>
            </a:r>
          </a:p>
          <a:p>
            <a:pPr lvl="2"/>
            <a:r>
              <a:rPr lang="en-US" sz="1800" dirty="0">
                <a:solidFill>
                  <a:schemeClr val="bg1"/>
                </a:solidFill>
              </a:rPr>
              <a:t>Execute bootstrap loader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Locate &amp; load Cisco IOS software</a:t>
            </a:r>
          </a:p>
          <a:p>
            <a:pPr lvl="2"/>
            <a:r>
              <a:rPr lang="en-US" sz="1800" dirty="0">
                <a:solidFill>
                  <a:schemeClr val="bg1"/>
                </a:solidFill>
              </a:rPr>
              <a:t>-Locate IOS</a:t>
            </a:r>
          </a:p>
          <a:p>
            <a:pPr lvl="2"/>
            <a:r>
              <a:rPr lang="en-US" sz="1800" dirty="0">
                <a:solidFill>
                  <a:schemeClr val="bg1"/>
                </a:solidFill>
              </a:rPr>
              <a:t>-Load IOS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Locate &amp; load startup configuration file or enter setup mode</a:t>
            </a:r>
          </a:p>
          <a:p>
            <a:pPr lvl="2"/>
            <a:r>
              <a:rPr lang="en-US" sz="1800" dirty="0">
                <a:solidFill>
                  <a:schemeClr val="bg1"/>
                </a:solidFill>
              </a:rPr>
              <a:t>-Bootstrap program looks for configuration file </a:t>
            </a:r>
          </a:p>
        </p:txBody>
      </p:sp>
      <p:pic>
        <p:nvPicPr>
          <p:cNvPr id="1190917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50" y="2054225"/>
            <a:ext cx="4324350" cy="33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332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Router as a Computer</a:t>
            </a:r>
          </a:p>
        </p:txBody>
      </p:sp>
      <p:sp>
        <p:nvSpPr>
          <p:cNvPr id="1203203" name="Rectangle 3"/>
          <p:cNvSpPr>
            <a:spLocks noGrp="1" noChangeArrowheads="1"/>
          </p:cNvSpPr>
          <p:nvPr>
            <p:ph idx="1"/>
          </p:nvPr>
        </p:nvSpPr>
        <p:spPr>
          <a:xfrm>
            <a:off x="411163" y="1392238"/>
            <a:ext cx="7929562" cy="508793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Verify the router boot-up process: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-The show version command is used to view information about the router during the </a:t>
            </a:r>
            <a:r>
              <a:rPr lang="en-US" dirty="0" err="1">
                <a:solidFill>
                  <a:schemeClr val="bg1"/>
                </a:solidFill>
              </a:rPr>
              <a:t>bootup</a:t>
            </a:r>
            <a:r>
              <a:rPr lang="en-US" dirty="0">
                <a:solidFill>
                  <a:schemeClr val="bg1"/>
                </a:solidFill>
              </a:rPr>
              <a:t> process.  Information includes: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Platform model number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Image name &amp; IOS version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Bootstrap version stored in ROM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Image file name &amp; where it was loaded from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Number &amp; type of interfaces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Amount of NVRAM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Amount of flash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Configuration register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Ciscopresentationwhite.10.3.06</Template>
  <TotalTime>5823</TotalTime>
  <Pages>28</Pages>
  <Words>2358</Words>
  <Application>Microsoft Office PowerPoint</Application>
  <PresentationFormat>On-screen Show (4:3)</PresentationFormat>
  <Paragraphs>316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Wingdings</vt:lpstr>
      <vt:lpstr>2_Office Theme</vt:lpstr>
      <vt:lpstr>Introduction to Routing and Packet Forwarding</vt:lpstr>
      <vt:lpstr>Objectives</vt:lpstr>
      <vt:lpstr>Router as a Computer</vt:lpstr>
      <vt:lpstr>Router as a Computer</vt:lpstr>
      <vt:lpstr>Router as a Computer</vt:lpstr>
      <vt:lpstr>Router as a Computer</vt:lpstr>
      <vt:lpstr>Router as a Computer</vt:lpstr>
      <vt:lpstr>Router as a Computer</vt:lpstr>
      <vt:lpstr>Router as a Computer</vt:lpstr>
      <vt:lpstr>Router as a Computer</vt:lpstr>
      <vt:lpstr>Router as a Computer</vt:lpstr>
      <vt:lpstr>Router as a Computer</vt:lpstr>
      <vt:lpstr>Router as a Computer</vt:lpstr>
      <vt:lpstr>Router as a Computer</vt:lpstr>
      <vt:lpstr>Configure Devices and Apply Addresses</vt:lpstr>
      <vt:lpstr>Configure Devices and Apply Addresses</vt:lpstr>
      <vt:lpstr>Configure Devices and Apply Addresses</vt:lpstr>
      <vt:lpstr>Configure Devices and Apply Addresses</vt:lpstr>
      <vt:lpstr>Routing Table Structure</vt:lpstr>
      <vt:lpstr>Routing Table Structure</vt:lpstr>
      <vt:lpstr>Routing Table Structure</vt:lpstr>
      <vt:lpstr>Routing Table Structure</vt:lpstr>
      <vt:lpstr>Routing Table Structure</vt:lpstr>
      <vt:lpstr>Routing Table Structure</vt:lpstr>
      <vt:lpstr>Routing Table Structure</vt:lpstr>
      <vt:lpstr>Routing Table Structure</vt:lpstr>
      <vt:lpstr>Router Paths and Packet Switching</vt:lpstr>
      <vt:lpstr>Router Paths and Packet Switching</vt:lpstr>
      <vt:lpstr>Router Paths and Packet Switching</vt:lpstr>
      <vt:lpstr>Router Paths and Packet Switching</vt:lpstr>
      <vt:lpstr>Router Paths and Packet Switching</vt:lpstr>
      <vt:lpstr>Router Paths and Packet Switching</vt:lpstr>
      <vt:lpstr>Router Paths and Packet Switching</vt:lpstr>
      <vt:lpstr>Router Paths and Packet Switching</vt:lpstr>
      <vt:lpstr>Router Paths and Packet Switching</vt:lpstr>
      <vt:lpstr>Router Paths and Packet Switching</vt:lpstr>
      <vt:lpstr>Router Paths and Packet Switching</vt:lpstr>
      <vt:lpstr>Router Paths and Packet Switching</vt:lpstr>
      <vt:lpstr>Summary</vt:lpstr>
      <vt:lpstr>Summary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Routing and Packet Forwarding</dc:title>
  <dc:subject/>
  <dc:creator>CLI</dc:creator>
  <cp:keywords/>
  <dc:description/>
  <cp:lastModifiedBy>Administrator</cp:lastModifiedBy>
  <cp:revision>352</cp:revision>
  <cp:lastPrinted>1999-01-27T00:54:54Z</cp:lastPrinted>
  <dcterms:created xsi:type="dcterms:W3CDTF">2002-08-27T12:04:17Z</dcterms:created>
  <dcterms:modified xsi:type="dcterms:W3CDTF">2013-10-04T08:38:05Z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enita Bangloy">
    <vt:lpwstr>12.21.01 - Copyright date changed to 2002</vt:lpwstr>
  </property>
  <property fmtid="{D5CDD505-2E9C-101B-9397-08002B2CF9AE}" pid="3" name="Jenita ">
    <vt:lpwstr>12.21.01 - Line tool now defaults to 3 points size and black color. Previous version created white line which is not visible</vt:lpwstr>
  </property>
  <property fmtid="{D5CDD505-2E9C-101B-9397-08002B2CF9AE}" pid="4" name="JBangloy">
    <vt:lpwstr>12.21.01 - All remaining Helvetica changed to Arial</vt:lpwstr>
  </property>
</Properties>
</file>