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386" r:id="rId2"/>
    <p:sldId id="414" r:id="rId3"/>
    <p:sldId id="436" r:id="rId4"/>
    <p:sldId id="470" r:id="rId5"/>
    <p:sldId id="471" r:id="rId6"/>
    <p:sldId id="457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2" r:id="rId27"/>
    <p:sldId id="493" r:id="rId28"/>
    <p:sldId id="494" r:id="rId29"/>
    <p:sldId id="495" r:id="rId30"/>
    <p:sldId id="491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6" r:id="rId41"/>
    <p:sldId id="450" r:id="rId42"/>
    <p:sldId id="507" r:id="rId43"/>
    <p:sldId id="413" r:id="rId44"/>
  </p:sldIdLst>
  <p:sldSz cx="9144000" cy="6858000" type="screen4x3"/>
  <p:notesSz cx="6854825" cy="90836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B4"/>
    <a:srgbClr val="35297D"/>
    <a:srgbClr val="00252E"/>
    <a:srgbClr val="FFFF9B"/>
    <a:srgbClr val="FFCC68"/>
    <a:srgbClr val="FFE59B"/>
    <a:srgbClr val="F6BF6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80301" autoAdjust="0"/>
  </p:normalViewPr>
  <p:slideViewPr>
    <p:cSldViewPr snapToGrid="0">
      <p:cViewPr varScale="1">
        <p:scale>
          <a:sx n="66" d="100"/>
          <a:sy n="66" d="100"/>
        </p:scale>
        <p:origin x="-732" y="-102"/>
      </p:cViewPr>
      <p:guideLst>
        <p:guide orient="horz" pos="2736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558" y="-77"/>
      </p:cViewPr>
      <p:guideLst>
        <p:guide orient="horz" pos="2861"/>
        <p:guide pos="215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3" y="8764588"/>
            <a:ext cx="671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49" tIns="49756" rIns="94849" bIns="49756">
            <a:spAutoFit/>
          </a:bodyPr>
          <a:lstStyle/>
          <a:p>
            <a:pPr algn="l" defTabSz="606425">
              <a:lnSpc>
                <a:spcPct val="100000"/>
              </a:lnSpc>
              <a:tabLst>
                <a:tab pos="2366963" algn="l"/>
                <a:tab pos="4789488" algn="l"/>
              </a:tabLst>
            </a:pPr>
            <a:r>
              <a:rPr lang="en-US" sz="800" b="1"/>
              <a:t>Copyright © 2001, Cisco Systems, Inc. All rights reserved. Printed in USA.</a:t>
            </a:r>
            <a:br>
              <a:rPr lang="en-US" sz="800" b="1"/>
            </a:br>
            <a:r>
              <a:rPr lang="en-US" sz="800" b="1"/>
              <a:t>Presentation_ID.scr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0813" y="8778875"/>
            <a:ext cx="655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111875" y="8410575"/>
            <a:ext cx="439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5563" y="8585200"/>
            <a:ext cx="2562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35" tIns="49014" rIns="93435" bIns="49014">
            <a:spAutoFit/>
          </a:bodyPr>
          <a:lstStyle/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</a:pPr>
            <a:r>
              <a:rPr lang="en-US" sz="800" b="1"/>
              <a:t>© 2001, Cisco Systems, Inc. All rights reserved.</a:t>
            </a:r>
          </a:p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</a:pPr>
            <a:r>
              <a:rPr lang="en-US" sz="800" b="1"/>
              <a:t>&lt;Title of Course (ACRO) vX.X&gt;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9225" y="8599488"/>
            <a:ext cx="6503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8480425"/>
            <a:ext cx="7953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80" tIns="0" rIns="18380" bIns="0" numCol="1" anchor="b" anchorCtr="0" compatLnSpc="1">
            <a:prstTxWarp prst="textNoShape">
              <a:avLst/>
            </a:prstTxWarp>
          </a:bodyPr>
          <a:lstStyle>
            <a:lvl1pPr algn="r" defTabSz="881063">
              <a:lnSpc>
                <a:spcPct val="100000"/>
              </a:lnSpc>
              <a:defRPr sz="800"/>
            </a:lvl1pPr>
          </a:lstStyle>
          <a:p>
            <a:fld id="{73538EA3-B5FE-4D03-805F-6630F3356F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3308" name="Rectangle 12"/>
          <p:cNvSpPr>
            <a:spLocks noChangeAspect="1" noChangeArrowheads="1" noTextEdit="1"/>
          </p:cNvSpPr>
          <p:nvPr>
            <p:ph type="sldImg" idx="2"/>
          </p:nvPr>
        </p:nvSpPr>
        <p:spPr bwMode="auto">
          <a:xfrm>
            <a:off x="855663" y="239713"/>
            <a:ext cx="5200650" cy="390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288" y="4278313"/>
            <a:ext cx="5986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5" tIns="49014" rIns="93435" bIns="49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64209-C8BB-4847-AE78-5E991A0C6ED6}" type="slidenum">
              <a:rPr lang="en-US"/>
              <a:pPr/>
              <a:t>1</a:t>
            </a:fld>
            <a:endParaRPr lang="en-US"/>
          </a:p>
        </p:txBody>
      </p:sp>
      <p:sp>
        <p:nvSpPr>
          <p:cNvPr id="897026" name="Rectangle 2"/>
          <p:cNvSpPr>
            <a:spLocks noChangeAspect="1" noChangeArrowheads="1" noTextEdit="1"/>
          </p:cNvSpPr>
          <p:nvPr>
            <p:ph type="sldImg"/>
          </p:nvPr>
        </p:nvSpPr>
        <p:spPr>
          <a:xfrm>
            <a:off x="858838" y="239713"/>
            <a:ext cx="5199062" cy="3898900"/>
          </a:xfrm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278313"/>
            <a:ext cx="5984875" cy="415607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6D3C7-0C75-406F-8A98-454CEE77DD98}" type="slidenum">
              <a:rPr lang="en-US"/>
              <a:pPr/>
              <a:t>10</a:t>
            </a:fld>
            <a:endParaRPr lang="en-US"/>
          </a:p>
        </p:txBody>
      </p:sp>
      <p:sp>
        <p:nvSpPr>
          <p:cNvPr id="111616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graphic 2.2.5.2 topology.  If you can fit the router output that would be great but if not just use the topology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2A241-7A65-4770-B55B-BAF311B64160}" type="slidenum">
              <a:rPr lang="en-US"/>
              <a:pPr/>
              <a:t>11</a:t>
            </a:fld>
            <a:endParaRPr lang="en-US"/>
          </a:p>
        </p:txBody>
      </p:sp>
      <p:sp>
        <p:nvSpPr>
          <p:cNvPr id="111821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graphic 2.3.1.2….in particular the “debug 1”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310AE-C0F3-46FC-9475-5CBD129C9964}" type="slidenum">
              <a:rPr lang="en-US"/>
              <a:pPr/>
              <a:t>12</a:t>
            </a:fld>
            <a:endParaRPr lang="en-US"/>
          </a:p>
        </p:txBody>
      </p:sp>
      <p:sp>
        <p:nvSpPr>
          <p:cNvPr id="112025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DA1D-72C4-46B9-91D7-B60741DCADDB}" type="slidenum">
              <a:rPr lang="en-US"/>
              <a:pPr/>
              <a:t>13</a:t>
            </a:fld>
            <a:endParaRPr lang="en-US"/>
          </a:p>
        </p:txBody>
      </p:sp>
      <p:sp>
        <p:nvSpPr>
          <p:cNvPr id="112230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06444-14CA-468C-BD96-BC5A3C7DA210}" type="slidenum">
              <a:rPr lang="en-US"/>
              <a:pPr/>
              <a:t>14</a:t>
            </a:fld>
            <a:endParaRPr lang="en-US"/>
          </a:p>
        </p:txBody>
      </p:sp>
      <p:sp>
        <p:nvSpPr>
          <p:cNvPr id="112435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E0A19-6ABC-4129-A3C8-01D04F8E8789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0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478D5-1EF9-4DDC-9974-8EBB61FDFB95}" type="slidenum">
              <a:rPr lang="en-US"/>
              <a:pPr/>
              <a:t>16</a:t>
            </a:fld>
            <a:endParaRPr lang="en-US"/>
          </a:p>
        </p:txBody>
      </p:sp>
      <p:sp>
        <p:nvSpPr>
          <p:cNvPr id="112845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graphic associated with CDP protocols (graphic 2.3.3.1)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0AFB3-87D3-4F88-8218-1C1E74E42405}" type="slidenum">
              <a:rPr lang="en-US"/>
              <a:pPr/>
              <a:t>17</a:t>
            </a:fld>
            <a:endParaRPr lang="en-US"/>
          </a:p>
        </p:txBody>
      </p:sp>
      <p:sp>
        <p:nvSpPr>
          <p:cNvPr id="113049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D083A-4E06-4633-90CB-FDDEDBE0DC1F}" type="slidenum">
              <a:rPr lang="en-US"/>
              <a:pPr/>
              <a:t>18</a:t>
            </a:fld>
            <a:endParaRPr lang="en-US"/>
          </a:p>
        </p:txBody>
      </p:sp>
      <p:sp>
        <p:nvSpPr>
          <p:cNvPr id="113254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router output graphic 2.3.4.1 (all 3) – this will cover this slide and the previous slide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F2F94-95CF-46D3-ACA5-A1E99B2DE9BB}" type="slidenum">
              <a:rPr lang="en-US"/>
              <a:pPr/>
              <a:t>19</a:t>
            </a:fld>
            <a:endParaRPr lang="en-US"/>
          </a:p>
        </p:txBody>
      </p:sp>
      <p:sp>
        <p:nvSpPr>
          <p:cNvPr id="113459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138A3-3B40-4E7B-960B-6A1E18F71B77}" type="slidenum">
              <a:rPr lang="en-US"/>
              <a:pPr/>
              <a:t>2</a:t>
            </a:fld>
            <a:endParaRPr lang="en-US"/>
          </a:p>
        </p:txBody>
      </p:sp>
      <p:sp>
        <p:nvSpPr>
          <p:cNvPr id="98406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5CF3E-3DA1-4DA7-8119-75B80C1CA1DF}" type="slidenum">
              <a:rPr lang="en-US"/>
              <a:pPr/>
              <a:t>20</a:t>
            </a:fld>
            <a:endParaRPr lang="en-US"/>
          </a:p>
        </p:txBody>
      </p:sp>
      <p:sp>
        <p:nvSpPr>
          <p:cNvPr id="113664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00817-5473-405F-9EF6-DD4B92E3C405}" type="slidenum">
              <a:rPr lang="en-US"/>
              <a:pPr/>
              <a:t>21</a:t>
            </a:fld>
            <a:endParaRPr lang="en-US"/>
          </a:p>
        </p:txBody>
      </p:sp>
      <p:sp>
        <p:nvSpPr>
          <p:cNvPr id="113869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C0DFC-4057-46C1-B07C-13B45A7C72CA}" type="slidenum">
              <a:rPr lang="en-US"/>
              <a:pPr/>
              <a:t>22</a:t>
            </a:fld>
            <a:endParaRPr lang="en-US"/>
          </a:p>
        </p:txBody>
      </p:sp>
      <p:sp>
        <p:nvSpPr>
          <p:cNvPr id="114073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983B0-E4A4-40CF-933A-B5CC8495580A}" type="slidenum">
              <a:rPr lang="en-US"/>
              <a:pPr/>
              <a:t>23</a:t>
            </a:fld>
            <a:endParaRPr lang="en-US"/>
          </a:p>
        </p:txBody>
      </p:sp>
      <p:sp>
        <p:nvSpPr>
          <p:cNvPr id="11427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6A640-B427-4A20-A569-493F164E2680}" type="slidenum">
              <a:rPr lang="en-US"/>
              <a:pPr/>
              <a:t>24</a:t>
            </a:fld>
            <a:endParaRPr lang="en-US"/>
          </a:p>
        </p:txBody>
      </p:sp>
      <p:sp>
        <p:nvSpPr>
          <p:cNvPr id="114483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41366-3713-4154-830C-CA9D2A45014B}" type="slidenum">
              <a:rPr lang="en-US"/>
              <a:pPr/>
              <a:t>25</a:t>
            </a:fld>
            <a:endParaRPr lang="en-US"/>
          </a:p>
        </p:txBody>
      </p:sp>
      <p:sp>
        <p:nvSpPr>
          <p:cNvPr id="11468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F30E5-7EE3-4F8B-9449-30AA21121D1F}" type="slidenum">
              <a:rPr lang="en-US"/>
              <a:pPr/>
              <a:t>26</a:t>
            </a:fld>
            <a:endParaRPr lang="en-US"/>
          </a:p>
        </p:txBody>
      </p:sp>
      <p:sp>
        <p:nvSpPr>
          <p:cNvPr id="115097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AD50F-76DE-4AF7-8142-832FFF326FB3}" type="slidenum">
              <a:rPr lang="en-US"/>
              <a:pPr/>
              <a:t>27</a:t>
            </a:fld>
            <a:endParaRPr lang="en-US"/>
          </a:p>
        </p:txBody>
      </p:sp>
      <p:sp>
        <p:nvSpPr>
          <p:cNvPr id="115302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1606A-8A6B-4FE0-AAF4-2A59E2380D06}" type="slidenum">
              <a:rPr lang="en-US"/>
              <a:pPr/>
              <a:t>28</a:t>
            </a:fld>
            <a:endParaRPr lang="en-US"/>
          </a:p>
        </p:txBody>
      </p:sp>
      <p:sp>
        <p:nvSpPr>
          <p:cNvPr id="115507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6709F-6153-46F0-83AB-3420A3C36E35}" type="slidenum">
              <a:rPr lang="en-US"/>
              <a:pPr/>
              <a:t>29</a:t>
            </a:fld>
            <a:endParaRPr lang="en-US"/>
          </a:p>
        </p:txBody>
      </p:sp>
      <p:sp>
        <p:nvSpPr>
          <p:cNvPr id="115712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8E253-8957-479D-B879-09A5E2F8F3E7}" type="slidenum">
              <a:rPr lang="en-US"/>
              <a:pPr/>
              <a:t>3</a:t>
            </a:fld>
            <a:endParaRPr lang="en-US"/>
          </a:p>
        </p:txBody>
      </p:sp>
      <p:sp>
        <p:nvSpPr>
          <p:cNvPr id="10147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B2B9C-CF99-41B6-A4EA-C129E7D0CB4A}" type="slidenum">
              <a:rPr lang="en-US"/>
              <a:pPr/>
              <a:t>30</a:t>
            </a:fld>
            <a:endParaRPr lang="en-US"/>
          </a:p>
        </p:txBody>
      </p:sp>
      <p:sp>
        <p:nvSpPr>
          <p:cNvPr id="114893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graphic 2.6.1.1.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876ED-3A6A-4C9B-8B7E-C9DF898F4B78}" type="slidenum">
              <a:rPr lang="en-US"/>
              <a:pPr/>
              <a:t>31</a:t>
            </a:fld>
            <a:endParaRPr lang="en-US"/>
          </a:p>
        </p:txBody>
      </p:sp>
      <p:sp>
        <p:nvSpPr>
          <p:cNvPr id="115917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2E5C9-DE34-4018-B340-20074776AC2F}" type="slidenum">
              <a:rPr lang="en-US"/>
              <a:pPr/>
              <a:t>32</a:t>
            </a:fld>
            <a:endParaRPr lang="en-US"/>
          </a:p>
        </p:txBody>
      </p:sp>
      <p:sp>
        <p:nvSpPr>
          <p:cNvPr id="116121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43EFD-A711-4A3A-94C0-779CE5437529}" type="slidenum">
              <a:rPr lang="en-US"/>
              <a:pPr/>
              <a:t>33</a:t>
            </a:fld>
            <a:endParaRPr lang="en-US"/>
          </a:p>
        </p:txBody>
      </p:sp>
      <p:sp>
        <p:nvSpPr>
          <p:cNvPr id="116326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graphic 2.6.2.2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71793-A705-4712-92B5-F4A82BE94FAD}" type="slidenum">
              <a:rPr lang="en-US"/>
              <a:pPr/>
              <a:t>34</a:t>
            </a:fld>
            <a:endParaRPr lang="en-US"/>
          </a:p>
        </p:txBody>
      </p:sp>
      <p:sp>
        <p:nvSpPr>
          <p:cNvPr id="116531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96EFD-7887-4677-B143-7D054C6CF01C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6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6A85D-701A-4E1F-8DDF-2E7373FC0F39}" type="slidenum">
              <a:rPr lang="en-US"/>
              <a:pPr/>
              <a:t>36</a:t>
            </a:fld>
            <a:endParaRPr lang="en-US"/>
          </a:p>
        </p:txBody>
      </p:sp>
      <p:sp>
        <p:nvSpPr>
          <p:cNvPr id="116941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624EF-D6EB-4CD5-9648-CF8B6DF1518D}" type="slidenum">
              <a:rPr lang="en-US"/>
              <a:pPr/>
              <a:t>37</a:t>
            </a:fld>
            <a:endParaRPr lang="en-US"/>
          </a:p>
        </p:txBody>
      </p:sp>
      <p:sp>
        <p:nvSpPr>
          <p:cNvPr id="117145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49F5B-E527-475A-ABDE-7333E171C817}" type="slidenum">
              <a:rPr lang="en-US"/>
              <a:pPr/>
              <a:t>38</a:t>
            </a:fld>
            <a:endParaRPr lang="en-US"/>
          </a:p>
        </p:txBody>
      </p:sp>
      <p:sp>
        <p:nvSpPr>
          <p:cNvPr id="117350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FC2DC-851F-4EAE-94B5-AFE77F31C32D}" type="slidenum">
              <a:rPr lang="en-US"/>
              <a:pPr/>
              <a:t>39</a:t>
            </a:fld>
            <a:endParaRPr lang="en-US"/>
          </a:p>
        </p:txBody>
      </p:sp>
      <p:sp>
        <p:nvSpPr>
          <p:cNvPr id="117555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A8242-797B-4AD5-99EF-D13C339B0C9E}" type="slidenum">
              <a:rPr lang="en-US"/>
              <a:pPr/>
              <a:t>4</a:t>
            </a:fld>
            <a:endParaRPr lang="en-US"/>
          </a:p>
        </p:txBody>
      </p:sp>
      <p:sp>
        <p:nvSpPr>
          <p:cNvPr id="110592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Graphic 2.1.3.1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AC270-E9C4-4FA7-A431-7796C986D8A2}" type="slidenum">
              <a:rPr lang="en-US"/>
              <a:pPr/>
              <a:t>40</a:t>
            </a:fld>
            <a:endParaRPr lang="en-US"/>
          </a:p>
        </p:txBody>
      </p:sp>
      <p:sp>
        <p:nvSpPr>
          <p:cNvPr id="117965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312AA-9A37-4602-890A-7637ABF580F8}" type="slidenum">
              <a:rPr lang="en-US"/>
              <a:pPr/>
              <a:t>41</a:t>
            </a:fld>
            <a:endParaRPr lang="en-US"/>
          </a:p>
        </p:txBody>
      </p:sp>
      <p:sp>
        <p:nvSpPr>
          <p:cNvPr id="104755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0681E-44EA-4204-A479-2438AE2E1247}" type="slidenum">
              <a:rPr lang="en-US"/>
              <a:pPr/>
              <a:t>42</a:t>
            </a:fld>
            <a:endParaRPr lang="en-US"/>
          </a:p>
        </p:txBody>
      </p:sp>
      <p:sp>
        <p:nvSpPr>
          <p:cNvPr id="118169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7BBE7-3193-4839-BA0C-546D6FE51AA9}" type="slidenum">
              <a:rPr lang="en-US"/>
              <a:pPr/>
              <a:t>43</a:t>
            </a:fld>
            <a:endParaRPr lang="en-US"/>
          </a:p>
        </p:txBody>
      </p:sp>
      <p:sp>
        <p:nvSpPr>
          <p:cNvPr id="9676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AE6C4-0E12-4E2D-B64C-301076233F9D}" type="slidenum">
              <a:rPr lang="en-US"/>
              <a:pPr/>
              <a:t>5</a:t>
            </a:fld>
            <a:endParaRPr lang="en-US"/>
          </a:p>
        </p:txBody>
      </p:sp>
      <p:sp>
        <p:nvSpPr>
          <p:cNvPr id="110797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87C48-A30B-4839-BA81-D9F2B266CB16}" type="slidenum">
              <a:rPr lang="en-US"/>
              <a:pPr/>
              <a:t>6</a:t>
            </a:fld>
            <a:endParaRPr lang="en-US"/>
          </a:p>
        </p:txBody>
      </p:sp>
      <p:sp>
        <p:nvSpPr>
          <p:cNvPr id="106496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EE4CA-5733-4C7E-8E05-FC70F556D7F4}" type="slidenum">
              <a:rPr lang="en-US"/>
              <a:pPr/>
              <a:t>7</a:t>
            </a:fld>
            <a:endParaRPr lang="en-US"/>
          </a:p>
        </p:txBody>
      </p:sp>
      <p:sp>
        <p:nvSpPr>
          <p:cNvPr id="111001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336E6-505F-4D02-A92E-60E6A07210DF}" type="slidenum">
              <a:rPr lang="en-US"/>
              <a:pPr/>
              <a:t>8</a:t>
            </a:fld>
            <a:endParaRPr lang="en-US"/>
          </a:p>
        </p:txBody>
      </p:sp>
      <p:sp>
        <p:nvSpPr>
          <p:cNvPr id="111206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15487-9DD1-4264-AF20-3F5E1708D687}" type="slidenum">
              <a:rPr lang="en-US"/>
              <a:pPr/>
              <a:t>9</a:t>
            </a:fld>
            <a:endParaRPr lang="en-US"/>
          </a:p>
        </p:txBody>
      </p:sp>
      <p:sp>
        <p:nvSpPr>
          <p:cNvPr id="111411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graphic 2.2.5.1….would suggest modifying graphic such that each component is identified prior to placing on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Judul Materi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5520011"/>
            <a:ext cx="2133600" cy="365125"/>
          </a:xfrm>
        </p:spPr>
        <p:txBody>
          <a:bodyPr/>
          <a:lstStyle/>
          <a:p>
            <a:r>
              <a:rPr lang="id-ID" dirty="0" smtClean="0"/>
              <a:t>Ver  1, </a:t>
            </a:r>
            <a:fld id="{D29558FD-6DB5-44A7-BD45-E6340527121A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Kode mata kuliah, matakuliah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Fasilkom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8600" y="1447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Pertemuan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21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2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71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789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77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08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21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012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303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7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748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UEU.jpg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57000" contras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0" y="6599468"/>
            <a:ext cx="2057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Ver 1,12/09/2012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59566" y="6599468"/>
            <a:ext cx="33528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Kode</a:t>
            </a:r>
            <a:r>
              <a:rPr lang="id-ID" sz="1200" baseline="0" dirty="0" smtClean="0">
                <a:solidFill>
                  <a:srgbClr val="FF0000"/>
                </a:solidFill>
              </a:rPr>
              <a:t> :CIJ 340,Jaringan Komputer Lanjut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919331" y="6549480"/>
            <a:ext cx="2057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>
                <a:solidFill>
                  <a:srgbClr val="FF0000"/>
                </a:solidFill>
              </a:rPr>
              <a:t>FASILKOM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7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3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Protocols and Concepts – Chapter 2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Static Routing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8629" y="2902857"/>
            <a:ext cx="27577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CCNA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29" y="44881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Interfaces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Configuring serial links in a lab environment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One side of a serial connection must be considered a DCE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This requires placing a clocking signal – use the clock rate command.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Example: 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-R1(</a:t>
            </a:r>
            <a:r>
              <a:rPr lang="en-US" dirty="0" err="1">
                <a:solidFill>
                  <a:schemeClr val="bg1"/>
                </a:solidFill>
              </a:rPr>
              <a:t>config</a:t>
            </a:r>
            <a:r>
              <a:rPr lang="en-US" dirty="0">
                <a:solidFill>
                  <a:schemeClr val="bg1"/>
                </a:solidFill>
              </a:rPr>
              <a:t>)#interface serial 0/0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-R1(</a:t>
            </a:r>
            <a:r>
              <a:rPr lang="en-US" dirty="0" err="1">
                <a:solidFill>
                  <a:schemeClr val="bg1"/>
                </a:solidFill>
              </a:rPr>
              <a:t>config</a:t>
            </a:r>
            <a:r>
              <a:rPr lang="en-US" dirty="0">
                <a:solidFill>
                  <a:schemeClr val="bg1"/>
                </a:solidFill>
              </a:rPr>
              <a:t>-if)#</a:t>
            </a:r>
            <a:r>
              <a:rPr lang="en-US" dirty="0" err="1">
                <a:solidFill>
                  <a:schemeClr val="bg1"/>
                </a:solidFill>
              </a:rPr>
              <a:t>clockrate</a:t>
            </a:r>
            <a:r>
              <a:rPr lang="en-US" dirty="0">
                <a:solidFill>
                  <a:schemeClr val="bg1"/>
                </a:solidFill>
              </a:rPr>
              <a:t> 64000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Serial Interfaces require a clock signal to control the timing of the </a:t>
            </a:r>
            <a:r>
              <a:rPr lang="en-US" dirty="0" err="1">
                <a:solidFill>
                  <a:schemeClr val="bg1"/>
                </a:solidFill>
              </a:rPr>
              <a:t>communcations</a:t>
            </a:r>
            <a:r>
              <a:rPr lang="en-US" sz="1900" dirty="0">
                <a:solidFill>
                  <a:schemeClr val="bg1"/>
                </a:solidFill>
              </a:rPr>
              <a:t>.</a:t>
            </a:r>
          </a:p>
          <a:p>
            <a:endParaRPr lang="en-US" sz="2100" dirty="0">
              <a:solidFill>
                <a:schemeClr val="bg1"/>
              </a:solidFill>
            </a:endParaRPr>
          </a:p>
          <a:p>
            <a:pPr lvl="1"/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6" y="666524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Routing Table and CDP Protocol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7187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781175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Purpose of the debug </a:t>
            </a:r>
            <a:r>
              <a:rPr lang="en-US" b="1" dirty="0" err="1">
                <a:solidFill>
                  <a:schemeClr val="bg1"/>
                </a:solidFill>
              </a:rPr>
              <a:t>ip</a:t>
            </a:r>
            <a:r>
              <a:rPr lang="en-US" b="1" dirty="0">
                <a:solidFill>
                  <a:schemeClr val="bg1"/>
                </a:solidFill>
              </a:rPr>
              <a:t> routing command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Allows you to view changes that the router performs when adding or removing routes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Example: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-R2#debug </a:t>
            </a:r>
            <a:r>
              <a:rPr lang="en-US" dirty="0" err="1">
                <a:solidFill>
                  <a:schemeClr val="bg1"/>
                </a:solidFill>
              </a:rPr>
              <a:t>ip</a:t>
            </a:r>
            <a:r>
              <a:rPr lang="en-US" dirty="0">
                <a:solidFill>
                  <a:schemeClr val="bg1"/>
                </a:solidFill>
              </a:rPr>
              <a:t> routing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-IP routing debugging is on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4633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and CDP Protocol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1923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To </a:t>
            </a:r>
            <a:r>
              <a:rPr lang="en-US" sz="2000" b="1" dirty="0">
                <a:solidFill>
                  <a:schemeClr val="bg1"/>
                </a:solidFill>
              </a:rPr>
              <a:t>configure an Ethernet interface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Example: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-R2(</a:t>
            </a:r>
            <a:r>
              <a:rPr lang="en-US" sz="2000" dirty="0" err="1">
                <a:solidFill>
                  <a:schemeClr val="bg1"/>
                </a:solidFill>
              </a:rPr>
              <a:t>config</a:t>
            </a:r>
            <a:r>
              <a:rPr lang="en-US" sz="2000" dirty="0">
                <a:solidFill>
                  <a:schemeClr val="bg1"/>
                </a:solidFill>
              </a:rPr>
              <a:t>)#interface </a:t>
            </a:r>
            <a:r>
              <a:rPr lang="en-US" sz="2000" dirty="0" err="1">
                <a:solidFill>
                  <a:schemeClr val="bg1"/>
                </a:solidFill>
              </a:rPr>
              <a:t>fastethernet</a:t>
            </a:r>
            <a:r>
              <a:rPr lang="en-US" sz="2000" dirty="0">
                <a:solidFill>
                  <a:schemeClr val="bg1"/>
                </a:solidFill>
              </a:rPr>
              <a:t> 0/0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-R2(</a:t>
            </a:r>
            <a:r>
              <a:rPr lang="en-US" sz="2000" dirty="0" err="1">
                <a:solidFill>
                  <a:schemeClr val="bg1"/>
                </a:solidFill>
              </a:rPr>
              <a:t>config</a:t>
            </a:r>
            <a:r>
              <a:rPr lang="en-US" sz="2000" dirty="0">
                <a:solidFill>
                  <a:schemeClr val="bg1"/>
                </a:solidFill>
              </a:rPr>
              <a:t>-if)#</a:t>
            </a:r>
            <a:r>
              <a:rPr lang="en-US" sz="2000" dirty="0" err="1">
                <a:solidFill>
                  <a:schemeClr val="bg1"/>
                </a:solidFill>
              </a:rPr>
              <a:t>ip</a:t>
            </a:r>
            <a:r>
              <a:rPr lang="en-US" sz="2000" dirty="0">
                <a:solidFill>
                  <a:schemeClr val="bg1"/>
                </a:solidFill>
              </a:rPr>
              <a:t> address 172.16.1.1 255.255.255.0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-R2(</a:t>
            </a:r>
            <a:r>
              <a:rPr lang="en-US" sz="2000" dirty="0" err="1">
                <a:solidFill>
                  <a:schemeClr val="bg1"/>
                </a:solidFill>
              </a:rPr>
              <a:t>config</a:t>
            </a:r>
            <a:r>
              <a:rPr lang="en-US" sz="2000" dirty="0">
                <a:solidFill>
                  <a:schemeClr val="bg1"/>
                </a:solidFill>
              </a:rPr>
              <a:t>-if)#no shutdown 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192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38" y="4017963"/>
            <a:ext cx="4254500" cy="140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192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3846513"/>
            <a:ext cx="4398963" cy="216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6" y="49235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and CDP Protocol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2128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When a router only has its interfaces configured &amp; no other routing protocols are configured then: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-The routing table contains only the directly connected networks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-Only devices on the directly connected networks are reachable </a:t>
            </a:r>
          </a:p>
        </p:txBody>
      </p:sp>
      <p:pic>
        <p:nvPicPr>
          <p:cNvPr id="1121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3149600"/>
            <a:ext cx="6372225" cy="324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Table and CDP Protocol</a:t>
            </a:r>
            <a:endParaRPr lang="en-US" sz="3600"/>
          </a:p>
        </p:txBody>
      </p:sp>
      <p:pic>
        <p:nvPicPr>
          <p:cNvPr id="11233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1712913"/>
            <a:ext cx="4083050" cy="1395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233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350" y="3179763"/>
            <a:ext cx="4051300" cy="135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233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763" y="2466975"/>
            <a:ext cx="4286250" cy="1887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2333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88" y="4665663"/>
            <a:ext cx="5095875" cy="175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590324"/>
            <a:ext cx="8145462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and CDP Protocol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>
          <a:xfrm>
            <a:off x="288925" y="1392238"/>
            <a:ext cx="5836104" cy="50768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Checking each route in turn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The ping command is used to check end to end connectivity</a:t>
            </a:r>
          </a:p>
        </p:txBody>
      </p:sp>
      <p:pic>
        <p:nvPicPr>
          <p:cNvPr id="11253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806" y="2728687"/>
            <a:ext cx="4164610" cy="357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5649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and CDP Protocol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2742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Purpose of CDP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layer 2 </a:t>
            </a:r>
            <a:r>
              <a:rPr lang="en-US" dirty="0" err="1">
                <a:solidFill>
                  <a:schemeClr val="bg1"/>
                </a:solidFill>
              </a:rPr>
              <a:t>cisco</a:t>
            </a:r>
            <a:r>
              <a:rPr lang="en-US" dirty="0">
                <a:solidFill>
                  <a:schemeClr val="bg1"/>
                </a:solidFill>
              </a:rPr>
              <a:t> proprietary tool used to gather information about other directly connected Cisco devices. </a:t>
            </a:r>
          </a:p>
          <a:p>
            <a:r>
              <a:rPr lang="en-US" dirty="0">
                <a:solidFill>
                  <a:schemeClr val="bg1"/>
                </a:solidFill>
              </a:rPr>
              <a:t>Concept of neighbors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-2 types of neighbors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Layer 3 neighbors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Layer 2 neighbors</a:t>
            </a:r>
          </a:p>
        </p:txBody>
      </p:sp>
      <p:pic>
        <p:nvPicPr>
          <p:cNvPr id="11274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514" y="4306318"/>
            <a:ext cx="4068536" cy="1964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8" y="59395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and CDP Protocol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2947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CDP show commands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Show </a:t>
            </a:r>
            <a:r>
              <a:rPr lang="en-US" dirty="0" err="1">
                <a:solidFill>
                  <a:schemeClr val="bg1"/>
                </a:solidFill>
              </a:rPr>
              <a:t>cdp</a:t>
            </a:r>
            <a:r>
              <a:rPr lang="en-US" dirty="0">
                <a:solidFill>
                  <a:schemeClr val="bg1"/>
                </a:solidFill>
              </a:rPr>
              <a:t> neighbors command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-Displays the following information: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Neighbor device ID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Local interface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chemeClr val="bg1"/>
                </a:solidFill>
              </a:rPr>
              <a:t>Holdtime</a:t>
            </a:r>
            <a:r>
              <a:rPr lang="en-US" dirty="0">
                <a:solidFill>
                  <a:schemeClr val="bg1"/>
                </a:solidFill>
              </a:rPr>
              <a:t> value, in seconds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Neighbor device capability code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Neighbor hardware platform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Neighbor remote port ID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Show </a:t>
            </a:r>
            <a:r>
              <a:rPr lang="en-US" dirty="0" err="1">
                <a:solidFill>
                  <a:schemeClr val="bg1"/>
                </a:solidFill>
              </a:rPr>
              <a:t>cdp</a:t>
            </a:r>
            <a:r>
              <a:rPr lang="en-US" dirty="0">
                <a:solidFill>
                  <a:schemeClr val="bg1"/>
                </a:solidFill>
              </a:rPr>
              <a:t> neighbors detail command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-Useful in determining if an IP address configuration error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200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Table and CDP Protocol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3152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Disabling CDP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 disable CDP globally use the following command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Router(</a:t>
            </a:r>
            <a:r>
              <a:rPr lang="en-US" dirty="0" err="1">
                <a:solidFill>
                  <a:schemeClr val="bg1"/>
                </a:solidFill>
              </a:rPr>
              <a:t>config</a:t>
            </a:r>
            <a:r>
              <a:rPr lang="en-US" dirty="0">
                <a:solidFill>
                  <a:schemeClr val="bg1"/>
                </a:solidFill>
              </a:rPr>
              <a:t>)#no </a:t>
            </a:r>
            <a:r>
              <a:rPr lang="en-US" dirty="0" err="1">
                <a:solidFill>
                  <a:schemeClr val="bg1"/>
                </a:solidFill>
              </a:rPr>
              <a:t>cdp</a:t>
            </a:r>
            <a:r>
              <a:rPr lang="en-US" dirty="0">
                <a:solidFill>
                  <a:schemeClr val="bg1"/>
                </a:solidFill>
              </a:rPr>
              <a:t> run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492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Static Routes with Exit Interfaces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Purpose of a static route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manually configured route used when routing from a network to a stub network</a:t>
            </a:r>
          </a:p>
        </p:txBody>
      </p:sp>
      <p:pic>
        <p:nvPicPr>
          <p:cNvPr id="11335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086" y="3272916"/>
            <a:ext cx="4801054" cy="2797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526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Define the general role a router plays in networks.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Describe the directly connected networks, different router interfaces 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Examine directly connected networks in the routing table and use the CDP protocol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Describe static routes with exit interfaces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Describe summary and default route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Examine how packets get forwarded when using static routes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Identify how to manage and troubleshoot static routes 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880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Static Routes with Exit Interfaces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356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92238"/>
            <a:ext cx="8215313" cy="50768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IP route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command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To configure a static route use the following command:  </a:t>
            </a:r>
            <a:r>
              <a:rPr lang="en-US" sz="2000" dirty="0" err="1">
                <a:solidFill>
                  <a:schemeClr val="bg1"/>
                </a:solidFill>
              </a:rPr>
              <a:t>ip</a:t>
            </a:r>
            <a:r>
              <a:rPr lang="en-US" sz="2000" dirty="0">
                <a:solidFill>
                  <a:schemeClr val="bg1"/>
                </a:solidFill>
              </a:rPr>
              <a:t> route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Example: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-Router(</a:t>
            </a:r>
            <a:r>
              <a:rPr lang="en-US" sz="2000" dirty="0" err="1">
                <a:solidFill>
                  <a:schemeClr val="bg1"/>
                </a:solidFill>
              </a:rPr>
              <a:t>config</a:t>
            </a:r>
            <a:r>
              <a:rPr lang="en-US" sz="2000" dirty="0">
                <a:solidFill>
                  <a:schemeClr val="bg1"/>
                </a:solidFill>
              </a:rPr>
              <a:t>)# </a:t>
            </a:r>
            <a:r>
              <a:rPr lang="en-US" sz="2000" dirty="0" err="1">
                <a:solidFill>
                  <a:schemeClr val="bg1"/>
                </a:solidFill>
              </a:rPr>
              <a:t>ip</a:t>
            </a:r>
            <a:r>
              <a:rPr lang="en-US" sz="2000" dirty="0">
                <a:solidFill>
                  <a:schemeClr val="bg1"/>
                </a:solidFill>
              </a:rPr>
              <a:t> route network-address subnet-mask {</a:t>
            </a:r>
            <a:r>
              <a:rPr lang="en-US" sz="2000" dirty="0" err="1">
                <a:solidFill>
                  <a:schemeClr val="bg1"/>
                </a:solidFill>
              </a:rPr>
              <a:t>ip</a:t>
            </a:r>
            <a:r>
              <a:rPr lang="en-US" sz="2000" dirty="0">
                <a:solidFill>
                  <a:schemeClr val="bg1"/>
                </a:solidFill>
              </a:rPr>
              <a:t>-address | exit-interface }</a:t>
            </a:r>
          </a:p>
        </p:txBody>
      </p:sp>
      <p:pic>
        <p:nvPicPr>
          <p:cNvPr id="11356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175" y="3396342"/>
            <a:ext cx="5189296" cy="2619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33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Static Routes with Exit Interfaces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Dissecting static route syntax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ip</a:t>
            </a:r>
            <a:r>
              <a:rPr lang="en-US" sz="2000" dirty="0">
                <a:solidFill>
                  <a:schemeClr val="bg1"/>
                </a:solidFill>
              </a:rPr>
              <a:t> route - Static route command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172.16.1.0 – Destination network address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255.255.255.0 - Subnet mask of destination network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172.16.2.2 - Serial 0/0/0 interface IP address on R2, which is the "next-hop" to this network</a:t>
            </a:r>
          </a:p>
        </p:txBody>
      </p:sp>
      <p:grpSp>
        <p:nvGrpSpPr>
          <p:cNvPr id="1137672" name="Group 8"/>
          <p:cNvGrpSpPr>
            <a:grpSpLocks/>
          </p:cNvGrpSpPr>
          <p:nvPr/>
        </p:nvGrpSpPr>
        <p:grpSpPr bwMode="auto">
          <a:xfrm>
            <a:off x="1117600" y="3628799"/>
            <a:ext cx="6435725" cy="2836862"/>
            <a:chOff x="1211" y="2423"/>
            <a:chExt cx="3547" cy="1787"/>
          </a:xfrm>
        </p:grpSpPr>
        <p:pic>
          <p:nvPicPr>
            <p:cNvPr id="113767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1" y="2508"/>
              <a:ext cx="3547" cy="1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3767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1" y="2423"/>
              <a:ext cx="1646" cy="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35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Static Routes with Exit Interfaces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3971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Configuring routes to 2 or more remote networks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Use the following commands for R1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-R1(</a:t>
            </a:r>
            <a:r>
              <a:rPr lang="en-US" sz="2000" dirty="0" err="1">
                <a:solidFill>
                  <a:schemeClr val="bg1"/>
                </a:solidFill>
              </a:rPr>
              <a:t>config</a:t>
            </a:r>
            <a:r>
              <a:rPr lang="en-US" sz="2000" dirty="0">
                <a:solidFill>
                  <a:schemeClr val="bg1"/>
                </a:solidFill>
              </a:rPr>
              <a:t>)#</a:t>
            </a:r>
            <a:r>
              <a:rPr lang="en-US" sz="2000" dirty="0" err="1">
                <a:solidFill>
                  <a:schemeClr val="bg1"/>
                </a:solidFill>
              </a:rPr>
              <a:t>ip</a:t>
            </a:r>
            <a:r>
              <a:rPr lang="en-US" sz="2000" dirty="0">
                <a:solidFill>
                  <a:schemeClr val="bg1"/>
                </a:solidFill>
              </a:rPr>
              <a:t> route 192.168.1.0 255.255.255.0 172.16.2.2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-R1(</a:t>
            </a:r>
            <a:r>
              <a:rPr lang="en-US" sz="2000" dirty="0" err="1">
                <a:solidFill>
                  <a:schemeClr val="bg1"/>
                </a:solidFill>
              </a:rPr>
              <a:t>config</a:t>
            </a:r>
            <a:r>
              <a:rPr lang="en-US" sz="2000" dirty="0">
                <a:solidFill>
                  <a:schemeClr val="bg1"/>
                </a:solidFill>
              </a:rPr>
              <a:t>)#</a:t>
            </a:r>
            <a:r>
              <a:rPr lang="en-US" sz="2000" dirty="0" err="1">
                <a:solidFill>
                  <a:schemeClr val="bg1"/>
                </a:solidFill>
              </a:rPr>
              <a:t>ip</a:t>
            </a:r>
            <a:r>
              <a:rPr lang="en-US" sz="2000" dirty="0">
                <a:solidFill>
                  <a:schemeClr val="bg1"/>
                </a:solidFill>
              </a:rPr>
              <a:t> route 192.168.2.0 255.255.255.0 172.16.2.2</a:t>
            </a:r>
          </a:p>
        </p:txBody>
      </p:sp>
      <p:grpSp>
        <p:nvGrpSpPr>
          <p:cNvPr id="1139720" name="Group 8"/>
          <p:cNvGrpSpPr>
            <a:grpSpLocks/>
          </p:cNvGrpSpPr>
          <p:nvPr/>
        </p:nvGrpSpPr>
        <p:grpSpPr bwMode="auto">
          <a:xfrm>
            <a:off x="1595438" y="3422650"/>
            <a:ext cx="6140450" cy="3033713"/>
            <a:chOff x="1005" y="2156"/>
            <a:chExt cx="3868" cy="1911"/>
          </a:xfrm>
        </p:grpSpPr>
        <p:pic>
          <p:nvPicPr>
            <p:cNvPr id="11397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5" y="2211"/>
              <a:ext cx="3868" cy="18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3971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6" y="2156"/>
              <a:ext cx="1646" cy="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4778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Static Routes with Exit Interfaces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4176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Zinin’s</a:t>
            </a:r>
            <a:r>
              <a:rPr lang="en-US" b="1" dirty="0">
                <a:solidFill>
                  <a:schemeClr val="bg1"/>
                </a:solidFill>
              </a:rPr>
              <a:t> 3 routing principles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Principle 1</a:t>
            </a:r>
            <a:r>
              <a:rPr lang="en-US" dirty="0">
                <a:solidFill>
                  <a:schemeClr val="bg1"/>
                </a:solidFill>
              </a:rPr>
              <a:t>: "Every router makes its decision alone, based on the information it has in its own routing table.“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Principle 2</a:t>
            </a:r>
            <a:r>
              <a:rPr lang="en-US" dirty="0">
                <a:solidFill>
                  <a:schemeClr val="bg1"/>
                </a:solidFill>
              </a:rPr>
              <a:t>: "The fact that one router has certain information in its routing table does not mean that other routers have the same information.“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Principle 3</a:t>
            </a:r>
            <a:r>
              <a:rPr lang="en-US" dirty="0">
                <a:solidFill>
                  <a:schemeClr val="bg1"/>
                </a:solidFill>
              </a:rPr>
              <a:t>: "Routing information about a path from one network to another does not provide routing information about the reverse, or return path."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7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Static Routes with Exit Interfaces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4381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>
                <a:solidFill>
                  <a:schemeClr val="bg1"/>
                </a:solidFill>
              </a:rPr>
              <a:t>Using </a:t>
            </a:r>
            <a:r>
              <a:rPr lang="en-US" sz="2000" dirty="0" err="1">
                <a:solidFill>
                  <a:schemeClr val="bg1"/>
                </a:solidFill>
              </a:rPr>
              <a:t>Zinin’s</a:t>
            </a:r>
            <a:r>
              <a:rPr lang="en-US" sz="2000" dirty="0">
                <a:solidFill>
                  <a:schemeClr val="bg1"/>
                </a:solidFill>
              </a:rPr>
              <a:t> 3 routing principles, how would you answer the following?</a:t>
            </a:r>
          </a:p>
          <a:p>
            <a:pPr marL="955675" lvl="1" indent="-381000">
              <a:buClr>
                <a:schemeClr val="accent1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-Would packets from PC1 reach their destination?</a:t>
            </a:r>
          </a:p>
          <a:p>
            <a:pPr marL="1295400" lvl="2" indent="-381000"/>
            <a:r>
              <a:rPr lang="en-US" sz="2000" dirty="0">
                <a:solidFill>
                  <a:schemeClr val="bg1"/>
                </a:solidFill>
              </a:rPr>
              <a:t>Yes, packets destined for 172.16.1.0/24 and 192.168.1.0/24 networks would reach their destination.</a:t>
            </a:r>
          </a:p>
          <a:p>
            <a:pPr marL="955675" lvl="1" indent="-381000"/>
            <a:r>
              <a:rPr lang="en-US" sz="2000" dirty="0">
                <a:solidFill>
                  <a:schemeClr val="bg1"/>
                </a:solidFill>
              </a:rPr>
              <a:t>-Does this mean that any packets from these networks destined for 172.16.3.0/24 network will reach their destination?</a:t>
            </a:r>
          </a:p>
          <a:p>
            <a:pPr marL="1295400" lvl="2" indent="-381000"/>
            <a:r>
              <a:rPr lang="en-US" sz="2000" dirty="0">
                <a:solidFill>
                  <a:schemeClr val="bg1"/>
                </a:solidFill>
              </a:rPr>
              <a:t>No, because neither R2 nor R3 router has a route to the 172.16.3.0/24 network.</a:t>
            </a:r>
          </a:p>
        </p:txBody>
      </p:sp>
      <p:pic>
        <p:nvPicPr>
          <p:cNvPr id="1143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3" y="4404508"/>
            <a:ext cx="4181021" cy="20128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114" y="50686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Static Routes with Exit Interfaces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45859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1392238"/>
            <a:ext cx="8240713" cy="507682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Resolving to an Exit Interface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</a:t>
            </a:r>
            <a:r>
              <a:rPr lang="en-US" sz="1800" b="1" dirty="0">
                <a:solidFill>
                  <a:schemeClr val="bg1"/>
                </a:solidFill>
              </a:rPr>
              <a:t>Recursive route lookup</a:t>
            </a:r>
            <a:r>
              <a:rPr lang="en-US" sz="1800" dirty="0">
                <a:solidFill>
                  <a:schemeClr val="bg1"/>
                </a:solidFill>
              </a:rPr>
              <a:t> - Occurs when the router has to perform multiple lookups in the routing table before forwarding a packet.  A static route that forwards all packets to the next-hop IP address goes through the following process (reclusive route lookup)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The router first must match static route’s destination IP address with the Next hop address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The next hop address is then matched to an exit interface </a:t>
            </a:r>
          </a:p>
        </p:txBody>
      </p:sp>
      <p:grpSp>
        <p:nvGrpSpPr>
          <p:cNvPr id="1145863" name="Group 7"/>
          <p:cNvGrpSpPr>
            <a:grpSpLocks/>
          </p:cNvGrpSpPr>
          <p:nvPr/>
        </p:nvGrpSpPr>
        <p:grpSpPr bwMode="auto">
          <a:xfrm>
            <a:off x="1716767" y="4121831"/>
            <a:ext cx="4449763" cy="2427287"/>
            <a:chOff x="1246" y="2633"/>
            <a:chExt cx="2803" cy="1529"/>
          </a:xfrm>
        </p:grpSpPr>
        <p:pic>
          <p:nvPicPr>
            <p:cNvPr id="11458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" y="2633"/>
              <a:ext cx="1566" cy="1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458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6" y="2812"/>
              <a:ext cx="2803" cy="1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648381"/>
            <a:ext cx="8145462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Static Routes with Exit Interfaces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1"/>
          </p:nvPr>
        </p:nvSpPr>
        <p:spPr>
          <a:xfrm>
            <a:off x="641123" y="1244827"/>
            <a:ext cx="7940675" cy="50768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Configuring a Static route with an Exit Interface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-Static routes configured with an exit interface are more efficient because the routing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The routing table can resolve the exit interface in a single search instead of 2 searches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-Example of syntax require to configure a static route with an exit interface </a:t>
            </a:r>
          </a:p>
        </p:txBody>
      </p:sp>
      <p:grpSp>
        <p:nvGrpSpPr>
          <p:cNvPr id="1149960" name="Group 8"/>
          <p:cNvGrpSpPr>
            <a:grpSpLocks/>
          </p:cNvGrpSpPr>
          <p:nvPr/>
        </p:nvGrpSpPr>
        <p:grpSpPr bwMode="auto">
          <a:xfrm>
            <a:off x="1620611" y="3303815"/>
            <a:ext cx="5181600" cy="3300413"/>
            <a:chOff x="1971" y="2324"/>
            <a:chExt cx="3091" cy="1891"/>
          </a:xfrm>
        </p:grpSpPr>
        <p:pic>
          <p:nvPicPr>
            <p:cNvPr id="114995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1" y="2479"/>
              <a:ext cx="3091" cy="17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4995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" y="2324"/>
              <a:ext cx="1789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1" y="52138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Static Routes with Exit Interfaces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2003" name="Rectangle 3"/>
          <p:cNvSpPr>
            <a:spLocks noGrp="1" noChangeArrowheads="1"/>
          </p:cNvSpPr>
          <p:nvPr>
            <p:ph idx="1"/>
          </p:nvPr>
        </p:nvSpPr>
        <p:spPr>
          <a:xfrm>
            <a:off x="420914" y="1392238"/>
            <a:ext cx="8175399" cy="5076825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Modifying Static routes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Existing static routes cannot be modified.  The old static route must be deleted by placing </a:t>
            </a:r>
            <a:r>
              <a:rPr lang="en-US" sz="1600" b="1" dirty="0">
                <a:solidFill>
                  <a:schemeClr val="bg1"/>
                </a:solidFill>
              </a:rPr>
              <a:t>no</a:t>
            </a:r>
            <a:r>
              <a:rPr lang="en-US" sz="1600" dirty="0">
                <a:solidFill>
                  <a:schemeClr val="bg1"/>
                </a:solidFill>
              </a:rPr>
              <a:t> in front of the </a:t>
            </a:r>
            <a:r>
              <a:rPr lang="en-US" sz="1600" b="1" dirty="0" err="1">
                <a:solidFill>
                  <a:schemeClr val="bg1"/>
                </a:solidFill>
              </a:rPr>
              <a:t>ip</a:t>
            </a:r>
            <a:r>
              <a:rPr lang="en-US" sz="1600" b="1" dirty="0">
                <a:solidFill>
                  <a:schemeClr val="bg1"/>
                </a:solidFill>
              </a:rPr>
              <a:t> route</a:t>
            </a:r>
            <a:endParaRPr lang="en-US" sz="1600" dirty="0">
              <a:solidFill>
                <a:schemeClr val="bg1"/>
              </a:solidFill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Example:</a:t>
            </a:r>
          </a:p>
          <a:p>
            <a:pPr lvl="2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-no </a:t>
            </a:r>
            <a:r>
              <a:rPr lang="en-US" sz="1600" dirty="0" err="1">
                <a:solidFill>
                  <a:schemeClr val="bg1"/>
                </a:solidFill>
              </a:rPr>
              <a:t>ip</a:t>
            </a:r>
            <a:r>
              <a:rPr lang="en-US" sz="1600" dirty="0">
                <a:solidFill>
                  <a:schemeClr val="bg1"/>
                </a:solidFill>
              </a:rPr>
              <a:t> route 192.168.2.0 255.255.255.0 172.16.2.2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b="1" dirty="0">
                <a:solidFill>
                  <a:schemeClr val="bg1"/>
                </a:solidFill>
              </a:rPr>
              <a:t>new static route</a:t>
            </a:r>
            <a:r>
              <a:rPr lang="en-US" sz="1600" dirty="0">
                <a:solidFill>
                  <a:schemeClr val="bg1"/>
                </a:solidFill>
              </a:rPr>
              <a:t> must be rewritten in the configuration </a:t>
            </a:r>
          </a:p>
        </p:txBody>
      </p:sp>
      <p:pic>
        <p:nvPicPr>
          <p:cNvPr id="1152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043" y="3572329"/>
            <a:ext cx="5567363" cy="274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352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Static Routes with Exit Interfaces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405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Verifying the Static Route Configuration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-Use the following commands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Step 1 show running-</a:t>
            </a:r>
            <a:r>
              <a:rPr lang="en-US" sz="1800" dirty="0" err="1">
                <a:solidFill>
                  <a:schemeClr val="bg1"/>
                </a:solidFill>
              </a:rPr>
              <a:t>config</a:t>
            </a:r>
            <a:endParaRPr lang="en-US" sz="1800" dirty="0">
              <a:solidFill>
                <a:schemeClr val="bg1"/>
              </a:solidFill>
            </a:endParaRP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Step 2 verify static route has been entered correctly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Step 3 show </a:t>
            </a:r>
            <a:r>
              <a:rPr lang="en-US" sz="1800" dirty="0" err="1">
                <a:solidFill>
                  <a:schemeClr val="bg1"/>
                </a:solidFill>
              </a:rPr>
              <a:t>ip</a:t>
            </a:r>
            <a:r>
              <a:rPr lang="en-US" sz="1800" dirty="0">
                <a:solidFill>
                  <a:schemeClr val="bg1"/>
                </a:solidFill>
              </a:rPr>
              <a:t> route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Step 4 verify route was configured in routing table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Step 5 issue ping command to verify packets can reach destination and that Return path is working</a:t>
            </a:r>
          </a:p>
        </p:txBody>
      </p:sp>
      <p:pic>
        <p:nvPicPr>
          <p:cNvPr id="1154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927" y="4040414"/>
            <a:ext cx="4387850" cy="205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24" y="661988"/>
            <a:ext cx="8145462" cy="8382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Static Routes with Exit Interfaces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6099" name="Rectangle 3"/>
          <p:cNvSpPr>
            <a:spLocks noGrp="1" noChangeArrowheads="1"/>
          </p:cNvSpPr>
          <p:nvPr>
            <p:ph idx="1"/>
          </p:nvPr>
        </p:nvSpPr>
        <p:spPr>
          <a:xfrm>
            <a:off x="638628" y="1301750"/>
            <a:ext cx="8505372" cy="321219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b="1" dirty="0">
                <a:solidFill>
                  <a:schemeClr val="bg1"/>
                </a:solidFill>
              </a:rPr>
              <a:t>Ethernet interfaces and ARP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marL="914400" lvl="1" indent="-457200">
              <a:buNone/>
            </a:pPr>
            <a:r>
              <a:rPr lang="en-US" sz="2000" b="1" dirty="0">
                <a:solidFill>
                  <a:schemeClr val="bg1"/>
                </a:solidFill>
              </a:rPr>
              <a:t> If a static route is configured on an Ethernet link</a:t>
            </a:r>
          </a:p>
          <a:p>
            <a:pPr marL="914400" lvl="1" indent="-457200">
              <a:buNone/>
            </a:pPr>
            <a:r>
              <a:rPr lang="en-US" sz="2000" dirty="0">
                <a:solidFill>
                  <a:schemeClr val="bg1"/>
                </a:solidFill>
              </a:rPr>
              <a:t>	-If the packet is sent to the next-hop router </a:t>
            </a:r>
            <a:r>
              <a:rPr lang="en-US" sz="2000" dirty="0" smtClean="0">
                <a:solidFill>
                  <a:schemeClr val="bg1"/>
                </a:solidFill>
              </a:rPr>
              <a:t>then…</a:t>
            </a:r>
          </a:p>
          <a:p>
            <a:pPr marL="914400" lvl="1" indent="-45720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 	the destination MAC address will be the 			address of the next hop’s Ethernet interface</a:t>
            </a:r>
          </a:p>
          <a:p>
            <a:pPr marL="914400" lvl="1" indent="-457200">
              <a:buNone/>
            </a:pPr>
            <a:r>
              <a:rPr lang="en-US" sz="2000" dirty="0">
                <a:solidFill>
                  <a:schemeClr val="bg1"/>
                </a:solidFill>
              </a:rPr>
              <a:t>		This is found by the router consulting the 			ARP table.  </a:t>
            </a:r>
            <a:r>
              <a:rPr lang="en-US" sz="2000" dirty="0" smtClean="0">
                <a:solidFill>
                  <a:schemeClr val="bg1"/>
                </a:solidFill>
              </a:rPr>
              <a:t>If </a:t>
            </a:r>
            <a:r>
              <a:rPr lang="en-US" sz="2000" dirty="0">
                <a:solidFill>
                  <a:schemeClr val="bg1"/>
                </a:solidFill>
              </a:rPr>
              <a:t>an entry isn’t found then an ARP 				request will be sent out </a:t>
            </a:r>
          </a:p>
        </p:txBody>
      </p:sp>
      <p:pic>
        <p:nvPicPr>
          <p:cNvPr id="1156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4493306"/>
            <a:ext cx="4090987" cy="2103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2" y="59395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Role of the Router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Functions of a Router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Best Path Selections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Forwarding packets to destination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Introducing the Topology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3 1800 series routers connected via WAN links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Each router connected to a LAN represented by a switch and a PC</a:t>
            </a:r>
          </a:p>
        </p:txBody>
      </p:sp>
      <p:pic>
        <p:nvPicPr>
          <p:cNvPr id="101377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988" y="3704771"/>
            <a:ext cx="5499100" cy="269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33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and Default Route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4790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Summarizing routes</a:t>
            </a:r>
            <a:r>
              <a:rPr lang="en-US" dirty="0">
                <a:solidFill>
                  <a:schemeClr val="bg1"/>
                </a:solidFill>
              </a:rPr>
              <a:t> reduces the size of the routing table.  </a:t>
            </a:r>
          </a:p>
          <a:p>
            <a:r>
              <a:rPr lang="en-US" b="1" dirty="0">
                <a:solidFill>
                  <a:schemeClr val="bg1"/>
                </a:solidFill>
              </a:rPr>
              <a:t>Route summarization</a:t>
            </a:r>
            <a:r>
              <a:rPr lang="en-US" dirty="0">
                <a:solidFill>
                  <a:schemeClr val="bg1"/>
                </a:solidFill>
              </a:rPr>
              <a:t> is the process of combining a number of static routes into a single static route.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143" y="4633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and Default Route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5814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Configuring a summary route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Step 1:   Delete the current static route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Step 2:  Configure the summary static route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Step 3:  Verify the new static route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58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3119438"/>
            <a:ext cx="4405313" cy="294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58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3608388"/>
            <a:ext cx="4344988" cy="286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7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and Default Route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6019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Default Static Route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This is a route that will match all packets.  Stub routers that have a number of static routes all exiting the same interface are good candidates for a default route.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-Like route summarization this will help reduce the size of the routing table</a:t>
            </a:r>
          </a:p>
          <a:p>
            <a:r>
              <a:rPr lang="en-US" b="1" dirty="0">
                <a:solidFill>
                  <a:schemeClr val="bg1"/>
                </a:solidFill>
              </a:rPr>
              <a:t>Configuring a default static route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Similar to configuring a static route.  Except that destination IP address and subnet mask are all zeros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Example: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-Router(</a:t>
            </a:r>
            <a:r>
              <a:rPr lang="en-US" dirty="0" err="1">
                <a:solidFill>
                  <a:schemeClr val="bg1"/>
                </a:solidFill>
              </a:rPr>
              <a:t>config</a:t>
            </a:r>
            <a:r>
              <a:rPr lang="en-US" dirty="0">
                <a:solidFill>
                  <a:schemeClr val="bg1"/>
                </a:solidFill>
              </a:rPr>
              <a:t>)#</a:t>
            </a:r>
            <a:r>
              <a:rPr lang="en-US" dirty="0" err="1">
                <a:solidFill>
                  <a:schemeClr val="bg1"/>
                </a:solidFill>
              </a:rPr>
              <a:t>ip</a:t>
            </a:r>
            <a:r>
              <a:rPr lang="en-US" dirty="0">
                <a:solidFill>
                  <a:schemeClr val="bg1"/>
                </a:solidFill>
              </a:rPr>
              <a:t> route 0.0.0.0 0.0.0.0 [exit-interface | </a:t>
            </a:r>
            <a:r>
              <a:rPr lang="en-US" dirty="0" err="1">
                <a:solidFill>
                  <a:schemeClr val="bg1"/>
                </a:solidFill>
              </a:rPr>
              <a:t>ip</a:t>
            </a:r>
            <a:r>
              <a:rPr lang="en-US" dirty="0">
                <a:solidFill>
                  <a:schemeClr val="bg1"/>
                </a:solidFill>
              </a:rPr>
              <a:t>-address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4778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and Default Route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6224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Static routes and subnet masks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routing table lookup process will use the most specific match when comparing destination IP address and subnet mask</a:t>
            </a:r>
          </a:p>
          <a:p>
            <a:r>
              <a:rPr lang="en-US" b="1" dirty="0">
                <a:solidFill>
                  <a:schemeClr val="bg1"/>
                </a:solidFill>
              </a:rPr>
              <a:t>Default static routes and subnet masks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Since the subnet mask used on a default static route is 0.0.0.0 all packets will match.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88925"/>
            <a:ext cx="8145462" cy="838200"/>
          </a:xfrm>
        </p:spPr>
        <p:txBody>
          <a:bodyPr>
            <a:normAutofit fontScale="90000"/>
          </a:bodyPr>
          <a:lstStyle/>
          <a:p>
            <a:r>
              <a:rPr lang="en-US"/>
              <a:t>Static Routes and Packet Forwarding</a:t>
            </a:r>
            <a:endParaRPr lang="en-US" sz="3600"/>
          </a:p>
        </p:txBody>
      </p:sp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392238"/>
            <a:ext cx="3440113" cy="50768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Packet forwarding with static routes. (recall </a:t>
            </a:r>
            <a:r>
              <a:rPr lang="en-US" dirty="0" err="1">
                <a:solidFill>
                  <a:schemeClr val="bg1"/>
                </a:solidFill>
              </a:rPr>
              <a:t>Zinin’s</a:t>
            </a:r>
            <a:r>
              <a:rPr lang="en-US" dirty="0">
                <a:solidFill>
                  <a:schemeClr val="bg1"/>
                </a:solidFill>
              </a:rPr>
              <a:t> 3 routing principles)</a:t>
            </a:r>
          </a:p>
          <a:p>
            <a:pPr>
              <a:lnSpc>
                <a:spcPct val="85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Router 1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Packet arrives on R1’s </a:t>
            </a:r>
            <a:r>
              <a:rPr lang="en-US" dirty="0" err="1">
                <a:solidFill>
                  <a:schemeClr val="bg1"/>
                </a:solidFill>
              </a:rPr>
              <a:t>Fastethernet</a:t>
            </a:r>
            <a:r>
              <a:rPr lang="en-US" dirty="0">
                <a:solidFill>
                  <a:schemeClr val="bg1"/>
                </a:solidFill>
              </a:rPr>
              <a:t> 0/0 interface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	R1 does not have a </a:t>
            </a:r>
            <a:r>
              <a:rPr lang="en-US" dirty="0" smtClean="0">
                <a:solidFill>
                  <a:schemeClr val="bg1"/>
                </a:solidFill>
              </a:rPr>
              <a:t>route </a:t>
            </a:r>
            <a:r>
              <a:rPr lang="en-US" dirty="0">
                <a:solidFill>
                  <a:schemeClr val="bg1"/>
                </a:solidFill>
              </a:rPr>
              <a:t>to the </a:t>
            </a:r>
            <a:r>
              <a:rPr lang="en-US" dirty="0" smtClean="0">
                <a:solidFill>
                  <a:schemeClr val="bg1"/>
                </a:solidFill>
              </a:rPr>
              <a:t>destination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network,192.168.2.0/24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R1 uses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default  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static </a:t>
            </a:r>
            <a:r>
              <a:rPr lang="en-US" dirty="0">
                <a:solidFill>
                  <a:schemeClr val="bg1"/>
                </a:solidFill>
              </a:rPr>
              <a:t>route.</a:t>
            </a:r>
          </a:p>
        </p:txBody>
      </p:sp>
      <p:pic>
        <p:nvPicPr>
          <p:cNvPr id="1164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663" y="1022350"/>
            <a:ext cx="5389562" cy="287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64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5" y="4316413"/>
            <a:ext cx="4905375" cy="167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185" y="713242"/>
            <a:ext cx="8145462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 Routes and Packet Forwarding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66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14904"/>
            <a:ext cx="8213725" cy="228758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Packet forwarding with static routes. (recall </a:t>
            </a:r>
            <a:r>
              <a:rPr lang="en-US" dirty="0" err="1">
                <a:solidFill>
                  <a:schemeClr val="bg1"/>
                </a:solidFill>
              </a:rPr>
              <a:t>Zinin’s</a:t>
            </a:r>
            <a:r>
              <a:rPr lang="en-US" dirty="0">
                <a:solidFill>
                  <a:schemeClr val="bg1"/>
                </a:solidFill>
              </a:rPr>
              <a:t> 3 routing principles)</a:t>
            </a:r>
          </a:p>
          <a:p>
            <a:r>
              <a:rPr lang="en-US" dirty="0">
                <a:solidFill>
                  <a:schemeClr val="bg1"/>
                </a:solidFill>
              </a:rPr>
              <a:t>Router 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packet arrives on the Serial 0/0/0 interface on R2.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R2 has a static route to 192.168.2.0/24 out Serial0/0/1.</a:t>
            </a:r>
          </a:p>
        </p:txBody>
      </p:sp>
      <p:pic>
        <p:nvPicPr>
          <p:cNvPr id="1166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557" y="3562577"/>
            <a:ext cx="5451475" cy="290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66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930650"/>
            <a:ext cx="3629025" cy="1238250"/>
          </a:xfrm>
          <a:prstGeom prst="rect">
            <a:avLst/>
          </a:prstGeom>
          <a:noFill/>
        </p:spPr>
      </p:pic>
      <p:pic>
        <p:nvPicPr>
          <p:cNvPr id="1166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595813"/>
            <a:ext cx="76200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514" y="5649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 Routes and Packet Forwarding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Packet forwarding with static routes. (recall </a:t>
            </a:r>
            <a:r>
              <a:rPr lang="en-US" sz="2000" dirty="0" err="1">
                <a:solidFill>
                  <a:schemeClr val="bg1"/>
                </a:solidFill>
              </a:rPr>
              <a:t>Zinin’s</a:t>
            </a:r>
            <a:r>
              <a:rPr lang="en-US" sz="2000" dirty="0">
                <a:solidFill>
                  <a:schemeClr val="bg1"/>
                </a:solidFill>
              </a:rPr>
              <a:t> 3 routing principles)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Router 3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packet arrives on the Serial0/0/1 interface on R3.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R3 has a connected route to 192.168.2.0/24 out </a:t>
            </a:r>
            <a:r>
              <a:rPr lang="en-US" sz="2000" dirty="0" err="1">
                <a:solidFill>
                  <a:schemeClr val="bg1"/>
                </a:solidFill>
              </a:rPr>
              <a:t>Fastethernet</a:t>
            </a:r>
            <a:r>
              <a:rPr lang="en-US" sz="2000" dirty="0">
                <a:solidFill>
                  <a:schemeClr val="bg1"/>
                </a:solidFill>
              </a:rPr>
              <a:t> 0/1.</a:t>
            </a:r>
          </a:p>
        </p:txBody>
      </p:sp>
      <p:pic>
        <p:nvPicPr>
          <p:cNvPr id="1168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02" y="3053670"/>
            <a:ext cx="5692775" cy="3049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68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357" y="3978956"/>
            <a:ext cx="39243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04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 Routes and Packet Forwarding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7043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Troubleshooting a Missing Route </a:t>
            </a:r>
          </a:p>
          <a:p>
            <a:r>
              <a:rPr lang="en-US" dirty="0">
                <a:solidFill>
                  <a:schemeClr val="bg1"/>
                </a:solidFill>
              </a:rPr>
              <a:t>Tools that can be used to isolate routing problems include: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-Ping– tests end to end connectivity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Traceroute</a:t>
            </a:r>
            <a:r>
              <a:rPr lang="en-US" dirty="0">
                <a:solidFill>
                  <a:schemeClr val="bg1"/>
                </a:solidFill>
              </a:rPr>
              <a:t>– used to discover all of the hops (routers) along the path between 2 points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-Show IP route– used to display routing table &amp; ascertain forwarding process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-Show </a:t>
            </a:r>
            <a:r>
              <a:rPr lang="en-US" dirty="0" err="1">
                <a:solidFill>
                  <a:schemeClr val="bg1"/>
                </a:solidFill>
              </a:rPr>
              <a:t>ip</a:t>
            </a:r>
            <a:r>
              <a:rPr lang="en-US" dirty="0">
                <a:solidFill>
                  <a:schemeClr val="bg1"/>
                </a:solidFill>
              </a:rPr>
              <a:t> interface brief- used to show status of router interfaces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-Show </a:t>
            </a:r>
            <a:r>
              <a:rPr lang="en-US" dirty="0" err="1">
                <a:solidFill>
                  <a:schemeClr val="bg1"/>
                </a:solidFill>
              </a:rPr>
              <a:t>cdp</a:t>
            </a:r>
            <a:r>
              <a:rPr lang="en-US" dirty="0">
                <a:solidFill>
                  <a:schemeClr val="bg1"/>
                </a:solidFill>
              </a:rPr>
              <a:t> neighbors detail– used to gather configuration information about directly connected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2" y="5504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 Routes and Packet Forwarding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7248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Solving a Missing Route </a:t>
            </a:r>
          </a:p>
          <a:p>
            <a:r>
              <a:rPr lang="en-US" dirty="0">
                <a:solidFill>
                  <a:schemeClr val="bg1"/>
                </a:solidFill>
              </a:rPr>
              <a:t>Finding a missing or </a:t>
            </a:r>
            <a:r>
              <a:rPr lang="en-US" dirty="0" err="1">
                <a:solidFill>
                  <a:schemeClr val="bg1"/>
                </a:solidFill>
              </a:rPr>
              <a:t>mis</a:t>
            </a:r>
            <a:r>
              <a:rPr lang="en-US" dirty="0">
                <a:solidFill>
                  <a:schemeClr val="bg1"/>
                </a:solidFill>
              </a:rPr>
              <a:t>-configured route requires methodically using the correct tools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-Start with PING. If ping fails then use </a:t>
            </a:r>
            <a:r>
              <a:rPr lang="en-US" dirty="0" err="1">
                <a:solidFill>
                  <a:schemeClr val="bg1"/>
                </a:solidFill>
              </a:rPr>
              <a:t>traceroute</a:t>
            </a:r>
            <a:r>
              <a:rPr lang="en-US" dirty="0">
                <a:solidFill>
                  <a:schemeClr val="bg1"/>
                </a:solidFill>
              </a:rPr>
              <a:t> to determine where packets are failing to arrive</a:t>
            </a:r>
          </a:p>
          <a:p>
            <a:r>
              <a:rPr lang="en-US" dirty="0">
                <a:solidFill>
                  <a:schemeClr val="bg1"/>
                </a:solidFill>
              </a:rPr>
              <a:t>Issue: show </a:t>
            </a:r>
            <a:r>
              <a:rPr lang="en-US" dirty="0" err="1">
                <a:solidFill>
                  <a:schemeClr val="bg1"/>
                </a:solidFill>
              </a:rPr>
              <a:t>ip</a:t>
            </a:r>
            <a:r>
              <a:rPr lang="en-US" dirty="0">
                <a:solidFill>
                  <a:schemeClr val="bg1"/>
                </a:solidFill>
              </a:rPr>
              <a:t> route to examine routing table.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-If there is a problem with a </a:t>
            </a:r>
            <a:r>
              <a:rPr lang="en-US" dirty="0" err="1">
                <a:solidFill>
                  <a:schemeClr val="bg1"/>
                </a:solidFill>
              </a:rPr>
              <a:t>mis</a:t>
            </a:r>
            <a:r>
              <a:rPr lang="en-US" dirty="0">
                <a:solidFill>
                  <a:schemeClr val="bg1"/>
                </a:solidFill>
              </a:rPr>
              <a:t>-configured static route remove the static route then reconfigure the new static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71" y="8261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 Routes and Packet Forwarding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74531" name="Rectangle 3"/>
          <p:cNvSpPr>
            <a:spLocks noGrp="1" noChangeArrowheads="1"/>
          </p:cNvSpPr>
          <p:nvPr>
            <p:ph idx="1"/>
          </p:nvPr>
        </p:nvSpPr>
        <p:spPr>
          <a:xfrm>
            <a:off x="510495" y="1781175"/>
            <a:ext cx="7940675" cy="50768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Solving a Missing Route </a:t>
            </a:r>
          </a:p>
        </p:txBody>
      </p:sp>
      <p:pic>
        <p:nvPicPr>
          <p:cNvPr id="1174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42" y="3150961"/>
            <a:ext cx="3960812" cy="250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74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25" y="3690938"/>
            <a:ext cx="3795713" cy="2947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8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Role of the Router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Connections of a Router for WAN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-A router has a DB-60 port that can support 5 different cabling standards</a:t>
            </a:r>
          </a:p>
          <a:p>
            <a:r>
              <a:rPr lang="en-US" dirty="0">
                <a:solidFill>
                  <a:schemeClr val="bg1"/>
                </a:solidFill>
              </a:rPr>
              <a:t>Connections of a Router for Ethernet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2 types of connectors can be used: Straight through and Cross-over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Straight through used to connect: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-Switch-to-Router, Switch-to-PC, Router-to-Server, Hub-to-PC, Hub-to-Server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Cross-over used to connect: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-Switch-to-Switch, PC-to-PC, Switch-to-Hub, Hub-to-Hub, Router-to-Router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39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 Routes and Packet Forwarding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7862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Solving a Missing Route </a:t>
            </a:r>
          </a:p>
        </p:txBody>
      </p:sp>
      <p:grpSp>
        <p:nvGrpSpPr>
          <p:cNvPr id="1178634" name="Group 10"/>
          <p:cNvGrpSpPr>
            <a:grpSpLocks/>
          </p:cNvGrpSpPr>
          <p:nvPr/>
        </p:nvGrpSpPr>
        <p:grpSpPr bwMode="auto">
          <a:xfrm>
            <a:off x="1606323" y="1839913"/>
            <a:ext cx="5075237" cy="4814887"/>
            <a:chOff x="1533" y="1256"/>
            <a:chExt cx="3151" cy="2936"/>
          </a:xfrm>
        </p:grpSpPr>
        <p:pic>
          <p:nvPicPr>
            <p:cNvPr id="11786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5" y="2775"/>
              <a:ext cx="2471" cy="1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786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3" y="1256"/>
              <a:ext cx="3151" cy="15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314" y="532946"/>
            <a:ext cx="8145463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1157288"/>
            <a:ext cx="8285163" cy="47418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chemeClr val="bg1"/>
                </a:solidFill>
              </a:rPr>
              <a:t>Routers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-Operate at layer 3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-Functions include best path selection &amp; forwarding packets</a:t>
            </a:r>
          </a:p>
          <a:p>
            <a:pPr>
              <a:lnSpc>
                <a:spcPct val="75000"/>
              </a:lnSpc>
            </a:pPr>
            <a:r>
              <a:rPr lang="en-US" sz="2000" b="1" dirty="0">
                <a:solidFill>
                  <a:schemeClr val="bg1"/>
                </a:solidFill>
              </a:rPr>
              <a:t>Connecting Networks</a:t>
            </a:r>
          </a:p>
          <a:p>
            <a:pPr lvl="1">
              <a:lnSpc>
                <a:spcPct val="75000"/>
              </a:lnSpc>
            </a:pPr>
            <a:r>
              <a:rPr lang="en-US" b="1" dirty="0">
                <a:solidFill>
                  <a:schemeClr val="bg1"/>
                </a:solidFill>
              </a:rPr>
              <a:t>WANs</a:t>
            </a:r>
          </a:p>
          <a:p>
            <a:pPr lvl="2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Serial cables are connected to router serial ports.  </a:t>
            </a:r>
          </a:p>
          <a:p>
            <a:pPr lvl="2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In the lab environment clock rates must be configured for DCE</a:t>
            </a:r>
          </a:p>
          <a:p>
            <a:pPr lvl="1">
              <a:lnSpc>
                <a:spcPct val="75000"/>
              </a:lnSpc>
            </a:pPr>
            <a:r>
              <a:rPr lang="en-US" b="1" dirty="0">
                <a:solidFill>
                  <a:schemeClr val="bg1"/>
                </a:solidFill>
              </a:rPr>
              <a:t>LANs</a:t>
            </a:r>
          </a:p>
          <a:p>
            <a:pPr lvl="2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Straight through cables or cross over cables are used to connect to </a:t>
            </a:r>
            <a:r>
              <a:rPr lang="en-US" dirty="0" err="1">
                <a:solidFill>
                  <a:schemeClr val="bg1"/>
                </a:solidFill>
              </a:rPr>
              <a:t>fastethernet</a:t>
            </a:r>
            <a:r>
              <a:rPr lang="en-US" dirty="0">
                <a:solidFill>
                  <a:schemeClr val="bg1"/>
                </a:solidFill>
              </a:rPr>
              <a:t> port.  (The type of cable used depends on what devices are being connected)</a:t>
            </a:r>
          </a:p>
          <a:p>
            <a:pPr>
              <a:lnSpc>
                <a:spcPct val="75000"/>
              </a:lnSpc>
            </a:pPr>
            <a:r>
              <a:rPr lang="en-US" sz="2000" b="1" dirty="0">
                <a:solidFill>
                  <a:schemeClr val="bg1"/>
                </a:solidFill>
              </a:rPr>
              <a:t>Cisco Discovery Protocol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A layer 2 proprietary protocol</a:t>
            </a:r>
          </a:p>
          <a:p>
            <a:pPr lvl="1"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</a:rPr>
              <a:t>Used to discover information about directly connected Cisco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057" y="593952"/>
            <a:ext cx="8145463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idx="1"/>
          </p:nvPr>
        </p:nvSpPr>
        <p:spPr>
          <a:xfrm>
            <a:off x="484641" y="1248229"/>
            <a:ext cx="7940675" cy="47418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</a:rPr>
              <a:t>Static Routes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-This is a manually configured path that specifies how the router will get to a certain point using a certain path.</a:t>
            </a:r>
          </a:p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</a:rPr>
              <a:t>Summary static routes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-This is several static routes that have been condensed into a single static route.  </a:t>
            </a:r>
          </a:p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</a:rPr>
              <a:t>Default route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-It is the route packets use if there is no other possible match for their destination in the routing table.</a:t>
            </a:r>
          </a:p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Forwarding of packets when static route is used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Zinin’s</a:t>
            </a:r>
            <a:r>
              <a:rPr lang="en-US" dirty="0">
                <a:solidFill>
                  <a:schemeClr val="bg1"/>
                </a:solidFill>
              </a:rPr>
              <a:t> 3 routing principles describe how packets are forwarded</a:t>
            </a:r>
          </a:p>
          <a:p>
            <a:pPr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</a:rPr>
              <a:t>Troubleshooting static routes</a:t>
            </a:r>
            <a:r>
              <a:rPr lang="en-US" sz="2000" dirty="0">
                <a:solidFill>
                  <a:schemeClr val="bg1"/>
                </a:solidFill>
              </a:rPr>
              <a:t> may require some of the following commands: 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-Ping 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Traceroute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-Show IP route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-Show </a:t>
            </a:r>
            <a:r>
              <a:rPr lang="en-US" dirty="0" err="1">
                <a:solidFill>
                  <a:schemeClr val="bg1"/>
                </a:solidFill>
              </a:rPr>
              <a:t>ip</a:t>
            </a:r>
            <a:r>
              <a:rPr lang="en-US" dirty="0">
                <a:solidFill>
                  <a:schemeClr val="bg1"/>
                </a:solidFill>
              </a:rPr>
              <a:t> interface brief 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-Show </a:t>
            </a:r>
            <a:r>
              <a:rPr lang="en-US" dirty="0" err="1">
                <a:solidFill>
                  <a:schemeClr val="bg1"/>
                </a:solidFill>
              </a:rPr>
              <a:t>cdp</a:t>
            </a:r>
            <a:r>
              <a:rPr lang="en-US" dirty="0">
                <a:solidFill>
                  <a:schemeClr val="bg1"/>
                </a:solidFill>
              </a:rPr>
              <a:t> neighbors detail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634" name="Group 2"/>
          <p:cNvGrpSpPr>
            <a:grpSpLocks/>
          </p:cNvGrpSpPr>
          <p:nvPr/>
        </p:nvGrpSpPr>
        <p:grpSpPr bwMode="auto">
          <a:xfrm>
            <a:off x="0" y="885371"/>
            <a:ext cx="8374743" cy="4150860"/>
            <a:chOff x="0" y="0"/>
            <a:chExt cx="5760" cy="2761"/>
          </a:xfrm>
        </p:grpSpPr>
        <p:grpSp>
          <p:nvGrpSpPr>
            <p:cNvPr id="965635" name="Group 3"/>
            <p:cNvGrpSpPr>
              <a:grpSpLocks/>
            </p:cNvGrpSpPr>
            <p:nvPr/>
          </p:nvGrpSpPr>
          <p:grpSpPr bwMode="auto">
            <a:xfrm>
              <a:off x="1727" y="1485"/>
              <a:ext cx="2400" cy="1276"/>
              <a:chOff x="3272" y="1316"/>
              <a:chExt cx="1889" cy="1002"/>
            </a:xfrm>
          </p:grpSpPr>
          <p:sp>
            <p:nvSpPr>
              <p:cNvPr id="96563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7" name="Rectangle 5"/>
              <p:cNvSpPr>
                <a:spLocks noChangeArrowheads="1"/>
              </p:cNvSpPr>
              <p:nvPr/>
            </p:nvSpPr>
            <p:spPr bwMode="auto">
              <a:xfrm>
                <a:off x="3803" y="1980"/>
                <a:ext cx="86" cy="325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8" name="Freeform 6"/>
              <p:cNvSpPr>
                <a:spLocks/>
              </p:cNvSpPr>
              <p:nvPr/>
            </p:nvSpPr>
            <p:spPr bwMode="auto">
              <a:xfrm>
                <a:off x="430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9" name="Freeform 7"/>
              <p:cNvSpPr>
                <a:spLocks/>
              </p:cNvSpPr>
              <p:nvPr/>
            </p:nvSpPr>
            <p:spPr bwMode="auto">
              <a:xfrm>
                <a:off x="344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0" name="Freeform 8"/>
              <p:cNvSpPr>
                <a:spLocks noEditPoints="1"/>
              </p:cNvSpPr>
              <p:nvPr/>
            </p:nvSpPr>
            <p:spPr bwMode="auto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1" name="Freeform 9"/>
              <p:cNvSpPr>
                <a:spLocks/>
              </p:cNvSpPr>
              <p:nvPr/>
            </p:nvSpPr>
            <p:spPr bwMode="auto">
              <a:xfrm>
                <a:off x="4000" y="1971"/>
                <a:ext cx="223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2" name="Freeform 10"/>
              <p:cNvSpPr>
                <a:spLocks/>
              </p:cNvSpPr>
              <p:nvPr/>
            </p:nvSpPr>
            <p:spPr bwMode="auto">
              <a:xfrm>
                <a:off x="3272" y="1586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3" name="Freeform 11"/>
              <p:cNvSpPr>
                <a:spLocks/>
              </p:cNvSpPr>
              <p:nvPr/>
            </p:nvSpPr>
            <p:spPr bwMode="auto">
              <a:xfrm>
                <a:off x="3499" y="1474"/>
                <a:ext cx="81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4" name="Freeform 12"/>
              <p:cNvSpPr>
                <a:spLocks/>
              </p:cNvSpPr>
              <p:nvPr/>
            </p:nvSpPr>
            <p:spPr bwMode="auto">
              <a:xfrm>
                <a:off x="3722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5" name="Freeform 13"/>
              <p:cNvSpPr>
                <a:spLocks/>
              </p:cNvSpPr>
              <p:nvPr/>
            </p:nvSpPr>
            <p:spPr bwMode="auto">
              <a:xfrm>
                <a:off x="3949" y="1474"/>
                <a:ext cx="81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6" name="Freeform 14"/>
              <p:cNvSpPr>
                <a:spLocks/>
              </p:cNvSpPr>
              <p:nvPr/>
            </p:nvSpPr>
            <p:spPr bwMode="auto">
              <a:xfrm>
                <a:off x="4171" y="1586"/>
                <a:ext cx="86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7" name="Freeform 15"/>
              <p:cNvSpPr>
                <a:spLocks/>
              </p:cNvSpPr>
              <p:nvPr/>
            </p:nvSpPr>
            <p:spPr bwMode="auto">
              <a:xfrm>
                <a:off x="4398" y="1474"/>
                <a:ext cx="82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8" name="Freeform 16"/>
              <p:cNvSpPr>
                <a:spLocks/>
              </p:cNvSpPr>
              <p:nvPr/>
            </p:nvSpPr>
            <p:spPr bwMode="auto">
              <a:xfrm>
                <a:off x="4625" y="1320"/>
                <a:ext cx="82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9" name="Freeform 17"/>
              <p:cNvSpPr>
                <a:spLocks/>
              </p:cNvSpPr>
              <p:nvPr/>
            </p:nvSpPr>
            <p:spPr bwMode="auto">
              <a:xfrm>
                <a:off x="4848" y="1474"/>
                <a:ext cx="82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50" name="Freeform 18"/>
              <p:cNvSpPr>
                <a:spLocks/>
              </p:cNvSpPr>
              <p:nvPr/>
            </p:nvSpPr>
            <p:spPr bwMode="auto">
              <a:xfrm>
                <a:off x="5075" y="1586"/>
                <a:ext cx="82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5651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9" y="6374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Interfaces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Examining Router Interfaces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-Show IP router command – used to view routing table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-Show Interfaces command – used to show status of an 					        interface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-Show IP Interface brief command – used to show a portion of 					         the interface information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-Show running-</a:t>
            </a:r>
            <a:r>
              <a:rPr lang="en-US" sz="1800" dirty="0" err="1">
                <a:solidFill>
                  <a:schemeClr val="bg1"/>
                </a:solidFill>
              </a:rPr>
              <a:t>config</a:t>
            </a:r>
            <a:r>
              <a:rPr lang="en-US" sz="1800" dirty="0">
                <a:solidFill>
                  <a:schemeClr val="bg1"/>
                </a:solidFill>
              </a:rPr>
              <a:t> command – used to show configuration 				                file in RAM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106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4205288"/>
            <a:ext cx="4197350" cy="206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17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Interfaces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Configuring an Ethernet interface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-By default all serial and Ethernet interfaces are down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-To enable an interface use the No Shutdown command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63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887" y="4470333"/>
            <a:ext cx="6252028" cy="2135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63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5528" y="2569028"/>
            <a:ext cx="5636758" cy="17571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11150"/>
            <a:ext cx="8145463" cy="838200"/>
          </a:xfrm>
        </p:spPr>
        <p:txBody>
          <a:bodyPr/>
          <a:lstStyle/>
          <a:p>
            <a:r>
              <a:rPr lang="en-US"/>
              <a:t>Interfaces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idx="1"/>
          </p:nvPr>
        </p:nvSpPr>
        <p:spPr>
          <a:xfrm>
            <a:off x="184150" y="993775"/>
            <a:ext cx="7940675" cy="507682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Verifying Ethernet interface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-Show interfaces for </a:t>
            </a:r>
            <a:r>
              <a:rPr lang="en-US" sz="1800" dirty="0" err="1">
                <a:solidFill>
                  <a:schemeClr val="bg1"/>
                </a:solidFill>
              </a:rPr>
              <a:t>fastEthernet</a:t>
            </a:r>
            <a:r>
              <a:rPr lang="en-US" sz="1800" dirty="0">
                <a:solidFill>
                  <a:schemeClr val="bg1"/>
                </a:solidFill>
              </a:rPr>
              <a:t> 0/0 – command used to show 						status of fast Ethernet 						port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-Show </a:t>
            </a:r>
            <a:r>
              <a:rPr lang="en-US" sz="1800" dirty="0" err="1">
                <a:solidFill>
                  <a:schemeClr val="bg1"/>
                </a:solidFill>
              </a:rPr>
              <a:t>ip</a:t>
            </a:r>
            <a:r>
              <a:rPr lang="en-US" sz="1800" dirty="0">
                <a:solidFill>
                  <a:schemeClr val="bg1"/>
                </a:solidFill>
              </a:rPr>
              <a:t> interface brief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-Show running-</a:t>
            </a:r>
            <a:r>
              <a:rPr lang="en-US" sz="1800" dirty="0" err="1">
                <a:solidFill>
                  <a:schemeClr val="bg1"/>
                </a:solidFill>
              </a:rPr>
              <a:t>config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Ethernet interfaces participate in ARP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108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18" y="3933371"/>
            <a:ext cx="5387068" cy="2315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089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196" y="3962627"/>
            <a:ext cx="3984625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660400" y="4342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Interfaces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idx="1"/>
          </p:nvPr>
        </p:nvSpPr>
        <p:spPr>
          <a:xfrm>
            <a:off x="288925" y="1484313"/>
            <a:ext cx="7940675" cy="5076825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Configuring a Serial interface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-Enter interface configuration mode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-Enter in the </a:t>
            </a:r>
            <a:r>
              <a:rPr lang="en-US" sz="1600" dirty="0" err="1">
                <a:solidFill>
                  <a:schemeClr val="bg1"/>
                </a:solidFill>
              </a:rPr>
              <a:t>ip</a:t>
            </a:r>
            <a:r>
              <a:rPr lang="en-US" sz="1600" dirty="0">
                <a:solidFill>
                  <a:schemeClr val="bg1"/>
                </a:solidFill>
              </a:rPr>
              <a:t> address and subnet mask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-Enter in the no shutdown command</a:t>
            </a:r>
          </a:p>
          <a:p>
            <a:r>
              <a:rPr lang="en-US" sz="1600" dirty="0">
                <a:solidFill>
                  <a:schemeClr val="bg1"/>
                </a:solidFill>
              </a:rPr>
              <a:t>Example: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-R1(</a:t>
            </a:r>
            <a:r>
              <a:rPr lang="en-US" sz="1600" dirty="0" err="1">
                <a:solidFill>
                  <a:schemeClr val="bg1"/>
                </a:solidFill>
              </a:rPr>
              <a:t>config</a:t>
            </a:r>
            <a:r>
              <a:rPr lang="en-US" sz="1600" dirty="0">
                <a:solidFill>
                  <a:schemeClr val="bg1"/>
                </a:solidFill>
              </a:rPr>
              <a:t>)#interface serial 0/0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-R1(</a:t>
            </a:r>
            <a:r>
              <a:rPr lang="en-US" sz="1600" dirty="0" err="1">
                <a:solidFill>
                  <a:schemeClr val="bg1"/>
                </a:solidFill>
              </a:rPr>
              <a:t>config</a:t>
            </a:r>
            <a:r>
              <a:rPr lang="en-US" sz="1600" dirty="0">
                <a:solidFill>
                  <a:schemeClr val="bg1"/>
                </a:solidFill>
              </a:rPr>
              <a:t>-if)#</a:t>
            </a:r>
            <a:r>
              <a:rPr lang="en-US" sz="1600" dirty="0" err="1">
                <a:solidFill>
                  <a:schemeClr val="bg1"/>
                </a:solidFill>
              </a:rPr>
              <a:t>ip</a:t>
            </a:r>
            <a:r>
              <a:rPr lang="en-US" sz="1600" dirty="0">
                <a:solidFill>
                  <a:schemeClr val="bg1"/>
                </a:solidFill>
              </a:rPr>
              <a:t> address 172.16.2.1 255.255.255.0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-R1(</a:t>
            </a:r>
            <a:r>
              <a:rPr lang="en-US" sz="1600" dirty="0" err="1">
                <a:solidFill>
                  <a:schemeClr val="bg1"/>
                </a:solidFill>
              </a:rPr>
              <a:t>config</a:t>
            </a:r>
            <a:r>
              <a:rPr lang="en-US" sz="1600" dirty="0">
                <a:solidFill>
                  <a:schemeClr val="bg1"/>
                </a:solidFill>
              </a:rPr>
              <a:t>-if)#no shutdown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110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938" y="899091"/>
            <a:ext cx="4183062" cy="2338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11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8" y="4016602"/>
            <a:ext cx="6122987" cy="190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881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Interfaces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Examining Router Interfaces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-Physically connecting a WAN Interface.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-A WAN Physical Layer connection has sides: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Data Circuit-terminating Equipment (DCE) – This is the service provider.  CSU/DSU is a DCE device.  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Data Terminal Equipment (DTE) – Typically the router is the DTE device.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7122</TotalTime>
  <Pages>28</Pages>
  <Words>2057</Words>
  <Application>Microsoft Office PowerPoint</Application>
  <PresentationFormat>On-screen Show (4:3)</PresentationFormat>
  <Paragraphs>306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Wingdings</vt:lpstr>
      <vt:lpstr>2_Office Theme</vt:lpstr>
      <vt:lpstr>Static Routing</vt:lpstr>
      <vt:lpstr>Objectives</vt:lpstr>
      <vt:lpstr>General Role of the Router</vt:lpstr>
      <vt:lpstr>General Role of the Router</vt:lpstr>
      <vt:lpstr>Interfaces</vt:lpstr>
      <vt:lpstr>Interfaces</vt:lpstr>
      <vt:lpstr>Interfaces</vt:lpstr>
      <vt:lpstr>Interfaces</vt:lpstr>
      <vt:lpstr>Interfaces</vt:lpstr>
      <vt:lpstr>Interfaces</vt:lpstr>
      <vt:lpstr>Routing Table and CDP Protocol</vt:lpstr>
      <vt:lpstr>Routing Table and CDP Protocol</vt:lpstr>
      <vt:lpstr>Routing Table and CDP Protocol</vt:lpstr>
      <vt:lpstr>Routing Table and CDP Protocol</vt:lpstr>
      <vt:lpstr>Routing Table and CDP Protocol</vt:lpstr>
      <vt:lpstr>Routing Table and CDP Protocol</vt:lpstr>
      <vt:lpstr>Routing Table and CDP Protocol</vt:lpstr>
      <vt:lpstr>Routing Table and CDP Protocol</vt:lpstr>
      <vt:lpstr>Static Routes with Exit Interfaces</vt:lpstr>
      <vt:lpstr>Static Routes with Exit Interfaces</vt:lpstr>
      <vt:lpstr>Static Routes with Exit Interfaces</vt:lpstr>
      <vt:lpstr>Static Routes with Exit Interfaces</vt:lpstr>
      <vt:lpstr>Static Routes with Exit Interfaces</vt:lpstr>
      <vt:lpstr>Static Routes with Exit Interfaces</vt:lpstr>
      <vt:lpstr>Static Routes with Exit Interfaces</vt:lpstr>
      <vt:lpstr>Static Routes with Exit Interfaces</vt:lpstr>
      <vt:lpstr>Static Routes with Exit Interfaces</vt:lpstr>
      <vt:lpstr>Static Routes with Exit Interfaces</vt:lpstr>
      <vt:lpstr>Static Routes with Exit Interfaces</vt:lpstr>
      <vt:lpstr>Summary and Default Route</vt:lpstr>
      <vt:lpstr>Summary and Default Route</vt:lpstr>
      <vt:lpstr>Summary and Default Route</vt:lpstr>
      <vt:lpstr>Summary and Default Route</vt:lpstr>
      <vt:lpstr>Static Routes and Packet Forwarding</vt:lpstr>
      <vt:lpstr>Static Routes and Packet Forwarding</vt:lpstr>
      <vt:lpstr>Static Routes and Packet Forwarding</vt:lpstr>
      <vt:lpstr>Static Routes and Packet Forwarding</vt:lpstr>
      <vt:lpstr>Static Routes and Packet Forwarding</vt:lpstr>
      <vt:lpstr>Static Routes and Packet Forwarding</vt:lpstr>
      <vt:lpstr>Static Routes and Packet Forwarding</vt:lpstr>
      <vt:lpstr>Summary</vt:lpstr>
      <vt:lpstr>Summary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Routing</dc:title>
  <dc:subject/>
  <dc:creator>CLI</dc:creator>
  <cp:keywords/>
  <dc:description/>
  <cp:lastModifiedBy>Administrator</cp:lastModifiedBy>
  <cp:revision>316</cp:revision>
  <cp:lastPrinted>1999-01-27T00:54:54Z</cp:lastPrinted>
  <dcterms:created xsi:type="dcterms:W3CDTF">2002-08-27T12:04:17Z</dcterms:created>
  <dcterms:modified xsi:type="dcterms:W3CDTF">2013-10-04T09:05:09Z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enita Bangloy">
    <vt:lpwstr>12.21.01 - Copyright date changed to 2002</vt:lpwstr>
  </property>
  <property fmtid="{D5CDD505-2E9C-101B-9397-08002B2CF9AE}" pid="3" name="Jenita ">
    <vt:lpwstr>12.21.01 - Line tool now defaults to 3 points size and black color. Previous version created white line which is not visible</vt:lpwstr>
  </property>
  <property fmtid="{D5CDD505-2E9C-101B-9397-08002B2CF9AE}" pid="4" name="JBangloy">
    <vt:lpwstr>12.21.01 - All remaining Helvetica changed to Arial</vt:lpwstr>
  </property>
</Properties>
</file>