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7"/>
  </p:notesMasterIdLst>
  <p:handoutMasterIdLst>
    <p:handoutMasterId r:id="rId28"/>
  </p:handoutMasterIdLst>
  <p:sldIdLst>
    <p:sldId id="386" r:id="rId2"/>
    <p:sldId id="414" r:id="rId3"/>
    <p:sldId id="436" r:id="rId4"/>
    <p:sldId id="455" r:id="rId5"/>
    <p:sldId id="456" r:id="rId6"/>
    <p:sldId id="457" r:id="rId7"/>
    <p:sldId id="451" r:id="rId8"/>
    <p:sldId id="458" r:id="rId9"/>
    <p:sldId id="459" r:id="rId10"/>
    <p:sldId id="461" r:id="rId11"/>
    <p:sldId id="462" r:id="rId12"/>
    <p:sldId id="463" r:id="rId13"/>
    <p:sldId id="464" r:id="rId14"/>
    <p:sldId id="452" r:id="rId15"/>
    <p:sldId id="467" r:id="rId16"/>
    <p:sldId id="466" r:id="rId17"/>
    <p:sldId id="465" r:id="rId18"/>
    <p:sldId id="453" r:id="rId19"/>
    <p:sldId id="468" r:id="rId20"/>
    <p:sldId id="469" r:id="rId21"/>
    <p:sldId id="470" r:id="rId22"/>
    <p:sldId id="471" r:id="rId23"/>
    <p:sldId id="450" r:id="rId24"/>
    <p:sldId id="472" r:id="rId25"/>
    <p:sldId id="413" r:id="rId26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0225" autoAdjust="0"/>
  </p:normalViewPr>
  <p:slideViewPr>
    <p:cSldViewPr snapToGrid="0">
      <p:cViewPr varScale="1">
        <p:scale>
          <a:sx n="66" d="100"/>
          <a:sy n="66" d="100"/>
        </p:scale>
        <p:origin x="-774" y="-102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58" y="-77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</a:pPr>
            <a:r>
              <a:rPr lang="en-US" sz="800" b="1"/>
              <a:t>Copyright © 2001, Cisco Systems, Inc. All rights reserved. Printed in USA.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/>
            </a:lvl1pPr>
          </a:lstStyle>
          <a:p>
            <a:fld id="{B1FAAD1A-9D85-448C-9534-DE55F05224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8" name="Rectangle 12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56C8F-7221-4805-A3F4-8571F27DA278}" type="slidenum">
              <a:rPr lang="en-US"/>
              <a:pPr/>
              <a:t>1</a:t>
            </a:fld>
            <a:endParaRPr lang="en-US"/>
          </a:p>
        </p:txBody>
      </p:sp>
      <p:sp>
        <p:nvSpPr>
          <p:cNvPr id="897026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58838" y="239713"/>
            <a:ext cx="5199062" cy="389890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78313"/>
            <a:ext cx="5984875" cy="415607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B881C-55DD-431E-A34B-35323C7B8E32}" type="slidenum">
              <a:rPr lang="en-US"/>
              <a:pPr/>
              <a:t>10</a:t>
            </a:fld>
            <a:endParaRPr lang="en-US"/>
          </a:p>
        </p:txBody>
      </p:sp>
      <p:sp>
        <p:nvSpPr>
          <p:cNvPr id="12103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D1E2B-896A-4826-B1E2-A3ED992FDE24}" type="slidenum">
              <a:rPr lang="en-US"/>
              <a:pPr/>
              <a:t>11</a:t>
            </a:fld>
            <a:endParaRPr lang="en-US"/>
          </a:p>
        </p:txBody>
      </p:sp>
      <p:sp>
        <p:nvSpPr>
          <p:cNvPr id="12124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3D418-0FD8-4880-AFC5-86CDF2A86FDB}" type="slidenum">
              <a:rPr lang="en-US"/>
              <a:pPr/>
              <a:t>12</a:t>
            </a:fld>
            <a:endParaRPr lang="en-US"/>
          </a:p>
        </p:txBody>
      </p:sp>
      <p:sp>
        <p:nvSpPr>
          <p:cNvPr id="12144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701D6-C829-475E-9CB9-879E6D25F1C8}" type="slidenum">
              <a:rPr lang="en-US"/>
              <a:pPr/>
              <a:t>13</a:t>
            </a:fld>
            <a:endParaRPr lang="en-US"/>
          </a:p>
        </p:txBody>
      </p:sp>
      <p:sp>
        <p:nvSpPr>
          <p:cNvPr id="12165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F79DC-9C75-43F4-B3A8-287E4CBE11E8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9793A-3DC3-4B07-9892-7FD831E89899}" type="slidenum">
              <a:rPr lang="en-US"/>
              <a:pPr/>
              <a:t>15</a:t>
            </a:fld>
            <a:endParaRPr lang="en-US"/>
          </a:p>
        </p:txBody>
      </p:sp>
      <p:sp>
        <p:nvSpPr>
          <p:cNvPr id="12277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FC572-F5E3-47FC-AF96-AA2FCFA02C5B}" type="slidenum">
              <a:rPr lang="en-US"/>
              <a:pPr/>
              <a:t>16</a:t>
            </a:fld>
            <a:endParaRPr lang="en-US"/>
          </a:p>
        </p:txBody>
      </p:sp>
      <p:sp>
        <p:nvSpPr>
          <p:cNvPr id="12257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04179-EC71-4F89-932E-53FD1901759D}" type="slidenum">
              <a:rPr lang="en-US"/>
              <a:pPr/>
              <a:t>17</a:t>
            </a:fld>
            <a:endParaRPr lang="en-US"/>
          </a:p>
        </p:txBody>
      </p:sp>
      <p:sp>
        <p:nvSpPr>
          <p:cNvPr id="1223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03527-3640-436A-85AB-A22C061D48C9}" type="slidenum">
              <a:rPr lang="en-US"/>
              <a:pPr/>
              <a:t>18</a:t>
            </a:fld>
            <a:endParaRPr lang="en-US"/>
          </a:p>
        </p:txBody>
      </p:sp>
      <p:sp>
        <p:nvSpPr>
          <p:cNvPr id="11939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F42CA-B3B0-412E-9063-6CD79083CD68}" type="slidenum">
              <a:rPr lang="en-US"/>
              <a:pPr/>
              <a:t>19</a:t>
            </a:fld>
            <a:endParaRPr lang="en-US"/>
          </a:p>
        </p:txBody>
      </p:sp>
      <p:sp>
        <p:nvSpPr>
          <p:cNvPr id="12298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0861F-B1BC-4FA9-B4A7-B374A29BB999}" type="slidenum">
              <a:rPr lang="en-US"/>
              <a:pPr/>
              <a:t>2</a:t>
            </a:fld>
            <a:endParaRPr lang="en-US"/>
          </a:p>
        </p:txBody>
      </p:sp>
      <p:sp>
        <p:nvSpPr>
          <p:cNvPr id="9840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A850E-A983-49DC-BA22-5360F524F801}" type="slidenum">
              <a:rPr lang="en-US"/>
              <a:pPr/>
              <a:t>20</a:t>
            </a:fld>
            <a:endParaRPr lang="en-US"/>
          </a:p>
        </p:txBody>
      </p:sp>
      <p:sp>
        <p:nvSpPr>
          <p:cNvPr id="12318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EC196-E0C6-4DEB-B959-87AAD8CDB417}" type="slidenum">
              <a:rPr lang="en-US"/>
              <a:pPr/>
              <a:t>21</a:t>
            </a:fld>
            <a:endParaRPr lang="en-US"/>
          </a:p>
        </p:txBody>
      </p:sp>
      <p:sp>
        <p:nvSpPr>
          <p:cNvPr id="12339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2B48-7BF8-47EF-8875-541071DF99E5}" type="slidenum">
              <a:rPr lang="en-US"/>
              <a:pPr/>
              <a:t>22</a:t>
            </a:fld>
            <a:endParaRPr lang="en-US"/>
          </a:p>
        </p:txBody>
      </p:sp>
      <p:sp>
        <p:nvSpPr>
          <p:cNvPr id="12359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5737-6EF4-4272-A19B-9731CE600C5D}" type="slidenum">
              <a:rPr lang="en-US"/>
              <a:pPr/>
              <a:t>23</a:t>
            </a:fld>
            <a:endParaRPr lang="en-US"/>
          </a:p>
        </p:txBody>
      </p:sp>
      <p:sp>
        <p:nvSpPr>
          <p:cNvPr id="10475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5F10C-91A5-4E85-9D60-1DF15E3812F9}" type="slidenum">
              <a:rPr lang="en-US"/>
              <a:pPr/>
              <a:t>24</a:t>
            </a:fld>
            <a:endParaRPr lang="en-US"/>
          </a:p>
        </p:txBody>
      </p:sp>
      <p:sp>
        <p:nvSpPr>
          <p:cNvPr id="12380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0C788-9A28-4991-ADB9-DF295E305218}" type="slidenum">
              <a:rPr lang="en-US"/>
              <a:pPr/>
              <a:t>25</a:t>
            </a:fld>
            <a:endParaRPr lang="en-US"/>
          </a:p>
        </p:txBody>
      </p:sp>
      <p:sp>
        <p:nvSpPr>
          <p:cNvPr id="967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90562-656B-4B40-874E-1B329EBD630B}" type="slidenum">
              <a:rPr lang="en-US"/>
              <a:pPr/>
              <a:t>3</a:t>
            </a:fld>
            <a:endParaRPr lang="en-US"/>
          </a:p>
        </p:txBody>
      </p:sp>
      <p:sp>
        <p:nvSpPr>
          <p:cNvPr id="1014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75AAD-6490-4428-B2A3-0CD86E324A8C}" type="slidenum">
              <a:rPr lang="en-US"/>
              <a:pPr/>
              <a:t>4</a:t>
            </a:fld>
            <a:endParaRPr lang="en-US"/>
          </a:p>
        </p:txBody>
      </p:sp>
      <p:sp>
        <p:nvSpPr>
          <p:cNvPr id="11980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0A81-476E-44AD-A980-F02FB376ACEB}" type="slidenum">
              <a:rPr lang="en-US"/>
              <a:pPr/>
              <a:t>5</a:t>
            </a:fld>
            <a:endParaRPr lang="en-US"/>
          </a:p>
        </p:txBody>
      </p:sp>
      <p:sp>
        <p:nvSpPr>
          <p:cNvPr id="12001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E98D0-0946-4C74-9BB6-5D4FAC6A1EE1}" type="slidenum">
              <a:rPr lang="en-US"/>
              <a:pPr/>
              <a:t>6</a:t>
            </a:fld>
            <a:endParaRPr lang="en-US"/>
          </a:p>
        </p:txBody>
      </p:sp>
      <p:sp>
        <p:nvSpPr>
          <p:cNvPr id="12021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D5F8A-D47A-44DF-9371-9973A506687E}" type="slidenum">
              <a:rPr lang="en-US"/>
              <a:pPr/>
              <a:t>7</a:t>
            </a:fld>
            <a:endParaRPr lang="en-US"/>
          </a:p>
        </p:txBody>
      </p:sp>
      <p:sp>
        <p:nvSpPr>
          <p:cNvPr id="11898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A343E-1C45-45CA-8E08-C074FB40D257}" type="slidenum">
              <a:rPr lang="en-US"/>
              <a:pPr/>
              <a:t>8</a:t>
            </a:fld>
            <a:endParaRPr lang="en-US"/>
          </a:p>
        </p:txBody>
      </p:sp>
      <p:sp>
        <p:nvSpPr>
          <p:cNvPr id="12042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FA0FC-B5D1-419D-9508-B2B7738CEED6}" type="slidenum">
              <a:rPr lang="en-US"/>
              <a:pPr/>
              <a:t>9</a:t>
            </a:fld>
            <a:endParaRPr lang="en-US"/>
          </a:p>
        </p:txBody>
      </p:sp>
      <p:sp>
        <p:nvSpPr>
          <p:cNvPr id="12062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Judul Materi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5520011"/>
            <a:ext cx="2133600" cy="365125"/>
          </a:xfrm>
        </p:spPr>
        <p:txBody>
          <a:bodyPr/>
          <a:lstStyle/>
          <a:p>
            <a:r>
              <a:rPr lang="id-ID" dirty="0" smtClean="0"/>
              <a:t>Ver  1, </a:t>
            </a:r>
            <a:fld id="{D29558FD-6DB5-44A7-BD45-E6340527121A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Kode mata kuliah, matakuliah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Fasilkom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1447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Pertemuan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2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71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62706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8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7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2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12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0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7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48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58FD-6DB5-44A7-BD45-E6340527121A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9F20-3DB5-4E55-9D53-B85F76DDFA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UEU.jpg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57000" contras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0" y="6599468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Ver 1,12/09/2012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59566" y="6599468"/>
            <a:ext cx="33528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Kode</a:t>
            </a:r>
            <a:r>
              <a:rPr lang="id-ID" sz="1200" baseline="0" dirty="0" smtClean="0">
                <a:solidFill>
                  <a:srgbClr val="FF0000"/>
                </a:solidFill>
              </a:rPr>
              <a:t> :CIJ 340,Jaringan Komputer Lanjut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919331" y="6549480"/>
            <a:ext cx="2057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solidFill>
                  <a:srgbClr val="FF0000"/>
                </a:solidFill>
              </a:rPr>
              <a:t>FASILKOM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7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Routing Protocols and Concepts – Chapter 3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Introduction to Dynamic Routing 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105" y="2656115"/>
            <a:ext cx="217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</a:rPr>
              <a:t>CCNA  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3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255" y="2562225"/>
            <a:ext cx="4956175" cy="337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066" y="651782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399" y="1336675"/>
            <a:ext cx="8020050" cy="552132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IGP:  </a:t>
            </a:r>
            <a:r>
              <a:rPr lang="en-US" sz="1800" b="1" dirty="0">
                <a:solidFill>
                  <a:schemeClr val="bg1"/>
                </a:solidFill>
              </a:rPr>
              <a:t>Comparison of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Distance Vector</a:t>
            </a:r>
            <a:r>
              <a:rPr lang="en-US" sz="1800" dirty="0">
                <a:solidFill>
                  <a:schemeClr val="bg1"/>
                </a:solidFill>
              </a:rPr>
              <a:t> &amp; </a:t>
            </a:r>
            <a:r>
              <a:rPr lang="en-US" sz="1800" b="1" dirty="0">
                <a:solidFill>
                  <a:schemeClr val="bg1"/>
                </a:solidFill>
              </a:rPr>
              <a:t>Link State</a:t>
            </a:r>
            <a:r>
              <a:rPr lang="en-US" sz="1800" dirty="0">
                <a:solidFill>
                  <a:schemeClr val="bg1"/>
                </a:solidFill>
              </a:rPr>
              <a:t> Routing Protocols</a:t>
            </a:r>
          </a:p>
          <a:p>
            <a:pPr lvl="1">
              <a:lnSpc>
                <a:spcPct val="85000"/>
              </a:lnSpc>
            </a:pPr>
            <a:r>
              <a:rPr lang="en-US" sz="1800" b="1" dirty="0">
                <a:solidFill>
                  <a:schemeClr val="bg1"/>
                </a:solidFill>
              </a:rPr>
              <a:t>Distance vector</a:t>
            </a:r>
          </a:p>
          <a:p>
            <a:pPr lvl="1">
              <a:lnSpc>
                <a:spcPct val="8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	routes are advertised as vectors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	of distance &amp; direction.</a:t>
            </a:r>
          </a:p>
          <a:p>
            <a:pPr lvl="1">
              <a:lnSpc>
                <a:spcPct val="8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	incomplete view of network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	topology.</a:t>
            </a:r>
          </a:p>
          <a:p>
            <a:pPr lvl="1">
              <a:lnSpc>
                <a:spcPct val="8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Generally, periodic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   updates.</a:t>
            </a:r>
          </a:p>
          <a:p>
            <a:pPr lvl="1">
              <a:lnSpc>
                <a:spcPct val="85000"/>
              </a:lnSpc>
            </a:pPr>
            <a:r>
              <a:rPr lang="en-US" sz="1800" b="1" dirty="0">
                <a:solidFill>
                  <a:schemeClr val="bg1"/>
                </a:solidFill>
              </a:rPr>
              <a:t>Link state</a:t>
            </a:r>
          </a:p>
          <a:p>
            <a:pPr lvl="1">
              <a:lnSpc>
                <a:spcPct val="8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	complete view of network 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	topology is created.</a:t>
            </a:r>
          </a:p>
          <a:p>
            <a:pPr lvl="1">
              <a:lnSpc>
                <a:spcPct val="85000"/>
              </a:lnSpc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	updates are not 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    periodic.</a:t>
            </a:r>
          </a:p>
          <a:p>
            <a:pPr lvl="1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5213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pic>
        <p:nvPicPr>
          <p:cNvPr id="1211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603375"/>
            <a:ext cx="6488112" cy="447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699634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2134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1781175"/>
            <a:ext cx="4137025" cy="4348163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Classful</a:t>
            </a:r>
            <a:r>
              <a:rPr lang="en-US" b="1" dirty="0">
                <a:solidFill>
                  <a:schemeClr val="bg1"/>
                </a:solidFill>
              </a:rPr>
              <a:t> routing protocols</a:t>
            </a:r>
          </a:p>
          <a:p>
            <a:pPr lvl="1">
              <a:buNone/>
            </a:pPr>
            <a:r>
              <a:rPr lang="en-US" dirty="0">
                <a:solidFill>
                  <a:schemeClr val="bg1"/>
                </a:solidFill>
              </a:rPr>
              <a:t>Do NOT  send subnet mask in routing updates</a:t>
            </a:r>
          </a:p>
          <a:p>
            <a:r>
              <a:rPr lang="en-US" b="1" dirty="0">
                <a:solidFill>
                  <a:schemeClr val="bg1"/>
                </a:solidFill>
              </a:rPr>
              <a:t>Classless routing protocols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 send subnet mask in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routing updates.</a:t>
            </a:r>
          </a:p>
        </p:txBody>
      </p:sp>
      <p:sp>
        <p:nvSpPr>
          <p:cNvPr id="121344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1213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1422400"/>
            <a:ext cx="4344988" cy="504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2" y="666523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idx="1"/>
          </p:nvPr>
        </p:nvSpPr>
        <p:spPr>
          <a:xfrm>
            <a:off x="684667" y="1406753"/>
            <a:ext cx="7940675" cy="5076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Convergence</a:t>
            </a:r>
            <a:r>
              <a:rPr lang="en-US" sz="2400" dirty="0">
                <a:solidFill>
                  <a:schemeClr val="bg1"/>
                </a:solidFill>
              </a:rPr>
              <a:t> is defined as when all routers’ routing tables are at a state of consistency</a:t>
            </a:r>
          </a:p>
        </p:txBody>
      </p:sp>
      <p:pic>
        <p:nvPicPr>
          <p:cNvPr id="1215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2386013"/>
            <a:ext cx="6772729" cy="413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2" y="7245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Protocols Metrics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Metric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 value used by a routing protocol to determine which routes are better than others.</a:t>
            </a:r>
          </a:p>
        </p:txBody>
      </p:sp>
      <p:pic>
        <p:nvPicPr>
          <p:cNvPr id="1190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5" y="2757488"/>
            <a:ext cx="4248150" cy="382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6" y="5794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Protocols Metrics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Metrics used in IP routing protocols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-Bandwidth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-Cost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-Delay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-Hop count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-Load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-Reliability </a:t>
            </a:r>
          </a:p>
        </p:txBody>
      </p:sp>
      <p:pic>
        <p:nvPicPr>
          <p:cNvPr id="1226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838" y="2830286"/>
            <a:ext cx="4195651" cy="28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066" y="419553"/>
            <a:ext cx="8145462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Routing Protocols Metrics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087438"/>
            <a:ext cx="3913187" cy="53816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Metric Field in the Routing Table</a:t>
            </a:r>
          </a:p>
          <a:p>
            <a:r>
              <a:rPr lang="en-US" b="1" dirty="0">
                <a:solidFill>
                  <a:schemeClr val="bg1"/>
                </a:solidFill>
              </a:rPr>
              <a:t>Metric</a:t>
            </a:r>
            <a:r>
              <a:rPr lang="en-US" dirty="0">
                <a:solidFill>
                  <a:schemeClr val="bg1"/>
                </a:solidFill>
              </a:rPr>
              <a:t> used for each routing protocol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-RIP - hop count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-IGRP &amp; EIGRP - Bandwidth (used by default), Delay (used by default), Load, Reliability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-IS-IS &amp; OSPF – Cost, Bandwidth (Cisco’s implementation)</a:t>
            </a:r>
          </a:p>
        </p:txBody>
      </p:sp>
      <p:pic>
        <p:nvPicPr>
          <p:cNvPr id="1224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1584325"/>
            <a:ext cx="4591050" cy="187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47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475" y="3516313"/>
            <a:ext cx="4799013" cy="298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47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9988" y="1262063"/>
            <a:ext cx="2727325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390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Routing Protocols Metrics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Load balancing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This is the ability of a router to distribute packets among multiple same cost paths</a:t>
            </a:r>
          </a:p>
        </p:txBody>
      </p:sp>
      <p:grpSp>
        <p:nvGrpSpPr>
          <p:cNvPr id="1222664" name="Group 8"/>
          <p:cNvGrpSpPr>
            <a:grpSpLocks/>
          </p:cNvGrpSpPr>
          <p:nvPr/>
        </p:nvGrpSpPr>
        <p:grpSpPr bwMode="auto">
          <a:xfrm>
            <a:off x="2190750" y="3248025"/>
            <a:ext cx="5276850" cy="3079750"/>
            <a:chOff x="1471" y="2046"/>
            <a:chExt cx="3233" cy="1900"/>
          </a:xfrm>
        </p:grpSpPr>
        <p:pic>
          <p:nvPicPr>
            <p:cNvPr id="12226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1" y="2046"/>
              <a:ext cx="3233" cy="1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226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3" y="3511"/>
              <a:ext cx="2613" cy="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226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2828925"/>
            <a:ext cx="4060825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" y="6374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Administrative Distance of a Route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Purpose of a metric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It’s a calculated value used to determine the best path to a destination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Purpose of Administrative Distance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It’s a numeric value that specifies the preference of a particular route </a:t>
            </a:r>
          </a:p>
        </p:txBody>
      </p:sp>
      <p:pic>
        <p:nvPicPr>
          <p:cNvPr id="1192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3582988"/>
            <a:ext cx="5716588" cy="295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Administrative Distance of a Route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/>
              <a:t>Identifying the </a:t>
            </a:r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en-US" b="1"/>
              <a:t>dministrative </a:t>
            </a:r>
            <a:r>
              <a:rPr lang="en-US" b="1">
                <a:solidFill>
                  <a:schemeClr val="accent2"/>
                </a:solidFill>
              </a:rPr>
              <a:t>D</a:t>
            </a:r>
            <a:r>
              <a:rPr lang="en-US" b="1"/>
              <a:t>istance</a:t>
            </a:r>
            <a:r>
              <a:rPr lang="en-US"/>
              <a:t> (AD) in a routing table</a:t>
            </a:r>
          </a:p>
          <a:p>
            <a:pPr lvl="1"/>
            <a:r>
              <a:rPr lang="en-US"/>
              <a:t>It is </a:t>
            </a:r>
            <a:r>
              <a:rPr lang="en-US">
                <a:solidFill>
                  <a:srgbClr val="0000FF"/>
                </a:solidFill>
              </a:rPr>
              <a:t>the first number in the brackets</a:t>
            </a:r>
            <a:r>
              <a:rPr lang="en-US"/>
              <a:t> in the routing table</a:t>
            </a:r>
          </a:p>
        </p:txBody>
      </p:sp>
      <p:pic>
        <p:nvPicPr>
          <p:cNvPr id="1228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3063875"/>
            <a:ext cx="4649788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88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563" y="2925763"/>
            <a:ext cx="3973512" cy="147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8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413" y="4506913"/>
            <a:ext cx="3948112" cy="166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057" y="5358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the role of dynamic routing protocols and place these protocols in the context of modern network design.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Identify several ways to classify routing protocols. 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Describe how metrics are used by routing protocols and identify the metric types used by dynamic routing protocols.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Determine the administrative distance of a route and describe its importance in the routing process.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Identify the different elements of the routing 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43" y="6229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Administrative Distance of a Route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Dynamic Routing Protocols</a:t>
            </a:r>
          </a:p>
        </p:txBody>
      </p:sp>
      <p:pic>
        <p:nvPicPr>
          <p:cNvPr id="1230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970" y="2344965"/>
            <a:ext cx="3594100" cy="3903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229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Administrative Distance of a Route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Directly connected routes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Have a default </a:t>
            </a:r>
            <a:r>
              <a:rPr lang="en-US" b="1" dirty="0">
                <a:solidFill>
                  <a:schemeClr val="bg1"/>
                </a:solidFill>
              </a:rPr>
              <a:t>AD of 0</a:t>
            </a:r>
          </a:p>
          <a:p>
            <a:r>
              <a:rPr lang="en-US" b="1" dirty="0">
                <a:solidFill>
                  <a:schemeClr val="bg1"/>
                </a:solidFill>
              </a:rPr>
              <a:t>Static Routes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Administrative distance of a static route has a </a:t>
            </a:r>
            <a:r>
              <a:rPr lang="en-US" b="1" dirty="0">
                <a:solidFill>
                  <a:schemeClr val="bg1"/>
                </a:solidFill>
              </a:rPr>
              <a:t>default value of 1</a:t>
            </a:r>
          </a:p>
        </p:txBody>
      </p:sp>
      <p:pic>
        <p:nvPicPr>
          <p:cNvPr id="1232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3602038"/>
            <a:ext cx="8056562" cy="153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2" y="5358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Administrative Distance of a Route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Directly connected routes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-Immediately appear in the routing table as soon as the interface is configured</a:t>
            </a:r>
          </a:p>
        </p:txBody>
      </p:sp>
      <p:pic>
        <p:nvPicPr>
          <p:cNvPr id="1234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" y="3032573"/>
            <a:ext cx="6821714" cy="2994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305" y="0"/>
            <a:ext cx="8145462" cy="8382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71575"/>
            <a:ext cx="8221663" cy="513397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Dynamic routing protocols</a:t>
            </a:r>
            <a:r>
              <a:rPr lang="en-US" sz="2000" dirty="0">
                <a:solidFill>
                  <a:schemeClr val="bg1"/>
                </a:solidFill>
              </a:rPr>
              <a:t> fulfill the following functions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-Dynamically share information between routers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-Automatically update routing table when topology changes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-Determine best path to a destination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Routing protocols are grouped as either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-Interior gateway protocols (IGP)</a:t>
            </a:r>
            <a:r>
              <a:rPr lang="en-US" b="1" dirty="0">
                <a:solidFill>
                  <a:schemeClr val="bg1"/>
                </a:solidFill>
              </a:rPr>
              <a:t>Or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-Exterior gateway protocols(EGP)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Types of IGPs include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-Classless routing protocols - these protocols include subnet mask in routing updates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Classful</a:t>
            </a:r>
            <a:r>
              <a:rPr lang="en-US" dirty="0">
                <a:solidFill>
                  <a:schemeClr val="bg1"/>
                </a:solidFill>
              </a:rPr>
              <a:t> routing protocols - these protocols do not include subnet mask in routing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8538" y="0"/>
            <a:ext cx="8145462" cy="8382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308100"/>
            <a:ext cx="8221663" cy="5133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200" b="1" dirty="0">
                <a:solidFill>
                  <a:schemeClr val="bg1"/>
                </a:solidFill>
              </a:rPr>
              <a:t>Metrics</a:t>
            </a:r>
            <a:r>
              <a:rPr lang="en-US" sz="2200" dirty="0">
                <a:solidFill>
                  <a:schemeClr val="bg1"/>
                </a:solidFill>
              </a:rPr>
              <a:t> are used by dynamic routing protocols to calculate the best path to a destination.</a:t>
            </a:r>
          </a:p>
          <a:p>
            <a:pPr>
              <a:lnSpc>
                <a:spcPct val="85000"/>
              </a:lnSpc>
            </a:pPr>
            <a:r>
              <a:rPr lang="en-US" sz="2200" b="1" dirty="0">
                <a:solidFill>
                  <a:schemeClr val="bg1"/>
                </a:solidFill>
              </a:rPr>
              <a:t>Administrative distance</a:t>
            </a:r>
            <a:r>
              <a:rPr lang="en-US" sz="2200" dirty="0">
                <a:solidFill>
                  <a:schemeClr val="bg1"/>
                </a:solidFill>
              </a:rPr>
              <a:t> is an integer value that is used to indicate a router’s “trustworthiness”</a:t>
            </a:r>
          </a:p>
          <a:p>
            <a:pPr>
              <a:lnSpc>
                <a:spcPct val="85000"/>
              </a:lnSpc>
            </a:pPr>
            <a:r>
              <a:rPr lang="en-US" sz="2200" b="1" dirty="0">
                <a:solidFill>
                  <a:schemeClr val="bg1"/>
                </a:solidFill>
              </a:rPr>
              <a:t>Components of a routing table</a:t>
            </a:r>
            <a:r>
              <a:rPr lang="en-US" sz="2200" dirty="0">
                <a:solidFill>
                  <a:schemeClr val="bg1"/>
                </a:solidFill>
              </a:rPr>
              <a:t> include:</a:t>
            </a:r>
          </a:p>
          <a:p>
            <a:pPr lvl="1">
              <a:lnSpc>
                <a:spcPct val="85000"/>
              </a:lnSpc>
            </a:pPr>
            <a:r>
              <a:rPr lang="en-US" sz="2200" dirty="0">
                <a:solidFill>
                  <a:schemeClr val="bg1"/>
                </a:solidFill>
              </a:rPr>
              <a:t>-Route source</a:t>
            </a:r>
          </a:p>
          <a:p>
            <a:pPr lvl="1">
              <a:lnSpc>
                <a:spcPct val="85000"/>
              </a:lnSpc>
            </a:pPr>
            <a:r>
              <a:rPr lang="en-US" sz="2200" dirty="0">
                <a:solidFill>
                  <a:schemeClr val="bg1"/>
                </a:solidFill>
              </a:rPr>
              <a:t>-Administrative distance</a:t>
            </a:r>
          </a:p>
          <a:p>
            <a:pPr lvl="1">
              <a:lnSpc>
                <a:spcPct val="85000"/>
              </a:lnSpc>
            </a:pPr>
            <a:r>
              <a:rPr lang="en-US" sz="2200" dirty="0">
                <a:solidFill>
                  <a:schemeClr val="bg1"/>
                </a:solidFill>
              </a:rPr>
              <a:t>-Metric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634" name="Group 2"/>
          <p:cNvGrpSpPr>
            <a:grpSpLocks/>
          </p:cNvGrpSpPr>
          <p:nvPr/>
        </p:nvGrpSpPr>
        <p:grpSpPr bwMode="auto">
          <a:xfrm>
            <a:off x="0" y="957943"/>
            <a:ext cx="9144000" cy="4383088"/>
            <a:chOff x="0" y="0"/>
            <a:chExt cx="5760" cy="2761"/>
          </a:xfrm>
        </p:grpSpPr>
        <p:grpSp>
          <p:nvGrpSpPr>
            <p:cNvPr id="965635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96563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7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8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9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0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1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2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3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4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5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6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7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8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9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50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565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3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Routing Protocols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Function(s) of Dynamic Routing Protocols: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-Dynamically share information between routers.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-Automatically update routing table when topology changes.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-Determine best path to a destination.</a:t>
            </a:r>
          </a:p>
        </p:txBody>
      </p:sp>
      <p:pic>
        <p:nvPicPr>
          <p:cNvPr id="10137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372" y="3333524"/>
            <a:ext cx="5200650" cy="2530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3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Routing Protocols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purpose of a dynamic routing protocol</a:t>
            </a:r>
            <a:r>
              <a:rPr lang="en-US" sz="2000" dirty="0">
                <a:solidFill>
                  <a:schemeClr val="bg1"/>
                </a:solidFill>
              </a:rPr>
              <a:t> is to: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-Discover remote networks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-Maintaining up-to-date routing information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-Choosing the best path to destination networks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-Ability to find a new best path if the current path is no longer available</a:t>
            </a:r>
          </a:p>
        </p:txBody>
      </p:sp>
      <p:pic>
        <p:nvPicPr>
          <p:cNvPr id="1197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09" y="3490460"/>
            <a:ext cx="8256587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8" y="4923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Routing Protocols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Components of a routing protocol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1"/>
                </a:solidFill>
              </a:rPr>
              <a:t>Algorithm</a:t>
            </a:r>
          </a:p>
          <a:p>
            <a:pPr lvl="2">
              <a:buNone/>
            </a:pPr>
            <a:r>
              <a:rPr lang="en-US" sz="1800" dirty="0">
                <a:solidFill>
                  <a:schemeClr val="bg1"/>
                </a:solidFill>
              </a:rPr>
              <a:t>In the case of a routing protocol algorithms are used for facilitating routing information and best path determination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1"/>
                </a:solidFill>
              </a:rPr>
              <a:t>Routing protocol messages</a:t>
            </a:r>
          </a:p>
          <a:p>
            <a:pPr lvl="2">
              <a:buNone/>
            </a:pPr>
            <a:r>
              <a:rPr lang="en-US" sz="1800" dirty="0">
                <a:solidFill>
                  <a:schemeClr val="bg1"/>
                </a:solidFill>
              </a:rPr>
              <a:t>These are messages for discovering neighbors and exchange of routing information</a:t>
            </a:r>
          </a:p>
        </p:txBody>
      </p:sp>
      <p:pic>
        <p:nvPicPr>
          <p:cNvPr id="1199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798888"/>
            <a:ext cx="7852229" cy="263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84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Routing Protocols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 of </a:t>
            </a:r>
            <a:r>
              <a:rPr lang="en-US" b="1" dirty="0">
                <a:solidFill>
                  <a:schemeClr val="bg1"/>
                </a:solidFill>
              </a:rPr>
              <a:t>static routing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-It can backup multiple interfaces/networks on a router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-Easy to configure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-No extra resources are needed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-More secure</a:t>
            </a:r>
          </a:p>
          <a:p>
            <a:r>
              <a:rPr lang="en-US" dirty="0">
                <a:solidFill>
                  <a:schemeClr val="bg1"/>
                </a:solidFill>
              </a:rPr>
              <a:t>Disadvantages of </a:t>
            </a:r>
            <a:r>
              <a:rPr lang="en-US" b="1" dirty="0">
                <a:solidFill>
                  <a:schemeClr val="bg1"/>
                </a:solidFill>
              </a:rPr>
              <a:t>static routing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-Network changes require manual reconfiguration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-Does not scale well in large topologies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1" y="5068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569200" cy="507682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Dynamic routing protocols</a:t>
            </a:r>
            <a:r>
              <a:rPr lang="en-US" sz="2000" dirty="0">
                <a:solidFill>
                  <a:schemeClr val="bg1"/>
                </a:solidFill>
              </a:rPr>
              <a:t> are grouped according to characteristics.  Examples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-RIP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-IGRP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-EIGRP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-OSPF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-IS-IS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-BGP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Autonomous System</a:t>
            </a:r>
            <a:r>
              <a:rPr lang="en-US" sz="2000" dirty="0">
                <a:solidFill>
                  <a:schemeClr val="bg1"/>
                </a:solidFill>
              </a:rPr>
              <a:t> is a group of routers under the control of a single authority.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88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544" y="2076450"/>
            <a:ext cx="4874532" cy="311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" y="5213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Types of routing protocols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lvl="1">
              <a:buNone/>
            </a:pP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Interior Gateway Protocols</a:t>
            </a:r>
            <a:r>
              <a:rPr lang="en-US" sz="2000" dirty="0">
                <a:solidFill>
                  <a:schemeClr val="bg1"/>
                </a:solidFill>
              </a:rPr>
              <a:t> (IGP)</a:t>
            </a:r>
          </a:p>
          <a:p>
            <a:pPr lvl="1">
              <a:buNone/>
            </a:pP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Exterior Gateway Protocols</a:t>
            </a:r>
            <a:r>
              <a:rPr lang="en-US" sz="2000" dirty="0">
                <a:solidFill>
                  <a:schemeClr val="bg1"/>
                </a:solidFill>
              </a:rPr>
              <a:t> (EGP)</a:t>
            </a:r>
          </a:p>
          <a:p>
            <a:pPr lvl="1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75" y="2722563"/>
            <a:ext cx="4443413" cy="390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42" y="6229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Classifying Routing Protocols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Interior Gateway Routing Protocols (IGP)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-Used for routing inside an autonomous system &amp; used to route within the individual networks themselves.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-Examples: RIP, EIGRP, OSPF</a:t>
            </a:r>
          </a:p>
          <a:p>
            <a:r>
              <a:rPr lang="en-US" b="1" dirty="0">
                <a:solidFill>
                  <a:schemeClr val="bg1"/>
                </a:solidFill>
              </a:rPr>
              <a:t>Exterior Routing Protocols (EGP)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-Used for routing between autonomous systems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-Example: BGPv4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5584</TotalTime>
  <Pages>28</Pages>
  <Words>824</Words>
  <Application>Microsoft Office PowerPoint</Application>
  <PresentationFormat>On-screen Show (4:3)</PresentationFormat>
  <Paragraphs>163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2_Office Theme</vt:lpstr>
      <vt:lpstr>Introduction to Dynamic Routing Protocol</vt:lpstr>
      <vt:lpstr>Objectives</vt:lpstr>
      <vt:lpstr>Dynamic Routing Protocols</vt:lpstr>
      <vt:lpstr>Dynamic Routing Protocols</vt:lpstr>
      <vt:lpstr>Dynamic Routing Protocols</vt:lpstr>
      <vt:lpstr>Dynamic Routing Protocols</vt:lpstr>
      <vt:lpstr>Classifying Routing Protocols</vt:lpstr>
      <vt:lpstr>Classifying Routing Protocols</vt:lpstr>
      <vt:lpstr>Classifying Routing Protocols</vt:lpstr>
      <vt:lpstr>Classifying Routing Protocols</vt:lpstr>
      <vt:lpstr>Classifying Routing Protocols</vt:lpstr>
      <vt:lpstr>Classifying Routing Protocols</vt:lpstr>
      <vt:lpstr>Classifying Routing Protocols</vt:lpstr>
      <vt:lpstr>Routing Protocols Metrics</vt:lpstr>
      <vt:lpstr>Routing Protocols Metrics</vt:lpstr>
      <vt:lpstr>Routing Protocols Metrics</vt:lpstr>
      <vt:lpstr>Routing Protocols Metrics</vt:lpstr>
      <vt:lpstr>Administrative Distance of a Route</vt:lpstr>
      <vt:lpstr>Administrative Distance of a Route</vt:lpstr>
      <vt:lpstr>Administrative Distance of a Route</vt:lpstr>
      <vt:lpstr>Administrative Distance of a Route</vt:lpstr>
      <vt:lpstr>Administrative Distance of a Route</vt:lpstr>
      <vt:lpstr>Summary</vt:lpstr>
      <vt:lpstr>Summary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Routing Protocol</dc:title>
  <dc:subject/>
  <dc:creator>CLI</dc:creator>
  <cp:keywords/>
  <dc:description/>
  <cp:lastModifiedBy>Administrator</cp:lastModifiedBy>
  <cp:revision>322</cp:revision>
  <cp:lastPrinted>1999-01-27T00:54:54Z</cp:lastPrinted>
  <dcterms:created xsi:type="dcterms:W3CDTF">2002-08-27T12:04:17Z</dcterms:created>
  <dcterms:modified xsi:type="dcterms:W3CDTF">2013-10-04T09:18:33Z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