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83" r:id="rId2"/>
    <p:sldId id="381" r:id="rId3"/>
    <p:sldId id="412" r:id="rId4"/>
    <p:sldId id="398" r:id="rId5"/>
    <p:sldId id="382" r:id="rId6"/>
    <p:sldId id="413" r:id="rId7"/>
    <p:sldId id="385" r:id="rId8"/>
    <p:sldId id="386" r:id="rId9"/>
    <p:sldId id="388" r:id="rId10"/>
    <p:sldId id="389" r:id="rId11"/>
    <p:sldId id="396" r:id="rId12"/>
    <p:sldId id="397" r:id="rId13"/>
    <p:sldId id="414" r:id="rId14"/>
    <p:sldId id="390" r:id="rId15"/>
    <p:sldId id="391" r:id="rId16"/>
    <p:sldId id="392" r:id="rId17"/>
    <p:sldId id="393" r:id="rId18"/>
    <p:sldId id="395" r:id="rId19"/>
    <p:sldId id="415" r:id="rId20"/>
    <p:sldId id="416" r:id="rId21"/>
    <p:sldId id="417" r:id="rId22"/>
    <p:sldId id="418" r:id="rId23"/>
    <p:sldId id="419" r:id="rId24"/>
    <p:sldId id="420" r:id="rId25"/>
    <p:sldId id="421" r:id="rId26"/>
    <p:sldId id="422" r:id="rId27"/>
    <p:sldId id="423" r:id="rId28"/>
    <p:sldId id="424" r:id="rId29"/>
    <p:sldId id="401" r:id="rId30"/>
    <p:sldId id="402" r:id="rId31"/>
    <p:sldId id="403" r:id="rId32"/>
    <p:sldId id="404" r:id="rId33"/>
    <p:sldId id="425" r:id="rId34"/>
    <p:sldId id="426" r:id="rId35"/>
    <p:sldId id="427" r:id="rId36"/>
    <p:sldId id="428" r:id="rId37"/>
    <p:sldId id="429" r:id="rId38"/>
    <p:sldId id="430" r:id="rId39"/>
    <p:sldId id="431" r:id="rId40"/>
    <p:sldId id="432" r:id="rId41"/>
    <p:sldId id="433" r:id="rId42"/>
    <p:sldId id="434" r:id="rId43"/>
    <p:sldId id="436" r:id="rId44"/>
    <p:sldId id="405" r:id="rId45"/>
    <p:sldId id="406" r:id="rId46"/>
    <p:sldId id="407" r:id="rId47"/>
    <p:sldId id="408" r:id="rId48"/>
    <p:sldId id="409" r:id="rId49"/>
    <p:sldId id="410" r:id="rId50"/>
    <p:sldId id="411"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54" d="100"/>
          <a:sy n="54" d="100"/>
        </p:scale>
        <p:origin x="1666" y="6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04/03/2018</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04/03/2018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A02AD42-408D-49BE-AF7D-3AE0FC664E12}" type="slidenum">
              <a:rPr lang="en-GB" smtClean="0"/>
              <a:pPr/>
              <a:t>4</a:t>
            </a:fld>
            <a:endParaRPr lang="en-GB"/>
          </a:p>
        </p:txBody>
      </p:sp>
    </p:spTree>
    <p:extLst>
      <p:ext uri="{BB962C8B-B14F-4D97-AF65-F5344CB8AC3E}">
        <p14:creationId xmlns:p14="http://schemas.microsoft.com/office/powerpoint/2010/main" val="1211536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A02AD42-408D-49BE-AF7D-3AE0FC664E12}" type="slidenum">
              <a:rPr lang="en-GB" smtClean="0"/>
              <a:pPr/>
              <a:t>30</a:t>
            </a:fld>
            <a:endParaRPr lang="en-GB"/>
          </a:p>
        </p:txBody>
      </p:sp>
    </p:spTree>
    <p:extLst>
      <p:ext uri="{BB962C8B-B14F-4D97-AF65-F5344CB8AC3E}">
        <p14:creationId xmlns:p14="http://schemas.microsoft.com/office/powerpoint/2010/main" val="3084034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A02AD42-408D-49BE-AF7D-3AE0FC664E12}" type="slidenum">
              <a:rPr lang="en-GB" smtClean="0"/>
              <a:pPr/>
              <a:t>31</a:t>
            </a:fld>
            <a:endParaRPr lang="en-GB"/>
          </a:p>
        </p:txBody>
      </p:sp>
    </p:spTree>
    <p:extLst>
      <p:ext uri="{BB962C8B-B14F-4D97-AF65-F5344CB8AC3E}">
        <p14:creationId xmlns:p14="http://schemas.microsoft.com/office/powerpoint/2010/main" val="290208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A02AD42-408D-49BE-AF7D-3AE0FC664E12}" type="slidenum">
              <a:rPr lang="en-GB" smtClean="0"/>
              <a:pPr/>
              <a:t>32</a:t>
            </a:fld>
            <a:endParaRPr lang="en-GB"/>
          </a:p>
        </p:txBody>
      </p:sp>
    </p:spTree>
    <p:extLst>
      <p:ext uri="{BB962C8B-B14F-4D97-AF65-F5344CB8AC3E}">
        <p14:creationId xmlns:p14="http://schemas.microsoft.com/office/powerpoint/2010/main" val="4060998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A02AD42-408D-49BE-AF7D-3AE0FC664E12}" type="slidenum">
              <a:rPr lang="en-GB" smtClean="0"/>
              <a:pPr/>
              <a:t>44</a:t>
            </a:fld>
            <a:endParaRPr lang="en-GB"/>
          </a:p>
        </p:txBody>
      </p:sp>
    </p:spTree>
    <p:extLst>
      <p:ext uri="{BB962C8B-B14F-4D97-AF65-F5344CB8AC3E}">
        <p14:creationId xmlns:p14="http://schemas.microsoft.com/office/powerpoint/2010/main" val="3544846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A02AD42-408D-49BE-AF7D-3AE0FC664E12}" type="slidenum">
              <a:rPr lang="en-GB" smtClean="0"/>
              <a:pPr/>
              <a:t>45</a:t>
            </a:fld>
            <a:endParaRPr lang="en-GB"/>
          </a:p>
        </p:txBody>
      </p:sp>
    </p:spTree>
    <p:extLst>
      <p:ext uri="{BB962C8B-B14F-4D97-AF65-F5344CB8AC3E}">
        <p14:creationId xmlns:p14="http://schemas.microsoft.com/office/powerpoint/2010/main" val="1136434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A02AD42-408D-49BE-AF7D-3AE0FC664E12}" type="slidenum">
              <a:rPr lang="en-GB" smtClean="0"/>
              <a:pPr/>
              <a:t>46</a:t>
            </a:fld>
            <a:endParaRPr lang="en-GB"/>
          </a:p>
        </p:txBody>
      </p:sp>
    </p:spTree>
    <p:extLst>
      <p:ext uri="{BB962C8B-B14F-4D97-AF65-F5344CB8AC3E}">
        <p14:creationId xmlns:p14="http://schemas.microsoft.com/office/powerpoint/2010/main" val="3093015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A02AD42-408D-49BE-AF7D-3AE0FC664E12}" type="slidenum">
              <a:rPr lang="en-GB" smtClean="0"/>
              <a:pPr/>
              <a:t>47</a:t>
            </a:fld>
            <a:endParaRPr lang="en-GB"/>
          </a:p>
        </p:txBody>
      </p:sp>
    </p:spTree>
    <p:extLst>
      <p:ext uri="{BB962C8B-B14F-4D97-AF65-F5344CB8AC3E}">
        <p14:creationId xmlns:p14="http://schemas.microsoft.com/office/powerpoint/2010/main" val="1015562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A02AD42-408D-49BE-AF7D-3AE0FC664E12}" type="slidenum">
              <a:rPr lang="en-GB" smtClean="0"/>
              <a:pPr/>
              <a:t>48</a:t>
            </a:fld>
            <a:endParaRPr lang="en-GB"/>
          </a:p>
        </p:txBody>
      </p:sp>
    </p:spTree>
    <p:extLst>
      <p:ext uri="{BB962C8B-B14F-4D97-AF65-F5344CB8AC3E}">
        <p14:creationId xmlns:p14="http://schemas.microsoft.com/office/powerpoint/2010/main" val="2961228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A02AD42-408D-49BE-AF7D-3AE0FC664E12}" type="slidenum">
              <a:rPr lang="en-GB" smtClean="0"/>
              <a:pPr/>
              <a:t>49</a:t>
            </a:fld>
            <a:endParaRPr lang="en-GB"/>
          </a:p>
        </p:txBody>
      </p:sp>
    </p:spTree>
    <p:extLst>
      <p:ext uri="{BB962C8B-B14F-4D97-AF65-F5344CB8AC3E}">
        <p14:creationId xmlns:p14="http://schemas.microsoft.com/office/powerpoint/2010/main" val="1971692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A02AD42-408D-49BE-AF7D-3AE0FC664E12}" type="slidenum">
              <a:rPr lang="en-GB" smtClean="0"/>
              <a:pPr/>
              <a:t>50</a:t>
            </a:fld>
            <a:endParaRPr lang="en-GB"/>
          </a:p>
        </p:txBody>
      </p:sp>
    </p:spTree>
    <p:extLst>
      <p:ext uri="{BB962C8B-B14F-4D97-AF65-F5344CB8AC3E}">
        <p14:creationId xmlns:p14="http://schemas.microsoft.com/office/powerpoint/2010/main" val="69980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5ACB358F-078E-4933-9D3E-0C2971252D74}"/>
              </a:ext>
            </a:extLst>
          </p:cNvPr>
          <p:cNvSpPr>
            <a:spLocks noGrp="1" noChangeArrowheads="1"/>
          </p:cNvSpPr>
          <p:nvPr>
            <p:ph type="sldNum" sz="quarter" idx="5"/>
          </p:nvPr>
        </p:nvSpPr>
        <p:spPr>
          <a:ln/>
        </p:spPr>
        <p:txBody>
          <a:bodyPr/>
          <a:lstStyle/>
          <a:p>
            <a:fld id="{3DAE3314-C1B9-4C81-BBC3-0190BE8C2DBA}" type="slidenum">
              <a:rPr lang="en-US" altLang="en-US"/>
              <a:pPr/>
              <a:t>7</a:t>
            </a:fld>
            <a:endParaRPr lang="en-US" altLang="en-US"/>
          </a:p>
        </p:txBody>
      </p:sp>
      <p:sp>
        <p:nvSpPr>
          <p:cNvPr id="619522" name="Slide Image Placeholder 1">
            <a:extLst>
              <a:ext uri="{FF2B5EF4-FFF2-40B4-BE49-F238E27FC236}">
                <a16:creationId xmlns:a16="http://schemas.microsoft.com/office/drawing/2014/main" id="{D0824B91-1BE6-467C-B5F8-9330FCFB9B1D}"/>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619523" name="Notes Placeholder 2">
            <a:extLst>
              <a:ext uri="{FF2B5EF4-FFF2-40B4-BE49-F238E27FC236}">
                <a16:creationId xmlns:a16="http://schemas.microsoft.com/office/drawing/2014/main" id="{BAD013F6-4686-44DC-8309-5A22DD702F09}"/>
              </a:ext>
            </a:extLst>
          </p:cNvPr>
          <p:cNvSpPr>
            <a:spLocks noGrp="1"/>
          </p:cNvSpPr>
          <p:nvPr>
            <p:ph type="body" idx="1"/>
          </p:nvPr>
        </p:nvSpPr>
        <p:spPr/>
        <p:txBody>
          <a:bodyPr/>
          <a:lstStyle/>
          <a:p>
            <a:pPr defTabSz="457200"/>
            <a:endParaRPr lang="en-US" altLang="en-US"/>
          </a:p>
        </p:txBody>
      </p:sp>
      <p:sp>
        <p:nvSpPr>
          <p:cNvPr id="619524" name="Slide Number Placeholder 3">
            <a:extLst>
              <a:ext uri="{FF2B5EF4-FFF2-40B4-BE49-F238E27FC236}">
                <a16:creationId xmlns:a16="http://schemas.microsoft.com/office/drawing/2014/main" id="{2180A957-598B-4AE4-AFC4-F6704C694EF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375271AA-7A22-4D7C-B849-61EBAA9DF020}" type="slidenum">
              <a:rPr lang="en-US" altLang="en-US" sz="1200"/>
              <a:pPr algn="r"/>
              <a:t>7</a:t>
            </a:fld>
            <a:endParaRPr lang="en-US" altLang="en-US" sz="1200"/>
          </a:p>
        </p:txBody>
      </p:sp>
      <p:sp>
        <p:nvSpPr>
          <p:cNvPr id="619525" name="Date Placeholder 4">
            <a:extLst>
              <a:ext uri="{FF2B5EF4-FFF2-40B4-BE49-F238E27FC236}">
                <a16:creationId xmlns:a16="http://schemas.microsoft.com/office/drawing/2014/main" id="{E6614740-1693-46F3-97A7-917F92FCF4F5}"/>
              </a:ext>
            </a:extLst>
          </p:cNvPr>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1E3883DD-8AB2-4468-9D19-64215731A576}" type="datetime1">
              <a:rPr lang="en-US" altLang="en-US" sz="1200"/>
              <a:pPr algn="r"/>
              <a:t>3/4/2018</a:t>
            </a:fld>
            <a:endParaRPr lang="en-US" altLang="en-US" sz="1200"/>
          </a:p>
        </p:txBody>
      </p:sp>
    </p:spTree>
    <p:extLst>
      <p:ext uri="{BB962C8B-B14F-4D97-AF65-F5344CB8AC3E}">
        <p14:creationId xmlns:p14="http://schemas.microsoft.com/office/powerpoint/2010/main" val="426577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5246055A-9F3D-41EE-972F-171754DB06DD}"/>
              </a:ext>
            </a:extLst>
          </p:cNvPr>
          <p:cNvSpPr>
            <a:spLocks noGrp="1" noChangeArrowheads="1"/>
          </p:cNvSpPr>
          <p:nvPr>
            <p:ph type="sldNum" sz="quarter" idx="5"/>
          </p:nvPr>
        </p:nvSpPr>
        <p:spPr>
          <a:ln/>
        </p:spPr>
        <p:txBody>
          <a:bodyPr/>
          <a:lstStyle/>
          <a:p>
            <a:fld id="{B77C8DEA-F60E-4556-B2E0-DAD3E2456BE4}" type="slidenum">
              <a:rPr lang="en-US" altLang="en-US"/>
              <a:pPr/>
              <a:t>8</a:t>
            </a:fld>
            <a:endParaRPr lang="en-US" altLang="en-US"/>
          </a:p>
        </p:txBody>
      </p:sp>
      <p:sp>
        <p:nvSpPr>
          <p:cNvPr id="621570" name="Slide Image Placeholder 1">
            <a:extLst>
              <a:ext uri="{FF2B5EF4-FFF2-40B4-BE49-F238E27FC236}">
                <a16:creationId xmlns:a16="http://schemas.microsoft.com/office/drawing/2014/main" id="{DF6B829B-170F-4B85-9F66-E758C7087FD3}"/>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621571" name="Notes Placeholder 2">
            <a:extLst>
              <a:ext uri="{FF2B5EF4-FFF2-40B4-BE49-F238E27FC236}">
                <a16:creationId xmlns:a16="http://schemas.microsoft.com/office/drawing/2014/main" id="{D1039AE6-7AC6-464B-9BCE-FA56764798D6}"/>
              </a:ext>
            </a:extLst>
          </p:cNvPr>
          <p:cNvSpPr>
            <a:spLocks noGrp="1"/>
          </p:cNvSpPr>
          <p:nvPr>
            <p:ph type="body" idx="1"/>
          </p:nvPr>
        </p:nvSpPr>
        <p:spPr/>
        <p:txBody>
          <a:bodyPr/>
          <a:lstStyle/>
          <a:p>
            <a:pPr defTabSz="457200"/>
            <a:endParaRPr lang="en-US" altLang="en-US"/>
          </a:p>
        </p:txBody>
      </p:sp>
      <p:sp>
        <p:nvSpPr>
          <p:cNvPr id="621572" name="Slide Number Placeholder 3">
            <a:extLst>
              <a:ext uri="{FF2B5EF4-FFF2-40B4-BE49-F238E27FC236}">
                <a16:creationId xmlns:a16="http://schemas.microsoft.com/office/drawing/2014/main" id="{35AF3EEC-6B4F-4C70-BA67-A917454789D3}"/>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C4831BB9-7DE3-4520-BB41-8E6B918BAE09}" type="slidenum">
              <a:rPr lang="en-US" altLang="en-US" sz="1200"/>
              <a:pPr algn="r"/>
              <a:t>8</a:t>
            </a:fld>
            <a:endParaRPr lang="en-US" altLang="en-US" sz="1200"/>
          </a:p>
        </p:txBody>
      </p:sp>
      <p:sp>
        <p:nvSpPr>
          <p:cNvPr id="621573" name="Date Placeholder 4">
            <a:extLst>
              <a:ext uri="{FF2B5EF4-FFF2-40B4-BE49-F238E27FC236}">
                <a16:creationId xmlns:a16="http://schemas.microsoft.com/office/drawing/2014/main" id="{088CCF54-5B27-4C50-AEFE-30936B210C4A}"/>
              </a:ext>
            </a:extLst>
          </p:cNvPr>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293794AD-4172-40B5-BB46-90B45C311BD7}" type="datetime1">
              <a:rPr lang="en-US" altLang="en-US" sz="1200"/>
              <a:pPr algn="r"/>
              <a:t>3/4/2018</a:t>
            </a:fld>
            <a:endParaRPr lang="en-US" altLang="en-US" sz="1200"/>
          </a:p>
        </p:txBody>
      </p:sp>
    </p:spTree>
    <p:extLst>
      <p:ext uri="{BB962C8B-B14F-4D97-AF65-F5344CB8AC3E}">
        <p14:creationId xmlns:p14="http://schemas.microsoft.com/office/powerpoint/2010/main" val="230130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9197E518-DD95-486D-B4A7-884842898347}"/>
              </a:ext>
            </a:extLst>
          </p:cNvPr>
          <p:cNvSpPr>
            <a:spLocks noGrp="1" noChangeArrowheads="1"/>
          </p:cNvSpPr>
          <p:nvPr>
            <p:ph type="sldNum" sz="quarter" idx="5"/>
          </p:nvPr>
        </p:nvSpPr>
        <p:spPr>
          <a:ln/>
        </p:spPr>
        <p:txBody>
          <a:bodyPr/>
          <a:lstStyle/>
          <a:p>
            <a:fld id="{48FE1D1E-3006-4496-8425-E27BEA6017B3}" type="slidenum">
              <a:rPr lang="en-US" altLang="en-US"/>
              <a:pPr/>
              <a:t>9</a:t>
            </a:fld>
            <a:endParaRPr lang="en-US" altLang="en-US"/>
          </a:p>
        </p:txBody>
      </p:sp>
      <p:sp>
        <p:nvSpPr>
          <p:cNvPr id="614402" name="Slide Image Placeholder 1">
            <a:extLst>
              <a:ext uri="{FF2B5EF4-FFF2-40B4-BE49-F238E27FC236}">
                <a16:creationId xmlns:a16="http://schemas.microsoft.com/office/drawing/2014/main" id="{C78112BF-A2E5-4335-9028-CC03EEE7C7E9}"/>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614403" name="Notes Placeholder 2">
            <a:extLst>
              <a:ext uri="{FF2B5EF4-FFF2-40B4-BE49-F238E27FC236}">
                <a16:creationId xmlns:a16="http://schemas.microsoft.com/office/drawing/2014/main" id="{9C55FF7A-BCB1-400E-B9BE-F9F783A2CD27}"/>
              </a:ext>
            </a:extLst>
          </p:cNvPr>
          <p:cNvSpPr>
            <a:spLocks noGrp="1"/>
          </p:cNvSpPr>
          <p:nvPr>
            <p:ph type="body" idx="1"/>
          </p:nvPr>
        </p:nvSpPr>
        <p:spPr/>
        <p:txBody>
          <a:bodyPr/>
          <a:lstStyle/>
          <a:p>
            <a:pPr defTabSz="457200"/>
            <a:endParaRPr lang="en-US" altLang="en-US"/>
          </a:p>
        </p:txBody>
      </p:sp>
      <p:sp>
        <p:nvSpPr>
          <p:cNvPr id="614404" name="Slide Number Placeholder 3">
            <a:extLst>
              <a:ext uri="{FF2B5EF4-FFF2-40B4-BE49-F238E27FC236}">
                <a16:creationId xmlns:a16="http://schemas.microsoft.com/office/drawing/2014/main" id="{74DA8C47-FDD2-4992-9147-5DA0B5881A7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8945A438-72C4-4B74-87DF-070390EE6814}" type="slidenum">
              <a:rPr lang="en-US" altLang="en-US" sz="1200"/>
              <a:pPr algn="r"/>
              <a:t>9</a:t>
            </a:fld>
            <a:endParaRPr lang="en-US" altLang="en-US" sz="1200"/>
          </a:p>
        </p:txBody>
      </p:sp>
      <p:sp>
        <p:nvSpPr>
          <p:cNvPr id="614405" name="Date Placeholder 4">
            <a:extLst>
              <a:ext uri="{FF2B5EF4-FFF2-40B4-BE49-F238E27FC236}">
                <a16:creationId xmlns:a16="http://schemas.microsoft.com/office/drawing/2014/main" id="{D16B76D0-DBBB-4C26-9713-FC604B0E9BCE}"/>
              </a:ext>
            </a:extLst>
          </p:cNvPr>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2CD95789-2051-49B3-BA78-A4C02D0C22CA}" type="datetime1">
              <a:rPr lang="en-US" altLang="en-US" sz="1200"/>
              <a:pPr algn="r"/>
              <a:t>3/4/2018</a:t>
            </a:fld>
            <a:endParaRPr lang="en-US" altLang="en-US" sz="1200"/>
          </a:p>
        </p:txBody>
      </p:sp>
    </p:spTree>
    <p:extLst>
      <p:ext uri="{BB962C8B-B14F-4D97-AF65-F5344CB8AC3E}">
        <p14:creationId xmlns:p14="http://schemas.microsoft.com/office/powerpoint/2010/main" val="4262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A02AD42-408D-49BE-AF7D-3AE0FC664E12}" type="slidenum">
              <a:rPr lang="en-GB" smtClean="0"/>
              <a:pPr/>
              <a:t>11</a:t>
            </a:fld>
            <a:endParaRPr lang="en-GB"/>
          </a:p>
        </p:txBody>
      </p:sp>
    </p:spTree>
    <p:extLst>
      <p:ext uri="{BB962C8B-B14F-4D97-AF65-F5344CB8AC3E}">
        <p14:creationId xmlns:p14="http://schemas.microsoft.com/office/powerpoint/2010/main" val="254874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A02AD42-408D-49BE-AF7D-3AE0FC664E12}" type="slidenum">
              <a:rPr lang="en-GB" smtClean="0"/>
              <a:pPr/>
              <a:t>12</a:t>
            </a:fld>
            <a:endParaRPr lang="en-GB"/>
          </a:p>
        </p:txBody>
      </p:sp>
    </p:spTree>
    <p:extLst>
      <p:ext uri="{BB962C8B-B14F-4D97-AF65-F5344CB8AC3E}">
        <p14:creationId xmlns:p14="http://schemas.microsoft.com/office/powerpoint/2010/main" val="1175235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A6993D-AF72-4AA6-AD25-C1B58C1A1686}"/>
              </a:ext>
            </a:extLst>
          </p:cNvPr>
          <p:cNvSpPr>
            <a:spLocks noGrp="1" noChangeArrowheads="1"/>
          </p:cNvSpPr>
          <p:nvPr>
            <p:ph type="sldNum" sz="quarter" idx="5"/>
          </p:nvPr>
        </p:nvSpPr>
        <p:spPr>
          <a:ln/>
        </p:spPr>
        <p:txBody>
          <a:bodyPr/>
          <a:lstStyle/>
          <a:p>
            <a:fld id="{958B58FA-9847-4073-A9CF-6AE986BE36C9}" type="slidenum">
              <a:rPr lang="en-US" altLang="en-US"/>
              <a:pPr/>
              <a:t>14</a:t>
            </a:fld>
            <a:endParaRPr lang="en-US" altLang="en-US"/>
          </a:p>
        </p:txBody>
      </p:sp>
      <p:sp>
        <p:nvSpPr>
          <p:cNvPr id="616450" name="Rectangle 2">
            <a:extLst>
              <a:ext uri="{FF2B5EF4-FFF2-40B4-BE49-F238E27FC236}">
                <a16:creationId xmlns:a16="http://schemas.microsoft.com/office/drawing/2014/main" id="{53CAB464-AFAE-432D-82DE-5F50E1425A6F}"/>
              </a:ext>
            </a:extLst>
          </p:cNvPr>
          <p:cNvSpPr>
            <a:spLocks noGrp="1" noRot="1" noChangeAspect="1" noTextEdit="1"/>
          </p:cNvSpPr>
          <p:nvPr>
            <p:ph type="sldImg"/>
          </p:nvPr>
        </p:nvSpPr>
        <p:spPr>
          <a:xfrm>
            <a:off x="1144588" y="687388"/>
            <a:ext cx="4570412" cy="3427412"/>
          </a:xfrm>
          <a:ln/>
          <a:extLst>
            <a:ext uri="{909E8E84-426E-40DD-AFC4-6F175D3DCCD1}">
              <a14:hiddenFill xmlns:a14="http://schemas.microsoft.com/office/drawing/2010/main">
                <a:noFill/>
              </a14:hiddenFill>
            </a:ext>
          </a:extLst>
        </p:spPr>
      </p:sp>
      <p:sp>
        <p:nvSpPr>
          <p:cNvPr id="616451" name="Rectangle 3">
            <a:extLst>
              <a:ext uri="{FF2B5EF4-FFF2-40B4-BE49-F238E27FC236}">
                <a16:creationId xmlns:a16="http://schemas.microsoft.com/office/drawing/2014/main" id="{2BB1E218-1DF0-483E-8ED5-BAE00692AD56}"/>
              </a:ext>
            </a:extLst>
          </p:cNvPr>
          <p:cNvSpPr>
            <a:spLocks noGrp="1"/>
          </p:cNvSpPr>
          <p:nvPr>
            <p:ph type="body" idx="1"/>
          </p:nvPr>
        </p:nvSpPr>
        <p:spPr>
          <a:xfrm>
            <a:off x="685800" y="4341813"/>
            <a:ext cx="5486400" cy="4114800"/>
          </a:xfrm>
        </p:spPr>
        <p:txBody>
          <a:bodyPr/>
          <a:lstStyle/>
          <a:p>
            <a:pPr defTabSz="457200"/>
            <a:endParaRPr lang="en-AU" altLang="en-US"/>
          </a:p>
        </p:txBody>
      </p:sp>
    </p:spTree>
    <p:extLst>
      <p:ext uri="{BB962C8B-B14F-4D97-AF65-F5344CB8AC3E}">
        <p14:creationId xmlns:p14="http://schemas.microsoft.com/office/powerpoint/2010/main" val="3375233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9C24E4B-F911-415E-AE10-29CE1EB4A2CC}"/>
              </a:ext>
            </a:extLst>
          </p:cNvPr>
          <p:cNvSpPr>
            <a:spLocks noGrp="1" noChangeArrowheads="1"/>
          </p:cNvSpPr>
          <p:nvPr>
            <p:ph type="sldNum" sz="quarter" idx="5"/>
          </p:nvPr>
        </p:nvSpPr>
        <p:spPr>
          <a:ln/>
        </p:spPr>
        <p:txBody>
          <a:bodyPr/>
          <a:lstStyle/>
          <a:p>
            <a:fld id="{42043FC5-AA6F-4C58-ADD3-13276A60638D}" type="slidenum">
              <a:rPr lang="en-US" altLang="en-US"/>
              <a:pPr/>
              <a:t>16</a:t>
            </a:fld>
            <a:endParaRPr lang="en-US" altLang="en-US"/>
          </a:p>
        </p:txBody>
      </p:sp>
      <p:sp>
        <p:nvSpPr>
          <p:cNvPr id="624642" name="Rectangle 2">
            <a:extLst>
              <a:ext uri="{FF2B5EF4-FFF2-40B4-BE49-F238E27FC236}">
                <a16:creationId xmlns:a16="http://schemas.microsoft.com/office/drawing/2014/main" id="{26AADE58-3597-4210-8087-F3DB945BB003}"/>
              </a:ext>
            </a:extLst>
          </p:cNvPr>
          <p:cNvSpPr>
            <a:spLocks noGrp="1" noRot="1" noChangeAspect="1" noTextEdit="1"/>
          </p:cNvSpPr>
          <p:nvPr>
            <p:ph type="sldImg"/>
          </p:nvPr>
        </p:nvSpPr>
        <p:spPr>
          <a:xfrm>
            <a:off x="1144588" y="685800"/>
            <a:ext cx="4570412" cy="3427413"/>
          </a:xfrm>
          <a:ln/>
          <a:extLst>
            <a:ext uri="{909E8E84-426E-40DD-AFC4-6F175D3DCCD1}">
              <a14:hiddenFill xmlns:a14="http://schemas.microsoft.com/office/drawing/2010/main">
                <a:noFill/>
              </a14:hiddenFill>
            </a:ext>
          </a:extLst>
        </p:spPr>
      </p:sp>
      <p:sp>
        <p:nvSpPr>
          <p:cNvPr id="624643" name="Rectangle 3">
            <a:extLst>
              <a:ext uri="{FF2B5EF4-FFF2-40B4-BE49-F238E27FC236}">
                <a16:creationId xmlns:a16="http://schemas.microsoft.com/office/drawing/2014/main" id="{9BD17D67-257A-47B0-9FB2-BE5FA265EC35}"/>
              </a:ext>
            </a:extLst>
          </p:cNvPr>
          <p:cNvSpPr>
            <a:spLocks noGrp="1"/>
          </p:cNvSpPr>
          <p:nvPr>
            <p:ph type="body" idx="1"/>
          </p:nvPr>
        </p:nvSpPr>
        <p:spPr>
          <a:xfrm>
            <a:off x="915988" y="4341813"/>
            <a:ext cx="5026025" cy="4116387"/>
          </a:xfrm>
        </p:spPr>
        <p:txBody>
          <a:bodyPr/>
          <a:lstStyle/>
          <a:p>
            <a:pPr defTabSz="457200"/>
            <a:endParaRPr lang="en-US" altLang="en-US"/>
          </a:p>
        </p:txBody>
      </p:sp>
    </p:spTree>
    <p:extLst>
      <p:ext uri="{BB962C8B-B14F-4D97-AF65-F5344CB8AC3E}">
        <p14:creationId xmlns:p14="http://schemas.microsoft.com/office/powerpoint/2010/main" val="3720104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A02AD42-408D-49BE-AF7D-3AE0FC664E12}" type="slidenum">
              <a:rPr lang="en-GB" smtClean="0"/>
              <a:pPr/>
              <a:t>29</a:t>
            </a:fld>
            <a:endParaRPr lang="en-GB"/>
          </a:p>
        </p:txBody>
      </p:sp>
    </p:spTree>
    <p:extLst>
      <p:ext uri="{BB962C8B-B14F-4D97-AF65-F5344CB8AC3E}">
        <p14:creationId xmlns:p14="http://schemas.microsoft.com/office/powerpoint/2010/main" val="859129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id-ID"/>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92C73F3-85F5-4F5D-9422-D158CC0B48A0}" type="slidenum">
              <a:rPr lang="en-GB"/>
              <a:pPr/>
              <a:t>‹#›</a:t>
            </a:fld>
            <a:endParaRPr lang="en-GB"/>
          </a:p>
        </p:txBody>
      </p:sp>
    </p:spTree>
    <p:extLst>
      <p:ext uri="{BB962C8B-B14F-4D97-AF65-F5344CB8AC3E}">
        <p14:creationId xmlns:p14="http://schemas.microsoft.com/office/powerpoint/2010/main" val="346955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3/4/2018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3/4/2018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3/4/2018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3/4/2018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3/4/2018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3/4/2018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3/4/2018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wi-fi.org/"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3" Type="http://schemas.openxmlformats.org/officeDocument/2006/relationships/hyperlink" Target="http://www.apple.com/" TargetMode="External"/><Relationship Id="rId18" Type="http://schemas.openxmlformats.org/officeDocument/2006/relationships/image" Target="../media/image16.png"/><Relationship Id="rId26" Type="http://schemas.openxmlformats.org/officeDocument/2006/relationships/image" Target="../media/image20.jpeg"/><Relationship Id="rId39" Type="http://schemas.openxmlformats.org/officeDocument/2006/relationships/hyperlink" Target="http://www.intel.com/" TargetMode="External"/><Relationship Id="rId21" Type="http://schemas.openxmlformats.org/officeDocument/2006/relationships/hyperlink" Target="http://www.cisco.com/go/wireless_networking" TargetMode="External"/><Relationship Id="rId34" Type="http://schemas.openxmlformats.org/officeDocument/2006/relationships/image" Target="../media/image24.jpeg"/><Relationship Id="rId42" Type="http://schemas.openxmlformats.org/officeDocument/2006/relationships/image" Target="../media/image28.jpeg"/><Relationship Id="rId47" Type="http://schemas.openxmlformats.org/officeDocument/2006/relationships/hyperlink" Target="http://www.lucent.com/" TargetMode="External"/><Relationship Id="rId50" Type="http://schemas.openxmlformats.org/officeDocument/2006/relationships/image" Target="../media/image32.jpeg"/><Relationship Id="rId55" Type="http://schemas.openxmlformats.org/officeDocument/2006/relationships/hyperlink" Target="http://www.nec-global.com/" TargetMode="External"/><Relationship Id="rId63" Type="http://schemas.openxmlformats.org/officeDocument/2006/relationships/hyperlink" Target="http://www.proxim.com/" TargetMode="External"/><Relationship Id="rId68" Type="http://schemas.openxmlformats.org/officeDocument/2006/relationships/image" Target="../media/image41.jpeg"/><Relationship Id="rId76" Type="http://schemas.openxmlformats.org/officeDocument/2006/relationships/image" Target="../media/image45.jpeg"/><Relationship Id="rId7" Type="http://schemas.openxmlformats.org/officeDocument/2006/relationships/hyperlink" Target="http://www.alcatel.com/" TargetMode="External"/><Relationship Id="rId71" Type="http://schemas.openxmlformats.org/officeDocument/2006/relationships/hyperlink" Target="http://www.i-gate.ch/" TargetMode="External"/><Relationship Id="rId2" Type="http://schemas.openxmlformats.org/officeDocument/2006/relationships/notesSlide" Target="../notesSlides/notesSlide6.xml"/><Relationship Id="rId16" Type="http://schemas.openxmlformats.org/officeDocument/2006/relationships/image" Target="../media/image15.jpeg"/><Relationship Id="rId29" Type="http://schemas.openxmlformats.org/officeDocument/2006/relationships/hyperlink" Target="http://www.enterasys.com/wireless" TargetMode="External"/><Relationship Id="rId11" Type="http://schemas.openxmlformats.org/officeDocument/2006/relationships/hyperlink" Target="http://www.amd.com/" TargetMode="External"/><Relationship Id="rId24" Type="http://schemas.openxmlformats.org/officeDocument/2006/relationships/image" Target="../media/image19.jpeg"/><Relationship Id="rId32" Type="http://schemas.openxmlformats.org/officeDocument/2006/relationships/image" Target="../media/image23.jpeg"/><Relationship Id="rId37" Type="http://schemas.openxmlformats.org/officeDocument/2006/relationships/hyperlink" Target="http://www.ibm.com/" TargetMode="External"/><Relationship Id="rId40" Type="http://schemas.openxmlformats.org/officeDocument/2006/relationships/image" Target="../media/image27.jpeg"/><Relationship Id="rId45" Type="http://schemas.openxmlformats.org/officeDocument/2006/relationships/hyperlink" Target="http://www.linksys.com/" TargetMode="External"/><Relationship Id="rId53" Type="http://schemas.openxmlformats.org/officeDocument/2006/relationships/hyperlink" Target="http://www.national.com/" TargetMode="External"/><Relationship Id="rId58" Type="http://schemas.openxmlformats.org/officeDocument/2006/relationships/image" Target="../media/image36.jpeg"/><Relationship Id="rId66" Type="http://schemas.openxmlformats.org/officeDocument/2006/relationships/image" Target="../media/image40.jpeg"/><Relationship Id="rId74" Type="http://schemas.openxmlformats.org/officeDocument/2006/relationships/image" Target="../media/image44.jpeg"/><Relationship Id="rId79" Type="http://schemas.openxmlformats.org/officeDocument/2006/relationships/hyperlink" Target="http://www.toshiba.com/" TargetMode="External"/><Relationship Id="rId5" Type="http://schemas.openxmlformats.org/officeDocument/2006/relationships/hyperlink" Target="http://www.orinocowireless.com/" TargetMode="External"/><Relationship Id="rId61" Type="http://schemas.openxmlformats.org/officeDocument/2006/relationships/hyperlink" Target="http://www.philips.com/" TargetMode="External"/><Relationship Id="rId82" Type="http://schemas.openxmlformats.org/officeDocument/2006/relationships/image" Target="../media/image48.jpeg"/><Relationship Id="rId10" Type="http://schemas.openxmlformats.org/officeDocument/2006/relationships/image" Target="../media/image12.jpeg"/><Relationship Id="rId19" Type="http://schemas.openxmlformats.org/officeDocument/2006/relationships/hyperlink" Target="http://www.cirrus.com/wireless" TargetMode="External"/><Relationship Id="rId31" Type="http://schemas.openxmlformats.org/officeDocument/2006/relationships/hyperlink" Target="http://www.ericsson-webcom.com/" TargetMode="External"/><Relationship Id="rId44" Type="http://schemas.openxmlformats.org/officeDocument/2006/relationships/image" Target="../media/image29.jpeg"/><Relationship Id="rId52" Type="http://schemas.openxmlformats.org/officeDocument/2006/relationships/image" Target="../media/image33.jpeg"/><Relationship Id="rId60" Type="http://schemas.openxmlformats.org/officeDocument/2006/relationships/image" Target="../media/image37.png"/><Relationship Id="rId65" Type="http://schemas.openxmlformats.org/officeDocument/2006/relationships/hyperlink" Target="http://www.ricoh.com/" TargetMode="External"/><Relationship Id="rId73" Type="http://schemas.openxmlformats.org/officeDocument/2006/relationships/hyperlink" Target="http://www.sony.com/" TargetMode="External"/><Relationship Id="rId78" Type="http://schemas.openxmlformats.org/officeDocument/2006/relationships/image" Target="../media/image46.png"/><Relationship Id="rId81" Type="http://schemas.openxmlformats.org/officeDocument/2006/relationships/hyperlink" Target="http://www.yamaha.co.jp/" TargetMode="External"/><Relationship Id="rId4" Type="http://schemas.openxmlformats.org/officeDocument/2006/relationships/image" Target="../media/image9.png"/><Relationship Id="rId9" Type="http://schemas.openxmlformats.org/officeDocument/2006/relationships/hyperlink" Target="http://www.alvarion.com/" TargetMode="External"/><Relationship Id="rId14" Type="http://schemas.openxmlformats.org/officeDocument/2006/relationships/image" Target="../media/image14.jpeg"/><Relationship Id="rId22" Type="http://schemas.openxmlformats.org/officeDocument/2006/relationships/image" Target="../media/image18.png"/><Relationship Id="rId27" Type="http://schemas.openxmlformats.org/officeDocument/2006/relationships/hyperlink" Target="http://www.dlink.com/" TargetMode="External"/><Relationship Id="rId30" Type="http://schemas.openxmlformats.org/officeDocument/2006/relationships/image" Target="../media/image22.jpeg"/><Relationship Id="rId35" Type="http://schemas.openxmlformats.org/officeDocument/2006/relationships/hyperlink" Target="http://www.hp.com/" TargetMode="External"/><Relationship Id="rId43" Type="http://schemas.openxmlformats.org/officeDocument/2006/relationships/hyperlink" Target="http://www.lgnetwork.com/" TargetMode="External"/><Relationship Id="rId48" Type="http://schemas.openxmlformats.org/officeDocument/2006/relationships/image" Target="../media/image31.jpeg"/><Relationship Id="rId56" Type="http://schemas.openxmlformats.org/officeDocument/2006/relationships/image" Target="../media/image35.jpeg"/><Relationship Id="rId64" Type="http://schemas.openxmlformats.org/officeDocument/2006/relationships/image" Target="../media/image39.jpeg"/><Relationship Id="rId69" Type="http://schemas.openxmlformats.org/officeDocument/2006/relationships/hyperlink" Target="http://www.wirelessethernet.com/co_url_unavail.asp" TargetMode="External"/><Relationship Id="rId77" Type="http://schemas.openxmlformats.org/officeDocument/2006/relationships/hyperlink" Target="http://www.ti.com/sc/wirelessnetworking" TargetMode="External"/><Relationship Id="rId8" Type="http://schemas.openxmlformats.org/officeDocument/2006/relationships/image" Target="../media/image11.png"/><Relationship Id="rId51" Type="http://schemas.openxmlformats.org/officeDocument/2006/relationships/hyperlink" Target="http://www.motorola.com/" TargetMode="External"/><Relationship Id="rId72" Type="http://schemas.openxmlformats.org/officeDocument/2006/relationships/image" Target="../media/image43.jpeg"/><Relationship Id="rId80" Type="http://schemas.openxmlformats.org/officeDocument/2006/relationships/image" Target="../media/image47.jpeg"/><Relationship Id="rId3" Type="http://schemas.openxmlformats.org/officeDocument/2006/relationships/hyperlink" Target="http://www.3com.com/wireless" TargetMode="External"/><Relationship Id="rId12" Type="http://schemas.openxmlformats.org/officeDocument/2006/relationships/image" Target="../media/image13.jpeg"/><Relationship Id="rId17" Type="http://schemas.openxmlformats.org/officeDocument/2006/relationships/hyperlink" Target="http://www.broadcom.com/" TargetMode="External"/><Relationship Id="rId25" Type="http://schemas.openxmlformats.org/officeDocument/2006/relationships/hyperlink" Target="http://www.conexant.com/" TargetMode="External"/><Relationship Id="rId33" Type="http://schemas.openxmlformats.org/officeDocument/2006/relationships/hyperlink" Target="http://www.fujitsu.com/" TargetMode="External"/><Relationship Id="rId38" Type="http://schemas.openxmlformats.org/officeDocument/2006/relationships/image" Target="../media/image26.jpeg"/><Relationship Id="rId46" Type="http://schemas.openxmlformats.org/officeDocument/2006/relationships/image" Target="../media/image30.jpeg"/><Relationship Id="rId59" Type="http://schemas.openxmlformats.org/officeDocument/2006/relationships/hyperlink" Target="http://www.nokia.com/main.html" TargetMode="External"/><Relationship Id="rId67" Type="http://schemas.openxmlformats.org/officeDocument/2006/relationships/hyperlink" Target="http://www.magiclan.com/" TargetMode="External"/><Relationship Id="rId20" Type="http://schemas.openxmlformats.org/officeDocument/2006/relationships/image" Target="../media/image17.jpeg"/><Relationship Id="rId41" Type="http://schemas.openxmlformats.org/officeDocument/2006/relationships/hyperlink" Target="http://www.intersil.com/design/prism/" TargetMode="External"/><Relationship Id="rId54" Type="http://schemas.openxmlformats.org/officeDocument/2006/relationships/image" Target="../media/image34.jpeg"/><Relationship Id="rId62" Type="http://schemas.openxmlformats.org/officeDocument/2006/relationships/image" Target="../media/image38.png"/><Relationship Id="rId70" Type="http://schemas.openxmlformats.org/officeDocument/2006/relationships/image" Target="../media/image42.jpeg"/><Relationship Id="rId75" Type="http://schemas.openxmlformats.org/officeDocument/2006/relationships/hyperlink" Target="http://www.tdk.com/" TargetMode="External"/><Relationship Id="rId83"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0.jpeg"/><Relationship Id="rId15" Type="http://schemas.openxmlformats.org/officeDocument/2006/relationships/hyperlink" Target="http://www.atheros.com/" TargetMode="External"/><Relationship Id="rId23" Type="http://schemas.openxmlformats.org/officeDocument/2006/relationships/hyperlink" Target="http://www.compaq.com/products/wlan/index.html" TargetMode="External"/><Relationship Id="rId28" Type="http://schemas.openxmlformats.org/officeDocument/2006/relationships/image" Target="../media/image21.jpeg"/><Relationship Id="rId36" Type="http://schemas.openxmlformats.org/officeDocument/2006/relationships/image" Target="../media/image25.jpeg"/><Relationship Id="rId49" Type="http://schemas.openxmlformats.org/officeDocument/2006/relationships/hyperlink" Target="http://www.microsoft.com/" TargetMode="External"/><Relationship Id="rId57" Type="http://schemas.openxmlformats.org/officeDocument/2006/relationships/hyperlink" Target="http://www.netgear.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v4.jiwire.com/search-hotspot-locations.ht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3.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MOBILE COMPUTING</a:t>
            </a:r>
            <a:endParaRPr lang="id-ID" dirty="0"/>
          </a:p>
        </p:txBody>
      </p:sp>
      <p:sp>
        <p:nvSpPr>
          <p:cNvPr id="3" name="Subtitle 2"/>
          <p:cNvSpPr>
            <a:spLocks noGrp="1"/>
          </p:cNvSpPr>
          <p:nvPr>
            <p:ph type="subTitle" idx="1"/>
          </p:nvPr>
        </p:nvSpPr>
        <p:spPr/>
        <p:txBody>
          <a:bodyPr/>
          <a:lstStyle/>
          <a:p>
            <a:r>
              <a:rPr lang="en-US" dirty="0"/>
              <a:t>Wireless Local Area Networks 802.11</a:t>
            </a:r>
          </a:p>
          <a:p>
            <a:r>
              <a:rPr lang="en-US" dirty="0" err="1"/>
              <a:t>Pertemuan</a:t>
            </a:r>
            <a:r>
              <a:rPr lang="en-US" dirty="0"/>
              <a:t> 4</a:t>
            </a:r>
            <a:br>
              <a:rPr lang="en-US" dirty="0"/>
            </a:br>
            <a:r>
              <a:rPr lang="en-US" dirty="0" err="1"/>
              <a:t>Dosen</a:t>
            </a:r>
            <a:r>
              <a:rPr lang="en-US" dirty="0"/>
              <a:t> </a:t>
            </a:r>
            <a:r>
              <a:rPr lang="en-US" dirty="0" err="1"/>
              <a:t>Pengampu</a:t>
            </a:r>
            <a:r>
              <a:rPr lang="en-US" dirty="0"/>
              <a:t>: Hendry Gunawan </a:t>
            </a:r>
            <a:r>
              <a:rPr lang="en-US" dirty="0" err="1"/>
              <a:t>S.Kom</a:t>
            </a:r>
            <a:r>
              <a:rPr lang="en-US" dirty="0"/>
              <a:t>, MM</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a:extLst>
              <a:ext uri="{FF2B5EF4-FFF2-40B4-BE49-F238E27FC236}">
                <a16:creationId xmlns:a16="http://schemas.microsoft.com/office/drawing/2014/main" id="{875ADA5F-9091-41BB-815E-0B7B982B93BE}"/>
              </a:ext>
            </a:extLst>
          </p:cNvPr>
          <p:cNvSpPr>
            <a:spLocks noGrp="1" noChangeArrowheads="1"/>
          </p:cNvSpPr>
          <p:nvPr>
            <p:ph type="title"/>
          </p:nvPr>
        </p:nvSpPr>
        <p:spPr/>
        <p:txBody>
          <a:bodyPr/>
          <a:lstStyle/>
          <a:p>
            <a:r>
              <a:rPr lang="en-US" altLang="en-US"/>
              <a:t>Wi-Fi Alliance</a:t>
            </a:r>
          </a:p>
        </p:txBody>
      </p:sp>
      <p:sp>
        <p:nvSpPr>
          <p:cNvPr id="797699" name="Rectangle 3">
            <a:extLst>
              <a:ext uri="{FF2B5EF4-FFF2-40B4-BE49-F238E27FC236}">
                <a16:creationId xmlns:a16="http://schemas.microsoft.com/office/drawing/2014/main" id="{F5E0F67B-06C9-4B5E-A59B-3B9514921845}"/>
              </a:ext>
            </a:extLst>
          </p:cNvPr>
          <p:cNvSpPr>
            <a:spLocks noGrp="1" noChangeArrowheads="1"/>
          </p:cNvSpPr>
          <p:nvPr>
            <p:ph type="body" idx="1"/>
          </p:nvPr>
        </p:nvSpPr>
        <p:spPr>
          <a:xfrm>
            <a:off x="250825" y="1341438"/>
            <a:ext cx="8229600" cy="3600450"/>
          </a:xfrm>
        </p:spPr>
        <p:txBody>
          <a:bodyPr/>
          <a:lstStyle/>
          <a:p>
            <a:r>
              <a:rPr lang="en-US" altLang="en-US" sz="2800"/>
              <a:t>Founded 1999</a:t>
            </a:r>
          </a:p>
          <a:p>
            <a:r>
              <a:rPr lang="en-US" altLang="en-US" sz="2800"/>
              <a:t>400 member companies</a:t>
            </a:r>
          </a:p>
          <a:p>
            <a:endParaRPr lang="en-US" altLang="en-US" sz="2800"/>
          </a:p>
          <a:p>
            <a:pPr>
              <a:buFontTx/>
              <a:buNone/>
            </a:pPr>
            <a:r>
              <a:rPr lang="en-US" altLang="en-US" sz="2800"/>
              <a:t>The Wi-Fi Alliance provides: </a:t>
            </a:r>
          </a:p>
          <a:p>
            <a:r>
              <a:rPr lang="en-US" altLang="en-US" sz="2800" i="1"/>
              <a:t>Interoperability certification programs</a:t>
            </a:r>
          </a:p>
          <a:p>
            <a:pPr lvl="1"/>
            <a:r>
              <a:rPr lang="en-US" altLang="en-US" sz="2400" i="1"/>
              <a:t>Over 9000 products certified</a:t>
            </a:r>
          </a:p>
          <a:p>
            <a:r>
              <a:rPr lang="en-US" altLang="en-US" sz="2800" i="1"/>
              <a:t>Market messaging</a:t>
            </a:r>
            <a:endParaRPr lang="en-US" altLang="en-US" sz="2800"/>
          </a:p>
        </p:txBody>
      </p:sp>
      <p:sp>
        <p:nvSpPr>
          <p:cNvPr id="797700" name="Text Box 4">
            <a:extLst>
              <a:ext uri="{FF2B5EF4-FFF2-40B4-BE49-F238E27FC236}">
                <a16:creationId xmlns:a16="http://schemas.microsoft.com/office/drawing/2014/main" id="{2514F7EC-B746-402A-A091-623C186EC23F}"/>
              </a:ext>
            </a:extLst>
          </p:cNvPr>
          <p:cNvSpPr txBox="1">
            <a:spLocks noChangeArrowheads="1"/>
          </p:cNvSpPr>
          <p:nvPr/>
        </p:nvSpPr>
        <p:spPr bwMode="auto">
          <a:xfrm>
            <a:off x="519113" y="6040438"/>
            <a:ext cx="2852737" cy="466725"/>
          </a:xfrm>
          <a:prstGeom prst="rect">
            <a:avLst/>
          </a:prstGeom>
          <a:noFill/>
          <a:ln w="9525" algn="ctr">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hlinkClick r:id="rId2"/>
              </a:rPr>
              <a:t>http://www.wi-fi.org/</a:t>
            </a:r>
            <a:endParaRPr lang="en-US" altLang="en-US"/>
          </a:p>
        </p:txBody>
      </p:sp>
      <p:pic>
        <p:nvPicPr>
          <p:cNvPr id="797702" name="Picture 6" descr="Logo_new_abgn_nodraft_3D">
            <a:extLst>
              <a:ext uri="{FF2B5EF4-FFF2-40B4-BE49-F238E27FC236}">
                <a16:creationId xmlns:a16="http://schemas.microsoft.com/office/drawing/2014/main" id="{7C50CE1F-3234-4561-99D9-F7FBFD598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013325"/>
            <a:ext cx="2376487" cy="947738"/>
          </a:xfrm>
          <a:prstGeom prst="rect">
            <a:avLst/>
          </a:prstGeom>
          <a:noFill/>
          <a:extLst>
            <a:ext uri="{909E8E84-426E-40DD-AFC4-6F175D3DCCD1}">
              <a14:hiddenFill xmlns:a14="http://schemas.microsoft.com/office/drawing/2010/main">
                <a:solidFill>
                  <a:srgbClr val="FFFFFF"/>
                </a:solidFill>
              </a14:hiddenFill>
            </a:ext>
          </a:extLst>
        </p:spPr>
      </p:pic>
      <p:pic>
        <p:nvPicPr>
          <p:cNvPr id="797705" name="Picture 9" descr="wifizone">
            <a:extLst>
              <a:ext uri="{FF2B5EF4-FFF2-40B4-BE49-F238E27FC236}">
                <a16:creationId xmlns:a16="http://schemas.microsoft.com/office/drawing/2014/main" id="{E012A59C-9B2E-480C-BF9A-F9F88D83A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437063"/>
            <a:ext cx="223837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864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Wi-Fi Alliance</a:t>
            </a:r>
          </a:p>
        </p:txBody>
      </p:sp>
      <p:sp>
        <p:nvSpPr>
          <p:cNvPr id="39939" name="Rectangle 3"/>
          <p:cNvSpPr>
            <a:spLocks noGrp="1" noChangeArrowheads="1"/>
          </p:cNvSpPr>
          <p:nvPr>
            <p:ph idx="1"/>
          </p:nvPr>
        </p:nvSpPr>
        <p:spPr/>
        <p:txBody>
          <a:bodyPr/>
          <a:lstStyle/>
          <a:p>
            <a:r>
              <a:rPr lang="en-US" sz="2800"/>
              <a:t>Non-profit standards organization.</a:t>
            </a:r>
          </a:p>
          <a:p>
            <a:r>
              <a:rPr lang="en-US" sz="2800"/>
              <a:t>Global organization that created the Wi-Fi brand name.</a:t>
            </a:r>
          </a:p>
          <a:p>
            <a:r>
              <a:rPr lang="en-US" sz="2800"/>
              <a:t>Formerly the Wireless Ethernet Compatibility Alliance.</a:t>
            </a:r>
          </a:p>
          <a:p>
            <a:r>
              <a:rPr lang="en-US" sz="2800"/>
              <a:t>Logo:</a:t>
            </a:r>
          </a:p>
          <a:p>
            <a:endParaRPr lang="en-US"/>
          </a:p>
          <a:p>
            <a:endParaRPr lang="en-US"/>
          </a:p>
        </p:txBody>
      </p:sp>
      <p:pic>
        <p:nvPicPr>
          <p:cNvPr id="39940" name="Picture 4"/>
          <p:cNvPicPr>
            <a:picLocks noChangeAspect="1" noChangeArrowheads="1"/>
          </p:cNvPicPr>
          <p:nvPr/>
        </p:nvPicPr>
        <p:blipFill>
          <a:blip r:embed="rId3"/>
          <a:srcRect/>
          <a:stretch>
            <a:fillRect/>
          </a:stretch>
        </p:blipFill>
        <p:spPr bwMode="auto">
          <a:xfrm>
            <a:off x="2484438" y="4724400"/>
            <a:ext cx="1800225" cy="581025"/>
          </a:xfrm>
          <a:prstGeom prst="rect">
            <a:avLst/>
          </a:prstGeom>
          <a:noFill/>
          <a:ln w="9525">
            <a:noFill/>
            <a:miter lim="800000"/>
            <a:headEnd/>
            <a:tailEnd/>
          </a:ln>
          <a:effectLst/>
        </p:spPr>
      </p:pic>
      <p:pic>
        <p:nvPicPr>
          <p:cNvPr id="39941" name="Picture 5"/>
          <p:cNvPicPr>
            <a:picLocks noChangeAspect="1" noChangeArrowheads="1"/>
          </p:cNvPicPr>
          <p:nvPr/>
        </p:nvPicPr>
        <p:blipFill>
          <a:blip r:embed="rId4"/>
          <a:srcRect/>
          <a:stretch>
            <a:fillRect/>
          </a:stretch>
        </p:blipFill>
        <p:spPr bwMode="auto">
          <a:xfrm>
            <a:off x="4932363" y="4652963"/>
            <a:ext cx="1038225" cy="1057275"/>
          </a:xfrm>
          <a:prstGeom prst="rect">
            <a:avLst/>
          </a:prstGeom>
          <a:noFill/>
          <a:ln w="9525">
            <a:noFill/>
            <a:miter lim="800000"/>
            <a:headEnd/>
            <a:tailEnd/>
          </a:ln>
          <a:effectLst/>
        </p:spPr>
      </p:pic>
    </p:spTree>
    <p:extLst>
      <p:ext uri="{BB962C8B-B14F-4D97-AF65-F5344CB8AC3E}">
        <p14:creationId xmlns:p14="http://schemas.microsoft.com/office/powerpoint/2010/main" val="72302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50825" y="260350"/>
            <a:ext cx="8610600" cy="762000"/>
          </a:xfrm>
        </p:spPr>
        <p:txBody>
          <a:bodyPr/>
          <a:lstStyle/>
          <a:p>
            <a:pPr algn="r"/>
            <a:r>
              <a:rPr lang="en-US" b="1">
                <a:solidFill>
                  <a:schemeClr val="tx1"/>
                </a:solidFill>
                <a:effectLst>
                  <a:outerShdw blurRad="38100" dist="38100" dir="2700000" algn="tl">
                    <a:srgbClr val="C0C0C0"/>
                  </a:outerShdw>
                </a:effectLst>
                <a:latin typeface="Arial Black" pitchFamily="34" charset="0"/>
              </a:rPr>
              <a:t>Konsorsium WiFi</a:t>
            </a:r>
          </a:p>
        </p:txBody>
      </p:sp>
      <p:sp>
        <p:nvSpPr>
          <p:cNvPr id="75779" name="Rectangle 3"/>
          <p:cNvSpPr>
            <a:spLocks noGrp="1" noChangeArrowheads="1"/>
          </p:cNvSpPr>
          <p:nvPr>
            <p:ph idx="1"/>
          </p:nvPr>
        </p:nvSpPr>
        <p:spPr>
          <a:xfrm>
            <a:off x="457200" y="1676400"/>
            <a:ext cx="8229600" cy="4906963"/>
          </a:xfrm>
        </p:spPr>
        <p:txBody>
          <a:bodyPr/>
          <a:lstStyle/>
          <a:p>
            <a:r>
              <a:rPr lang="en-US" sz="2800">
                <a:solidFill>
                  <a:schemeClr val="bg1"/>
                </a:solidFill>
              </a:rPr>
              <a:t>Beberapa perusahaan yang tergabung pada konsorsium WiFi</a:t>
            </a:r>
            <a:endParaRPr lang="en-US" sz="2800" i="1">
              <a:solidFill>
                <a:schemeClr val="bg1"/>
              </a:solidFill>
            </a:endParaRPr>
          </a:p>
        </p:txBody>
      </p:sp>
      <p:grpSp>
        <p:nvGrpSpPr>
          <p:cNvPr id="75780" name="Group 4"/>
          <p:cNvGrpSpPr>
            <a:grpSpLocks/>
          </p:cNvGrpSpPr>
          <p:nvPr/>
        </p:nvGrpSpPr>
        <p:grpSpPr bwMode="auto">
          <a:xfrm>
            <a:off x="3779838" y="1268413"/>
            <a:ext cx="5105400" cy="5113337"/>
            <a:chOff x="2772" y="1205"/>
            <a:chExt cx="2786" cy="2273"/>
          </a:xfrm>
        </p:grpSpPr>
        <p:sp>
          <p:nvSpPr>
            <p:cNvPr id="75781" name="Rectangle 5"/>
            <p:cNvSpPr>
              <a:spLocks noChangeArrowheads="1"/>
            </p:cNvSpPr>
            <p:nvPr/>
          </p:nvSpPr>
          <p:spPr bwMode="auto">
            <a:xfrm>
              <a:off x="2778" y="1208"/>
              <a:ext cx="2779" cy="2248"/>
            </a:xfrm>
            <a:prstGeom prst="rect">
              <a:avLst/>
            </a:prstGeom>
            <a:solidFill>
              <a:schemeClr val="bg1"/>
            </a:solidFill>
            <a:ln w="9525">
              <a:noFill/>
              <a:miter lim="800000"/>
              <a:headEnd/>
              <a:tailEnd/>
            </a:ln>
            <a:effectLst/>
          </p:spPr>
          <p:txBody>
            <a:bodyPr wrap="none" anchor="ctr"/>
            <a:lstStyle/>
            <a:p>
              <a:endParaRPr lang="id-ID"/>
            </a:p>
          </p:txBody>
        </p:sp>
        <p:grpSp>
          <p:nvGrpSpPr>
            <p:cNvPr id="75782" name="Group 6"/>
            <p:cNvGrpSpPr>
              <a:grpSpLocks/>
            </p:cNvGrpSpPr>
            <p:nvPr/>
          </p:nvGrpSpPr>
          <p:grpSpPr bwMode="auto">
            <a:xfrm>
              <a:off x="2772" y="1205"/>
              <a:ext cx="2786" cy="2273"/>
              <a:chOff x="2067" y="108"/>
              <a:chExt cx="3051" cy="2489"/>
            </a:xfrm>
          </p:grpSpPr>
          <p:pic>
            <p:nvPicPr>
              <p:cNvPr id="75783" name="Picture 7" descr="3comlogo">
                <a:hlinkClick r:id="rId3"/>
              </p:cNvPr>
              <p:cNvPicPr>
                <a:picLocks noChangeAspect="1" noChangeArrowheads="1"/>
              </p:cNvPicPr>
              <p:nvPr/>
            </p:nvPicPr>
            <p:blipFill>
              <a:blip r:embed="rId4"/>
              <a:srcRect/>
              <a:stretch>
                <a:fillRect/>
              </a:stretch>
            </p:blipFill>
            <p:spPr bwMode="auto">
              <a:xfrm>
                <a:off x="2072" y="112"/>
                <a:ext cx="600" cy="300"/>
              </a:xfrm>
              <a:prstGeom prst="rect">
                <a:avLst/>
              </a:prstGeom>
              <a:noFill/>
              <a:ln w="9525">
                <a:noFill/>
                <a:miter lim="800000"/>
                <a:headEnd/>
                <a:tailEnd/>
              </a:ln>
            </p:spPr>
          </p:pic>
          <p:pic>
            <p:nvPicPr>
              <p:cNvPr id="75784" name="Picture 8" descr="agere_logo">
                <a:hlinkClick r:id="rId5"/>
              </p:cNvPr>
              <p:cNvPicPr>
                <a:picLocks noChangeAspect="1" noChangeArrowheads="1"/>
              </p:cNvPicPr>
              <p:nvPr/>
            </p:nvPicPr>
            <p:blipFill>
              <a:blip r:embed="rId6"/>
              <a:srcRect/>
              <a:stretch>
                <a:fillRect/>
              </a:stretch>
            </p:blipFill>
            <p:spPr bwMode="auto">
              <a:xfrm>
                <a:off x="2645" y="111"/>
                <a:ext cx="600" cy="300"/>
              </a:xfrm>
              <a:prstGeom prst="rect">
                <a:avLst/>
              </a:prstGeom>
              <a:noFill/>
              <a:ln w="9525">
                <a:noFill/>
                <a:miter lim="800000"/>
                <a:headEnd/>
                <a:tailEnd/>
              </a:ln>
            </p:spPr>
          </p:pic>
          <p:pic>
            <p:nvPicPr>
              <p:cNvPr id="75785" name="Picture 9" descr="alcatel">
                <a:hlinkClick r:id="rId7"/>
              </p:cNvPr>
              <p:cNvPicPr>
                <a:picLocks noChangeAspect="1" noChangeArrowheads="1"/>
              </p:cNvPicPr>
              <p:nvPr/>
            </p:nvPicPr>
            <p:blipFill>
              <a:blip r:embed="rId8"/>
              <a:srcRect/>
              <a:stretch>
                <a:fillRect/>
              </a:stretch>
            </p:blipFill>
            <p:spPr bwMode="auto">
              <a:xfrm>
                <a:off x="3266" y="109"/>
                <a:ext cx="600" cy="300"/>
              </a:xfrm>
              <a:prstGeom prst="rect">
                <a:avLst/>
              </a:prstGeom>
              <a:noFill/>
              <a:ln w="9525">
                <a:noFill/>
                <a:miter lim="800000"/>
                <a:headEnd/>
                <a:tailEnd/>
              </a:ln>
            </p:spPr>
          </p:pic>
          <p:pic>
            <p:nvPicPr>
              <p:cNvPr id="75786" name="Picture 10" descr="alvarion">
                <a:hlinkClick r:id="rId9"/>
              </p:cNvPr>
              <p:cNvPicPr>
                <a:picLocks noChangeAspect="1" noChangeArrowheads="1"/>
              </p:cNvPicPr>
              <p:nvPr/>
            </p:nvPicPr>
            <p:blipFill>
              <a:blip r:embed="rId10"/>
              <a:srcRect/>
              <a:stretch>
                <a:fillRect/>
              </a:stretch>
            </p:blipFill>
            <p:spPr bwMode="auto">
              <a:xfrm>
                <a:off x="3879" y="108"/>
                <a:ext cx="600" cy="300"/>
              </a:xfrm>
              <a:prstGeom prst="rect">
                <a:avLst/>
              </a:prstGeom>
              <a:noFill/>
              <a:ln w="9525">
                <a:noFill/>
                <a:miter lim="800000"/>
                <a:headEnd/>
                <a:tailEnd/>
              </a:ln>
            </p:spPr>
          </p:pic>
          <p:pic>
            <p:nvPicPr>
              <p:cNvPr id="75787" name="Picture 11" descr="amdh">
                <a:hlinkClick r:id="rId11"/>
              </p:cNvPr>
              <p:cNvPicPr>
                <a:picLocks noChangeAspect="1" noChangeArrowheads="1"/>
              </p:cNvPicPr>
              <p:nvPr/>
            </p:nvPicPr>
            <p:blipFill>
              <a:blip r:embed="rId12"/>
              <a:srcRect/>
              <a:stretch>
                <a:fillRect/>
              </a:stretch>
            </p:blipFill>
            <p:spPr bwMode="auto">
              <a:xfrm>
                <a:off x="4505" y="109"/>
                <a:ext cx="600" cy="300"/>
              </a:xfrm>
              <a:prstGeom prst="rect">
                <a:avLst/>
              </a:prstGeom>
              <a:noFill/>
              <a:ln w="9525">
                <a:noFill/>
                <a:miter lim="800000"/>
                <a:headEnd/>
                <a:tailEnd/>
              </a:ln>
            </p:spPr>
          </p:pic>
          <p:pic>
            <p:nvPicPr>
              <p:cNvPr id="75788" name="Picture 12" descr="APPLE_BLACK">
                <a:hlinkClick r:id="rId13"/>
              </p:cNvPr>
              <p:cNvPicPr>
                <a:picLocks noChangeAspect="1" noChangeArrowheads="1"/>
              </p:cNvPicPr>
              <p:nvPr/>
            </p:nvPicPr>
            <p:blipFill>
              <a:blip r:embed="rId14"/>
              <a:srcRect/>
              <a:stretch>
                <a:fillRect/>
              </a:stretch>
            </p:blipFill>
            <p:spPr bwMode="auto">
              <a:xfrm>
                <a:off x="2069" y="420"/>
                <a:ext cx="600" cy="300"/>
              </a:xfrm>
              <a:prstGeom prst="rect">
                <a:avLst/>
              </a:prstGeom>
              <a:noFill/>
              <a:ln w="9525">
                <a:noFill/>
                <a:miter lim="800000"/>
                <a:headEnd/>
                <a:tailEnd/>
              </a:ln>
            </p:spPr>
          </p:pic>
          <p:pic>
            <p:nvPicPr>
              <p:cNvPr id="75789" name="Picture 13" descr="atheros">
                <a:hlinkClick r:id="rId15"/>
              </p:cNvPr>
              <p:cNvPicPr>
                <a:picLocks noChangeAspect="1" noChangeArrowheads="1"/>
              </p:cNvPicPr>
              <p:nvPr/>
            </p:nvPicPr>
            <p:blipFill>
              <a:blip r:embed="rId16"/>
              <a:srcRect/>
              <a:stretch>
                <a:fillRect/>
              </a:stretch>
            </p:blipFill>
            <p:spPr bwMode="auto">
              <a:xfrm>
                <a:off x="2678" y="420"/>
                <a:ext cx="600" cy="300"/>
              </a:xfrm>
              <a:prstGeom prst="rect">
                <a:avLst/>
              </a:prstGeom>
              <a:noFill/>
              <a:ln w="9525">
                <a:noFill/>
                <a:miter lim="800000"/>
                <a:headEnd/>
                <a:tailEnd/>
              </a:ln>
            </p:spPr>
          </p:pic>
          <p:pic>
            <p:nvPicPr>
              <p:cNvPr id="75790" name="Picture 14" descr="broadcom">
                <a:hlinkClick r:id="rId17"/>
              </p:cNvPr>
              <p:cNvPicPr>
                <a:picLocks noChangeAspect="1" noChangeArrowheads="1"/>
              </p:cNvPicPr>
              <p:nvPr/>
            </p:nvPicPr>
            <p:blipFill>
              <a:blip r:embed="rId18"/>
              <a:srcRect/>
              <a:stretch>
                <a:fillRect/>
              </a:stretch>
            </p:blipFill>
            <p:spPr bwMode="auto">
              <a:xfrm>
                <a:off x="3288" y="422"/>
                <a:ext cx="600" cy="300"/>
              </a:xfrm>
              <a:prstGeom prst="rect">
                <a:avLst/>
              </a:prstGeom>
              <a:noFill/>
              <a:ln w="9525">
                <a:noFill/>
                <a:miter lim="800000"/>
                <a:headEnd/>
                <a:tailEnd/>
              </a:ln>
            </p:spPr>
          </p:pic>
          <p:pic>
            <p:nvPicPr>
              <p:cNvPr id="75791" name="Picture 15" descr="cirrus">
                <a:hlinkClick r:id="rId19"/>
              </p:cNvPr>
              <p:cNvPicPr>
                <a:picLocks noChangeAspect="1" noChangeArrowheads="1"/>
              </p:cNvPicPr>
              <p:nvPr/>
            </p:nvPicPr>
            <p:blipFill>
              <a:blip r:embed="rId20"/>
              <a:srcRect/>
              <a:stretch>
                <a:fillRect/>
              </a:stretch>
            </p:blipFill>
            <p:spPr bwMode="auto">
              <a:xfrm>
                <a:off x="3898" y="421"/>
                <a:ext cx="600" cy="300"/>
              </a:xfrm>
              <a:prstGeom prst="rect">
                <a:avLst/>
              </a:prstGeom>
              <a:noFill/>
              <a:ln w="9525">
                <a:noFill/>
                <a:miter lim="800000"/>
                <a:headEnd/>
                <a:tailEnd/>
              </a:ln>
            </p:spPr>
          </p:pic>
          <p:pic>
            <p:nvPicPr>
              <p:cNvPr id="75792" name="Picture 16" descr="Cisco">
                <a:hlinkClick r:id="rId21"/>
              </p:cNvPr>
              <p:cNvPicPr>
                <a:picLocks noChangeAspect="1" noChangeArrowheads="1"/>
              </p:cNvPicPr>
              <p:nvPr/>
            </p:nvPicPr>
            <p:blipFill>
              <a:blip r:embed="rId22"/>
              <a:srcRect/>
              <a:stretch>
                <a:fillRect/>
              </a:stretch>
            </p:blipFill>
            <p:spPr bwMode="auto">
              <a:xfrm>
                <a:off x="4506" y="423"/>
                <a:ext cx="600" cy="300"/>
              </a:xfrm>
              <a:prstGeom prst="rect">
                <a:avLst/>
              </a:prstGeom>
              <a:noFill/>
              <a:ln w="9525">
                <a:noFill/>
                <a:miter lim="800000"/>
                <a:headEnd/>
                <a:tailEnd/>
              </a:ln>
            </p:spPr>
          </p:pic>
          <p:pic>
            <p:nvPicPr>
              <p:cNvPr id="75793" name="Picture 17" descr="compaq">
                <a:hlinkClick r:id="rId23"/>
              </p:cNvPr>
              <p:cNvPicPr>
                <a:picLocks noChangeAspect="1" noChangeArrowheads="1"/>
              </p:cNvPicPr>
              <p:nvPr/>
            </p:nvPicPr>
            <p:blipFill>
              <a:blip r:embed="rId24"/>
              <a:srcRect/>
              <a:stretch>
                <a:fillRect/>
              </a:stretch>
            </p:blipFill>
            <p:spPr bwMode="auto">
              <a:xfrm>
                <a:off x="2070" y="734"/>
                <a:ext cx="600" cy="300"/>
              </a:xfrm>
              <a:prstGeom prst="rect">
                <a:avLst/>
              </a:prstGeom>
              <a:noFill/>
              <a:ln w="9525">
                <a:noFill/>
                <a:miter lim="800000"/>
                <a:headEnd/>
                <a:tailEnd/>
              </a:ln>
            </p:spPr>
          </p:pic>
          <p:pic>
            <p:nvPicPr>
              <p:cNvPr id="75794" name="Picture 18" descr="conexant">
                <a:hlinkClick r:id="rId25"/>
              </p:cNvPr>
              <p:cNvPicPr>
                <a:picLocks noChangeAspect="1" noChangeArrowheads="1"/>
              </p:cNvPicPr>
              <p:nvPr/>
            </p:nvPicPr>
            <p:blipFill>
              <a:blip r:embed="rId26"/>
              <a:srcRect/>
              <a:stretch>
                <a:fillRect/>
              </a:stretch>
            </p:blipFill>
            <p:spPr bwMode="auto">
              <a:xfrm>
                <a:off x="2682" y="738"/>
                <a:ext cx="600" cy="300"/>
              </a:xfrm>
              <a:prstGeom prst="rect">
                <a:avLst/>
              </a:prstGeom>
              <a:noFill/>
              <a:ln w="9525">
                <a:noFill/>
                <a:miter lim="800000"/>
                <a:headEnd/>
                <a:tailEnd/>
              </a:ln>
            </p:spPr>
          </p:pic>
          <p:pic>
            <p:nvPicPr>
              <p:cNvPr id="75795" name="Picture 19" descr="dlink_logo">
                <a:hlinkClick r:id="rId27"/>
              </p:cNvPr>
              <p:cNvPicPr>
                <a:picLocks noChangeAspect="1" noChangeArrowheads="1"/>
              </p:cNvPicPr>
              <p:nvPr/>
            </p:nvPicPr>
            <p:blipFill>
              <a:blip r:embed="rId28"/>
              <a:srcRect/>
              <a:stretch>
                <a:fillRect/>
              </a:stretch>
            </p:blipFill>
            <p:spPr bwMode="auto">
              <a:xfrm>
                <a:off x="3297" y="734"/>
                <a:ext cx="600" cy="300"/>
              </a:xfrm>
              <a:prstGeom prst="rect">
                <a:avLst/>
              </a:prstGeom>
              <a:noFill/>
              <a:ln w="9525">
                <a:noFill/>
                <a:miter lim="800000"/>
                <a:headEnd/>
                <a:tailEnd/>
              </a:ln>
            </p:spPr>
          </p:pic>
          <p:pic>
            <p:nvPicPr>
              <p:cNvPr id="75796" name="Picture 20" descr="enterasys">
                <a:hlinkClick r:id="rId29"/>
              </p:cNvPr>
              <p:cNvPicPr>
                <a:picLocks noChangeAspect="1" noChangeArrowheads="1"/>
              </p:cNvPicPr>
              <p:nvPr/>
            </p:nvPicPr>
            <p:blipFill>
              <a:blip r:embed="rId30"/>
              <a:srcRect/>
              <a:stretch>
                <a:fillRect/>
              </a:stretch>
            </p:blipFill>
            <p:spPr bwMode="auto">
              <a:xfrm>
                <a:off x="3910" y="735"/>
                <a:ext cx="600" cy="300"/>
              </a:xfrm>
              <a:prstGeom prst="rect">
                <a:avLst/>
              </a:prstGeom>
              <a:noFill/>
              <a:ln w="9525">
                <a:noFill/>
                <a:miter lim="800000"/>
                <a:headEnd/>
                <a:tailEnd/>
              </a:ln>
            </p:spPr>
          </p:pic>
          <p:pic>
            <p:nvPicPr>
              <p:cNvPr id="75797" name="Picture 21" descr="ericsson_blue">
                <a:hlinkClick r:id="rId31"/>
              </p:cNvPr>
              <p:cNvPicPr>
                <a:picLocks noChangeAspect="1" noChangeArrowheads="1"/>
              </p:cNvPicPr>
              <p:nvPr/>
            </p:nvPicPr>
            <p:blipFill>
              <a:blip r:embed="rId32"/>
              <a:srcRect/>
              <a:stretch>
                <a:fillRect/>
              </a:stretch>
            </p:blipFill>
            <p:spPr bwMode="auto">
              <a:xfrm>
                <a:off x="4518" y="734"/>
                <a:ext cx="600" cy="300"/>
              </a:xfrm>
              <a:prstGeom prst="rect">
                <a:avLst/>
              </a:prstGeom>
              <a:noFill/>
              <a:ln w="9525">
                <a:noFill/>
                <a:miter lim="800000"/>
                <a:headEnd/>
                <a:tailEnd/>
              </a:ln>
            </p:spPr>
          </p:pic>
          <p:pic>
            <p:nvPicPr>
              <p:cNvPr id="75798" name="Picture 22" descr="fujitsu_tag">
                <a:hlinkClick r:id="rId33"/>
              </p:cNvPr>
              <p:cNvPicPr>
                <a:picLocks noChangeAspect="1" noChangeArrowheads="1"/>
              </p:cNvPicPr>
              <p:nvPr/>
            </p:nvPicPr>
            <p:blipFill>
              <a:blip r:embed="rId34"/>
              <a:srcRect/>
              <a:stretch>
                <a:fillRect/>
              </a:stretch>
            </p:blipFill>
            <p:spPr bwMode="auto">
              <a:xfrm>
                <a:off x="2072" y="1050"/>
                <a:ext cx="600" cy="300"/>
              </a:xfrm>
              <a:prstGeom prst="rect">
                <a:avLst/>
              </a:prstGeom>
              <a:noFill/>
              <a:ln w="9525">
                <a:noFill/>
                <a:miter lim="800000"/>
                <a:headEnd/>
                <a:tailEnd/>
              </a:ln>
            </p:spPr>
          </p:pic>
          <p:pic>
            <p:nvPicPr>
              <p:cNvPr id="75799" name="Picture 23" descr="hp_logo">
                <a:hlinkClick r:id="rId35"/>
              </p:cNvPr>
              <p:cNvPicPr>
                <a:picLocks noChangeAspect="1" noChangeArrowheads="1"/>
              </p:cNvPicPr>
              <p:nvPr/>
            </p:nvPicPr>
            <p:blipFill>
              <a:blip r:embed="rId36"/>
              <a:srcRect/>
              <a:stretch>
                <a:fillRect/>
              </a:stretch>
            </p:blipFill>
            <p:spPr bwMode="auto">
              <a:xfrm>
                <a:off x="2685" y="1052"/>
                <a:ext cx="600" cy="300"/>
              </a:xfrm>
              <a:prstGeom prst="rect">
                <a:avLst/>
              </a:prstGeom>
              <a:noFill/>
              <a:ln w="9525">
                <a:noFill/>
                <a:miter lim="800000"/>
                <a:headEnd/>
                <a:tailEnd/>
              </a:ln>
            </p:spPr>
          </p:pic>
          <p:pic>
            <p:nvPicPr>
              <p:cNvPr id="75800" name="Picture 24" descr="IBM_logo">
                <a:hlinkClick r:id="rId37"/>
              </p:cNvPr>
              <p:cNvPicPr>
                <a:picLocks noChangeAspect="1" noChangeArrowheads="1"/>
              </p:cNvPicPr>
              <p:nvPr/>
            </p:nvPicPr>
            <p:blipFill>
              <a:blip r:embed="rId38"/>
              <a:srcRect/>
              <a:stretch>
                <a:fillRect/>
              </a:stretch>
            </p:blipFill>
            <p:spPr bwMode="auto">
              <a:xfrm>
                <a:off x="3295" y="1051"/>
                <a:ext cx="600" cy="300"/>
              </a:xfrm>
              <a:prstGeom prst="rect">
                <a:avLst/>
              </a:prstGeom>
              <a:noFill/>
              <a:ln w="9525">
                <a:noFill/>
                <a:miter lim="800000"/>
                <a:headEnd/>
                <a:tailEnd/>
              </a:ln>
            </p:spPr>
          </p:pic>
          <p:pic>
            <p:nvPicPr>
              <p:cNvPr id="75801" name="Picture 25" descr="intel_logo">
                <a:hlinkClick r:id="rId39"/>
              </p:cNvPr>
              <p:cNvPicPr>
                <a:picLocks noChangeAspect="1" noChangeArrowheads="1"/>
              </p:cNvPicPr>
              <p:nvPr/>
            </p:nvPicPr>
            <p:blipFill>
              <a:blip r:embed="rId40"/>
              <a:srcRect/>
              <a:stretch>
                <a:fillRect/>
              </a:stretch>
            </p:blipFill>
            <p:spPr bwMode="auto">
              <a:xfrm>
                <a:off x="3903" y="1050"/>
                <a:ext cx="600" cy="300"/>
              </a:xfrm>
              <a:prstGeom prst="rect">
                <a:avLst/>
              </a:prstGeom>
              <a:noFill/>
              <a:ln w="9525">
                <a:noFill/>
                <a:miter lim="800000"/>
                <a:headEnd/>
                <a:tailEnd/>
              </a:ln>
            </p:spPr>
          </p:pic>
          <p:pic>
            <p:nvPicPr>
              <p:cNvPr id="75802" name="Picture 26" descr="Intersil">
                <a:hlinkClick r:id="rId41"/>
              </p:cNvPr>
              <p:cNvPicPr>
                <a:picLocks noChangeAspect="1" noChangeArrowheads="1"/>
              </p:cNvPicPr>
              <p:nvPr/>
            </p:nvPicPr>
            <p:blipFill>
              <a:blip r:embed="rId42"/>
              <a:srcRect/>
              <a:stretch>
                <a:fillRect/>
              </a:stretch>
            </p:blipFill>
            <p:spPr bwMode="auto">
              <a:xfrm>
                <a:off x="4514" y="1054"/>
                <a:ext cx="600" cy="300"/>
              </a:xfrm>
              <a:prstGeom prst="rect">
                <a:avLst/>
              </a:prstGeom>
              <a:noFill/>
              <a:ln w="9525">
                <a:noFill/>
                <a:miter lim="800000"/>
                <a:headEnd/>
                <a:tailEnd/>
              </a:ln>
            </p:spPr>
          </p:pic>
          <p:pic>
            <p:nvPicPr>
              <p:cNvPr id="75803" name="Picture 27" descr="lge1">
                <a:hlinkClick r:id="rId43"/>
              </p:cNvPr>
              <p:cNvPicPr>
                <a:picLocks noChangeAspect="1" noChangeArrowheads="1"/>
              </p:cNvPicPr>
              <p:nvPr/>
            </p:nvPicPr>
            <p:blipFill>
              <a:blip r:embed="rId44"/>
              <a:srcRect/>
              <a:stretch>
                <a:fillRect/>
              </a:stretch>
            </p:blipFill>
            <p:spPr bwMode="auto">
              <a:xfrm>
                <a:off x="2069" y="1363"/>
                <a:ext cx="600" cy="300"/>
              </a:xfrm>
              <a:prstGeom prst="rect">
                <a:avLst/>
              </a:prstGeom>
              <a:noFill/>
              <a:ln w="9525">
                <a:noFill/>
                <a:miter lim="800000"/>
                <a:headEnd/>
                <a:tailEnd/>
              </a:ln>
            </p:spPr>
          </p:pic>
          <p:pic>
            <p:nvPicPr>
              <p:cNvPr id="75804" name="Picture 28" descr="linksys_new">
                <a:hlinkClick r:id="rId45"/>
              </p:cNvPr>
              <p:cNvPicPr>
                <a:picLocks noChangeAspect="1" noChangeArrowheads="1"/>
              </p:cNvPicPr>
              <p:nvPr/>
            </p:nvPicPr>
            <p:blipFill>
              <a:blip r:embed="rId46"/>
              <a:srcRect/>
              <a:stretch>
                <a:fillRect/>
              </a:stretch>
            </p:blipFill>
            <p:spPr bwMode="auto">
              <a:xfrm>
                <a:off x="2682" y="1365"/>
                <a:ext cx="600" cy="300"/>
              </a:xfrm>
              <a:prstGeom prst="rect">
                <a:avLst/>
              </a:prstGeom>
              <a:noFill/>
              <a:ln w="9525">
                <a:noFill/>
                <a:miter lim="800000"/>
                <a:headEnd/>
                <a:tailEnd/>
              </a:ln>
            </p:spPr>
          </p:pic>
          <p:pic>
            <p:nvPicPr>
              <p:cNvPr id="75805" name="Picture 29" descr="lucentlogo">
                <a:hlinkClick r:id="rId47"/>
              </p:cNvPr>
              <p:cNvPicPr>
                <a:picLocks noChangeAspect="1" noChangeArrowheads="1"/>
              </p:cNvPicPr>
              <p:nvPr/>
            </p:nvPicPr>
            <p:blipFill>
              <a:blip r:embed="rId48"/>
              <a:srcRect/>
              <a:stretch>
                <a:fillRect/>
              </a:stretch>
            </p:blipFill>
            <p:spPr bwMode="auto">
              <a:xfrm>
                <a:off x="3295" y="1362"/>
                <a:ext cx="600" cy="300"/>
              </a:xfrm>
              <a:prstGeom prst="rect">
                <a:avLst/>
              </a:prstGeom>
              <a:noFill/>
              <a:ln w="9525">
                <a:noFill/>
                <a:miter lim="800000"/>
                <a:headEnd/>
                <a:tailEnd/>
              </a:ln>
            </p:spPr>
          </p:pic>
          <p:pic>
            <p:nvPicPr>
              <p:cNvPr id="75806" name="Picture 30" descr="microsoft">
                <a:hlinkClick r:id="rId49"/>
              </p:cNvPr>
              <p:cNvPicPr>
                <a:picLocks noChangeAspect="1" noChangeArrowheads="1"/>
              </p:cNvPicPr>
              <p:nvPr/>
            </p:nvPicPr>
            <p:blipFill>
              <a:blip r:embed="rId50"/>
              <a:srcRect/>
              <a:stretch>
                <a:fillRect/>
              </a:stretch>
            </p:blipFill>
            <p:spPr bwMode="auto">
              <a:xfrm>
                <a:off x="3896" y="1363"/>
                <a:ext cx="600" cy="300"/>
              </a:xfrm>
              <a:prstGeom prst="rect">
                <a:avLst/>
              </a:prstGeom>
              <a:noFill/>
              <a:ln w="9525">
                <a:noFill/>
                <a:miter lim="800000"/>
                <a:headEnd/>
                <a:tailEnd/>
              </a:ln>
            </p:spPr>
          </p:pic>
          <p:pic>
            <p:nvPicPr>
              <p:cNvPr id="75807" name="Picture 31" descr="motorola">
                <a:hlinkClick r:id="rId51"/>
              </p:cNvPr>
              <p:cNvPicPr>
                <a:picLocks noChangeAspect="1" noChangeArrowheads="1"/>
              </p:cNvPicPr>
              <p:nvPr/>
            </p:nvPicPr>
            <p:blipFill>
              <a:blip r:embed="rId52"/>
              <a:srcRect/>
              <a:stretch>
                <a:fillRect/>
              </a:stretch>
            </p:blipFill>
            <p:spPr bwMode="auto">
              <a:xfrm>
                <a:off x="4509" y="1363"/>
                <a:ext cx="600" cy="300"/>
              </a:xfrm>
              <a:prstGeom prst="rect">
                <a:avLst/>
              </a:prstGeom>
              <a:noFill/>
              <a:ln w="9525">
                <a:noFill/>
                <a:miter lim="800000"/>
                <a:headEnd/>
                <a:tailEnd/>
              </a:ln>
            </p:spPr>
          </p:pic>
          <p:pic>
            <p:nvPicPr>
              <p:cNvPr id="75808" name="Picture 32" descr="natsemi">
                <a:hlinkClick r:id="rId53"/>
              </p:cNvPr>
              <p:cNvPicPr>
                <a:picLocks noChangeAspect="1" noChangeArrowheads="1"/>
              </p:cNvPicPr>
              <p:nvPr/>
            </p:nvPicPr>
            <p:blipFill>
              <a:blip r:embed="rId54"/>
              <a:srcRect/>
              <a:stretch>
                <a:fillRect/>
              </a:stretch>
            </p:blipFill>
            <p:spPr bwMode="auto">
              <a:xfrm>
                <a:off x="2070" y="1674"/>
                <a:ext cx="600" cy="300"/>
              </a:xfrm>
              <a:prstGeom prst="rect">
                <a:avLst/>
              </a:prstGeom>
              <a:noFill/>
              <a:ln w="9525">
                <a:noFill/>
                <a:miter lim="800000"/>
                <a:headEnd/>
                <a:tailEnd/>
              </a:ln>
            </p:spPr>
          </p:pic>
          <p:pic>
            <p:nvPicPr>
              <p:cNvPr id="75809" name="Picture 33" descr="nec_logo">
                <a:hlinkClick r:id="rId55"/>
              </p:cNvPr>
              <p:cNvPicPr>
                <a:picLocks noChangeAspect="1" noChangeArrowheads="1"/>
              </p:cNvPicPr>
              <p:nvPr/>
            </p:nvPicPr>
            <p:blipFill>
              <a:blip r:embed="rId56"/>
              <a:srcRect/>
              <a:stretch>
                <a:fillRect/>
              </a:stretch>
            </p:blipFill>
            <p:spPr bwMode="auto">
              <a:xfrm>
                <a:off x="2679" y="1671"/>
                <a:ext cx="600" cy="300"/>
              </a:xfrm>
              <a:prstGeom prst="rect">
                <a:avLst/>
              </a:prstGeom>
              <a:noFill/>
              <a:ln w="9525">
                <a:noFill/>
                <a:miter lim="800000"/>
                <a:headEnd/>
                <a:tailEnd/>
              </a:ln>
            </p:spPr>
          </p:pic>
          <p:pic>
            <p:nvPicPr>
              <p:cNvPr id="75810" name="Picture 34" descr="netgear">
                <a:hlinkClick r:id="rId57"/>
              </p:cNvPr>
              <p:cNvPicPr>
                <a:picLocks noChangeAspect="1" noChangeArrowheads="1"/>
              </p:cNvPicPr>
              <p:nvPr/>
            </p:nvPicPr>
            <p:blipFill>
              <a:blip r:embed="rId58"/>
              <a:srcRect/>
              <a:stretch>
                <a:fillRect/>
              </a:stretch>
            </p:blipFill>
            <p:spPr bwMode="auto">
              <a:xfrm>
                <a:off x="3292" y="1671"/>
                <a:ext cx="600" cy="300"/>
              </a:xfrm>
              <a:prstGeom prst="rect">
                <a:avLst/>
              </a:prstGeom>
              <a:noFill/>
              <a:ln w="9525">
                <a:noFill/>
                <a:miter lim="800000"/>
                <a:headEnd/>
                <a:tailEnd/>
              </a:ln>
            </p:spPr>
          </p:pic>
          <p:pic>
            <p:nvPicPr>
              <p:cNvPr id="75811" name="Picture 35" descr="nokia_logo">
                <a:hlinkClick r:id="rId59"/>
              </p:cNvPr>
              <p:cNvPicPr>
                <a:picLocks noChangeAspect="1" noChangeArrowheads="1"/>
              </p:cNvPicPr>
              <p:nvPr/>
            </p:nvPicPr>
            <p:blipFill>
              <a:blip r:embed="rId60"/>
              <a:srcRect/>
              <a:stretch>
                <a:fillRect/>
              </a:stretch>
            </p:blipFill>
            <p:spPr bwMode="auto">
              <a:xfrm>
                <a:off x="3904" y="1673"/>
                <a:ext cx="600" cy="300"/>
              </a:xfrm>
              <a:prstGeom prst="rect">
                <a:avLst/>
              </a:prstGeom>
              <a:noFill/>
              <a:ln w="9525">
                <a:noFill/>
                <a:miter lim="800000"/>
                <a:headEnd/>
                <a:tailEnd/>
              </a:ln>
            </p:spPr>
          </p:pic>
          <p:pic>
            <p:nvPicPr>
              <p:cNvPr id="75812" name="Picture 36" descr="philips">
                <a:hlinkClick r:id="rId61"/>
              </p:cNvPr>
              <p:cNvPicPr>
                <a:picLocks noChangeAspect="1" noChangeArrowheads="1"/>
              </p:cNvPicPr>
              <p:nvPr/>
            </p:nvPicPr>
            <p:blipFill>
              <a:blip r:embed="rId62"/>
              <a:srcRect/>
              <a:stretch>
                <a:fillRect/>
              </a:stretch>
            </p:blipFill>
            <p:spPr bwMode="auto">
              <a:xfrm>
                <a:off x="4515" y="1674"/>
                <a:ext cx="600" cy="300"/>
              </a:xfrm>
              <a:prstGeom prst="rect">
                <a:avLst/>
              </a:prstGeom>
              <a:noFill/>
              <a:ln w="9525">
                <a:noFill/>
                <a:miter lim="800000"/>
                <a:headEnd/>
                <a:tailEnd/>
              </a:ln>
            </p:spPr>
          </p:pic>
          <p:pic>
            <p:nvPicPr>
              <p:cNvPr id="75813" name="Picture 37" descr="proxim">
                <a:hlinkClick r:id="rId63"/>
              </p:cNvPr>
              <p:cNvPicPr>
                <a:picLocks noChangeAspect="1" noChangeArrowheads="1"/>
              </p:cNvPicPr>
              <p:nvPr/>
            </p:nvPicPr>
            <p:blipFill>
              <a:blip r:embed="rId64"/>
              <a:srcRect/>
              <a:stretch>
                <a:fillRect/>
              </a:stretch>
            </p:blipFill>
            <p:spPr bwMode="auto">
              <a:xfrm>
                <a:off x="2067" y="1987"/>
                <a:ext cx="600" cy="300"/>
              </a:xfrm>
              <a:prstGeom prst="rect">
                <a:avLst/>
              </a:prstGeom>
              <a:noFill/>
              <a:ln w="9525">
                <a:noFill/>
                <a:miter lim="800000"/>
                <a:headEnd/>
                <a:tailEnd/>
              </a:ln>
            </p:spPr>
          </p:pic>
          <p:pic>
            <p:nvPicPr>
              <p:cNvPr id="75814" name="Picture 38" descr="ricoh">
                <a:hlinkClick r:id="rId65"/>
              </p:cNvPr>
              <p:cNvPicPr>
                <a:picLocks noChangeAspect="1" noChangeArrowheads="1"/>
              </p:cNvPicPr>
              <p:nvPr/>
            </p:nvPicPr>
            <p:blipFill>
              <a:blip r:embed="rId66"/>
              <a:srcRect/>
              <a:stretch>
                <a:fillRect/>
              </a:stretch>
            </p:blipFill>
            <p:spPr bwMode="auto">
              <a:xfrm>
                <a:off x="2679" y="1984"/>
                <a:ext cx="600" cy="300"/>
              </a:xfrm>
              <a:prstGeom prst="rect">
                <a:avLst/>
              </a:prstGeom>
              <a:noFill/>
              <a:ln w="9525">
                <a:noFill/>
                <a:miter lim="800000"/>
                <a:headEnd/>
                <a:tailEnd/>
              </a:ln>
            </p:spPr>
          </p:pic>
          <p:pic>
            <p:nvPicPr>
              <p:cNvPr id="75815" name="Picture 39" descr="samsung">
                <a:hlinkClick r:id="rId67"/>
              </p:cNvPr>
              <p:cNvPicPr>
                <a:picLocks noChangeAspect="1" noChangeArrowheads="1"/>
              </p:cNvPicPr>
              <p:nvPr/>
            </p:nvPicPr>
            <p:blipFill>
              <a:blip r:embed="rId68"/>
              <a:srcRect/>
              <a:stretch>
                <a:fillRect/>
              </a:stretch>
            </p:blipFill>
            <p:spPr bwMode="auto">
              <a:xfrm>
                <a:off x="3288" y="1983"/>
                <a:ext cx="600" cy="300"/>
              </a:xfrm>
              <a:prstGeom prst="rect">
                <a:avLst/>
              </a:prstGeom>
              <a:noFill/>
              <a:ln w="9525">
                <a:noFill/>
                <a:miter lim="800000"/>
                <a:headEnd/>
                <a:tailEnd/>
              </a:ln>
            </p:spPr>
          </p:pic>
          <p:pic>
            <p:nvPicPr>
              <p:cNvPr id="75816" name="Picture 40" descr="sharplabs_withTag">
                <a:hlinkClick r:id="rId69"/>
              </p:cNvPr>
              <p:cNvPicPr>
                <a:picLocks noChangeAspect="1" noChangeArrowheads="1"/>
              </p:cNvPicPr>
              <p:nvPr/>
            </p:nvPicPr>
            <p:blipFill>
              <a:blip r:embed="rId70"/>
              <a:srcRect/>
              <a:stretch>
                <a:fillRect/>
              </a:stretch>
            </p:blipFill>
            <p:spPr bwMode="auto">
              <a:xfrm>
                <a:off x="3901" y="1982"/>
                <a:ext cx="600" cy="300"/>
              </a:xfrm>
              <a:prstGeom prst="rect">
                <a:avLst/>
              </a:prstGeom>
              <a:noFill/>
              <a:ln w="9525">
                <a:noFill/>
                <a:miter lim="800000"/>
                <a:headEnd/>
                <a:tailEnd/>
              </a:ln>
            </p:spPr>
          </p:pic>
          <p:pic>
            <p:nvPicPr>
              <p:cNvPr id="75817" name="Picture 41" descr="siemens">
                <a:hlinkClick r:id="rId71"/>
              </p:cNvPr>
              <p:cNvPicPr>
                <a:picLocks noChangeAspect="1" noChangeArrowheads="1"/>
              </p:cNvPicPr>
              <p:nvPr/>
            </p:nvPicPr>
            <p:blipFill>
              <a:blip r:embed="rId72"/>
              <a:srcRect/>
              <a:stretch>
                <a:fillRect/>
              </a:stretch>
            </p:blipFill>
            <p:spPr bwMode="auto">
              <a:xfrm>
                <a:off x="4515" y="1984"/>
                <a:ext cx="600" cy="300"/>
              </a:xfrm>
              <a:prstGeom prst="rect">
                <a:avLst/>
              </a:prstGeom>
              <a:noFill/>
              <a:ln w="9525">
                <a:noFill/>
                <a:miter lim="800000"/>
                <a:headEnd/>
                <a:tailEnd/>
              </a:ln>
            </p:spPr>
          </p:pic>
          <p:pic>
            <p:nvPicPr>
              <p:cNvPr id="75818" name="Picture 42" descr="sony">
                <a:hlinkClick r:id="rId73"/>
              </p:cNvPr>
              <p:cNvPicPr>
                <a:picLocks noChangeAspect="1" noChangeArrowheads="1"/>
              </p:cNvPicPr>
              <p:nvPr/>
            </p:nvPicPr>
            <p:blipFill>
              <a:blip r:embed="rId74"/>
              <a:srcRect/>
              <a:stretch>
                <a:fillRect/>
              </a:stretch>
            </p:blipFill>
            <p:spPr bwMode="auto">
              <a:xfrm>
                <a:off x="4517" y="2292"/>
                <a:ext cx="600" cy="300"/>
              </a:xfrm>
              <a:prstGeom prst="rect">
                <a:avLst/>
              </a:prstGeom>
              <a:noFill/>
              <a:ln w="9525">
                <a:noFill/>
                <a:miter lim="800000"/>
                <a:headEnd/>
                <a:tailEnd/>
              </a:ln>
            </p:spPr>
          </p:pic>
          <p:pic>
            <p:nvPicPr>
              <p:cNvPr id="75819" name="Picture 43" descr="tdk">
                <a:hlinkClick r:id="rId75"/>
              </p:cNvPr>
              <p:cNvPicPr>
                <a:picLocks noChangeAspect="1" noChangeArrowheads="1"/>
              </p:cNvPicPr>
              <p:nvPr/>
            </p:nvPicPr>
            <p:blipFill>
              <a:blip r:embed="rId76"/>
              <a:srcRect/>
              <a:stretch>
                <a:fillRect/>
              </a:stretch>
            </p:blipFill>
            <p:spPr bwMode="auto">
              <a:xfrm>
                <a:off x="2069" y="2293"/>
                <a:ext cx="600" cy="300"/>
              </a:xfrm>
              <a:prstGeom prst="rect">
                <a:avLst/>
              </a:prstGeom>
              <a:noFill/>
              <a:ln w="9525">
                <a:noFill/>
                <a:miter lim="800000"/>
                <a:headEnd/>
                <a:tailEnd/>
              </a:ln>
            </p:spPr>
          </p:pic>
          <p:pic>
            <p:nvPicPr>
              <p:cNvPr id="75820" name="Picture 44" descr="texas_inst">
                <a:hlinkClick r:id="rId77"/>
              </p:cNvPr>
              <p:cNvPicPr>
                <a:picLocks noChangeAspect="1" noChangeArrowheads="1"/>
              </p:cNvPicPr>
              <p:nvPr/>
            </p:nvPicPr>
            <p:blipFill>
              <a:blip r:embed="rId78"/>
              <a:srcRect/>
              <a:stretch>
                <a:fillRect/>
              </a:stretch>
            </p:blipFill>
            <p:spPr bwMode="auto">
              <a:xfrm>
                <a:off x="3289" y="2295"/>
                <a:ext cx="600" cy="300"/>
              </a:xfrm>
              <a:prstGeom prst="rect">
                <a:avLst/>
              </a:prstGeom>
              <a:noFill/>
              <a:ln w="9525">
                <a:noFill/>
                <a:miter lim="800000"/>
                <a:headEnd/>
                <a:tailEnd/>
              </a:ln>
            </p:spPr>
          </p:pic>
          <p:pic>
            <p:nvPicPr>
              <p:cNvPr id="75821" name="Picture 45" descr="toshiba">
                <a:hlinkClick r:id="rId79"/>
              </p:cNvPr>
              <p:cNvPicPr>
                <a:picLocks noChangeAspect="1" noChangeArrowheads="1"/>
              </p:cNvPicPr>
              <p:nvPr/>
            </p:nvPicPr>
            <p:blipFill>
              <a:blip r:embed="rId80"/>
              <a:srcRect/>
              <a:stretch>
                <a:fillRect/>
              </a:stretch>
            </p:blipFill>
            <p:spPr bwMode="auto">
              <a:xfrm>
                <a:off x="2679" y="2297"/>
                <a:ext cx="600" cy="300"/>
              </a:xfrm>
              <a:prstGeom prst="rect">
                <a:avLst/>
              </a:prstGeom>
              <a:noFill/>
              <a:ln w="9525">
                <a:noFill/>
                <a:miter lim="800000"/>
                <a:headEnd/>
                <a:tailEnd/>
              </a:ln>
            </p:spPr>
          </p:pic>
          <p:pic>
            <p:nvPicPr>
              <p:cNvPr id="75822" name="Picture 46" descr="yamaha">
                <a:hlinkClick r:id="rId81"/>
              </p:cNvPr>
              <p:cNvPicPr>
                <a:picLocks noChangeAspect="1" noChangeArrowheads="1"/>
              </p:cNvPicPr>
              <p:nvPr/>
            </p:nvPicPr>
            <p:blipFill>
              <a:blip r:embed="rId82"/>
              <a:srcRect/>
              <a:stretch>
                <a:fillRect/>
              </a:stretch>
            </p:blipFill>
            <p:spPr bwMode="auto">
              <a:xfrm>
                <a:off x="3902" y="2294"/>
                <a:ext cx="600" cy="300"/>
              </a:xfrm>
              <a:prstGeom prst="rect">
                <a:avLst/>
              </a:prstGeom>
              <a:noFill/>
              <a:ln w="9525">
                <a:noFill/>
                <a:miter lim="800000"/>
                <a:headEnd/>
                <a:tailEnd/>
              </a:ln>
            </p:spPr>
          </p:pic>
        </p:grpSp>
      </p:grpSp>
      <p:pic>
        <p:nvPicPr>
          <p:cNvPr id="75823" name="Picture 47" descr="WiFiZONE"/>
          <p:cNvPicPr>
            <a:picLocks noChangeAspect="1" noChangeArrowheads="1"/>
          </p:cNvPicPr>
          <p:nvPr/>
        </p:nvPicPr>
        <p:blipFill>
          <a:blip r:embed="rId83"/>
          <a:srcRect/>
          <a:stretch>
            <a:fillRect/>
          </a:stretch>
        </p:blipFill>
        <p:spPr bwMode="auto">
          <a:xfrm>
            <a:off x="1187450" y="1916113"/>
            <a:ext cx="1828800" cy="1419225"/>
          </a:xfrm>
          <a:prstGeom prst="rect">
            <a:avLst/>
          </a:prstGeom>
          <a:noFill/>
        </p:spPr>
      </p:pic>
    </p:spTree>
    <p:extLst>
      <p:ext uri="{BB962C8B-B14F-4D97-AF65-F5344CB8AC3E}">
        <p14:creationId xmlns:p14="http://schemas.microsoft.com/office/powerpoint/2010/main" val="147463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1000" fill="hold"/>
                                        <p:tgtEl>
                                          <p:spTgt spid="75780"/>
                                        </p:tgtEl>
                                        <p:attrNameLst>
                                          <p:attrName>ppt_w</p:attrName>
                                        </p:attrNameLst>
                                      </p:cBhvr>
                                      <p:tavLst>
                                        <p:tav tm="0">
                                          <p:val>
                                            <p:fltVal val="0"/>
                                          </p:val>
                                        </p:tav>
                                        <p:tav tm="100000">
                                          <p:val>
                                            <p:strVal val="#ppt_w"/>
                                          </p:val>
                                        </p:tav>
                                      </p:tavLst>
                                    </p:anim>
                                    <p:anim calcmode="lin" valueType="num">
                                      <p:cBhvr>
                                        <p:cTn id="8" dur="1000" fill="hold"/>
                                        <p:tgtEl>
                                          <p:spTgt spid="75780"/>
                                        </p:tgtEl>
                                        <p:attrNameLst>
                                          <p:attrName>ppt_h</p:attrName>
                                        </p:attrNameLst>
                                      </p:cBhvr>
                                      <p:tavLst>
                                        <p:tav tm="0">
                                          <p:val>
                                            <p:fltVal val="0"/>
                                          </p:val>
                                        </p:tav>
                                        <p:tav tm="100000">
                                          <p:val>
                                            <p:strVal val="#ppt_h"/>
                                          </p:val>
                                        </p:tav>
                                      </p:tavLst>
                                    </p:anim>
                                    <p:animEffect transition="in" filter="fade">
                                      <p:cBhvr>
                                        <p:cTn id="9" dur="10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B25A-7EDA-4268-9582-BD191CE64639}"/>
              </a:ext>
            </a:extLst>
          </p:cNvPr>
          <p:cNvSpPr>
            <a:spLocks noGrp="1"/>
          </p:cNvSpPr>
          <p:nvPr>
            <p:ph type="title"/>
          </p:nvPr>
        </p:nvSpPr>
        <p:spPr/>
        <p:txBody>
          <a:bodyPr/>
          <a:lstStyle/>
          <a:p>
            <a:r>
              <a:rPr lang="en-US" dirty="0"/>
              <a:t>Hotspot</a:t>
            </a:r>
          </a:p>
        </p:txBody>
      </p:sp>
      <p:sp>
        <p:nvSpPr>
          <p:cNvPr id="3" name="Content Placeholder 2">
            <a:extLst>
              <a:ext uri="{FF2B5EF4-FFF2-40B4-BE49-F238E27FC236}">
                <a16:creationId xmlns:a16="http://schemas.microsoft.com/office/drawing/2014/main" id="{144054A1-526D-420B-B7E4-A3D8B6806C7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16268FC-D395-4D95-B2CC-50BAC1D000C3}"/>
              </a:ext>
            </a:extLst>
          </p:cNvPr>
          <p:cNvPicPr>
            <a:picLocks noChangeAspect="1" noChangeArrowheads="1"/>
          </p:cNvPicPr>
          <p:nvPr/>
        </p:nvPicPr>
        <p:blipFill>
          <a:blip r:embed="rId2"/>
          <a:srcRect/>
          <a:stretch>
            <a:fillRect/>
          </a:stretch>
        </p:blipFill>
        <p:spPr bwMode="auto">
          <a:xfrm>
            <a:off x="1981200" y="1600200"/>
            <a:ext cx="5410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6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a:extLst>
              <a:ext uri="{FF2B5EF4-FFF2-40B4-BE49-F238E27FC236}">
                <a16:creationId xmlns:a16="http://schemas.microsoft.com/office/drawing/2014/main" id="{B0EA29BA-9973-48C4-976C-DE89285F7F91}"/>
              </a:ext>
            </a:extLst>
          </p:cNvPr>
          <p:cNvSpPr>
            <a:spLocks noGrp="1" noChangeArrowheads="1"/>
          </p:cNvSpPr>
          <p:nvPr>
            <p:ph type="title" idx="4294967295"/>
          </p:nvPr>
        </p:nvSpPr>
        <p:spPr/>
        <p:txBody>
          <a:bodyPr anchor="t"/>
          <a:lstStyle/>
          <a:p>
            <a:r>
              <a:rPr lang="en-US" altLang="en-US"/>
              <a:t>Wi-Fi Hotspot Public Access</a:t>
            </a:r>
          </a:p>
        </p:txBody>
      </p:sp>
      <p:sp>
        <p:nvSpPr>
          <p:cNvPr id="615427" name="Rectangle 3">
            <a:extLst>
              <a:ext uri="{FF2B5EF4-FFF2-40B4-BE49-F238E27FC236}">
                <a16:creationId xmlns:a16="http://schemas.microsoft.com/office/drawing/2014/main" id="{5769A4C7-A211-47A9-BDC7-CB7BE4C716E9}"/>
              </a:ext>
            </a:extLst>
          </p:cNvPr>
          <p:cNvSpPr>
            <a:spLocks noGrp="1" noChangeArrowheads="1"/>
          </p:cNvSpPr>
          <p:nvPr>
            <p:ph type="body" idx="4294967295"/>
          </p:nvPr>
        </p:nvSpPr>
        <p:spPr>
          <a:xfrm>
            <a:off x="0" y="2003425"/>
            <a:ext cx="5791200" cy="3254375"/>
          </a:xfrm>
        </p:spPr>
        <p:txBody>
          <a:bodyPr/>
          <a:lstStyle/>
          <a:p>
            <a:pPr lvl="1">
              <a:buFontTx/>
              <a:buChar char="•"/>
            </a:pPr>
            <a:r>
              <a:rPr lang="en-US" altLang="en-US"/>
              <a:t>517,242 hot spots in 144 countries</a:t>
            </a:r>
          </a:p>
          <a:p>
            <a:pPr lvl="2"/>
            <a:r>
              <a:rPr lang="en-US" altLang="en-US" sz="2000" i="1"/>
              <a:t>Source: JiWire </a:t>
            </a:r>
            <a:r>
              <a:rPr lang="en-US" altLang="en-US" i="1">
                <a:hlinkClick r:id="rId3"/>
              </a:rPr>
              <a:t>http://v4.jiwire.com/search-hotspot-locations.htm</a:t>
            </a:r>
            <a:endParaRPr lang="en-US" altLang="en-US" i="1"/>
          </a:p>
          <a:p>
            <a:pPr lvl="1">
              <a:buFontTx/>
              <a:buChar char="•"/>
            </a:pPr>
            <a:endParaRPr lang="en-US" altLang="en-US"/>
          </a:p>
          <a:p>
            <a:pPr lvl="1">
              <a:buFontTx/>
              <a:buChar char="•"/>
            </a:pPr>
            <a:r>
              <a:rPr lang="en-US" altLang="en-US"/>
              <a:t>87% of US hotels offer Wi-Fi</a:t>
            </a:r>
          </a:p>
          <a:p>
            <a:pPr lvl="2"/>
            <a:r>
              <a:rPr lang="en-US" altLang="en-US" sz="2000" i="1"/>
              <a:t>Source: American Hotel &amp; Lodging Assn</a:t>
            </a:r>
          </a:p>
        </p:txBody>
      </p:sp>
      <p:pic>
        <p:nvPicPr>
          <p:cNvPr id="615428" name="Picture 5" descr="200256637-001_4">
            <a:extLst>
              <a:ext uri="{FF2B5EF4-FFF2-40B4-BE49-F238E27FC236}">
                <a16:creationId xmlns:a16="http://schemas.microsoft.com/office/drawing/2014/main" id="{15BD2023-A975-4626-B80C-9FF1615D3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828800"/>
            <a:ext cx="2598738" cy="39147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997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a:extLst>
              <a:ext uri="{FF2B5EF4-FFF2-40B4-BE49-F238E27FC236}">
                <a16:creationId xmlns:a16="http://schemas.microsoft.com/office/drawing/2014/main" id="{0F81D3D8-81A1-4DE0-8640-A14CBD878A10}"/>
              </a:ext>
            </a:extLst>
          </p:cNvPr>
          <p:cNvSpPr>
            <a:spLocks noGrp="1" noChangeArrowheads="1"/>
          </p:cNvSpPr>
          <p:nvPr>
            <p:ph type="title" idx="4294967295"/>
          </p:nvPr>
        </p:nvSpPr>
        <p:spPr/>
        <p:txBody>
          <a:bodyPr anchor="t"/>
          <a:lstStyle/>
          <a:p>
            <a:r>
              <a:rPr lang="en-GB" altLang="en-US"/>
              <a:t>The 802 LAN Architecture</a:t>
            </a:r>
          </a:p>
        </p:txBody>
      </p:sp>
      <p:sp>
        <p:nvSpPr>
          <p:cNvPr id="764931" name="Rectangle 3">
            <a:extLst>
              <a:ext uri="{FF2B5EF4-FFF2-40B4-BE49-F238E27FC236}">
                <a16:creationId xmlns:a16="http://schemas.microsoft.com/office/drawing/2014/main" id="{961EAE19-68DA-49C7-9319-4CF55AF8EFA0}"/>
              </a:ext>
            </a:extLst>
          </p:cNvPr>
          <p:cNvSpPr>
            <a:spLocks noChangeArrowheads="1"/>
          </p:cNvSpPr>
          <p:nvPr/>
        </p:nvSpPr>
        <p:spPr bwMode="auto">
          <a:xfrm>
            <a:off x="2286000" y="5105400"/>
            <a:ext cx="838200" cy="304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600"/>
              <a:t>Phy</a:t>
            </a:r>
          </a:p>
        </p:txBody>
      </p:sp>
      <p:sp>
        <p:nvSpPr>
          <p:cNvPr id="764932" name="Rectangle 4">
            <a:extLst>
              <a:ext uri="{FF2B5EF4-FFF2-40B4-BE49-F238E27FC236}">
                <a16:creationId xmlns:a16="http://schemas.microsoft.com/office/drawing/2014/main" id="{FEB8813F-A74F-4FCB-8BB1-5D2DAEF3CA6E}"/>
              </a:ext>
            </a:extLst>
          </p:cNvPr>
          <p:cNvSpPr>
            <a:spLocks noChangeArrowheads="1"/>
          </p:cNvSpPr>
          <p:nvPr/>
        </p:nvSpPr>
        <p:spPr bwMode="auto">
          <a:xfrm>
            <a:off x="4038600" y="5105400"/>
            <a:ext cx="838200" cy="304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600"/>
              <a:t>Phy</a:t>
            </a:r>
          </a:p>
        </p:txBody>
      </p:sp>
      <p:sp>
        <p:nvSpPr>
          <p:cNvPr id="764933" name="Rectangle 5">
            <a:extLst>
              <a:ext uri="{FF2B5EF4-FFF2-40B4-BE49-F238E27FC236}">
                <a16:creationId xmlns:a16="http://schemas.microsoft.com/office/drawing/2014/main" id="{17499CE9-7D4D-429D-B620-46603B3DA93E}"/>
              </a:ext>
            </a:extLst>
          </p:cNvPr>
          <p:cNvSpPr>
            <a:spLocks noChangeArrowheads="1"/>
          </p:cNvSpPr>
          <p:nvPr/>
        </p:nvSpPr>
        <p:spPr bwMode="auto">
          <a:xfrm>
            <a:off x="5029200" y="5105400"/>
            <a:ext cx="838200" cy="304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600"/>
              <a:t>Phy</a:t>
            </a:r>
          </a:p>
        </p:txBody>
      </p:sp>
      <p:sp>
        <p:nvSpPr>
          <p:cNvPr id="764934" name="Rectangle 6">
            <a:extLst>
              <a:ext uri="{FF2B5EF4-FFF2-40B4-BE49-F238E27FC236}">
                <a16:creationId xmlns:a16="http://schemas.microsoft.com/office/drawing/2014/main" id="{106CAA3C-FC0A-4F01-A2EB-A7B035B34F05}"/>
              </a:ext>
            </a:extLst>
          </p:cNvPr>
          <p:cNvSpPr>
            <a:spLocks noChangeArrowheads="1"/>
          </p:cNvSpPr>
          <p:nvPr/>
        </p:nvSpPr>
        <p:spPr bwMode="auto">
          <a:xfrm>
            <a:off x="6781800" y="5105400"/>
            <a:ext cx="838200" cy="304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600"/>
              <a:t>Phy</a:t>
            </a:r>
          </a:p>
        </p:txBody>
      </p:sp>
      <p:sp>
        <p:nvSpPr>
          <p:cNvPr id="764935" name="Rectangle 7">
            <a:extLst>
              <a:ext uri="{FF2B5EF4-FFF2-40B4-BE49-F238E27FC236}">
                <a16:creationId xmlns:a16="http://schemas.microsoft.com/office/drawing/2014/main" id="{8CCBDE33-CA6F-4A54-BB46-5A4E6C2A890E}"/>
              </a:ext>
            </a:extLst>
          </p:cNvPr>
          <p:cNvSpPr>
            <a:spLocks noChangeArrowheads="1"/>
          </p:cNvSpPr>
          <p:nvPr/>
        </p:nvSpPr>
        <p:spPr bwMode="auto">
          <a:xfrm>
            <a:off x="2286000" y="3962400"/>
            <a:ext cx="838200" cy="1143000"/>
          </a:xfrm>
          <a:prstGeom prst="rect">
            <a:avLst/>
          </a:prstGeom>
          <a:solidFill>
            <a:schemeClr va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600"/>
              <a:t>MAC</a:t>
            </a:r>
          </a:p>
        </p:txBody>
      </p:sp>
      <p:sp>
        <p:nvSpPr>
          <p:cNvPr id="764936" name="Rectangle 8">
            <a:extLst>
              <a:ext uri="{FF2B5EF4-FFF2-40B4-BE49-F238E27FC236}">
                <a16:creationId xmlns:a16="http://schemas.microsoft.com/office/drawing/2014/main" id="{7FC10AD6-9079-414E-9810-1BD0D7A2BE23}"/>
              </a:ext>
            </a:extLst>
          </p:cNvPr>
          <p:cNvSpPr>
            <a:spLocks noChangeArrowheads="1"/>
          </p:cNvSpPr>
          <p:nvPr/>
        </p:nvSpPr>
        <p:spPr bwMode="auto">
          <a:xfrm>
            <a:off x="6781800" y="3962400"/>
            <a:ext cx="838200" cy="1143000"/>
          </a:xfrm>
          <a:prstGeom prst="rect">
            <a:avLst/>
          </a:prstGeom>
          <a:solidFill>
            <a:schemeClr va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600"/>
              <a:t>MAC</a:t>
            </a:r>
          </a:p>
        </p:txBody>
      </p:sp>
      <p:sp>
        <p:nvSpPr>
          <p:cNvPr id="764937" name="Rectangle 9">
            <a:extLst>
              <a:ext uri="{FF2B5EF4-FFF2-40B4-BE49-F238E27FC236}">
                <a16:creationId xmlns:a16="http://schemas.microsoft.com/office/drawing/2014/main" id="{F2D0C562-479C-426D-8D74-731005931A48}"/>
              </a:ext>
            </a:extLst>
          </p:cNvPr>
          <p:cNvSpPr>
            <a:spLocks noChangeArrowheads="1"/>
          </p:cNvSpPr>
          <p:nvPr/>
        </p:nvSpPr>
        <p:spPr bwMode="auto">
          <a:xfrm>
            <a:off x="2286000" y="3657600"/>
            <a:ext cx="838200" cy="3048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600"/>
              <a:t>LLC</a:t>
            </a:r>
          </a:p>
        </p:txBody>
      </p:sp>
      <p:sp>
        <p:nvSpPr>
          <p:cNvPr id="764938" name="Rectangle 10">
            <a:extLst>
              <a:ext uri="{FF2B5EF4-FFF2-40B4-BE49-F238E27FC236}">
                <a16:creationId xmlns:a16="http://schemas.microsoft.com/office/drawing/2014/main" id="{7058E73C-2D72-479B-A53D-E0FC3FC91764}"/>
              </a:ext>
            </a:extLst>
          </p:cNvPr>
          <p:cNvSpPr>
            <a:spLocks noChangeArrowheads="1"/>
          </p:cNvSpPr>
          <p:nvPr/>
        </p:nvSpPr>
        <p:spPr bwMode="auto">
          <a:xfrm>
            <a:off x="6781800" y="3657600"/>
            <a:ext cx="838200" cy="3048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600"/>
              <a:t>LLC</a:t>
            </a:r>
          </a:p>
        </p:txBody>
      </p:sp>
      <p:sp>
        <p:nvSpPr>
          <p:cNvPr id="764939" name="Rectangle 11">
            <a:extLst>
              <a:ext uri="{FF2B5EF4-FFF2-40B4-BE49-F238E27FC236}">
                <a16:creationId xmlns:a16="http://schemas.microsoft.com/office/drawing/2014/main" id="{1609B3AD-97B1-4CF1-AEA1-8E0A384E5E93}"/>
              </a:ext>
            </a:extLst>
          </p:cNvPr>
          <p:cNvSpPr>
            <a:spLocks noChangeArrowheads="1"/>
          </p:cNvSpPr>
          <p:nvPr/>
        </p:nvSpPr>
        <p:spPr bwMode="auto">
          <a:xfrm>
            <a:off x="4038600" y="3962400"/>
            <a:ext cx="838200" cy="1143000"/>
          </a:xfrm>
          <a:prstGeom prst="rect">
            <a:avLst/>
          </a:prstGeom>
          <a:solidFill>
            <a:schemeClr va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600"/>
              <a:t>MAC</a:t>
            </a:r>
          </a:p>
        </p:txBody>
      </p:sp>
      <p:sp>
        <p:nvSpPr>
          <p:cNvPr id="764940" name="Rectangle 12">
            <a:extLst>
              <a:ext uri="{FF2B5EF4-FFF2-40B4-BE49-F238E27FC236}">
                <a16:creationId xmlns:a16="http://schemas.microsoft.com/office/drawing/2014/main" id="{C4656EFB-F937-4CC3-8404-3FF739228713}"/>
              </a:ext>
            </a:extLst>
          </p:cNvPr>
          <p:cNvSpPr>
            <a:spLocks noChangeArrowheads="1"/>
          </p:cNvSpPr>
          <p:nvPr/>
        </p:nvSpPr>
        <p:spPr bwMode="auto">
          <a:xfrm>
            <a:off x="5029200" y="3962400"/>
            <a:ext cx="838200" cy="1143000"/>
          </a:xfrm>
          <a:prstGeom prst="rect">
            <a:avLst/>
          </a:prstGeom>
          <a:solidFill>
            <a:schemeClr va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600"/>
              <a:t>MAC</a:t>
            </a:r>
          </a:p>
        </p:txBody>
      </p:sp>
      <p:sp>
        <p:nvSpPr>
          <p:cNvPr id="764941" name="Freeform 13">
            <a:extLst>
              <a:ext uri="{FF2B5EF4-FFF2-40B4-BE49-F238E27FC236}">
                <a16:creationId xmlns:a16="http://schemas.microsoft.com/office/drawing/2014/main" id="{37B91C09-1110-472C-B0AA-0AD1F01A96B9}"/>
              </a:ext>
            </a:extLst>
          </p:cNvPr>
          <p:cNvSpPr>
            <a:spLocks/>
          </p:cNvSpPr>
          <p:nvPr/>
        </p:nvSpPr>
        <p:spPr bwMode="auto">
          <a:xfrm>
            <a:off x="4038600" y="3962400"/>
            <a:ext cx="1828800" cy="381000"/>
          </a:xfrm>
          <a:custGeom>
            <a:avLst/>
            <a:gdLst>
              <a:gd name="T0" fmla="*/ 0 w 1152"/>
              <a:gd name="T1" fmla="*/ 0 h 240"/>
              <a:gd name="T2" fmla="*/ 2147483647 w 1152"/>
              <a:gd name="T3" fmla="*/ 0 h 240"/>
              <a:gd name="T4" fmla="*/ 2147483647 w 1152"/>
              <a:gd name="T5" fmla="*/ 2147483647 h 240"/>
              <a:gd name="T6" fmla="*/ 2147483647 w 1152"/>
              <a:gd name="T7" fmla="*/ 2147483647 h 240"/>
              <a:gd name="T8" fmla="*/ 0 w 1152"/>
              <a:gd name="T9" fmla="*/ 0 h 240"/>
              <a:gd name="T10" fmla="*/ 0 60000 65536"/>
              <a:gd name="T11" fmla="*/ 0 60000 65536"/>
              <a:gd name="T12" fmla="*/ 0 60000 65536"/>
              <a:gd name="T13" fmla="*/ 0 60000 65536"/>
              <a:gd name="T14" fmla="*/ 0 60000 65536"/>
              <a:gd name="T15" fmla="*/ 0 w 1152"/>
              <a:gd name="T16" fmla="*/ 0 h 240"/>
              <a:gd name="T17" fmla="*/ 1152 w 1152"/>
              <a:gd name="T18" fmla="*/ 240 h 240"/>
            </a:gdLst>
            <a:ahLst/>
            <a:cxnLst>
              <a:cxn ang="T10">
                <a:pos x="T0" y="T1"/>
              </a:cxn>
              <a:cxn ang="T11">
                <a:pos x="T2" y="T3"/>
              </a:cxn>
              <a:cxn ang="T12">
                <a:pos x="T4" y="T5"/>
              </a:cxn>
              <a:cxn ang="T13">
                <a:pos x="T6" y="T7"/>
              </a:cxn>
              <a:cxn ang="T14">
                <a:pos x="T8" y="T9"/>
              </a:cxn>
            </a:cxnLst>
            <a:rect l="T15" t="T16" r="T17" b="T18"/>
            <a:pathLst>
              <a:path w="1152" h="240">
                <a:moveTo>
                  <a:pt x="0" y="0"/>
                </a:moveTo>
                <a:lnTo>
                  <a:pt x="1152" y="0"/>
                </a:lnTo>
                <a:lnTo>
                  <a:pt x="624" y="240"/>
                </a:lnTo>
                <a:lnTo>
                  <a:pt x="528" y="240"/>
                </a:lnTo>
                <a:lnTo>
                  <a:pt x="0" y="0"/>
                </a:lnTo>
                <a:close/>
              </a:path>
            </a:pathLst>
          </a:custGeom>
          <a:solidFill>
            <a:srgbClr val="D828B2"/>
          </a:solidFill>
          <a:ln w="9525">
            <a:solidFill>
              <a:schemeClr val="tx1"/>
            </a:solidFill>
            <a:round/>
            <a:headEnd/>
            <a:tailEnd/>
          </a:ln>
        </p:spPr>
        <p:txBody>
          <a:bodyPr/>
          <a:lstStyle/>
          <a:p>
            <a:endParaRPr lang="en-US"/>
          </a:p>
        </p:txBody>
      </p:sp>
      <p:sp>
        <p:nvSpPr>
          <p:cNvPr id="764942" name="Text Box 14">
            <a:extLst>
              <a:ext uri="{FF2B5EF4-FFF2-40B4-BE49-F238E27FC236}">
                <a16:creationId xmlns:a16="http://schemas.microsoft.com/office/drawing/2014/main" id="{06A5A718-5668-447D-9EB1-1134CB7618C7}"/>
              </a:ext>
            </a:extLst>
          </p:cNvPr>
          <p:cNvSpPr txBox="1">
            <a:spLocks noChangeArrowheads="1"/>
          </p:cNvSpPr>
          <p:nvPr/>
        </p:nvSpPr>
        <p:spPr bwMode="auto">
          <a:xfrm>
            <a:off x="4538663" y="3930650"/>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sz="1600"/>
              <a:t>RELAY</a:t>
            </a:r>
          </a:p>
        </p:txBody>
      </p:sp>
      <p:sp>
        <p:nvSpPr>
          <p:cNvPr id="764943" name="Rectangle 15">
            <a:extLst>
              <a:ext uri="{FF2B5EF4-FFF2-40B4-BE49-F238E27FC236}">
                <a16:creationId xmlns:a16="http://schemas.microsoft.com/office/drawing/2014/main" id="{5845E2FF-5FE0-4E5C-AAFE-2E9C7B46A8F1}"/>
              </a:ext>
            </a:extLst>
          </p:cNvPr>
          <p:cNvSpPr>
            <a:spLocks noChangeArrowheads="1"/>
          </p:cNvSpPr>
          <p:nvPr/>
        </p:nvSpPr>
        <p:spPr bwMode="auto">
          <a:xfrm>
            <a:off x="2286000" y="5410200"/>
            <a:ext cx="2590800" cy="304800"/>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600"/>
              <a:t>LAN</a:t>
            </a:r>
          </a:p>
        </p:txBody>
      </p:sp>
      <p:sp>
        <p:nvSpPr>
          <p:cNvPr id="764944" name="Rectangle 16">
            <a:extLst>
              <a:ext uri="{FF2B5EF4-FFF2-40B4-BE49-F238E27FC236}">
                <a16:creationId xmlns:a16="http://schemas.microsoft.com/office/drawing/2014/main" id="{8B775AE3-EA6D-45CB-9698-B443CDC34FED}"/>
              </a:ext>
            </a:extLst>
          </p:cNvPr>
          <p:cNvSpPr>
            <a:spLocks noChangeArrowheads="1"/>
          </p:cNvSpPr>
          <p:nvPr/>
        </p:nvSpPr>
        <p:spPr bwMode="auto">
          <a:xfrm>
            <a:off x="5029200" y="5410200"/>
            <a:ext cx="2590800" cy="304800"/>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600"/>
              <a:t>LAN</a:t>
            </a:r>
          </a:p>
        </p:txBody>
      </p:sp>
      <p:sp>
        <p:nvSpPr>
          <p:cNvPr id="764945" name="Rectangle 17">
            <a:extLst>
              <a:ext uri="{FF2B5EF4-FFF2-40B4-BE49-F238E27FC236}">
                <a16:creationId xmlns:a16="http://schemas.microsoft.com/office/drawing/2014/main" id="{ED15F991-D617-45DD-B95B-1BC905B66BCE}"/>
              </a:ext>
            </a:extLst>
          </p:cNvPr>
          <p:cNvSpPr>
            <a:spLocks noChangeArrowheads="1"/>
          </p:cNvSpPr>
          <p:nvPr/>
        </p:nvSpPr>
        <p:spPr bwMode="auto">
          <a:xfrm>
            <a:off x="685800" y="5105400"/>
            <a:ext cx="990600" cy="304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200"/>
              <a:t>Physical</a:t>
            </a:r>
          </a:p>
        </p:txBody>
      </p:sp>
      <p:sp>
        <p:nvSpPr>
          <p:cNvPr id="764946" name="Rectangle 18">
            <a:extLst>
              <a:ext uri="{FF2B5EF4-FFF2-40B4-BE49-F238E27FC236}">
                <a16:creationId xmlns:a16="http://schemas.microsoft.com/office/drawing/2014/main" id="{2F4DC39E-1E2A-41F7-8F66-69E17EA92DCF}"/>
              </a:ext>
            </a:extLst>
          </p:cNvPr>
          <p:cNvSpPr>
            <a:spLocks noChangeArrowheads="1"/>
          </p:cNvSpPr>
          <p:nvPr/>
        </p:nvSpPr>
        <p:spPr bwMode="auto">
          <a:xfrm>
            <a:off x="685800" y="3657600"/>
            <a:ext cx="990600" cy="1447800"/>
          </a:xfrm>
          <a:prstGeom prst="rect">
            <a:avLst/>
          </a:prstGeom>
          <a:solidFill>
            <a:schemeClr va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200"/>
              <a:t>Link</a:t>
            </a:r>
          </a:p>
        </p:txBody>
      </p:sp>
      <p:sp>
        <p:nvSpPr>
          <p:cNvPr id="764947" name="Rectangle 19">
            <a:extLst>
              <a:ext uri="{FF2B5EF4-FFF2-40B4-BE49-F238E27FC236}">
                <a16:creationId xmlns:a16="http://schemas.microsoft.com/office/drawing/2014/main" id="{3CE1BA03-7BCD-4A21-BFCF-63324EABAEBA}"/>
              </a:ext>
            </a:extLst>
          </p:cNvPr>
          <p:cNvSpPr>
            <a:spLocks noChangeArrowheads="1"/>
          </p:cNvSpPr>
          <p:nvPr/>
        </p:nvSpPr>
        <p:spPr bwMode="auto">
          <a:xfrm>
            <a:off x="685800" y="3352800"/>
            <a:ext cx="990600" cy="304800"/>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200"/>
              <a:t>Network</a:t>
            </a:r>
          </a:p>
        </p:txBody>
      </p:sp>
      <p:sp>
        <p:nvSpPr>
          <p:cNvPr id="764948" name="Rectangle 20">
            <a:extLst>
              <a:ext uri="{FF2B5EF4-FFF2-40B4-BE49-F238E27FC236}">
                <a16:creationId xmlns:a16="http://schemas.microsoft.com/office/drawing/2014/main" id="{6E33B86B-DC0F-49E9-B541-51F864FF69C9}"/>
              </a:ext>
            </a:extLst>
          </p:cNvPr>
          <p:cNvSpPr>
            <a:spLocks noChangeArrowheads="1"/>
          </p:cNvSpPr>
          <p:nvPr/>
        </p:nvSpPr>
        <p:spPr bwMode="auto">
          <a:xfrm>
            <a:off x="685800" y="3048000"/>
            <a:ext cx="990600" cy="304800"/>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200"/>
              <a:t>Transport</a:t>
            </a:r>
          </a:p>
        </p:txBody>
      </p:sp>
      <p:sp>
        <p:nvSpPr>
          <p:cNvPr id="764949" name="Rectangle 21">
            <a:extLst>
              <a:ext uri="{FF2B5EF4-FFF2-40B4-BE49-F238E27FC236}">
                <a16:creationId xmlns:a16="http://schemas.microsoft.com/office/drawing/2014/main" id="{DE6CBA40-7142-47FF-A74A-612E82EF2B1A}"/>
              </a:ext>
            </a:extLst>
          </p:cNvPr>
          <p:cNvSpPr>
            <a:spLocks noChangeArrowheads="1"/>
          </p:cNvSpPr>
          <p:nvPr/>
        </p:nvSpPr>
        <p:spPr bwMode="auto">
          <a:xfrm>
            <a:off x="685800" y="2743200"/>
            <a:ext cx="990600" cy="304800"/>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200"/>
              <a:t>Session</a:t>
            </a:r>
          </a:p>
        </p:txBody>
      </p:sp>
      <p:sp>
        <p:nvSpPr>
          <p:cNvPr id="764950" name="Rectangle 22">
            <a:extLst>
              <a:ext uri="{FF2B5EF4-FFF2-40B4-BE49-F238E27FC236}">
                <a16:creationId xmlns:a16="http://schemas.microsoft.com/office/drawing/2014/main" id="{B06488D0-EE61-4F77-A3A8-AF280848482A}"/>
              </a:ext>
            </a:extLst>
          </p:cNvPr>
          <p:cNvSpPr>
            <a:spLocks noChangeArrowheads="1"/>
          </p:cNvSpPr>
          <p:nvPr/>
        </p:nvSpPr>
        <p:spPr bwMode="auto">
          <a:xfrm>
            <a:off x="685800" y="2438400"/>
            <a:ext cx="990600" cy="304800"/>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200"/>
              <a:t>Presentation</a:t>
            </a:r>
          </a:p>
        </p:txBody>
      </p:sp>
      <p:sp>
        <p:nvSpPr>
          <p:cNvPr id="764951" name="Rectangle 23">
            <a:extLst>
              <a:ext uri="{FF2B5EF4-FFF2-40B4-BE49-F238E27FC236}">
                <a16:creationId xmlns:a16="http://schemas.microsoft.com/office/drawing/2014/main" id="{86020F48-6AC7-44D8-B080-C9072FACF6EA}"/>
              </a:ext>
            </a:extLst>
          </p:cNvPr>
          <p:cNvSpPr>
            <a:spLocks noChangeArrowheads="1"/>
          </p:cNvSpPr>
          <p:nvPr/>
        </p:nvSpPr>
        <p:spPr bwMode="auto">
          <a:xfrm>
            <a:off x="685800" y="2133600"/>
            <a:ext cx="990600" cy="304800"/>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200"/>
              <a:t>Application</a:t>
            </a:r>
          </a:p>
        </p:txBody>
      </p:sp>
      <p:sp>
        <p:nvSpPr>
          <p:cNvPr id="764952" name="Text Box 24">
            <a:extLst>
              <a:ext uri="{FF2B5EF4-FFF2-40B4-BE49-F238E27FC236}">
                <a16:creationId xmlns:a16="http://schemas.microsoft.com/office/drawing/2014/main" id="{FADC2991-21EF-4232-B2CB-793ADD4AD067}"/>
              </a:ext>
            </a:extLst>
          </p:cNvPr>
          <p:cNvSpPr txBox="1">
            <a:spLocks noChangeArrowheads="1"/>
          </p:cNvSpPr>
          <p:nvPr/>
        </p:nvSpPr>
        <p:spPr bwMode="auto">
          <a:xfrm>
            <a:off x="685800" y="1371600"/>
            <a:ext cx="990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400"/>
              <a:t>OSI reference model</a:t>
            </a:r>
          </a:p>
        </p:txBody>
      </p:sp>
      <p:sp>
        <p:nvSpPr>
          <p:cNvPr id="764953" name="Rectangle 25">
            <a:extLst>
              <a:ext uri="{FF2B5EF4-FFF2-40B4-BE49-F238E27FC236}">
                <a16:creationId xmlns:a16="http://schemas.microsoft.com/office/drawing/2014/main" id="{4A9A845D-6EFE-47B1-B6D5-5F0863BE9D2D}"/>
              </a:ext>
            </a:extLst>
          </p:cNvPr>
          <p:cNvSpPr>
            <a:spLocks noChangeArrowheads="1"/>
          </p:cNvSpPr>
          <p:nvPr/>
        </p:nvSpPr>
        <p:spPr bwMode="auto">
          <a:xfrm>
            <a:off x="2286000" y="2133600"/>
            <a:ext cx="838200" cy="1524000"/>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600"/>
              <a:t>(Higher </a:t>
            </a:r>
          </a:p>
          <a:p>
            <a:pPr algn="ctr"/>
            <a:r>
              <a:rPr lang="en-GB" altLang="en-US" sz="1600"/>
              <a:t>Layers)</a:t>
            </a:r>
          </a:p>
        </p:txBody>
      </p:sp>
      <p:sp>
        <p:nvSpPr>
          <p:cNvPr id="764954" name="Rectangle 26">
            <a:extLst>
              <a:ext uri="{FF2B5EF4-FFF2-40B4-BE49-F238E27FC236}">
                <a16:creationId xmlns:a16="http://schemas.microsoft.com/office/drawing/2014/main" id="{7ABC16D1-C4C2-4623-A1D3-F0FE30FC1051}"/>
              </a:ext>
            </a:extLst>
          </p:cNvPr>
          <p:cNvSpPr>
            <a:spLocks noChangeArrowheads="1"/>
          </p:cNvSpPr>
          <p:nvPr/>
        </p:nvSpPr>
        <p:spPr bwMode="auto">
          <a:xfrm>
            <a:off x="6781800" y="2133600"/>
            <a:ext cx="838200" cy="1524000"/>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600"/>
              <a:t>(Higher </a:t>
            </a:r>
          </a:p>
          <a:p>
            <a:pPr algn="ctr"/>
            <a:r>
              <a:rPr lang="en-GB" altLang="en-US" sz="1600"/>
              <a:t>Layers)</a:t>
            </a:r>
          </a:p>
        </p:txBody>
      </p:sp>
      <p:sp>
        <p:nvSpPr>
          <p:cNvPr id="764955" name="Text Box 27">
            <a:extLst>
              <a:ext uri="{FF2B5EF4-FFF2-40B4-BE49-F238E27FC236}">
                <a16:creationId xmlns:a16="http://schemas.microsoft.com/office/drawing/2014/main" id="{7B8ACD83-9876-4795-B369-93BE0131EA6E}"/>
              </a:ext>
            </a:extLst>
          </p:cNvPr>
          <p:cNvSpPr txBox="1">
            <a:spLocks noChangeArrowheads="1"/>
          </p:cNvSpPr>
          <p:nvPr/>
        </p:nvSpPr>
        <p:spPr bwMode="auto">
          <a:xfrm>
            <a:off x="4495800" y="3063875"/>
            <a:ext cx="990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400"/>
              <a:t>MAC Bridge</a:t>
            </a:r>
          </a:p>
        </p:txBody>
      </p:sp>
      <p:sp>
        <p:nvSpPr>
          <p:cNvPr id="764956" name="Text Box 28">
            <a:extLst>
              <a:ext uri="{FF2B5EF4-FFF2-40B4-BE49-F238E27FC236}">
                <a16:creationId xmlns:a16="http://schemas.microsoft.com/office/drawing/2014/main" id="{93B30603-10C2-4C69-8481-58C942CA35E1}"/>
              </a:ext>
            </a:extLst>
          </p:cNvPr>
          <p:cNvSpPr txBox="1">
            <a:spLocks noChangeArrowheads="1"/>
          </p:cNvSpPr>
          <p:nvPr/>
        </p:nvSpPr>
        <p:spPr bwMode="auto">
          <a:xfrm>
            <a:off x="2209800" y="1539875"/>
            <a:ext cx="990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400"/>
              <a:t>End station</a:t>
            </a:r>
          </a:p>
        </p:txBody>
      </p:sp>
      <p:sp>
        <p:nvSpPr>
          <p:cNvPr id="764957" name="Text Box 29">
            <a:extLst>
              <a:ext uri="{FF2B5EF4-FFF2-40B4-BE49-F238E27FC236}">
                <a16:creationId xmlns:a16="http://schemas.microsoft.com/office/drawing/2014/main" id="{FA78FD90-EEC3-49F4-BA70-BA55B8A5BAF0}"/>
              </a:ext>
            </a:extLst>
          </p:cNvPr>
          <p:cNvSpPr txBox="1">
            <a:spLocks noChangeArrowheads="1"/>
          </p:cNvSpPr>
          <p:nvPr/>
        </p:nvSpPr>
        <p:spPr bwMode="auto">
          <a:xfrm>
            <a:off x="6705600" y="1524000"/>
            <a:ext cx="990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400"/>
              <a:t>End station</a:t>
            </a:r>
          </a:p>
        </p:txBody>
      </p:sp>
      <p:sp>
        <p:nvSpPr>
          <p:cNvPr id="764958" name="Line 30">
            <a:extLst>
              <a:ext uri="{FF2B5EF4-FFF2-40B4-BE49-F238E27FC236}">
                <a16:creationId xmlns:a16="http://schemas.microsoft.com/office/drawing/2014/main" id="{5F62CC69-AF22-4189-98D5-B501BBDB3C21}"/>
              </a:ext>
            </a:extLst>
          </p:cNvPr>
          <p:cNvSpPr>
            <a:spLocks noChangeShapeType="1"/>
          </p:cNvSpPr>
          <p:nvPr/>
        </p:nvSpPr>
        <p:spPr bwMode="auto">
          <a:xfrm>
            <a:off x="457200" y="3657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4959" name="Line 31">
            <a:extLst>
              <a:ext uri="{FF2B5EF4-FFF2-40B4-BE49-F238E27FC236}">
                <a16:creationId xmlns:a16="http://schemas.microsoft.com/office/drawing/2014/main" id="{C7AA913C-A9B6-44C0-A483-81837947442B}"/>
              </a:ext>
            </a:extLst>
          </p:cNvPr>
          <p:cNvSpPr>
            <a:spLocks noChangeShapeType="1"/>
          </p:cNvSpPr>
          <p:nvPr/>
        </p:nvSpPr>
        <p:spPr bwMode="auto">
          <a:xfrm>
            <a:off x="1752600" y="36576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4960" name="Line 32">
            <a:extLst>
              <a:ext uri="{FF2B5EF4-FFF2-40B4-BE49-F238E27FC236}">
                <a16:creationId xmlns:a16="http://schemas.microsoft.com/office/drawing/2014/main" id="{094251B5-3288-4A63-8E1F-7A153201D285}"/>
              </a:ext>
            </a:extLst>
          </p:cNvPr>
          <p:cNvSpPr>
            <a:spLocks noChangeShapeType="1"/>
          </p:cNvSpPr>
          <p:nvPr/>
        </p:nvSpPr>
        <p:spPr bwMode="auto">
          <a:xfrm>
            <a:off x="3200400" y="39624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4961" name="Line 33">
            <a:extLst>
              <a:ext uri="{FF2B5EF4-FFF2-40B4-BE49-F238E27FC236}">
                <a16:creationId xmlns:a16="http://schemas.microsoft.com/office/drawing/2014/main" id="{73628FBD-866F-467C-BBED-88ACB78FCCFE}"/>
              </a:ext>
            </a:extLst>
          </p:cNvPr>
          <p:cNvSpPr>
            <a:spLocks noChangeShapeType="1"/>
          </p:cNvSpPr>
          <p:nvPr/>
        </p:nvSpPr>
        <p:spPr bwMode="auto">
          <a:xfrm>
            <a:off x="7696200" y="3962400"/>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4962" name="Line 34">
            <a:extLst>
              <a:ext uri="{FF2B5EF4-FFF2-40B4-BE49-F238E27FC236}">
                <a16:creationId xmlns:a16="http://schemas.microsoft.com/office/drawing/2014/main" id="{C22A469D-4A6E-455A-9112-9789F19F40BE}"/>
              </a:ext>
            </a:extLst>
          </p:cNvPr>
          <p:cNvSpPr>
            <a:spLocks noChangeShapeType="1"/>
          </p:cNvSpPr>
          <p:nvPr/>
        </p:nvSpPr>
        <p:spPr bwMode="auto">
          <a:xfrm>
            <a:off x="457200" y="51054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4963" name="Line 35">
            <a:extLst>
              <a:ext uri="{FF2B5EF4-FFF2-40B4-BE49-F238E27FC236}">
                <a16:creationId xmlns:a16="http://schemas.microsoft.com/office/drawing/2014/main" id="{31B0AAF2-E56C-4E43-A178-D2DEA9E41580}"/>
              </a:ext>
            </a:extLst>
          </p:cNvPr>
          <p:cNvSpPr>
            <a:spLocks noChangeShapeType="1"/>
          </p:cNvSpPr>
          <p:nvPr/>
        </p:nvSpPr>
        <p:spPr bwMode="auto">
          <a:xfrm>
            <a:off x="1752600" y="51054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4964" name="AutoShape 36">
            <a:extLst>
              <a:ext uri="{FF2B5EF4-FFF2-40B4-BE49-F238E27FC236}">
                <a16:creationId xmlns:a16="http://schemas.microsoft.com/office/drawing/2014/main" id="{D7590ED1-0E4F-4C11-8ABB-68829C4F4743}"/>
              </a:ext>
            </a:extLst>
          </p:cNvPr>
          <p:cNvSpPr>
            <a:spLocks/>
          </p:cNvSpPr>
          <p:nvPr/>
        </p:nvSpPr>
        <p:spPr bwMode="auto">
          <a:xfrm>
            <a:off x="7629525" y="4000500"/>
            <a:ext cx="152400" cy="1066800"/>
          </a:xfrm>
          <a:prstGeom prst="rightBrace">
            <a:avLst>
              <a:gd name="adj1" fmla="val 5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764965" name="Text Box 37">
            <a:extLst>
              <a:ext uri="{FF2B5EF4-FFF2-40B4-BE49-F238E27FC236}">
                <a16:creationId xmlns:a16="http://schemas.microsoft.com/office/drawing/2014/main" id="{2554317C-CFE7-498D-B626-A03DF6CDB15C}"/>
              </a:ext>
            </a:extLst>
          </p:cNvPr>
          <p:cNvSpPr txBox="1">
            <a:spLocks noChangeArrowheads="1"/>
          </p:cNvSpPr>
          <p:nvPr/>
        </p:nvSpPr>
        <p:spPr bwMode="auto">
          <a:xfrm>
            <a:off x="7743825" y="4419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sz="1200"/>
              <a:t>MAC sublayer</a:t>
            </a:r>
          </a:p>
        </p:txBody>
      </p:sp>
      <p:sp>
        <p:nvSpPr>
          <p:cNvPr id="764966" name="Text Box 38">
            <a:extLst>
              <a:ext uri="{FF2B5EF4-FFF2-40B4-BE49-F238E27FC236}">
                <a16:creationId xmlns:a16="http://schemas.microsoft.com/office/drawing/2014/main" id="{B2A568A5-CDC2-43AB-AB57-F9EA45137805}"/>
              </a:ext>
            </a:extLst>
          </p:cNvPr>
          <p:cNvSpPr txBox="1">
            <a:spLocks noChangeArrowheads="1"/>
          </p:cNvSpPr>
          <p:nvPr/>
        </p:nvSpPr>
        <p:spPr bwMode="auto">
          <a:xfrm>
            <a:off x="7677150" y="5410200"/>
            <a:ext cx="83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200"/>
              <a:t>Medium</a:t>
            </a:r>
          </a:p>
        </p:txBody>
      </p:sp>
      <p:sp>
        <p:nvSpPr>
          <p:cNvPr id="764967" name="Text Box 39">
            <a:extLst>
              <a:ext uri="{FF2B5EF4-FFF2-40B4-BE49-F238E27FC236}">
                <a16:creationId xmlns:a16="http://schemas.microsoft.com/office/drawing/2014/main" id="{2DE1682D-5C86-4374-A20D-68622185B346}"/>
              </a:ext>
            </a:extLst>
          </p:cNvPr>
          <p:cNvSpPr txBox="1">
            <a:spLocks noChangeArrowheads="1"/>
          </p:cNvSpPr>
          <p:nvPr/>
        </p:nvSpPr>
        <p:spPr bwMode="auto">
          <a:xfrm>
            <a:off x="7734300" y="51054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sz="1200"/>
              <a:t>Physical layer</a:t>
            </a:r>
          </a:p>
        </p:txBody>
      </p:sp>
      <p:sp>
        <p:nvSpPr>
          <p:cNvPr id="764968" name="Text Box 40">
            <a:extLst>
              <a:ext uri="{FF2B5EF4-FFF2-40B4-BE49-F238E27FC236}">
                <a16:creationId xmlns:a16="http://schemas.microsoft.com/office/drawing/2014/main" id="{8FD0C47C-06F8-4444-B912-787CAC0329FF}"/>
              </a:ext>
            </a:extLst>
          </p:cNvPr>
          <p:cNvSpPr txBox="1">
            <a:spLocks noChangeArrowheads="1"/>
          </p:cNvSpPr>
          <p:nvPr/>
        </p:nvSpPr>
        <p:spPr bwMode="auto">
          <a:xfrm>
            <a:off x="7972425" y="35814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000"/>
              <a:t>MAC service</a:t>
            </a:r>
          </a:p>
          <a:p>
            <a:pPr algn="ctr"/>
            <a:r>
              <a:rPr lang="en-GB" altLang="en-US" sz="1000"/>
              <a:t>user</a:t>
            </a:r>
          </a:p>
        </p:txBody>
      </p:sp>
      <p:sp>
        <p:nvSpPr>
          <p:cNvPr id="764969" name="Text Box 41">
            <a:extLst>
              <a:ext uri="{FF2B5EF4-FFF2-40B4-BE49-F238E27FC236}">
                <a16:creationId xmlns:a16="http://schemas.microsoft.com/office/drawing/2014/main" id="{6A2966C9-DD8B-41F6-A81A-AB69C8F6D9AE}"/>
              </a:ext>
            </a:extLst>
          </p:cNvPr>
          <p:cNvSpPr txBox="1">
            <a:spLocks noChangeArrowheads="1"/>
          </p:cNvSpPr>
          <p:nvPr/>
        </p:nvSpPr>
        <p:spPr bwMode="auto">
          <a:xfrm>
            <a:off x="7924800" y="39624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1000"/>
              <a:t>MAC service</a:t>
            </a:r>
            <a:br>
              <a:rPr lang="en-GB" altLang="en-US" sz="1000"/>
            </a:br>
            <a:r>
              <a:rPr lang="en-GB" altLang="en-US" sz="1000"/>
              <a:t>provider</a:t>
            </a:r>
          </a:p>
        </p:txBody>
      </p:sp>
      <p:sp>
        <p:nvSpPr>
          <p:cNvPr id="764970" name="Text Box 42">
            <a:extLst>
              <a:ext uri="{FF2B5EF4-FFF2-40B4-BE49-F238E27FC236}">
                <a16:creationId xmlns:a16="http://schemas.microsoft.com/office/drawing/2014/main" id="{9C9A1311-8A9E-43DA-B669-16EA308C1175}"/>
              </a:ext>
            </a:extLst>
          </p:cNvPr>
          <p:cNvSpPr txBox="1">
            <a:spLocks noChangeArrowheads="1"/>
          </p:cNvSpPr>
          <p:nvPr/>
        </p:nvSpPr>
        <p:spPr bwMode="auto">
          <a:xfrm>
            <a:off x="7924800" y="2819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sz="1200"/>
              <a:t>LLC sublayer</a:t>
            </a:r>
          </a:p>
        </p:txBody>
      </p:sp>
      <p:sp>
        <p:nvSpPr>
          <p:cNvPr id="764971" name="AutoShape 43">
            <a:extLst>
              <a:ext uri="{FF2B5EF4-FFF2-40B4-BE49-F238E27FC236}">
                <a16:creationId xmlns:a16="http://schemas.microsoft.com/office/drawing/2014/main" id="{2E4B9992-80B4-4651-8E1C-74F6AC05A9C2}"/>
              </a:ext>
            </a:extLst>
          </p:cNvPr>
          <p:cNvSpPr>
            <a:spLocks/>
          </p:cNvSpPr>
          <p:nvPr/>
        </p:nvSpPr>
        <p:spPr bwMode="auto">
          <a:xfrm>
            <a:off x="7629525" y="3657600"/>
            <a:ext cx="152400" cy="304800"/>
          </a:xfrm>
          <a:prstGeom prst="righ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764972" name="AutoShape 44">
            <a:extLst>
              <a:ext uri="{FF2B5EF4-FFF2-40B4-BE49-F238E27FC236}">
                <a16:creationId xmlns:a16="http://schemas.microsoft.com/office/drawing/2014/main" id="{97845763-99F9-4AF4-9E81-F0F40CD97D77}"/>
              </a:ext>
            </a:extLst>
          </p:cNvPr>
          <p:cNvCxnSpPr>
            <a:cxnSpLocks noChangeShapeType="1"/>
            <a:stCxn id="764970" idx="1"/>
            <a:endCxn id="764971" idx="1"/>
          </p:cNvCxnSpPr>
          <p:nvPr/>
        </p:nvCxnSpPr>
        <p:spPr bwMode="auto">
          <a:xfrm rot="10800000" flipV="1">
            <a:off x="7781925" y="3048000"/>
            <a:ext cx="142875" cy="7620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64973" name="Text Box 45">
            <a:extLst>
              <a:ext uri="{FF2B5EF4-FFF2-40B4-BE49-F238E27FC236}">
                <a16:creationId xmlns:a16="http://schemas.microsoft.com/office/drawing/2014/main" id="{0265E9B8-C57E-497A-8D12-889B7D584F30}"/>
              </a:ext>
            </a:extLst>
          </p:cNvPr>
          <p:cNvSpPr txBox="1">
            <a:spLocks noChangeArrowheads="1"/>
          </p:cNvSpPr>
          <p:nvPr/>
        </p:nvSpPr>
        <p:spPr bwMode="auto">
          <a:xfrm>
            <a:off x="457200" y="2163763"/>
            <a:ext cx="282575"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sz="1000"/>
              <a:t>7</a:t>
            </a:r>
          </a:p>
          <a:p>
            <a:endParaRPr lang="en-GB" altLang="en-US" sz="1000"/>
          </a:p>
          <a:p>
            <a:r>
              <a:rPr lang="en-GB" altLang="en-US" sz="1000"/>
              <a:t>6</a:t>
            </a:r>
          </a:p>
          <a:p>
            <a:endParaRPr lang="en-GB" altLang="en-US" sz="1000"/>
          </a:p>
          <a:p>
            <a:r>
              <a:rPr lang="en-GB" altLang="en-US" sz="1000"/>
              <a:t>5</a:t>
            </a:r>
          </a:p>
          <a:p>
            <a:endParaRPr lang="en-GB" altLang="en-US" sz="1000"/>
          </a:p>
          <a:p>
            <a:r>
              <a:rPr lang="en-GB" altLang="en-US" sz="1000"/>
              <a:t>4</a:t>
            </a:r>
          </a:p>
          <a:p>
            <a:endParaRPr lang="en-GB" altLang="en-US" sz="1000"/>
          </a:p>
          <a:p>
            <a:r>
              <a:rPr lang="en-GB" altLang="en-US" sz="1000"/>
              <a:t>3</a:t>
            </a:r>
          </a:p>
          <a:p>
            <a:endParaRPr lang="en-GB" altLang="en-US" sz="1000"/>
          </a:p>
          <a:p>
            <a:endParaRPr lang="en-GB" altLang="en-US" sz="1000"/>
          </a:p>
          <a:p>
            <a:endParaRPr lang="en-GB" altLang="en-US" sz="1000"/>
          </a:p>
          <a:p>
            <a:endParaRPr lang="en-GB" altLang="en-US" sz="800"/>
          </a:p>
          <a:p>
            <a:endParaRPr lang="en-GB" altLang="en-US" sz="800"/>
          </a:p>
          <a:p>
            <a:r>
              <a:rPr lang="en-GB" altLang="en-US" sz="1000"/>
              <a:t>2</a:t>
            </a:r>
          </a:p>
          <a:p>
            <a:endParaRPr lang="en-GB" altLang="en-US" sz="1000"/>
          </a:p>
          <a:p>
            <a:endParaRPr lang="en-GB" altLang="en-US" sz="800"/>
          </a:p>
          <a:p>
            <a:endParaRPr lang="en-GB" altLang="en-US" sz="1000"/>
          </a:p>
          <a:p>
            <a:endParaRPr lang="en-GB" altLang="en-US" sz="1000"/>
          </a:p>
          <a:p>
            <a:endParaRPr lang="en-GB" altLang="en-US" sz="1000"/>
          </a:p>
          <a:p>
            <a:r>
              <a:rPr lang="en-GB" altLang="en-US" sz="1000"/>
              <a:t>1</a:t>
            </a:r>
          </a:p>
        </p:txBody>
      </p:sp>
    </p:spTree>
    <p:extLst>
      <p:ext uri="{BB962C8B-B14F-4D97-AF65-F5344CB8AC3E}">
        <p14:creationId xmlns:p14="http://schemas.microsoft.com/office/powerpoint/2010/main" val="345542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3618" name="Picture 2" descr="802">
            <a:extLst>
              <a:ext uri="{FF2B5EF4-FFF2-40B4-BE49-F238E27FC236}">
                <a16:creationId xmlns:a16="http://schemas.microsoft.com/office/drawing/2014/main" id="{B70156A5-77C3-45D4-8780-F2D0F0C4C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70" t="3398" r="5963" b="5098"/>
          <a:stretch>
            <a:fillRect/>
          </a:stretch>
        </p:blipFill>
        <p:spPr bwMode="auto">
          <a:xfrm>
            <a:off x="1447800" y="1247775"/>
            <a:ext cx="76962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619" name="Rectangle 3">
            <a:extLst>
              <a:ext uri="{FF2B5EF4-FFF2-40B4-BE49-F238E27FC236}">
                <a16:creationId xmlns:a16="http://schemas.microsoft.com/office/drawing/2014/main" id="{C6480584-FDEA-4F51-8B48-7B9B349813C5}"/>
              </a:ext>
            </a:extLst>
          </p:cNvPr>
          <p:cNvSpPr>
            <a:spLocks noChangeArrowheads="1"/>
          </p:cNvSpPr>
          <p:nvPr/>
        </p:nvSpPr>
        <p:spPr bwMode="auto">
          <a:xfrm>
            <a:off x="381000" y="487363"/>
            <a:ext cx="8534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3600">
                <a:solidFill>
                  <a:schemeClr val="tx2"/>
                </a:solidFill>
              </a:rPr>
              <a:t>802.11 Project Scope </a:t>
            </a:r>
            <a:endParaRPr lang="en-US" altLang="ko-KR" sz="3600">
              <a:solidFill>
                <a:schemeClr val="tx2"/>
              </a:solidFill>
              <a:ea typeface="Gulim" panose="020B0600000101010101" pitchFamily="34" charset="-127"/>
              <a:cs typeface="ＭＳ Ｐゴシック" panose="020B0600070205080204" pitchFamily="34" charset="-128"/>
            </a:endParaRPr>
          </a:p>
        </p:txBody>
      </p:sp>
      <p:sp>
        <p:nvSpPr>
          <p:cNvPr id="623620" name="Rectangle 4">
            <a:extLst>
              <a:ext uri="{FF2B5EF4-FFF2-40B4-BE49-F238E27FC236}">
                <a16:creationId xmlns:a16="http://schemas.microsoft.com/office/drawing/2014/main" id="{1D2ECF17-5CF2-440A-BEE0-017CFD400EF1}"/>
              </a:ext>
            </a:extLst>
          </p:cNvPr>
          <p:cNvSpPr>
            <a:spLocks noChangeArrowheads="1"/>
          </p:cNvSpPr>
          <p:nvPr/>
        </p:nvSpPr>
        <p:spPr bwMode="auto">
          <a:xfrm>
            <a:off x="76200" y="1241425"/>
            <a:ext cx="90424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623621" name="Rectangle 5">
            <a:extLst>
              <a:ext uri="{FF2B5EF4-FFF2-40B4-BE49-F238E27FC236}">
                <a16:creationId xmlns:a16="http://schemas.microsoft.com/office/drawing/2014/main" id="{294CD1E1-8DC5-49B5-B732-606D2797E58C}"/>
              </a:ext>
            </a:extLst>
          </p:cNvPr>
          <p:cNvSpPr>
            <a:spLocks noChangeArrowheads="1"/>
          </p:cNvSpPr>
          <p:nvPr/>
        </p:nvSpPr>
        <p:spPr bwMode="auto">
          <a:xfrm>
            <a:off x="76200" y="1241425"/>
            <a:ext cx="90424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623622" name="Text Box 6">
            <a:extLst>
              <a:ext uri="{FF2B5EF4-FFF2-40B4-BE49-F238E27FC236}">
                <a16:creationId xmlns:a16="http://schemas.microsoft.com/office/drawing/2014/main" id="{C443F379-A230-4B5A-9B62-DD2E9ACCAC7B}"/>
              </a:ext>
            </a:extLst>
          </p:cNvPr>
          <p:cNvSpPr txBox="1">
            <a:spLocks noChangeArrowheads="1"/>
          </p:cNvSpPr>
          <p:nvPr/>
        </p:nvSpPr>
        <p:spPr bwMode="auto">
          <a:xfrm>
            <a:off x="20638"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ko-KR" altLang="en-US" sz="1200" b="1">
              <a:solidFill>
                <a:srgbClr val="3399FF"/>
              </a:solidFill>
              <a:ea typeface="Gulim" panose="020B0600000101010101" pitchFamily="34" charset="-127"/>
              <a:cs typeface="ＭＳ Ｐゴシック" panose="020B0600070205080204" pitchFamily="34" charset="-128"/>
            </a:endParaRPr>
          </a:p>
        </p:txBody>
      </p:sp>
      <p:sp>
        <p:nvSpPr>
          <p:cNvPr id="623623" name="AutoShape 11">
            <a:extLst>
              <a:ext uri="{FF2B5EF4-FFF2-40B4-BE49-F238E27FC236}">
                <a16:creationId xmlns:a16="http://schemas.microsoft.com/office/drawing/2014/main" id="{4C0FF7D5-D1ED-4E65-9069-94BE3A9FCD6D}"/>
              </a:ext>
            </a:extLst>
          </p:cNvPr>
          <p:cNvSpPr>
            <a:spLocks/>
          </p:cNvSpPr>
          <p:nvPr/>
        </p:nvSpPr>
        <p:spPr bwMode="auto">
          <a:xfrm>
            <a:off x="762000" y="2971800"/>
            <a:ext cx="304800" cy="3124200"/>
          </a:xfrm>
          <a:prstGeom prst="leftBrace">
            <a:avLst>
              <a:gd name="adj1" fmla="val 8541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5954827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a:extLst>
              <a:ext uri="{FF2B5EF4-FFF2-40B4-BE49-F238E27FC236}">
                <a16:creationId xmlns:a16="http://schemas.microsoft.com/office/drawing/2014/main" id="{FA92C818-71D9-461F-854B-C88016B8D3A2}"/>
              </a:ext>
            </a:extLst>
          </p:cNvPr>
          <p:cNvSpPr>
            <a:spLocks noGrp="1" noChangeArrowheads="1"/>
          </p:cNvSpPr>
          <p:nvPr>
            <p:ph type="title"/>
          </p:nvPr>
        </p:nvSpPr>
        <p:spPr/>
        <p:txBody>
          <a:bodyPr/>
          <a:lstStyle/>
          <a:p>
            <a:r>
              <a:rPr lang="en-US" altLang="en-US" sz="3200"/>
              <a:t>Basic Access Method - Protocol Behavior</a:t>
            </a:r>
          </a:p>
        </p:txBody>
      </p:sp>
      <p:sp>
        <p:nvSpPr>
          <p:cNvPr id="789507" name="Rectangle 3">
            <a:extLst>
              <a:ext uri="{FF2B5EF4-FFF2-40B4-BE49-F238E27FC236}">
                <a16:creationId xmlns:a16="http://schemas.microsoft.com/office/drawing/2014/main" id="{DE1C8941-6ED8-465E-9C4C-F3BC6E8C8260}"/>
              </a:ext>
            </a:extLst>
          </p:cNvPr>
          <p:cNvSpPr>
            <a:spLocks noGrp="1" noChangeArrowheads="1"/>
          </p:cNvSpPr>
          <p:nvPr>
            <p:ph type="body" idx="1"/>
          </p:nvPr>
        </p:nvSpPr>
        <p:spPr>
          <a:xfrm>
            <a:off x="250825" y="1341438"/>
            <a:ext cx="8424863" cy="4525962"/>
          </a:xfrm>
        </p:spPr>
        <p:txBody>
          <a:bodyPr/>
          <a:lstStyle/>
          <a:p>
            <a:pPr>
              <a:lnSpc>
                <a:spcPct val="80000"/>
              </a:lnSpc>
            </a:pPr>
            <a:r>
              <a:rPr lang="en-US" altLang="en-US" sz="2400"/>
              <a:t>The 802.11 family uses a MAC layer known as CSMA/CA (Carrier Sense Multiple Access/Collision Avoidance) </a:t>
            </a:r>
          </a:p>
          <a:p>
            <a:pPr>
              <a:lnSpc>
                <a:spcPct val="80000"/>
              </a:lnSpc>
            </a:pPr>
            <a:r>
              <a:rPr lang="en-US" altLang="en-US" sz="2400"/>
              <a:t>Ethernet uses CSMA/CD - collision detection). </a:t>
            </a:r>
          </a:p>
          <a:p>
            <a:pPr>
              <a:lnSpc>
                <a:spcPct val="80000"/>
              </a:lnSpc>
            </a:pPr>
            <a:endParaRPr lang="en-US" altLang="en-US" sz="2400"/>
          </a:p>
          <a:p>
            <a:pPr>
              <a:lnSpc>
                <a:spcPct val="80000"/>
              </a:lnSpc>
              <a:buFontTx/>
              <a:buNone/>
            </a:pPr>
            <a:r>
              <a:rPr lang="en-US" altLang="en-US" sz="2400" u="sng"/>
              <a:t>Concept</a:t>
            </a:r>
          </a:p>
          <a:p>
            <a:pPr>
              <a:lnSpc>
                <a:spcPct val="80000"/>
              </a:lnSpc>
            </a:pPr>
            <a:r>
              <a:rPr lang="en-US" altLang="en-US" sz="2400"/>
              <a:t>Listen on the channel. </a:t>
            </a:r>
          </a:p>
          <a:p>
            <a:pPr>
              <a:lnSpc>
                <a:spcPct val="80000"/>
              </a:lnSpc>
            </a:pPr>
            <a:r>
              <a:rPr lang="en-US" altLang="en-US" sz="2400"/>
              <a:t>If the channel is quiet (no active transmitters)  - send a packet. </a:t>
            </a:r>
          </a:p>
          <a:p>
            <a:pPr>
              <a:lnSpc>
                <a:spcPct val="80000"/>
              </a:lnSpc>
            </a:pPr>
            <a:r>
              <a:rPr lang="en-US" altLang="en-US" sz="2400"/>
              <a:t>If channel is occupied-  wait longer (exponential backoff) </a:t>
            </a:r>
          </a:p>
          <a:p>
            <a:pPr>
              <a:lnSpc>
                <a:spcPct val="80000"/>
              </a:lnSpc>
            </a:pPr>
            <a:r>
              <a:rPr lang="en-US" altLang="en-US" sz="2400"/>
              <a:t>20 micro sec for DS systems. </a:t>
            </a:r>
          </a:p>
          <a:p>
            <a:pPr>
              <a:lnSpc>
                <a:spcPct val="80000"/>
              </a:lnSpc>
            </a:pPr>
            <a:r>
              <a:rPr lang="en-US" altLang="en-US" sz="2400"/>
              <a:t>If the channel is still idle at the end of the </a:t>
            </a:r>
            <a:r>
              <a:rPr lang="en-US" altLang="en-US" sz="2400" b="1"/>
              <a:t>CONTENTION</a:t>
            </a:r>
            <a:r>
              <a:rPr lang="en-US" altLang="en-US" sz="2400"/>
              <a:t> period the node transmits its packet otherwise it repeats the waiting process</a:t>
            </a:r>
          </a:p>
        </p:txBody>
      </p:sp>
    </p:spTree>
    <p:extLst>
      <p:ext uri="{BB962C8B-B14F-4D97-AF65-F5344CB8AC3E}">
        <p14:creationId xmlns:p14="http://schemas.microsoft.com/office/powerpoint/2010/main" val="3673131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a:extLst>
              <a:ext uri="{FF2B5EF4-FFF2-40B4-BE49-F238E27FC236}">
                <a16:creationId xmlns:a16="http://schemas.microsoft.com/office/drawing/2014/main" id="{B2A01D59-E8ED-4958-A090-62ABEA935F39}"/>
              </a:ext>
            </a:extLst>
          </p:cNvPr>
          <p:cNvSpPr>
            <a:spLocks noGrp="1" noChangeArrowheads="1"/>
          </p:cNvSpPr>
          <p:nvPr>
            <p:ph type="title"/>
          </p:nvPr>
        </p:nvSpPr>
        <p:spPr>
          <a:xfrm>
            <a:off x="152400" y="304800"/>
            <a:ext cx="8763000" cy="990600"/>
          </a:xfrm>
        </p:spPr>
        <p:txBody>
          <a:bodyPr/>
          <a:lstStyle/>
          <a:p>
            <a:r>
              <a:rPr lang="en-US" altLang="en-US" sz="3200"/>
              <a:t>Basic Service Protocol - Listen Before Talk</a:t>
            </a:r>
            <a:br>
              <a:rPr lang="en-US" altLang="en-US" sz="3200"/>
            </a:br>
            <a:r>
              <a:rPr lang="en-US" altLang="en-US" sz="3200"/>
              <a:t>1Mbps example</a:t>
            </a:r>
          </a:p>
        </p:txBody>
      </p:sp>
      <p:sp>
        <p:nvSpPr>
          <p:cNvPr id="763907" name="Text Box 3">
            <a:extLst>
              <a:ext uri="{FF2B5EF4-FFF2-40B4-BE49-F238E27FC236}">
                <a16:creationId xmlns:a16="http://schemas.microsoft.com/office/drawing/2014/main" id="{2FF5A5E1-EE38-481A-AC6F-70D756011503}"/>
              </a:ext>
            </a:extLst>
          </p:cNvPr>
          <p:cNvSpPr txBox="1">
            <a:spLocks noChangeArrowheads="1"/>
          </p:cNvSpPr>
          <p:nvPr/>
        </p:nvSpPr>
        <p:spPr bwMode="auto">
          <a:xfrm>
            <a:off x="247650" y="3073400"/>
            <a:ext cx="839788" cy="592138"/>
          </a:xfrm>
          <a:prstGeom prst="rect">
            <a:avLst/>
          </a:prstGeom>
          <a:noFill/>
          <a:ln w="12700">
            <a:solidFill>
              <a:srgbClr val="FF9933"/>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a:latin typeface="Times New Roman" panose="02020603050405020304" pitchFamily="18" charset="0"/>
              </a:rPr>
              <a:t>DIFS</a:t>
            </a:r>
          </a:p>
          <a:p>
            <a:pPr algn="ctr"/>
            <a:r>
              <a:rPr lang="en-US" altLang="en-US" sz="1400" b="1">
                <a:latin typeface="Times New Roman" panose="02020603050405020304" pitchFamily="18" charset="0"/>
              </a:rPr>
              <a:t>(listen)</a:t>
            </a:r>
          </a:p>
        </p:txBody>
      </p:sp>
      <p:sp>
        <p:nvSpPr>
          <p:cNvPr id="763908" name="Line 4">
            <a:extLst>
              <a:ext uri="{FF2B5EF4-FFF2-40B4-BE49-F238E27FC236}">
                <a16:creationId xmlns:a16="http://schemas.microsoft.com/office/drawing/2014/main" id="{6E93D06F-911C-4AD9-81FC-1A5FB9744B40}"/>
              </a:ext>
            </a:extLst>
          </p:cNvPr>
          <p:cNvSpPr>
            <a:spLocks noChangeShapeType="1"/>
          </p:cNvSpPr>
          <p:nvPr/>
        </p:nvSpPr>
        <p:spPr bwMode="auto">
          <a:xfrm>
            <a:off x="1135063" y="1865313"/>
            <a:ext cx="0" cy="43005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 name="Rounded Rectangle 132">
            <a:extLst>
              <a:ext uri="{FF2B5EF4-FFF2-40B4-BE49-F238E27FC236}">
                <a16:creationId xmlns:a16="http://schemas.microsoft.com/office/drawing/2014/main" id="{4121E269-90DA-4104-8610-2F64B20144E7}"/>
              </a:ext>
            </a:extLst>
          </p:cNvPr>
          <p:cNvSpPr/>
          <p:nvPr/>
        </p:nvSpPr>
        <p:spPr>
          <a:xfrm>
            <a:off x="1135063" y="2073275"/>
            <a:ext cx="1676400" cy="609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latin typeface="Calibri" panose="020F0502020204030204" pitchFamily="34" charset="0"/>
                <a:ea typeface="ＭＳ Ｐゴシック" panose="020B0600070205080204" pitchFamily="34" charset="-128"/>
              </a:rPr>
              <a:t>1500 Byte User DATA</a:t>
            </a:r>
          </a:p>
          <a:p>
            <a:pPr algn="ctr" eaLnBrk="1" hangingPunct="1"/>
            <a:r>
              <a:rPr lang="en-US" altLang="en-US" sz="1200">
                <a:latin typeface="Calibri" panose="020F0502020204030204" pitchFamily="34" charset="0"/>
                <a:ea typeface="ＭＳ Ｐゴシック" panose="020B0600070205080204" pitchFamily="34" charset="-128"/>
              </a:rPr>
              <a:t>PPDU</a:t>
            </a:r>
          </a:p>
        </p:txBody>
      </p:sp>
      <p:sp>
        <p:nvSpPr>
          <p:cNvPr id="763910" name="Text Box 6">
            <a:extLst>
              <a:ext uri="{FF2B5EF4-FFF2-40B4-BE49-F238E27FC236}">
                <a16:creationId xmlns:a16="http://schemas.microsoft.com/office/drawing/2014/main" id="{CE7B6ADC-A777-4359-A947-F72E4F692E0F}"/>
              </a:ext>
            </a:extLst>
          </p:cNvPr>
          <p:cNvSpPr txBox="1">
            <a:spLocks noChangeArrowheads="1"/>
          </p:cNvSpPr>
          <p:nvPr/>
        </p:nvSpPr>
        <p:spPr bwMode="auto">
          <a:xfrm>
            <a:off x="2792413" y="4540250"/>
            <a:ext cx="742950" cy="592138"/>
          </a:xfrm>
          <a:prstGeom prst="rect">
            <a:avLst/>
          </a:prstGeom>
          <a:noFill/>
          <a:ln w="12700">
            <a:solidFill>
              <a:srgbClr val="FF9933"/>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a:latin typeface="Times New Roman" panose="02020603050405020304" pitchFamily="18" charset="0"/>
              </a:rPr>
              <a:t>SIFS</a:t>
            </a:r>
          </a:p>
          <a:p>
            <a:pPr algn="ctr"/>
            <a:r>
              <a:rPr lang="en-US" altLang="en-US" sz="1400" b="1">
                <a:latin typeface="Times New Roman" panose="02020603050405020304" pitchFamily="18" charset="0"/>
              </a:rPr>
              <a:t> </a:t>
            </a:r>
          </a:p>
        </p:txBody>
      </p:sp>
      <p:sp>
        <p:nvSpPr>
          <p:cNvPr id="2" name="Rounded Rectangle 132">
            <a:extLst>
              <a:ext uri="{FF2B5EF4-FFF2-40B4-BE49-F238E27FC236}">
                <a16:creationId xmlns:a16="http://schemas.microsoft.com/office/drawing/2014/main" id="{714A4744-AADB-45C6-8E3F-2B0D750918C3}"/>
              </a:ext>
            </a:extLst>
          </p:cNvPr>
          <p:cNvSpPr/>
          <p:nvPr/>
        </p:nvSpPr>
        <p:spPr>
          <a:xfrm>
            <a:off x="3562350" y="4538663"/>
            <a:ext cx="804863" cy="609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latin typeface="Calibri" panose="020F0502020204030204" pitchFamily="34" charset="0"/>
                <a:ea typeface="ＭＳ Ｐゴシック" panose="020B0600070205080204" pitchFamily="34" charset="-128"/>
              </a:rPr>
              <a:t>ACK</a:t>
            </a:r>
          </a:p>
          <a:p>
            <a:pPr algn="ctr" eaLnBrk="1" hangingPunct="1"/>
            <a:r>
              <a:rPr lang="en-US" altLang="en-US" sz="1200">
                <a:latin typeface="Calibri" panose="020F0502020204030204" pitchFamily="34" charset="0"/>
                <a:ea typeface="ＭＳ Ｐゴシック" panose="020B0600070205080204" pitchFamily="34" charset="-128"/>
              </a:rPr>
              <a:t>PPDU</a:t>
            </a:r>
          </a:p>
        </p:txBody>
      </p:sp>
      <p:sp>
        <p:nvSpPr>
          <p:cNvPr id="763912" name="Line 8">
            <a:extLst>
              <a:ext uri="{FF2B5EF4-FFF2-40B4-BE49-F238E27FC236}">
                <a16:creationId xmlns:a16="http://schemas.microsoft.com/office/drawing/2014/main" id="{6D4820E6-7B37-49C8-946D-4E215DACB54B}"/>
              </a:ext>
            </a:extLst>
          </p:cNvPr>
          <p:cNvSpPr>
            <a:spLocks noChangeShapeType="1"/>
          </p:cNvSpPr>
          <p:nvPr/>
        </p:nvSpPr>
        <p:spPr bwMode="auto">
          <a:xfrm>
            <a:off x="665163" y="2724150"/>
            <a:ext cx="819785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3913" name="Line 9">
            <a:extLst>
              <a:ext uri="{FF2B5EF4-FFF2-40B4-BE49-F238E27FC236}">
                <a16:creationId xmlns:a16="http://schemas.microsoft.com/office/drawing/2014/main" id="{2C7393DE-5AA7-43B0-8E95-924CC5D32810}"/>
              </a:ext>
            </a:extLst>
          </p:cNvPr>
          <p:cNvSpPr>
            <a:spLocks noChangeShapeType="1"/>
          </p:cNvSpPr>
          <p:nvPr/>
        </p:nvSpPr>
        <p:spPr bwMode="auto">
          <a:xfrm>
            <a:off x="709613" y="5180013"/>
            <a:ext cx="8175625"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Rounded Rectangle 132">
            <a:extLst>
              <a:ext uri="{FF2B5EF4-FFF2-40B4-BE49-F238E27FC236}">
                <a16:creationId xmlns:a16="http://schemas.microsoft.com/office/drawing/2014/main" id="{A13D40BD-9923-4C75-B35E-75408F0459CA}"/>
              </a:ext>
            </a:extLst>
          </p:cNvPr>
          <p:cNvSpPr/>
          <p:nvPr/>
        </p:nvSpPr>
        <p:spPr>
          <a:xfrm>
            <a:off x="5283200" y="2071688"/>
            <a:ext cx="1676400" cy="609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latin typeface="Calibri" panose="020F0502020204030204" pitchFamily="34" charset="0"/>
                <a:ea typeface="ＭＳ Ｐゴシック" panose="020B0600070205080204" pitchFamily="34" charset="-128"/>
              </a:rPr>
              <a:t>1500 Byte User DATA</a:t>
            </a:r>
          </a:p>
          <a:p>
            <a:pPr algn="ctr" eaLnBrk="1" hangingPunct="1"/>
            <a:r>
              <a:rPr lang="en-US" altLang="en-US" sz="1200">
                <a:latin typeface="Calibri" panose="020F0502020204030204" pitchFamily="34" charset="0"/>
                <a:ea typeface="ＭＳ Ｐゴシック" panose="020B0600070205080204" pitchFamily="34" charset="-128"/>
              </a:rPr>
              <a:t>PPDU</a:t>
            </a:r>
          </a:p>
        </p:txBody>
      </p:sp>
      <p:sp>
        <p:nvSpPr>
          <p:cNvPr id="763915" name="Text Box 11">
            <a:extLst>
              <a:ext uri="{FF2B5EF4-FFF2-40B4-BE49-F238E27FC236}">
                <a16:creationId xmlns:a16="http://schemas.microsoft.com/office/drawing/2014/main" id="{B57D2F3D-3550-4B3B-BA42-DF0ABD8F1294}"/>
              </a:ext>
            </a:extLst>
          </p:cNvPr>
          <p:cNvSpPr txBox="1">
            <a:spLocks noChangeArrowheads="1"/>
          </p:cNvSpPr>
          <p:nvPr/>
        </p:nvSpPr>
        <p:spPr bwMode="auto">
          <a:xfrm>
            <a:off x="7016750" y="4548188"/>
            <a:ext cx="679450" cy="592137"/>
          </a:xfrm>
          <a:prstGeom prst="rect">
            <a:avLst/>
          </a:prstGeom>
          <a:noFill/>
          <a:ln w="12700">
            <a:solidFill>
              <a:srgbClr val="FF9933"/>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latin typeface="Times New Roman" panose="02020603050405020304" pitchFamily="18" charset="0"/>
              </a:rPr>
              <a:t>SIFS</a:t>
            </a:r>
          </a:p>
          <a:p>
            <a:pPr algn="ctr"/>
            <a:r>
              <a:rPr lang="en-US" altLang="en-US" sz="1400" b="1">
                <a:latin typeface="Times New Roman" panose="02020603050405020304" pitchFamily="18" charset="0"/>
              </a:rPr>
              <a:t> </a:t>
            </a:r>
          </a:p>
        </p:txBody>
      </p:sp>
      <p:sp>
        <p:nvSpPr>
          <p:cNvPr id="4" name="Rounded Rectangle 132">
            <a:extLst>
              <a:ext uri="{FF2B5EF4-FFF2-40B4-BE49-F238E27FC236}">
                <a16:creationId xmlns:a16="http://schemas.microsoft.com/office/drawing/2014/main" id="{184D6216-FA7B-4332-B27E-771327721D44}"/>
              </a:ext>
            </a:extLst>
          </p:cNvPr>
          <p:cNvSpPr/>
          <p:nvPr/>
        </p:nvSpPr>
        <p:spPr>
          <a:xfrm>
            <a:off x="7710488" y="4537075"/>
            <a:ext cx="825500" cy="609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latin typeface="Calibri" panose="020F0502020204030204" pitchFamily="34" charset="0"/>
                <a:ea typeface="ＭＳ Ｐゴシック" panose="020B0600070205080204" pitchFamily="34" charset="-128"/>
              </a:rPr>
              <a:t>ACK</a:t>
            </a:r>
          </a:p>
          <a:p>
            <a:pPr algn="ctr" eaLnBrk="1" hangingPunct="1"/>
            <a:r>
              <a:rPr lang="en-US" altLang="en-US" sz="1200">
                <a:latin typeface="Calibri" panose="020F0502020204030204" pitchFamily="34" charset="0"/>
                <a:ea typeface="ＭＳ Ｐゴシック" panose="020B0600070205080204" pitchFamily="34" charset="-128"/>
              </a:rPr>
              <a:t>PPDU</a:t>
            </a:r>
          </a:p>
        </p:txBody>
      </p:sp>
      <p:sp>
        <p:nvSpPr>
          <p:cNvPr id="763917" name="Text Box 13">
            <a:extLst>
              <a:ext uri="{FF2B5EF4-FFF2-40B4-BE49-F238E27FC236}">
                <a16:creationId xmlns:a16="http://schemas.microsoft.com/office/drawing/2014/main" id="{973BE0AF-0A0F-4576-83CD-D8A20B929E62}"/>
              </a:ext>
            </a:extLst>
          </p:cNvPr>
          <p:cNvSpPr txBox="1">
            <a:spLocks noChangeArrowheads="1"/>
          </p:cNvSpPr>
          <p:nvPr/>
        </p:nvSpPr>
        <p:spPr bwMode="auto">
          <a:xfrm>
            <a:off x="4406900" y="3028950"/>
            <a:ext cx="860425" cy="592138"/>
          </a:xfrm>
          <a:prstGeom prst="rect">
            <a:avLst/>
          </a:prstGeom>
          <a:noFill/>
          <a:ln w="12700">
            <a:solidFill>
              <a:srgbClr val="FF9933"/>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a:latin typeface="Times New Roman" panose="02020603050405020304" pitchFamily="18" charset="0"/>
              </a:rPr>
              <a:t>DIFS</a:t>
            </a:r>
          </a:p>
          <a:p>
            <a:pPr algn="ctr"/>
            <a:r>
              <a:rPr lang="en-US" altLang="en-US" sz="1400" b="1">
                <a:latin typeface="Times New Roman" panose="02020603050405020304" pitchFamily="18" charset="0"/>
              </a:rPr>
              <a:t>(listen)</a:t>
            </a:r>
          </a:p>
        </p:txBody>
      </p:sp>
      <p:sp>
        <p:nvSpPr>
          <p:cNvPr id="763918" name="Text Box 14">
            <a:extLst>
              <a:ext uri="{FF2B5EF4-FFF2-40B4-BE49-F238E27FC236}">
                <a16:creationId xmlns:a16="http://schemas.microsoft.com/office/drawing/2014/main" id="{35E640BE-4C81-4A51-8D5D-A558C3EE4AE8}"/>
              </a:ext>
            </a:extLst>
          </p:cNvPr>
          <p:cNvSpPr txBox="1">
            <a:spLocks noChangeArrowheads="1"/>
          </p:cNvSpPr>
          <p:nvPr/>
        </p:nvSpPr>
        <p:spPr bwMode="auto">
          <a:xfrm>
            <a:off x="2822575" y="5264150"/>
            <a:ext cx="690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latin typeface="Times New Roman" panose="02020603050405020304" pitchFamily="18" charset="0"/>
              </a:rPr>
              <a:t>10 </a:t>
            </a:r>
            <a:r>
              <a:rPr lang="en-US" altLang="en-US" sz="1800" b="1">
                <a:latin typeface="Symbol" panose="05050102010706020507" pitchFamily="18" charset="2"/>
              </a:rPr>
              <a:t>m</a:t>
            </a:r>
            <a:r>
              <a:rPr lang="en-US" altLang="en-US" sz="1800" b="1">
                <a:latin typeface="Times New Roman" panose="02020603050405020304" pitchFamily="18" charset="0"/>
              </a:rPr>
              <a:t>s</a:t>
            </a:r>
          </a:p>
        </p:txBody>
      </p:sp>
      <p:sp>
        <p:nvSpPr>
          <p:cNvPr id="763919" name="Text Box 15">
            <a:extLst>
              <a:ext uri="{FF2B5EF4-FFF2-40B4-BE49-F238E27FC236}">
                <a16:creationId xmlns:a16="http://schemas.microsoft.com/office/drawing/2014/main" id="{5665A163-8314-4A7C-9403-0622ED4CB6AB}"/>
              </a:ext>
            </a:extLst>
          </p:cNvPr>
          <p:cNvSpPr txBox="1">
            <a:spLocks noChangeArrowheads="1"/>
          </p:cNvSpPr>
          <p:nvPr/>
        </p:nvSpPr>
        <p:spPr bwMode="auto">
          <a:xfrm>
            <a:off x="7024688" y="5264150"/>
            <a:ext cx="690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latin typeface="Times New Roman" panose="02020603050405020304" pitchFamily="18" charset="0"/>
              </a:rPr>
              <a:t>10 </a:t>
            </a:r>
            <a:r>
              <a:rPr lang="en-US" altLang="en-US" sz="1800" b="1">
                <a:latin typeface="Symbol" panose="05050102010706020507" pitchFamily="18" charset="2"/>
              </a:rPr>
              <a:t>m</a:t>
            </a:r>
            <a:r>
              <a:rPr lang="en-US" altLang="en-US" sz="1800" b="1">
                <a:latin typeface="Times New Roman" panose="02020603050405020304" pitchFamily="18" charset="0"/>
              </a:rPr>
              <a:t>s</a:t>
            </a:r>
          </a:p>
        </p:txBody>
      </p:sp>
      <p:sp>
        <p:nvSpPr>
          <p:cNvPr id="763920" name="Text Box 16">
            <a:extLst>
              <a:ext uri="{FF2B5EF4-FFF2-40B4-BE49-F238E27FC236}">
                <a16:creationId xmlns:a16="http://schemas.microsoft.com/office/drawing/2014/main" id="{7AE7DF85-447F-42B6-BA77-3EE58527FD18}"/>
              </a:ext>
            </a:extLst>
          </p:cNvPr>
          <p:cNvSpPr txBox="1">
            <a:spLocks noChangeArrowheads="1"/>
          </p:cNvSpPr>
          <p:nvPr/>
        </p:nvSpPr>
        <p:spPr bwMode="auto">
          <a:xfrm>
            <a:off x="361950" y="3729038"/>
            <a:ext cx="690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latin typeface="Times New Roman" panose="02020603050405020304" pitchFamily="18" charset="0"/>
              </a:rPr>
              <a:t>50 </a:t>
            </a:r>
            <a:r>
              <a:rPr lang="en-US" altLang="en-US" sz="1800" b="1">
                <a:latin typeface="Symbol" panose="05050102010706020507" pitchFamily="18" charset="2"/>
              </a:rPr>
              <a:t>m</a:t>
            </a:r>
            <a:r>
              <a:rPr lang="en-US" altLang="en-US" sz="1800" b="1">
                <a:latin typeface="Times New Roman" panose="02020603050405020304" pitchFamily="18" charset="0"/>
              </a:rPr>
              <a:t>s</a:t>
            </a:r>
          </a:p>
        </p:txBody>
      </p:sp>
      <p:sp>
        <p:nvSpPr>
          <p:cNvPr id="763921" name="Text Box 17">
            <a:extLst>
              <a:ext uri="{FF2B5EF4-FFF2-40B4-BE49-F238E27FC236}">
                <a16:creationId xmlns:a16="http://schemas.microsoft.com/office/drawing/2014/main" id="{FC3988C2-8E30-4D00-915F-48AF01F23F0D}"/>
              </a:ext>
            </a:extLst>
          </p:cNvPr>
          <p:cNvSpPr txBox="1">
            <a:spLocks noChangeArrowheads="1"/>
          </p:cNvSpPr>
          <p:nvPr/>
        </p:nvSpPr>
        <p:spPr bwMode="auto">
          <a:xfrm>
            <a:off x="4552950" y="3684588"/>
            <a:ext cx="690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latin typeface="Times New Roman" panose="02020603050405020304" pitchFamily="18" charset="0"/>
              </a:rPr>
              <a:t>50 </a:t>
            </a:r>
            <a:r>
              <a:rPr lang="en-US" altLang="en-US" sz="1800" b="1">
                <a:latin typeface="Symbol" panose="05050102010706020507" pitchFamily="18" charset="2"/>
              </a:rPr>
              <a:t>m</a:t>
            </a:r>
            <a:r>
              <a:rPr lang="en-US" altLang="en-US" sz="1800" b="1">
                <a:latin typeface="Times New Roman" panose="02020603050405020304" pitchFamily="18" charset="0"/>
              </a:rPr>
              <a:t>s</a:t>
            </a:r>
          </a:p>
        </p:txBody>
      </p:sp>
      <p:sp>
        <p:nvSpPr>
          <p:cNvPr id="763922" name="Text Box 18">
            <a:extLst>
              <a:ext uri="{FF2B5EF4-FFF2-40B4-BE49-F238E27FC236}">
                <a16:creationId xmlns:a16="http://schemas.microsoft.com/office/drawing/2014/main" id="{BD84B852-DB78-41F8-98A3-7031C4DB9001}"/>
              </a:ext>
            </a:extLst>
          </p:cNvPr>
          <p:cNvSpPr txBox="1">
            <a:spLocks noChangeArrowheads="1"/>
          </p:cNvSpPr>
          <p:nvPr/>
        </p:nvSpPr>
        <p:spPr bwMode="auto">
          <a:xfrm>
            <a:off x="3548063" y="5264150"/>
            <a:ext cx="804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latin typeface="Times New Roman" panose="02020603050405020304" pitchFamily="18" charset="0"/>
              </a:rPr>
              <a:t>304 </a:t>
            </a:r>
            <a:r>
              <a:rPr lang="en-US" altLang="en-US" sz="1800" b="1">
                <a:latin typeface="Symbol" panose="05050102010706020507" pitchFamily="18" charset="2"/>
              </a:rPr>
              <a:t>m</a:t>
            </a:r>
            <a:r>
              <a:rPr lang="en-US" altLang="en-US" sz="1800" b="1">
                <a:latin typeface="Times New Roman" panose="02020603050405020304" pitchFamily="18" charset="0"/>
              </a:rPr>
              <a:t>s</a:t>
            </a:r>
          </a:p>
        </p:txBody>
      </p:sp>
      <p:sp>
        <p:nvSpPr>
          <p:cNvPr id="763923" name="Text Box 19">
            <a:extLst>
              <a:ext uri="{FF2B5EF4-FFF2-40B4-BE49-F238E27FC236}">
                <a16:creationId xmlns:a16="http://schemas.microsoft.com/office/drawing/2014/main" id="{4D7E1C55-64AB-48CD-B4F1-654D9E914E25}"/>
              </a:ext>
            </a:extLst>
          </p:cNvPr>
          <p:cNvSpPr txBox="1">
            <a:spLocks noChangeArrowheads="1"/>
          </p:cNvSpPr>
          <p:nvPr/>
        </p:nvSpPr>
        <p:spPr bwMode="auto">
          <a:xfrm>
            <a:off x="7750175" y="5264150"/>
            <a:ext cx="804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latin typeface="Times New Roman" panose="02020603050405020304" pitchFamily="18" charset="0"/>
              </a:rPr>
              <a:t>304 </a:t>
            </a:r>
            <a:r>
              <a:rPr lang="en-US" altLang="en-US" sz="1800" b="1">
                <a:latin typeface="Symbol" panose="05050102010706020507" pitchFamily="18" charset="2"/>
              </a:rPr>
              <a:t>m</a:t>
            </a:r>
            <a:r>
              <a:rPr lang="en-US" altLang="en-US" sz="1800" b="1">
                <a:latin typeface="Times New Roman" panose="02020603050405020304" pitchFamily="18" charset="0"/>
              </a:rPr>
              <a:t>s</a:t>
            </a:r>
          </a:p>
        </p:txBody>
      </p:sp>
      <p:sp>
        <p:nvSpPr>
          <p:cNvPr id="763924" name="Text Box 20">
            <a:extLst>
              <a:ext uri="{FF2B5EF4-FFF2-40B4-BE49-F238E27FC236}">
                <a16:creationId xmlns:a16="http://schemas.microsoft.com/office/drawing/2014/main" id="{E27B5E52-07CC-45D1-A2E9-FAD35ED63B4E}"/>
              </a:ext>
            </a:extLst>
          </p:cNvPr>
          <p:cNvSpPr txBox="1">
            <a:spLocks noChangeArrowheads="1"/>
          </p:cNvSpPr>
          <p:nvPr/>
        </p:nvSpPr>
        <p:spPr bwMode="auto">
          <a:xfrm>
            <a:off x="1441450" y="2782888"/>
            <a:ext cx="1033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latin typeface="Times New Roman" panose="02020603050405020304" pitchFamily="18" charset="0"/>
              </a:rPr>
              <a:t>12192 </a:t>
            </a:r>
            <a:r>
              <a:rPr lang="en-US" altLang="en-US" sz="1800" b="1">
                <a:latin typeface="Symbol" panose="05050102010706020507" pitchFamily="18" charset="2"/>
              </a:rPr>
              <a:t>m</a:t>
            </a:r>
            <a:r>
              <a:rPr lang="en-US" altLang="en-US" sz="1800" b="1">
                <a:latin typeface="Times New Roman" panose="02020603050405020304" pitchFamily="18" charset="0"/>
              </a:rPr>
              <a:t>s</a:t>
            </a:r>
          </a:p>
        </p:txBody>
      </p:sp>
      <p:sp>
        <p:nvSpPr>
          <p:cNvPr id="763925" name="Text Box 21">
            <a:extLst>
              <a:ext uri="{FF2B5EF4-FFF2-40B4-BE49-F238E27FC236}">
                <a16:creationId xmlns:a16="http://schemas.microsoft.com/office/drawing/2014/main" id="{63D15CA6-2C41-4861-B525-89A80FBDB160}"/>
              </a:ext>
            </a:extLst>
          </p:cNvPr>
          <p:cNvSpPr txBox="1">
            <a:spLocks noChangeArrowheads="1"/>
          </p:cNvSpPr>
          <p:nvPr/>
        </p:nvSpPr>
        <p:spPr bwMode="auto">
          <a:xfrm>
            <a:off x="5567363" y="2749550"/>
            <a:ext cx="1033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latin typeface="Times New Roman" panose="02020603050405020304" pitchFamily="18" charset="0"/>
              </a:rPr>
              <a:t>12192 </a:t>
            </a:r>
            <a:r>
              <a:rPr lang="en-US" altLang="en-US" sz="1800" b="1">
                <a:latin typeface="Symbol" panose="05050102010706020507" pitchFamily="18" charset="2"/>
              </a:rPr>
              <a:t>m</a:t>
            </a:r>
            <a:r>
              <a:rPr lang="en-US" altLang="en-US" sz="1800" b="1">
                <a:latin typeface="Times New Roman" panose="02020603050405020304" pitchFamily="18" charset="0"/>
              </a:rPr>
              <a:t>s</a:t>
            </a:r>
          </a:p>
        </p:txBody>
      </p:sp>
      <p:sp>
        <p:nvSpPr>
          <p:cNvPr id="763926" name="Line 22">
            <a:extLst>
              <a:ext uri="{FF2B5EF4-FFF2-40B4-BE49-F238E27FC236}">
                <a16:creationId xmlns:a16="http://schemas.microsoft.com/office/drawing/2014/main" id="{49283A68-C60A-41C9-8CAC-B2EDED2530D7}"/>
              </a:ext>
            </a:extLst>
          </p:cNvPr>
          <p:cNvSpPr>
            <a:spLocks noChangeShapeType="1"/>
          </p:cNvSpPr>
          <p:nvPr/>
        </p:nvSpPr>
        <p:spPr bwMode="auto">
          <a:xfrm>
            <a:off x="4389438" y="1865313"/>
            <a:ext cx="0" cy="43005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3927" name="Line 23">
            <a:extLst>
              <a:ext uri="{FF2B5EF4-FFF2-40B4-BE49-F238E27FC236}">
                <a16:creationId xmlns:a16="http://schemas.microsoft.com/office/drawing/2014/main" id="{2D797139-DBB8-402D-B74C-0A9456AB6EC8}"/>
              </a:ext>
            </a:extLst>
          </p:cNvPr>
          <p:cNvSpPr>
            <a:spLocks noChangeShapeType="1"/>
          </p:cNvSpPr>
          <p:nvPr/>
        </p:nvSpPr>
        <p:spPr bwMode="auto">
          <a:xfrm>
            <a:off x="5281613" y="1865313"/>
            <a:ext cx="0" cy="43005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3928" name="Rectangle 24">
            <a:extLst>
              <a:ext uri="{FF2B5EF4-FFF2-40B4-BE49-F238E27FC236}">
                <a16:creationId xmlns:a16="http://schemas.microsoft.com/office/drawing/2014/main" id="{8AC0AD4B-631C-46C6-8BBD-7FFEBF84198E}"/>
              </a:ext>
            </a:extLst>
          </p:cNvPr>
          <p:cNvSpPr>
            <a:spLocks noChangeArrowheads="1"/>
          </p:cNvSpPr>
          <p:nvPr/>
        </p:nvSpPr>
        <p:spPr bwMode="auto">
          <a:xfrm>
            <a:off x="323850" y="1412875"/>
            <a:ext cx="792163" cy="287338"/>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t>Listen</a:t>
            </a:r>
          </a:p>
        </p:txBody>
      </p:sp>
      <p:sp>
        <p:nvSpPr>
          <p:cNvPr id="763929" name="Rectangle 25">
            <a:extLst>
              <a:ext uri="{FF2B5EF4-FFF2-40B4-BE49-F238E27FC236}">
                <a16:creationId xmlns:a16="http://schemas.microsoft.com/office/drawing/2014/main" id="{B6A0EFD1-EDC7-4C22-86F1-F8EF33677D73}"/>
              </a:ext>
            </a:extLst>
          </p:cNvPr>
          <p:cNvSpPr>
            <a:spLocks noChangeArrowheads="1"/>
          </p:cNvSpPr>
          <p:nvPr/>
        </p:nvSpPr>
        <p:spPr bwMode="auto">
          <a:xfrm>
            <a:off x="1187450" y="1412875"/>
            <a:ext cx="1584325" cy="287338"/>
          </a:xfrm>
          <a:prstGeom prst="rect">
            <a:avLst/>
          </a:prstGeom>
          <a:gradFill rotWithShape="1">
            <a:gsLst>
              <a:gs pos="0">
                <a:schemeClr val="accent1"/>
              </a:gs>
              <a:gs pos="100000">
                <a:schemeClr val="accent1">
                  <a:gamma/>
                  <a:shade val="46275"/>
                  <a:invGamma/>
                </a:scheme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Talk</a:t>
            </a:r>
          </a:p>
        </p:txBody>
      </p:sp>
      <p:sp>
        <p:nvSpPr>
          <p:cNvPr id="763930" name="Rectangle 26">
            <a:extLst>
              <a:ext uri="{FF2B5EF4-FFF2-40B4-BE49-F238E27FC236}">
                <a16:creationId xmlns:a16="http://schemas.microsoft.com/office/drawing/2014/main" id="{AC902E4D-B8A9-486C-89C3-819407F15119}"/>
              </a:ext>
            </a:extLst>
          </p:cNvPr>
          <p:cNvSpPr>
            <a:spLocks noChangeArrowheads="1"/>
          </p:cNvSpPr>
          <p:nvPr/>
        </p:nvSpPr>
        <p:spPr bwMode="auto">
          <a:xfrm>
            <a:off x="2916238" y="1412875"/>
            <a:ext cx="647700" cy="287338"/>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t>Listen</a:t>
            </a:r>
          </a:p>
        </p:txBody>
      </p:sp>
      <p:sp>
        <p:nvSpPr>
          <p:cNvPr id="763931" name="Rectangle 27">
            <a:extLst>
              <a:ext uri="{FF2B5EF4-FFF2-40B4-BE49-F238E27FC236}">
                <a16:creationId xmlns:a16="http://schemas.microsoft.com/office/drawing/2014/main" id="{D21E6913-3301-4920-B57B-A246714C6F82}"/>
              </a:ext>
            </a:extLst>
          </p:cNvPr>
          <p:cNvSpPr>
            <a:spLocks noChangeArrowheads="1"/>
          </p:cNvSpPr>
          <p:nvPr/>
        </p:nvSpPr>
        <p:spPr bwMode="auto">
          <a:xfrm>
            <a:off x="3687763" y="1412875"/>
            <a:ext cx="649287" cy="287338"/>
          </a:xfrm>
          <a:prstGeom prst="rect">
            <a:avLst/>
          </a:prstGeom>
          <a:gradFill rotWithShape="1">
            <a:gsLst>
              <a:gs pos="0">
                <a:schemeClr val="accent1"/>
              </a:gs>
              <a:gs pos="100000">
                <a:schemeClr val="accent1">
                  <a:gamma/>
                  <a:shade val="46275"/>
                  <a:invGamma/>
                </a:scheme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Talk</a:t>
            </a:r>
          </a:p>
        </p:txBody>
      </p:sp>
      <p:sp>
        <p:nvSpPr>
          <p:cNvPr id="763932" name="Rectangle 28">
            <a:extLst>
              <a:ext uri="{FF2B5EF4-FFF2-40B4-BE49-F238E27FC236}">
                <a16:creationId xmlns:a16="http://schemas.microsoft.com/office/drawing/2014/main" id="{F2A5F092-EE2B-4BEF-B4F4-CF0E82C9140B}"/>
              </a:ext>
            </a:extLst>
          </p:cNvPr>
          <p:cNvSpPr>
            <a:spLocks noChangeArrowheads="1"/>
          </p:cNvSpPr>
          <p:nvPr/>
        </p:nvSpPr>
        <p:spPr bwMode="auto">
          <a:xfrm>
            <a:off x="4446588" y="1412875"/>
            <a:ext cx="846137" cy="287338"/>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t>Listen</a:t>
            </a:r>
          </a:p>
        </p:txBody>
      </p:sp>
      <p:sp>
        <p:nvSpPr>
          <p:cNvPr id="763933" name="Rectangle 29">
            <a:extLst>
              <a:ext uri="{FF2B5EF4-FFF2-40B4-BE49-F238E27FC236}">
                <a16:creationId xmlns:a16="http://schemas.microsoft.com/office/drawing/2014/main" id="{E814BEC4-8C84-4A54-84EB-382D3DAEA022}"/>
              </a:ext>
            </a:extLst>
          </p:cNvPr>
          <p:cNvSpPr>
            <a:spLocks noChangeArrowheads="1"/>
          </p:cNvSpPr>
          <p:nvPr/>
        </p:nvSpPr>
        <p:spPr bwMode="auto">
          <a:xfrm>
            <a:off x="5383213" y="1412875"/>
            <a:ext cx="1584325" cy="287338"/>
          </a:xfrm>
          <a:prstGeom prst="rect">
            <a:avLst/>
          </a:prstGeom>
          <a:gradFill rotWithShape="1">
            <a:gsLst>
              <a:gs pos="0">
                <a:schemeClr val="accent1"/>
              </a:gs>
              <a:gs pos="100000">
                <a:schemeClr val="accent1">
                  <a:gamma/>
                  <a:shade val="46275"/>
                  <a:invGamma/>
                </a:scheme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Talk</a:t>
            </a:r>
          </a:p>
        </p:txBody>
      </p:sp>
      <p:sp>
        <p:nvSpPr>
          <p:cNvPr id="763934" name="Rectangle 30">
            <a:extLst>
              <a:ext uri="{FF2B5EF4-FFF2-40B4-BE49-F238E27FC236}">
                <a16:creationId xmlns:a16="http://schemas.microsoft.com/office/drawing/2014/main" id="{510B27EE-16ED-4D46-8CB6-6F17E7C2803C}"/>
              </a:ext>
            </a:extLst>
          </p:cNvPr>
          <p:cNvSpPr>
            <a:spLocks noChangeArrowheads="1"/>
          </p:cNvSpPr>
          <p:nvPr/>
        </p:nvSpPr>
        <p:spPr bwMode="auto">
          <a:xfrm>
            <a:off x="7112000" y="1412875"/>
            <a:ext cx="647700" cy="287338"/>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t>Listen</a:t>
            </a:r>
          </a:p>
        </p:txBody>
      </p:sp>
      <p:sp>
        <p:nvSpPr>
          <p:cNvPr id="763935" name="Rectangle 31">
            <a:extLst>
              <a:ext uri="{FF2B5EF4-FFF2-40B4-BE49-F238E27FC236}">
                <a16:creationId xmlns:a16="http://schemas.microsoft.com/office/drawing/2014/main" id="{3916AF15-C7AF-497F-BEC1-39F80D744869}"/>
              </a:ext>
            </a:extLst>
          </p:cNvPr>
          <p:cNvSpPr>
            <a:spLocks noChangeArrowheads="1"/>
          </p:cNvSpPr>
          <p:nvPr/>
        </p:nvSpPr>
        <p:spPr bwMode="auto">
          <a:xfrm>
            <a:off x="7883525" y="1412875"/>
            <a:ext cx="649288" cy="287338"/>
          </a:xfrm>
          <a:prstGeom prst="rect">
            <a:avLst/>
          </a:prstGeom>
          <a:gradFill rotWithShape="1">
            <a:gsLst>
              <a:gs pos="0">
                <a:schemeClr val="accent1"/>
              </a:gs>
              <a:gs pos="100000">
                <a:schemeClr val="accent1">
                  <a:gamma/>
                  <a:shade val="46275"/>
                  <a:invGamma/>
                </a:scheme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Talk</a:t>
            </a:r>
          </a:p>
        </p:txBody>
      </p:sp>
      <p:sp>
        <p:nvSpPr>
          <p:cNvPr id="763936" name="Text Box 32">
            <a:extLst>
              <a:ext uri="{FF2B5EF4-FFF2-40B4-BE49-F238E27FC236}">
                <a16:creationId xmlns:a16="http://schemas.microsoft.com/office/drawing/2014/main" id="{4E59E399-2676-4825-9864-7754AD3A6B81}"/>
              </a:ext>
            </a:extLst>
          </p:cNvPr>
          <p:cNvSpPr txBox="1">
            <a:spLocks noChangeArrowheads="1"/>
          </p:cNvSpPr>
          <p:nvPr/>
        </p:nvSpPr>
        <p:spPr bwMode="auto">
          <a:xfrm>
            <a:off x="519113" y="6015038"/>
            <a:ext cx="4457700" cy="711200"/>
          </a:xfrm>
          <a:prstGeom prst="rect">
            <a:avLst/>
          </a:prstGeom>
          <a:noFill/>
          <a:ln w="9525" algn="ctr">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D = DCF Inter Frame Space (DIFS)</a:t>
            </a:r>
            <a:r>
              <a:rPr lang="en-US" altLang="en-US" sz="2000"/>
              <a:t> </a:t>
            </a:r>
          </a:p>
          <a:p>
            <a:r>
              <a:rPr lang="en-US" altLang="en-US" sz="2000" b="1"/>
              <a:t>S = Short Inter Frame Space (SIFS)</a:t>
            </a:r>
            <a:r>
              <a:rPr lang="en-US" altLang="en-US" sz="2000"/>
              <a:t> </a:t>
            </a:r>
          </a:p>
        </p:txBody>
      </p:sp>
    </p:spTree>
    <p:extLst>
      <p:ext uri="{BB962C8B-B14F-4D97-AF65-F5344CB8AC3E}">
        <p14:creationId xmlns:p14="http://schemas.microsoft.com/office/powerpoint/2010/main" val="17075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0FF64705-CCEC-4C34-ADFD-7EC3E5D137FF}"/>
              </a:ext>
            </a:extLst>
          </p:cNvPr>
          <p:cNvSpPr>
            <a:spLocks noGrp="1"/>
          </p:cNvSpPr>
          <p:nvPr>
            <p:ph type="ftr" sz="quarter" idx="10"/>
          </p:nvPr>
        </p:nvSpPr>
        <p:spPr/>
        <p:txBody>
          <a:bodyPr/>
          <a:lstStyle/>
          <a:p>
            <a:r>
              <a:rPr lang="en-GB" altLang="en-US"/>
              <a:t>S-72.3240 Wireless Personal, Local, Metropolitan, and Wide Area Networks</a:t>
            </a:r>
          </a:p>
        </p:txBody>
      </p:sp>
      <p:sp>
        <p:nvSpPr>
          <p:cNvPr id="15" name="Slide Number Placeholder 14">
            <a:extLst>
              <a:ext uri="{FF2B5EF4-FFF2-40B4-BE49-F238E27FC236}">
                <a16:creationId xmlns:a16="http://schemas.microsoft.com/office/drawing/2014/main" id="{91FCF1E7-78E0-46C5-BE33-643FD064DE22}"/>
              </a:ext>
            </a:extLst>
          </p:cNvPr>
          <p:cNvSpPr>
            <a:spLocks noGrp="1"/>
          </p:cNvSpPr>
          <p:nvPr>
            <p:ph type="sldNum" sz="quarter" idx="11"/>
          </p:nvPr>
        </p:nvSpPr>
        <p:spPr/>
        <p:txBody>
          <a:bodyPr/>
          <a:lstStyle/>
          <a:p>
            <a:fld id="{75CBBD76-24AD-4D5A-90F2-E751F16B0F7C}" type="slidenum">
              <a:rPr lang="en-GB" altLang="en-US"/>
              <a:pPr/>
              <a:t>19</a:t>
            </a:fld>
            <a:endParaRPr lang="en-GB" altLang="en-US"/>
          </a:p>
        </p:txBody>
      </p:sp>
      <p:sp>
        <p:nvSpPr>
          <p:cNvPr id="61478" name="Freeform 38">
            <a:extLst>
              <a:ext uri="{FF2B5EF4-FFF2-40B4-BE49-F238E27FC236}">
                <a16:creationId xmlns:a16="http://schemas.microsoft.com/office/drawing/2014/main" id="{629DA767-0ED9-4AF5-BE78-ACCB5AF61F8D}"/>
              </a:ext>
            </a:extLst>
          </p:cNvPr>
          <p:cNvSpPr>
            <a:spLocks/>
          </p:cNvSpPr>
          <p:nvPr/>
        </p:nvSpPr>
        <p:spPr bwMode="auto">
          <a:xfrm>
            <a:off x="1905000" y="2124075"/>
            <a:ext cx="935038" cy="619125"/>
          </a:xfrm>
          <a:custGeom>
            <a:avLst/>
            <a:gdLst>
              <a:gd name="T0" fmla="*/ 576 w 589"/>
              <a:gd name="T1" fmla="*/ 6 h 342"/>
              <a:gd name="T2" fmla="*/ 0 w 589"/>
              <a:gd name="T3" fmla="*/ 6 h 342"/>
              <a:gd name="T4" fmla="*/ 0 w 589"/>
              <a:gd name="T5" fmla="*/ 342 h 342"/>
              <a:gd name="T6" fmla="*/ 528 w 589"/>
              <a:gd name="T7" fmla="*/ 342 h 342"/>
              <a:gd name="T8" fmla="*/ 535 w 589"/>
              <a:gd name="T9" fmla="*/ 270 h 342"/>
              <a:gd name="T10" fmla="*/ 513 w 589"/>
              <a:gd name="T11" fmla="*/ 210 h 342"/>
              <a:gd name="T12" fmla="*/ 588 w 589"/>
              <a:gd name="T13" fmla="*/ 136 h 342"/>
              <a:gd name="T14" fmla="*/ 580 w 589"/>
              <a:gd name="T15" fmla="*/ 61 h 342"/>
              <a:gd name="T16" fmla="*/ 588 w 589"/>
              <a:gd name="T17" fmla="*/ 38 h 342"/>
              <a:gd name="T18" fmla="*/ 576 w 589"/>
              <a:gd name="T19" fmla="*/ 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9" h="342">
                <a:moveTo>
                  <a:pt x="576" y="6"/>
                </a:moveTo>
                <a:lnTo>
                  <a:pt x="0" y="6"/>
                </a:lnTo>
                <a:lnTo>
                  <a:pt x="0" y="342"/>
                </a:lnTo>
                <a:lnTo>
                  <a:pt x="528" y="342"/>
                </a:lnTo>
                <a:cubicBezTo>
                  <a:pt x="588" y="331"/>
                  <a:pt x="543" y="303"/>
                  <a:pt x="535" y="270"/>
                </a:cubicBezTo>
                <a:cubicBezTo>
                  <a:pt x="522" y="217"/>
                  <a:pt x="538" y="249"/>
                  <a:pt x="513" y="210"/>
                </a:cubicBezTo>
                <a:cubicBezTo>
                  <a:pt x="545" y="189"/>
                  <a:pt x="556" y="157"/>
                  <a:pt x="588" y="136"/>
                </a:cubicBezTo>
                <a:cubicBezTo>
                  <a:pt x="585" y="111"/>
                  <a:pt x="580" y="86"/>
                  <a:pt x="580" y="61"/>
                </a:cubicBezTo>
                <a:cubicBezTo>
                  <a:pt x="580" y="53"/>
                  <a:pt x="589" y="46"/>
                  <a:pt x="588" y="38"/>
                </a:cubicBezTo>
                <a:cubicBezTo>
                  <a:pt x="583" y="0"/>
                  <a:pt x="563" y="15"/>
                  <a:pt x="576" y="6"/>
                </a:cubicBezTo>
                <a:close/>
              </a:path>
            </a:pathLst>
          </a:custGeom>
          <a:solidFill>
            <a:srgbClr val="F8F8F8"/>
          </a:solidFill>
          <a:ln w="9525">
            <a:solidFill>
              <a:srgbClr val="F8F8F8"/>
            </a:solidFill>
            <a:round/>
            <a:headEnd/>
            <a:tailEnd/>
          </a:ln>
          <a:effectLst>
            <a:outerShdw dist="107763" dir="2700000" algn="ctr" rotWithShape="0">
              <a:schemeClr val="bg2">
                <a:alpha val="50000"/>
              </a:schemeClr>
            </a:outerShdw>
          </a:effectLst>
        </p:spPr>
        <p:txBody>
          <a:bodyPr/>
          <a:lstStyle/>
          <a:p>
            <a:endParaRPr lang="en-US"/>
          </a:p>
        </p:txBody>
      </p:sp>
      <p:sp>
        <p:nvSpPr>
          <p:cNvPr id="61444" name="Rectangle 4">
            <a:extLst>
              <a:ext uri="{FF2B5EF4-FFF2-40B4-BE49-F238E27FC236}">
                <a16:creationId xmlns:a16="http://schemas.microsoft.com/office/drawing/2014/main" id="{254213CC-136C-4D83-81DA-9152A9399570}"/>
              </a:ext>
            </a:extLst>
          </p:cNvPr>
          <p:cNvSpPr>
            <a:spLocks noChangeArrowheads="1"/>
          </p:cNvSpPr>
          <p:nvPr/>
        </p:nvSpPr>
        <p:spPr bwMode="auto">
          <a:xfrm>
            <a:off x="838200" y="2133600"/>
            <a:ext cx="990600" cy="28956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1445" name="Text Box 5">
            <a:extLst>
              <a:ext uri="{FF2B5EF4-FFF2-40B4-BE49-F238E27FC236}">
                <a16:creationId xmlns:a16="http://schemas.microsoft.com/office/drawing/2014/main" id="{1018FF7B-F472-4385-986A-45DDE85D66CC}"/>
              </a:ext>
            </a:extLst>
          </p:cNvPr>
          <p:cNvSpPr txBox="1">
            <a:spLocks noChangeArrowheads="1"/>
          </p:cNvSpPr>
          <p:nvPr/>
        </p:nvSpPr>
        <p:spPr bwMode="auto">
          <a:xfrm>
            <a:off x="838200" y="2133600"/>
            <a:ext cx="99060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 </a:t>
            </a:r>
          </a:p>
          <a:p>
            <a:pPr algn="ctr">
              <a:spcBef>
                <a:spcPct val="50000"/>
              </a:spcBef>
            </a:pPr>
            <a:r>
              <a:rPr lang="fi-FI" altLang="en-US" sz="1400"/>
              <a:t>Manage-ment</a:t>
            </a:r>
            <a:endParaRPr lang="en-US" altLang="en-US" sz="1400"/>
          </a:p>
        </p:txBody>
      </p:sp>
      <p:sp>
        <p:nvSpPr>
          <p:cNvPr id="61446" name="Rectangle 6">
            <a:extLst>
              <a:ext uri="{FF2B5EF4-FFF2-40B4-BE49-F238E27FC236}">
                <a16:creationId xmlns:a16="http://schemas.microsoft.com/office/drawing/2014/main" id="{523D5BFB-A592-4933-86EF-AC0B4905BC6F}"/>
              </a:ext>
            </a:extLst>
          </p:cNvPr>
          <p:cNvSpPr>
            <a:spLocks noChangeArrowheads="1"/>
          </p:cNvSpPr>
          <p:nvPr/>
        </p:nvSpPr>
        <p:spPr bwMode="auto">
          <a:xfrm>
            <a:off x="1905000" y="2971800"/>
            <a:ext cx="990600" cy="2057400"/>
          </a:xfrm>
          <a:prstGeom prst="rect">
            <a:avLst/>
          </a:prstGeom>
          <a:solidFill>
            <a:srgbClr val="00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1447" name="Text Box 7">
            <a:extLst>
              <a:ext uri="{FF2B5EF4-FFF2-40B4-BE49-F238E27FC236}">
                <a16:creationId xmlns:a16="http://schemas.microsoft.com/office/drawing/2014/main" id="{22E2EDA5-32FB-49C3-A0C5-C7A672496796}"/>
              </a:ext>
            </a:extLst>
          </p:cNvPr>
          <p:cNvSpPr txBox="1">
            <a:spLocks noChangeArrowheads="1"/>
          </p:cNvSpPr>
          <p:nvPr/>
        </p:nvSpPr>
        <p:spPr bwMode="auto">
          <a:xfrm>
            <a:off x="1905000" y="3124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802.3 </a:t>
            </a:r>
          </a:p>
          <a:p>
            <a:pPr algn="ctr">
              <a:spcBef>
                <a:spcPct val="50000"/>
              </a:spcBef>
            </a:pPr>
            <a:r>
              <a:rPr lang="fi-FI" altLang="en-US" sz="1400"/>
              <a:t>MAC</a:t>
            </a:r>
            <a:endParaRPr lang="en-US" altLang="en-US" sz="1400"/>
          </a:p>
        </p:txBody>
      </p:sp>
      <p:sp>
        <p:nvSpPr>
          <p:cNvPr id="61448" name="Text Box 8">
            <a:extLst>
              <a:ext uri="{FF2B5EF4-FFF2-40B4-BE49-F238E27FC236}">
                <a16:creationId xmlns:a16="http://schemas.microsoft.com/office/drawing/2014/main" id="{F076BD80-43A2-467E-98E5-C5B4D2BE6CFB}"/>
              </a:ext>
            </a:extLst>
          </p:cNvPr>
          <p:cNvSpPr txBox="1">
            <a:spLocks noChangeArrowheads="1"/>
          </p:cNvSpPr>
          <p:nvPr/>
        </p:nvSpPr>
        <p:spPr bwMode="auto">
          <a:xfrm>
            <a:off x="19050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802.3 </a:t>
            </a:r>
          </a:p>
          <a:p>
            <a:pPr algn="ctr">
              <a:spcBef>
                <a:spcPct val="50000"/>
              </a:spcBef>
            </a:pPr>
            <a:r>
              <a:rPr lang="fi-FI" altLang="en-US" sz="1400"/>
              <a:t>PHY</a:t>
            </a:r>
            <a:endParaRPr lang="en-US" altLang="en-US" sz="1400"/>
          </a:p>
        </p:txBody>
      </p:sp>
      <p:sp>
        <p:nvSpPr>
          <p:cNvPr id="61464" name="Text Box 24">
            <a:extLst>
              <a:ext uri="{FF2B5EF4-FFF2-40B4-BE49-F238E27FC236}">
                <a16:creationId xmlns:a16="http://schemas.microsoft.com/office/drawing/2014/main" id="{A61583F9-82FA-4DE8-B0BD-B67C72B4821E}"/>
              </a:ext>
            </a:extLst>
          </p:cNvPr>
          <p:cNvSpPr txBox="1">
            <a:spLocks noChangeArrowheads="1"/>
          </p:cNvSpPr>
          <p:nvPr/>
        </p:nvSpPr>
        <p:spPr bwMode="auto">
          <a:xfrm>
            <a:off x="1676400" y="51054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600">
                <a:solidFill>
                  <a:srgbClr val="0000FF"/>
                </a:solidFill>
              </a:rPr>
              <a:t>CSMA/CD</a:t>
            </a:r>
          </a:p>
          <a:p>
            <a:pPr algn="ctr"/>
            <a:r>
              <a:rPr lang="fi-FI" altLang="en-US" sz="1600">
                <a:solidFill>
                  <a:srgbClr val="0000FF"/>
                </a:solidFill>
              </a:rPr>
              <a:t>(Ethernet)</a:t>
            </a:r>
            <a:endParaRPr lang="en-US" altLang="en-US" sz="1600">
              <a:solidFill>
                <a:srgbClr val="0000FF"/>
              </a:solidFill>
            </a:endParaRPr>
          </a:p>
        </p:txBody>
      </p:sp>
      <p:sp>
        <p:nvSpPr>
          <p:cNvPr id="61468" name="Text Box 28">
            <a:extLst>
              <a:ext uri="{FF2B5EF4-FFF2-40B4-BE49-F238E27FC236}">
                <a16:creationId xmlns:a16="http://schemas.microsoft.com/office/drawing/2014/main" id="{5914D513-70D0-4FAE-A987-513E963F3251}"/>
              </a:ext>
            </a:extLst>
          </p:cNvPr>
          <p:cNvSpPr txBox="1">
            <a:spLocks noChangeArrowheads="1"/>
          </p:cNvSpPr>
          <p:nvPr/>
        </p:nvSpPr>
        <p:spPr bwMode="auto">
          <a:xfrm>
            <a:off x="3505200" y="2209800"/>
            <a:ext cx="50292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Widely used </a:t>
            </a:r>
            <a:r>
              <a:rPr lang="fi-FI" altLang="en-US">
                <a:solidFill>
                  <a:srgbClr val="0000FF"/>
                </a:solidFill>
              </a:rPr>
              <a:t>wired</a:t>
            </a:r>
            <a:r>
              <a:rPr lang="fi-FI" altLang="en-US"/>
              <a:t> LAN technology</a:t>
            </a:r>
          </a:p>
          <a:p>
            <a:pPr>
              <a:spcBef>
                <a:spcPct val="50000"/>
              </a:spcBef>
            </a:pPr>
            <a:r>
              <a:rPr lang="fi-FI" altLang="en-US"/>
              <a:t>CSMA/CD  =  Carrier Sense Multiple Access with </a:t>
            </a:r>
            <a:r>
              <a:rPr lang="fi-FI" altLang="en-US">
                <a:solidFill>
                  <a:srgbClr val="0000FF"/>
                </a:solidFill>
              </a:rPr>
              <a:t>Collision Detection</a:t>
            </a:r>
          </a:p>
          <a:p>
            <a:pPr>
              <a:spcBef>
                <a:spcPct val="50000"/>
              </a:spcBef>
            </a:pPr>
            <a:r>
              <a:rPr lang="fi-FI" altLang="en-US"/>
              <a:t>LAN stations compete for accessing the shared medium (wired network). If a collision is detected, transmitting stations stop their transmissions and wait a random time before starting transmission again.</a:t>
            </a:r>
            <a:endParaRPr lang="en-US" altLang="en-US"/>
          </a:p>
        </p:txBody>
      </p:sp>
      <p:sp>
        <p:nvSpPr>
          <p:cNvPr id="61469" name="Text Box 29">
            <a:extLst>
              <a:ext uri="{FF2B5EF4-FFF2-40B4-BE49-F238E27FC236}">
                <a16:creationId xmlns:a16="http://schemas.microsoft.com/office/drawing/2014/main" id="{85FBF995-8190-4BDB-90F9-08260F2F38F6}"/>
              </a:ext>
            </a:extLst>
          </p:cNvPr>
          <p:cNvSpPr txBox="1">
            <a:spLocks noChangeArrowheads="1"/>
          </p:cNvSpPr>
          <p:nvPr/>
        </p:nvSpPr>
        <p:spPr bwMode="auto">
          <a:xfrm>
            <a:off x="1524000" y="13716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CSMA/CD  Ethernet</a:t>
            </a:r>
            <a:endParaRPr lang="en-US" altLang="en-US" sz="2400">
              <a:solidFill>
                <a:srgbClr val="0000FF"/>
              </a:solidFill>
            </a:endParaRPr>
          </a:p>
        </p:txBody>
      </p:sp>
      <p:sp>
        <p:nvSpPr>
          <p:cNvPr id="61473" name="Freeform 33">
            <a:extLst>
              <a:ext uri="{FF2B5EF4-FFF2-40B4-BE49-F238E27FC236}">
                <a16:creationId xmlns:a16="http://schemas.microsoft.com/office/drawing/2014/main" id="{F2295E0D-EC4C-4C1A-8C2F-4A54706CF527}"/>
              </a:ext>
            </a:extLst>
          </p:cNvPr>
          <p:cNvSpPr>
            <a:spLocks/>
          </p:cNvSpPr>
          <p:nvPr/>
        </p:nvSpPr>
        <p:spPr bwMode="auto">
          <a:xfrm>
            <a:off x="1905000" y="2133600"/>
            <a:ext cx="914400" cy="609600"/>
          </a:xfrm>
          <a:custGeom>
            <a:avLst/>
            <a:gdLst>
              <a:gd name="T0" fmla="*/ 576 w 576"/>
              <a:gd name="T1" fmla="*/ 0 h 336"/>
              <a:gd name="T2" fmla="*/ 0 w 576"/>
              <a:gd name="T3" fmla="*/ 0 h 336"/>
              <a:gd name="T4" fmla="*/ 0 w 576"/>
              <a:gd name="T5" fmla="*/ 336 h 336"/>
              <a:gd name="T6" fmla="*/ 480 w 576"/>
              <a:gd name="T7" fmla="*/ 336 h 336"/>
            </a:gdLst>
            <a:ahLst/>
            <a:cxnLst>
              <a:cxn ang="0">
                <a:pos x="T0" y="T1"/>
              </a:cxn>
              <a:cxn ang="0">
                <a:pos x="T2" y="T3"/>
              </a:cxn>
              <a:cxn ang="0">
                <a:pos x="T4" y="T5"/>
              </a:cxn>
              <a:cxn ang="0">
                <a:pos x="T6" y="T7"/>
              </a:cxn>
            </a:cxnLst>
            <a:rect l="0" t="0" r="r" b="b"/>
            <a:pathLst>
              <a:path w="576" h="336">
                <a:moveTo>
                  <a:pt x="576" y="0"/>
                </a:moveTo>
                <a:lnTo>
                  <a:pt x="0" y="0"/>
                </a:lnTo>
                <a:lnTo>
                  <a:pt x="0" y="336"/>
                </a:lnTo>
                <a:lnTo>
                  <a:pt x="480" y="33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4" name="Line 34">
            <a:extLst>
              <a:ext uri="{FF2B5EF4-FFF2-40B4-BE49-F238E27FC236}">
                <a16:creationId xmlns:a16="http://schemas.microsoft.com/office/drawing/2014/main" id="{363775B0-2BEB-44D0-821E-46BF961093F7}"/>
              </a:ext>
            </a:extLst>
          </p:cNvPr>
          <p:cNvSpPr>
            <a:spLocks noChangeShapeType="1"/>
          </p:cNvSpPr>
          <p:nvPr/>
        </p:nvSpPr>
        <p:spPr bwMode="auto">
          <a:xfrm flipH="1">
            <a:off x="1905000" y="21336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6" name="Line 36">
            <a:extLst>
              <a:ext uri="{FF2B5EF4-FFF2-40B4-BE49-F238E27FC236}">
                <a16:creationId xmlns:a16="http://schemas.microsoft.com/office/drawing/2014/main" id="{4E90B084-72A4-4F2A-9FAF-BD6FE8F4AD1E}"/>
              </a:ext>
            </a:extLst>
          </p:cNvPr>
          <p:cNvSpPr>
            <a:spLocks noChangeShapeType="1"/>
          </p:cNvSpPr>
          <p:nvPr/>
        </p:nvSpPr>
        <p:spPr bwMode="auto">
          <a:xfrm>
            <a:off x="1905000" y="2133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3591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endParaRPr lang="id-ID" dirty="0"/>
          </a:p>
        </p:txBody>
      </p:sp>
      <p:sp>
        <p:nvSpPr>
          <p:cNvPr id="3" name="Content Placeholder 2"/>
          <p:cNvSpPr>
            <a:spLocks noGrp="1"/>
          </p:cNvSpPr>
          <p:nvPr>
            <p:ph idx="1"/>
          </p:nvPr>
        </p:nvSpPr>
        <p:spPr/>
        <p:txBody>
          <a:bodyPr/>
          <a:lstStyle/>
          <a:p>
            <a:r>
              <a:rPr lang="en-US" dirty="0" err="1"/>
              <a:t>Memahami</a:t>
            </a:r>
            <a:r>
              <a:rPr lang="en-US" dirty="0"/>
              <a:t> </a:t>
            </a:r>
            <a:r>
              <a:rPr lang="en-US" dirty="0" err="1"/>
              <a:t>sejarah</a:t>
            </a:r>
            <a:r>
              <a:rPr lang="en-US" dirty="0"/>
              <a:t> </a:t>
            </a:r>
            <a:r>
              <a:rPr lang="en-US" dirty="0" err="1"/>
              <a:t>keluarga</a:t>
            </a:r>
            <a:r>
              <a:rPr lang="en-US" dirty="0"/>
              <a:t> </a:t>
            </a:r>
            <a:r>
              <a:rPr lang="en-US" dirty="0" err="1"/>
              <a:t>teknologi</a:t>
            </a:r>
            <a:r>
              <a:rPr lang="en-US" dirty="0"/>
              <a:t> wireless 802</a:t>
            </a:r>
          </a:p>
          <a:p>
            <a:r>
              <a:rPr lang="en-US" dirty="0" err="1"/>
              <a:t>Memahami</a:t>
            </a:r>
            <a:r>
              <a:rPr lang="en-US" dirty="0"/>
              <a:t> </a:t>
            </a:r>
            <a:r>
              <a:rPr lang="en-US" dirty="0" err="1"/>
              <a:t>cara</a:t>
            </a:r>
            <a:r>
              <a:rPr lang="en-US" dirty="0"/>
              <a:t> </a:t>
            </a:r>
            <a:r>
              <a:rPr lang="en-US" dirty="0" err="1"/>
              <a:t>kerja</a:t>
            </a:r>
            <a:r>
              <a:rPr lang="en-US" dirty="0"/>
              <a:t> </a:t>
            </a:r>
            <a:r>
              <a:rPr lang="en-US" dirty="0" err="1"/>
              <a:t>teknologi</a:t>
            </a:r>
            <a:r>
              <a:rPr lang="en-US" dirty="0"/>
              <a:t> 802.11</a:t>
            </a:r>
          </a:p>
          <a:p>
            <a:r>
              <a:rPr lang="en-US" dirty="0" err="1"/>
              <a:t>Membahas</a:t>
            </a:r>
            <a:r>
              <a:rPr lang="en-US" dirty="0"/>
              <a:t> issue-issue </a:t>
            </a:r>
            <a:r>
              <a:rPr lang="en-US" dirty="0" err="1"/>
              <a:t>terkait</a:t>
            </a:r>
            <a:r>
              <a:rPr lang="en-US" dirty="0"/>
              <a:t> </a:t>
            </a:r>
            <a:r>
              <a:rPr lang="en-US" dirty="0" err="1"/>
              <a:t>teknologi</a:t>
            </a:r>
            <a:r>
              <a:rPr lang="en-US" dirty="0"/>
              <a:t> 802.11</a:t>
            </a:r>
          </a:p>
          <a:p>
            <a:r>
              <a:rPr lang="en-US" dirty="0" err="1"/>
              <a:t>Membahas</a:t>
            </a:r>
            <a:r>
              <a:rPr lang="en-US" dirty="0"/>
              <a:t> </a:t>
            </a:r>
            <a:r>
              <a:rPr lang="en-US" dirty="0" err="1"/>
              <a:t>aplikasi</a:t>
            </a:r>
            <a:r>
              <a:rPr lang="en-US" dirty="0"/>
              <a:t> </a:t>
            </a:r>
            <a:r>
              <a:rPr lang="en-US" dirty="0" err="1"/>
              <a:t>dan</a:t>
            </a:r>
            <a:r>
              <a:rPr lang="en-US" dirty="0"/>
              <a:t> </a:t>
            </a:r>
            <a:r>
              <a:rPr lang="en-US" dirty="0" err="1"/>
              <a:t>perkembangan</a:t>
            </a:r>
            <a:r>
              <a:rPr lang="en-US" dirty="0"/>
              <a:t>  </a:t>
            </a:r>
            <a:r>
              <a:rPr lang="en-US" dirty="0" err="1"/>
              <a:t>teknologi</a:t>
            </a:r>
            <a:r>
              <a:rPr lang="en-US" dirty="0"/>
              <a:t> 802.11</a:t>
            </a:r>
            <a:endParaRPr lang="id-ID" dirty="0"/>
          </a:p>
        </p:txBody>
      </p:sp>
    </p:spTree>
    <p:extLst>
      <p:ext uri="{BB962C8B-B14F-4D97-AF65-F5344CB8AC3E}">
        <p14:creationId xmlns:p14="http://schemas.microsoft.com/office/powerpoint/2010/main" val="1914300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26E682-DE34-4A3F-8459-BD619B4D398F}"/>
              </a:ext>
            </a:extLst>
          </p:cNvPr>
          <p:cNvSpPr>
            <a:spLocks noGrp="1"/>
          </p:cNvSpPr>
          <p:nvPr>
            <p:ph type="ftr" sz="quarter" idx="10"/>
          </p:nvPr>
        </p:nvSpPr>
        <p:spPr/>
        <p:txBody>
          <a:bodyPr/>
          <a:lstStyle/>
          <a:p>
            <a:r>
              <a:rPr lang="en-GB" altLang="en-US"/>
              <a:t>S-72.3240 Wireless Personal, Local, Metropolitan, and Wide Area Networks</a:t>
            </a:r>
          </a:p>
        </p:txBody>
      </p:sp>
      <p:sp>
        <p:nvSpPr>
          <p:cNvPr id="20" name="Slide Number Placeholder 19">
            <a:extLst>
              <a:ext uri="{FF2B5EF4-FFF2-40B4-BE49-F238E27FC236}">
                <a16:creationId xmlns:a16="http://schemas.microsoft.com/office/drawing/2014/main" id="{A82AF0BC-08A6-476C-AD8C-AC8205390AF1}"/>
              </a:ext>
            </a:extLst>
          </p:cNvPr>
          <p:cNvSpPr>
            <a:spLocks noGrp="1"/>
          </p:cNvSpPr>
          <p:nvPr>
            <p:ph type="sldNum" sz="quarter" idx="11"/>
          </p:nvPr>
        </p:nvSpPr>
        <p:spPr/>
        <p:txBody>
          <a:bodyPr/>
          <a:lstStyle/>
          <a:p>
            <a:fld id="{C8D2A460-EB7E-43BA-B9D8-6341B3B70EC7}" type="slidenum">
              <a:rPr lang="en-GB" altLang="en-US"/>
              <a:pPr/>
              <a:t>20</a:t>
            </a:fld>
            <a:endParaRPr lang="en-GB" altLang="en-US"/>
          </a:p>
        </p:txBody>
      </p:sp>
      <p:sp>
        <p:nvSpPr>
          <p:cNvPr id="62467" name="Text Box 3">
            <a:extLst>
              <a:ext uri="{FF2B5EF4-FFF2-40B4-BE49-F238E27FC236}">
                <a16:creationId xmlns:a16="http://schemas.microsoft.com/office/drawing/2014/main" id="{7D147FC5-9C98-4FB7-98C8-B9F04A22FD86}"/>
              </a:ext>
            </a:extLst>
          </p:cNvPr>
          <p:cNvSpPr txBox="1">
            <a:spLocks noChangeArrowheads="1"/>
          </p:cNvSpPr>
          <p:nvPr/>
        </p:nvSpPr>
        <p:spPr bwMode="auto">
          <a:xfrm>
            <a:off x="1524000" y="13716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CSMA/CA Wireless LAN</a:t>
            </a:r>
            <a:endParaRPr lang="en-US" altLang="en-US" sz="2400">
              <a:solidFill>
                <a:srgbClr val="0000FF"/>
              </a:solidFill>
            </a:endParaRPr>
          </a:p>
        </p:txBody>
      </p:sp>
      <p:sp>
        <p:nvSpPr>
          <p:cNvPr id="62477" name="Rectangle 13">
            <a:extLst>
              <a:ext uri="{FF2B5EF4-FFF2-40B4-BE49-F238E27FC236}">
                <a16:creationId xmlns:a16="http://schemas.microsoft.com/office/drawing/2014/main" id="{3DAA46A7-C51A-4126-9CD3-BAD00B01C057}"/>
              </a:ext>
            </a:extLst>
          </p:cNvPr>
          <p:cNvSpPr>
            <a:spLocks noChangeArrowheads="1"/>
          </p:cNvSpPr>
          <p:nvPr/>
        </p:nvSpPr>
        <p:spPr bwMode="auto">
          <a:xfrm>
            <a:off x="4038600" y="2971800"/>
            <a:ext cx="4191000" cy="914400"/>
          </a:xfrm>
          <a:prstGeom prst="rect">
            <a:avLst/>
          </a:prstGeom>
          <a:solidFill>
            <a:srgbClr val="00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2478" name="Rectangle 14">
            <a:extLst>
              <a:ext uri="{FF2B5EF4-FFF2-40B4-BE49-F238E27FC236}">
                <a16:creationId xmlns:a16="http://schemas.microsoft.com/office/drawing/2014/main" id="{F1EB359B-EEC2-4845-9E9A-71FFEC39FF98}"/>
              </a:ext>
            </a:extLst>
          </p:cNvPr>
          <p:cNvSpPr>
            <a:spLocks noChangeArrowheads="1"/>
          </p:cNvSpPr>
          <p:nvPr/>
        </p:nvSpPr>
        <p:spPr bwMode="auto">
          <a:xfrm>
            <a:off x="40386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2479" name="Rectangle 15">
            <a:extLst>
              <a:ext uri="{FF2B5EF4-FFF2-40B4-BE49-F238E27FC236}">
                <a16:creationId xmlns:a16="http://schemas.microsoft.com/office/drawing/2014/main" id="{4FA479D0-D2EA-4397-BC43-C101CDB7629A}"/>
              </a:ext>
            </a:extLst>
          </p:cNvPr>
          <p:cNvSpPr>
            <a:spLocks noChangeArrowheads="1"/>
          </p:cNvSpPr>
          <p:nvPr/>
        </p:nvSpPr>
        <p:spPr bwMode="auto">
          <a:xfrm>
            <a:off x="51054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2480" name="Rectangle 16">
            <a:extLst>
              <a:ext uri="{FF2B5EF4-FFF2-40B4-BE49-F238E27FC236}">
                <a16:creationId xmlns:a16="http://schemas.microsoft.com/office/drawing/2014/main" id="{B22B4619-57E6-4E93-ABCE-17600BF830BC}"/>
              </a:ext>
            </a:extLst>
          </p:cNvPr>
          <p:cNvSpPr>
            <a:spLocks noChangeArrowheads="1"/>
          </p:cNvSpPr>
          <p:nvPr/>
        </p:nvSpPr>
        <p:spPr bwMode="auto">
          <a:xfrm>
            <a:off x="61722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2481" name="Rectangle 17">
            <a:extLst>
              <a:ext uri="{FF2B5EF4-FFF2-40B4-BE49-F238E27FC236}">
                <a16:creationId xmlns:a16="http://schemas.microsoft.com/office/drawing/2014/main" id="{C85F6AFA-803F-444D-A9C1-CEB3956D5176}"/>
              </a:ext>
            </a:extLst>
          </p:cNvPr>
          <p:cNvSpPr>
            <a:spLocks noChangeArrowheads="1"/>
          </p:cNvSpPr>
          <p:nvPr/>
        </p:nvSpPr>
        <p:spPr bwMode="auto">
          <a:xfrm>
            <a:off x="72390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2482" name="Text Box 18">
            <a:extLst>
              <a:ext uri="{FF2B5EF4-FFF2-40B4-BE49-F238E27FC236}">
                <a16:creationId xmlns:a16="http://schemas.microsoft.com/office/drawing/2014/main" id="{C728C559-07FB-4676-B59D-4E6A3288A9CE}"/>
              </a:ext>
            </a:extLst>
          </p:cNvPr>
          <p:cNvSpPr txBox="1">
            <a:spLocks noChangeArrowheads="1"/>
          </p:cNvSpPr>
          <p:nvPr/>
        </p:nvSpPr>
        <p:spPr bwMode="auto">
          <a:xfrm>
            <a:off x="40386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 </a:t>
            </a:r>
          </a:p>
          <a:p>
            <a:pPr algn="ctr">
              <a:spcBef>
                <a:spcPct val="50000"/>
              </a:spcBef>
            </a:pPr>
            <a:r>
              <a:rPr lang="fi-FI" altLang="en-US" sz="1400"/>
              <a:t>PHY</a:t>
            </a:r>
            <a:endParaRPr lang="en-US" altLang="en-US" sz="1400"/>
          </a:p>
        </p:txBody>
      </p:sp>
      <p:sp>
        <p:nvSpPr>
          <p:cNvPr id="62483" name="Text Box 19">
            <a:extLst>
              <a:ext uri="{FF2B5EF4-FFF2-40B4-BE49-F238E27FC236}">
                <a16:creationId xmlns:a16="http://schemas.microsoft.com/office/drawing/2014/main" id="{3D4D35E9-E312-4B2A-B051-EFA0B8D9E623}"/>
              </a:ext>
            </a:extLst>
          </p:cNvPr>
          <p:cNvSpPr txBox="1">
            <a:spLocks noChangeArrowheads="1"/>
          </p:cNvSpPr>
          <p:nvPr/>
        </p:nvSpPr>
        <p:spPr bwMode="auto">
          <a:xfrm>
            <a:off x="51054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802.11a </a:t>
            </a:r>
          </a:p>
          <a:p>
            <a:pPr algn="ctr">
              <a:spcBef>
                <a:spcPct val="50000"/>
              </a:spcBef>
            </a:pPr>
            <a:r>
              <a:rPr lang="fi-FI" altLang="en-US" sz="1400"/>
              <a:t>PHY</a:t>
            </a:r>
            <a:endParaRPr lang="en-US" altLang="en-US" sz="1400"/>
          </a:p>
        </p:txBody>
      </p:sp>
      <p:sp>
        <p:nvSpPr>
          <p:cNvPr id="62484" name="Text Box 20">
            <a:extLst>
              <a:ext uri="{FF2B5EF4-FFF2-40B4-BE49-F238E27FC236}">
                <a16:creationId xmlns:a16="http://schemas.microsoft.com/office/drawing/2014/main" id="{2EE1835C-A35C-4F16-9F80-9539D307E575}"/>
              </a:ext>
            </a:extLst>
          </p:cNvPr>
          <p:cNvSpPr txBox="1">
            <a:spLocks noChangeArrowheads="1"/>
          </p:cNvSpPr>
          <p:nvPr/>
        </p:nvSpPr>
        <p:spPr bwMode="auto">
          <a:xfrm>
            <a:off x="6096000" y="4267200"/>
            <a:ext cx="11430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802.11b </a:t>
            </a:r>
          </a:p>
          <a:p>
            <a:pPr algn="ctr">
              <a:spcBef>
                <a:spcPct val="50000"/>
              </a:spcBef>
            </a:pPr>
            <a:r>
              <a:rPr lang="fi-FI" altLang="en-US" sz="1400"/>
              <a:t>PHY</a:t>
            </a:r>
            <a:endParaRPr lang="en-US" altLang="en-US" sz="1400"/>
          </a:p>
        </p:txBody>
      </p:sp>
      <p:sp>
        <p:nvSpPr>
          <p:cNvPr id="62485" name="Text Box 21">
            <a:extLst>
              <a:ext uri="{FF2B5EF4-FFF2-40B4-BE49-F238E27FC236}">
                <a16:creationId xmlns:a16="http://schemas.microsoft.com/office/drawing/2014/main" id="{F96E506B-CBEB-4816-AB2D-B0BC11C5934F}"/>
              </a:ext>
            </a:extLst>
          </p:cNvPr>
          <p:cNvSpPr txBox="1">
            <a:spLocks noChangeArrowheads="1"/>
          </p:cNvSpPr>
          <p:nvPr/>
        </p:nvSpPr>
        <p:spPr bwMode="auto">
          <a:xfrm>
            <a:off x="72390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802.11g </a:t>
            </a:r>
          </a:p>
          <a:p>
            <a:pPr algn="ctr">
              <a:spcBef>
                <a:spcPct val="50000"/>
              </a:spcBef>
            </a:pPr>
            <a:r>
              <a:rPr lang="fi-FI" altLang="en-US" sz="1400"/>
              <a:t>PHY</a:t>
            </a:r>
            <a:endParaRPr lang="en-US" altLang="en-US" sz="1400"/>
          </a:p>
        </p:txBody>
      </p:sp>
      <p:sp>
        <p:nvSpPr>
          <p:cNvPr id="62487" name="Text Box 23">
            <a:extLst>
              <a:ext uri="{FF2B5EF4-FFF2-40B4-BE49-F238E27FC236}">
                <a16:creationId xmlns:a16="http://schemas.microsoft.com/office/drawing/2014/main" id="{A6829C9B-B371-4AF9-BFFF-E3C6624FE804}"/>
              </a:ext>
            </a:extLst>
          </p:cNvPr>
          <p:cNvSpPr txBox="1">
            <a:spLocks noChangeArrowheads="1"/>
          </p:cNvSpPr>
          <p:nvPr/>
        </p:nvSpPr>
        <p:spPr bwMode="auto">
          <a:xfrm>
            <a:off x="4114800" y="3124200"/>
            <a:ext cx="403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b="1"/>
              <a:t>802.11  Medium Access Control (MAC) </a:t>
            </a:r>
            <a:endParaRPr lang="en-US" altLang="en-US" sz="1400" b="1"/>
          </a:p>
        </p:txBody>
      </p:sp>
      <p:sp>
        <p:nvSpPr>
          <p:cNvPr id="62489" name="Text Box 25">
            <a:extLst>
              <a:ext uri="{FF2B5EF4-FFF2-40B4-BE49-F238E27FC236}">
                <a16:creationId xmlns:a16="http://schemas.microsoft.com/office/drawing/2014/main" id="{ECC651A1-A68B-4391-8476-C99E10D989AF}"/>
              </a:ext>
            </a:extLst>
          </p:cNvPr>
          <p:cNvSpPr txBox="1">
            <a:spLocks noChangeArrowheads="1"/>
          </p:cNvSpPr>
          <p:nvPr/>
        </p:nvSpPr>
        <p:spPr bwMode="auto">
          <a:xfrm>
            <a:off x="5334000" y="34290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600" b="1"/>
              <a:t>CSMA/CA</a:t>
            </a:r>
          </a:p>
        </p:txBody>
      </p:sp>
      <p:sp>
        <p:nvSpPr>
          <p:cNvPr id="62492" name="Text Box 28">
            <a:extLst>
              <a:ext uri="{FF2B5EF4-FFF2-40B4-BE49-F238E27FC236}">
                <a16:creationId xmlns:a16="http://schemas.microsoft.com/office/drawing/2014/main" id="{7AA393DC-2340-45D3-8FEB-FF4EE9E48316}"/>
              </a:ext>
            </a:extLst>
          </p:cNvPr>
          <p:cNvSpPr txBox="1">
            <a:spLocks noChangeArrowheads="1"/>
          </p:cNvSpPr>
          <p:nvPr/>
        </p:nvSpPr>
        <p:spPr bwMode="auto">
          <a:xfrm>
            <a:off x="762000" y="2057400"/>
            <a:ext cx="769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CSMA/CA  =  Carrier Sense Multiple Access with </a:t>
            </a:r>
            <a:r>
              <a:rPr lang="fi-FI" altLang="en-US">
                <a:solidFill>
                  <a:srgbClr val="0000FF"/>
                </a:solidFill>
              </a:rPr>
              <a:t>Collision Avoidance</a:t>
            </a:r>
          </a:p>
        </p:txBody>
      </p:sp>
      <p:sp>
        <p:nvSpPr>
          <p:cNvPr id="62493" name="Text Box 29">
            <a:extLst>
              <a:ext uri="{FF2B5EF4-FFF2-40B4-BE49-F238E27FC236}">
                <a16:creationId xmlns:a16="http://schemas.microsoft.com/office/drawing/2014/main" id="{17B8CC36-202C-41DE-87EA-9FB6C4459980}"/>
              </a:ext>
            </a:extLst>
          </p:cNvPr>
          <p:cNvSpPr txBox="1">
            <a:spLocks noChangeArrowheads="1"/>
          </p:cNvSpPr>
          <p:nvPr/>
        </p:nvSpPr>
        <p:spPr bwMode="auto">
          <a:xfrm>
            <a:off x="762000" y="2895600"/>
            <a:ext cx="2971800"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Unlike wired LAN stations, WLAN stations cannot detect collisions</a:t>
            </a:r>
          </a:p>
          <a:p>
            <a:pPr>
              <a:spcBef>
                <a:spcPct val="20000"/>
              </a:spcBef>
            </a:pPr>
            <a:r>
              <a:rPr lang="fi-FI" altLang="en-US"/>
              <a:t>	=&gt;</a:t>
            </a:r>
          </a:p>
          <a:p>
            <a:pPr>
              <a:spcBef>
                <a:spcPct val="20000"/>
              </a:spcBef>
            </a:pPr>
            <a:r>
              <a:rPr lang="fi-FI" altLang="en-US"/>
              <a:t>avoid collisions (use ”backoff procedure” as described later)</a:t>
            </a:r>
            <a:endParaRPr lang="en-US" altLang="en-US"/>
          </a:p>
        </p:txBody>
      </p:sp>
      <p:grpSp>
        <p:nvGrpSpPr>
          <p:cNvPr id="62498" name="Group 34">
            <a:extLst>
              <a:ext uri="{FF2B5EF4-FFF2-40B4-BE49-F238E27FC236}">
                <a16:creationId xmlns:a16="http://schemas.microsoft.com/office/drawing/2014/main" id="{699E5A27-B40E-431F-8DED-1C4FCD7E50BF}"/>
              </a:ext>
            </a:extLst>
          </p:cNvPr>
          <p:cNvGrpSpPr>
            <a:grpSpLocks/>
          </p:cNvGrpSpPr>
          <p:nvPr/>
        </p:nvGrpSpPr>
        <p:grpSpPr bwMode="auto">
          <a:xfrm>
            <a:off x="4953000" y="4267200"/>
            <a:ext cx="2438400" cy="1219200"/>
            <a:chOff x="2688" y="3456"/>
            <a:chExt cx="1296" cy="768"/>
          </a:xfrm>
        </p:grpSpPr>
        <p:sp>
          <p:nvSpPr>
            <p:cNvPr id="62495" name="Rectangle 31">
              <a:extLst>
                <a:ext uri="{FF2B5EF4-FFF2-40B4-BE49-F238E27FC236}">
                  <a16:creationId xmlns:a16="http://schemas.microsoft.com/office/drawing/2014/main" id="{74A20DAE-F7E3-498E-8E32-C7FA16E58218}"/>
                </a:ext>
              </a:extLst>
            </p:cNvPr>
            <p:cNvSpPr>
              <a:spLocks noChangeArrowheads="1"/>
            </p:cNvSpPr>
            <p:nvPr/>
          </p:nvSpPr>
          <p:spPr bwMode="auto">
            <a:xfrm>
              <a:off x="2688" y="3456"/>
              <a:ext cx="1296" cy="768"/>
            </a:xfrm>
            <a:prstGeom prst="rect">
              <a:avLst/>
            </a:prstGeom>
            <a:solidFill>
              <a:schemeClr val="hlink"/>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2494" name="Text Box 30">
              <a:extLst>
                <a:ext uri="{FF2B5EF4-FFF2-40B4-BE49-F238E27FC236}">
                  <a16:creationId xmlns:a16="http://schemas.microsoft.com/office/drawing/2014/main" id="{0D0B406C-38D5-40B9-B966-6DD3BF5C69E1}"/>
                </a:ext>
              </a:extLst>
            </p:cNvPr>
            <p:cNvSpPr txBox="1">
              <a:spLocks noChangeArrowheads="1"/>
            </p:cNvSpPr>
            <p:nvPr/>
          </p:nvSpPr>
          <p:spPr bwMode="auto">
            <a:xfrm>
              <a:off x="2736" y="3504"/>
              <a:ext cx="1248" cy="634"/>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spcAft>
                  <a:spcPct val="10000"/>
                </a:spcAft>
              </a:pPr>
              <a:r>
                <a:rPr lang="fi-FI" altLang="en-US"/>
                <a:t>A common MAC layer, but many PHY options</a:t>
              </a:r>
              <a:endParaRPr lang="en-US" altLang="en-US"/>
            </a:p>
          </p:txBody>
        </p:sp>
      </p:grpSp>
    </p:spTree>
    <p:extLst>
      <p:ext uri="{BB962C8B-B14F-4D97-AF65-F5344CB8AC3E}">
        <p14:creationId xmlns:p14="http://schemas.microsoft.com/office/powerpoint/2010/main" val="69087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19">
            <a:extLst>
              <a:ext uri="{FF2B5EF4-FFF2-40B4-BE49-F238E27FC236}">
                <a16:creationId xmlns:a16="http://schemas.microsoft.com/office/drawing/2014/main" id="{1285366A-A314-40F1-A6F0-04437DABB8D2}"/>
              </a:ext>
            </a:extLst>
          </p:cNvPr>
          <p:cNvSpPr>
            <a:spLocks noGrp="1"/>
          </p:cNvSpPr>
          <p:nvPr>
            <p:ph type="ftr" sz="quarter" idx="10"/>
          </p:nvPr>
        </p:nvSpPr>
        <p:spPr/>
        <p:txBody>
          <a:bodyPr/>
          <a:lstStyle/>
          <a:p>
            <a:r>
              <a:rPr lang="en-GB" altLang="en-US"/>
              <a:t>S-72.3240 Wireless Personal, Local, Metropolitan, and Wide Area Networks</a:t>
            </a:r>
          </a:p>
        </p:txBody>
      </p:sp>
      <p:sp>
        <p:nvSpPr>
          <p:cNvPr id="21" name="Slide Number Placeholder 20">
            <a:extLst>
              <a:ext uri="{FF2B5EF4-FFF2-40B4-BE49-F238E27FC236}">
                <a16:creationId xmlns:a16="http://schemas.microsoft.com/office/drawing/2014/main" id="{C7587249-1E5F-47FB-B042-BCFC40CA2F8F}"/>
              </a:ext>
            </a:extLst>
          </p:cNvPr>
          <p:cNvSpPr>
            <a:spLocks noGrp="1"/>
          </p:cNvSpPr>
          <p:nvPr>
            <p:ph type="sldNum" sz="quarter" idx="11"/>
          </p:nvPr>
        </p:nvSpPr>
        <p:spPr/>
        <p:txBody>
          <a:bodyPr/>
          <a:lstStyle/>
          <a:p>
            <a:fld id="{A3F4A76A-E76E-4C6B-97B3-EB8C146BDFF0}" type="slidenum">
              <a:rPr lang="en-GB" altLang="en-US"/>
              <a:pPr/>
              <a:t>21</a:t>
            </a:fld>
            <a:endParaRPr lang="en-GB" altLang="en-US"/>
          </a:p>
        </p:txBody>
      </p:sp>
      <p:sp>
        <p:nvSpPr>
          <p:cNvPr id="65539" name="Text Box 3">
            <a:extLst>
              <a:ext uri="{FF2B5EF4-FFF2-40B4-BE49-F238E27FC236}">
                <a16:creationId xmlns:a16="http://schemas.microsoft.com/office/drawing/2014/main" id="{A110DE91-E6BA-45A0-8616-C39CB2FD1F4F}"/>
              </a:ext>
            </a:extLst>
          </p:cNvPr>
          <p:cNvSpPr txBox="1">
            <a:spLocks noChangeArrowheads="1"/>
          </p:cNvSpPr>
          <p:nvPr/>
        </p:nvSpPr>
        <p:spPr bwMode="auto">
          <a:xfrm>
            <a:off x="1524000" y="13716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WLAN physical layer (1)</a:t>
            </a:r>
            <a:endParaRPr lang="en-US" altLang="en-US" sz="2400">
              <a:solidFill>
                <a:srgbClr val="0000FF"/>
              </a:solidFill>
            </a:endParaRPr>
          </a:p>
        </p:txBody>
      </p:sp>
      <p:sp>
        <p:nvSpPr>
          <p:cNvPr id="65540" name="Rectangle 4">
            <a:extLst>
              <a:ext uri="{FF2B5EF4-FFF2-40B4-BE49-F238E27FC236}">
                <a16:creationId xmlns:a16="http://schemas.microsoft.com/office/drawing/2014/main" id="{11362CC6-17AC-44A1-B525-CD696DD7F14F}"/>
              </a:ext>
            </a:extLst>
          </p:cNvPr>
          <p:cNvSpPr>
            <a:spLocks noChangeArrowheads="1"/>
          </p:cNvSpPr>
          <p:nvPr/>
        </p:nvSpPr>
        <p:spPr bwMode="auto">
          <a:xfrm>
            <a:off x="4038600" y="2971800"/>
            <a:ext cx="41910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5541" name="Rectangle 5">
            <a:extLst>
              <a:ext uri="{FF2B5EF4-FFF2-40B4-BE49-F238E27FC236}">
                <a16:creationId xmlns:a16="http://schemas.microsoft.com/office/drawing/2014/main" id="{D4550A0C-6907-4389-8C83-6523F78C31DE}"/>
              </a:ext>
            </a:extLst>
          </p:cNvPr>
          <p:cNvSpPr>
            <a:spLocks noChangeArrowheads="1"/>
          </p:cNvSpPr>
          <p:nvPr/>
        </p:nvSpPr>
        <p:spPr bwMode="auto">
          <a:xfrm>
            <a:off x="4038600" y="4114800"/>
            <a:ext cx="990600" cy="914400"/>
          </a:xfrm>
          <a:prstGeom prst="rect">
            <a:avLst/>
          </a:prstGeom>
          <a:solidFill>
            <a:srgbClr val="00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5542" name="Rectangle 6">
            <a:extLst>
              <a:ext uri="{FF2B5EF4-FFF2-40B4-BE49-F238E27FC236}">
                <a16:creationId xmlns:a16="http://schemas.microsoft.com/office/drawing/2014/main" id="{4871D687-0763-441A-94CB-E92CFAA79DE0}"/>
              </a:ext>
            </a:extLst>
          </p:cNvPr>
          <p:cNvSpPr>
            <a:spLocks noChangeArrowheads="1"/>
          </p:cNvSpPr>
          <p:nvPr/>
        </p:nvSpPr>
        <p:spPr bwMode="auto">
          <a:xfrm>
            <a:off x="51054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5543" name="Rectangle 7">
            <a:extLst>
              <a:ext uri="{FF2B5EF4-FFF2-40B4-BE49-F238E27FC236}">
                <a16:creationId xmlns:a16="http://schemas.microsoft.com/office/drawing/2014/main" id="{62BC68A7-9B95-4920-980F-D35A7B31113D}"/>
              </a:ext>
            </a:extLst>
          </p:cNvPr>
          <p:cNvSpPr>
            <a:spLocks noChangeArrowheads="1"/>
          </p:cNvSpPr>
          <p:nvPr/>
        </p:nvSpPr>
        <p:spPr bwMode="auto">
          <a:xfrm>
            <a:off x="61722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5544" name="Rectangle 8">
            <a:extLst>
              <a:ext uri="{FF2B5EF4-FFF2-40B4-BE49-F238E27FC236}">
                <a16:creationId xmlns:a16="http://schemas.microsoft.com/office/drawing/2014/main" id="{CCD8E0C5-42F7-44DC-B80A-8A99877F402C}"/>
              </a:ext>
            </a:extLst>
          </p:cNvPr>
          <p:cNvSpPr>
            <a:spLocks noChangeArrowheads="1"/>
          </p:cNvSpPr>
          <p:nvPr/>
        </p:nvSpPr>
        <p:spPr bwMode="auto">
          <a:xfrm>
            <a:off x="72390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5545" name="Text Box 9">
            <a:extLst>
              <a:ext uri="{FF2B5EF4-FFF2-40B4-BE49-F238E27FC236}">
                <a16:creationId xmlns:a16="http://schemas.microsoft.com/office/drawing/2014/main" id="{FD8DEC0F-E755-4862-9DED-16782D228BB0}"/>
              </a:ext>
            </a:extLst>
          </p:cNvPr>
          <p:cNvSpPr txBox="1">
            <a:spLocks noChangeArrowheads="1"/>
          </p:cNvSpPr>
          <p:nvPr/>
        </p:nvSpPr>
        <p:spPr bwMode="auto">
          <a:xfrm>
            <a:off x="40386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b="1"/>
              <a:t>802.11 </a:t>
            </a:r>
          </a:p>
          <a:p>
            <a:pPr algn="ctr">
              <a:spcBef>
                <a:spcPct val="50000"/>
              </a:spcBef>
            </a:pPr>
            <a:r>
              <a:rPr lang="fi-FI" altLang="en-US" sz="1400" b="1"/>
              <a:t>PHY</a:t>
            </a:r>
            <a:endParaRPr lang="en-US" altLang="en-US" sz="1400" b="1"/>
          </a:p>
        </p:txBody>
      </p:sp>
      <p:sp>
        <p:nvSpPr>
          <p:cNvPr id="65546" name="Text Box 10">
            <a:extLst>
              <a:ext uri="{FF2B5EF4-FFF2-40B4-BE49-F238E27FC236}">
                <a16:creationId xmlns:a16="http://schemas.microsoft.com/office/drawing/2014/main" id="{450E90AF-BC69-4ADE-AED8-EDBCF8681E8E}"/>
              </a:ext>
            </a:extLst>
          </p:cNvPr>
          <p:cNvSpPr txBox="1">
            <a:spLocks noChangeArrowheads="1"/>
          </p:cNvSpPr>
          <p:nvPr/>
        </p:nvSpPr>
        <p:spPr bwMode="auto">
          <a:xfrm>
            <a:off x="51054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802.11a </a:t>
            </a:r>
          </a:p>
          <a:p>
            <a:pPr algn="ctr">
              <a:spcBef>
                <a:spcPct val="50000"/>
              </a:spcBef>
            </a:pPr>
            <a:r>
              <a:rPr lang="fi-FI" altLang="en-US" sz="1400"/>
              <a:t>PHY</a:t>
            </a:r>
            <a:endParaRPr lang="en-US" altLang="en-US" sz="1400"/>
          </a:p>
        </p:txBody>
      </p:sp>
      <p:sp>
        <p:nvSpPr>
          <p:cNvPr id="65547" name="Text Box 11">
            <a:extLst>
              <a:ext uri="{FF2B5EF4-FFF2-40B4-BE49-F238E27FC236}">
                <a16:creationId xmlns:a16="http://schemas.microsoft.com/office/drawing/2014/main" id="{03ABCFE7-9791-445D-B94D-6E978804B9A8}"/>
              </a:ext>
            </a:extLst>
          </p:cNvPr>
          <p:cNvSpPr txBox="1">
            <a:spLocks noChangeArrowheads="1"/>
          </p:cNvSpPr>
          <p:nvPr/>
        </p:nvSpPr>
        <p:spPr bwMode="auto">
          <a:xfrm>
            <a:off x="6096000" y="4267200"/>
            <a:ext cx="11430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802.11b </a:t>
            </a:r>
          </a:p>
          <a:p>
            <a:pPr algn="ctr">
              <a:spcBef>
                <a:spcPct val="50000"/>
              </a:spcBef>
            </a:pPr>
            <a:r>
              <a:rPr lang="fi-FI" altLang="en-US" sz="1400"/>
              <a:t>PHY</a:t>
            </a:r>
            <a:endParaRPr lang="en-US" altLang="en-US" sz="1400"/>
          </a:p>
        </p:txBody>
      </p:sp>
      <p:sp>
        <p:nvSpPr>
          <p:cNvPr id="65548" name="Text Box 12">
            <a:extLst>
              <a:ext uri="{FF2B5EF4-FFF2-40B4-BE49-F238E27FC236}">
                <a16:creationId xmlns:a16="http://schemas.microsoft.com/office/drawing/2014/main" id="{157D5410-3B84-4223-8A10-89806C504DC6}"/>
              </a:ext>
            </a:extLst>
          </p:cNvPr>
          <p:cNvSpPr txBox="1">
            <a:spLocks noChangeArrowheads="1"/>
          </p:cNvSpPr>
          <p:nvPr/>
        </p:nvSpPr>
        <p:spPr bwMode="auto">
          <a:xfrm>
            <a:off x="72390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802.11g </a:t>
            </a:r>
          </a:p>
          <a:p>
            <a:pPr algn="ctr">
              <a:spcBef>
                <a:spcPct val="50000"/>
              </a:spcBef>
            </a:pPr>
            <a:r>
              <a:rPr lang="fi-FI" altLang="en-US" sz="1400"/>
              <a:t>PHY</a:t>
            </a:r>
            <a:endParaRPr lang="en-US" altLang="en-US" sz="1400"/>
          </a:p>
        </p:txBody>
      </p:sp>
      <p:sp>
        <p:nvSpPr>
          <p:cNvPr id="65549" name="Text Box 13">
            <a:extLst>
              <a:ext uri="{FF2B5EF4-FFF2-40B4-BE49-F238E27FC236}">
                <a16:creationId xmlns:a16="http://schemas.microsoft.com/office/drawing/2014/main" id="{409385FB-019F-4B6A-86FE-734185D16F4F}"/>
              </a:ext>
            </a:extLst>
          </p:cNvPr>
          <p:cNvSpPr txBox="1">
            <a:spLocks noChangeArrowheads="1"/>
          </p:cNvSpPr>
          <p:nvPr/>
        </p:nvSpPr>
        <p:spPr bwMode="auto">
          <a:xfrm>
            <a:off x="4114800" y="3124200"/>
            <a:ext cx="403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  Medium Access Control (MAC) </a:t>
            </a:r>
            <a:endParaRPr lang="en-US" altLang="en-US" sz="1400"/>
          </a:p>
        </p:txBody>
      </p:sp>
      <p:sp>
        <p:nvSpPr>
          <p:cNvPr id="65550" name="Text Box 14">
            <a:extLst>
              <a:ext uri="{FF2B5EF4-FFF2-40B4-BE49-F238E27FC236}">
                <a16:creationId xmlns:a16="http://schemas.microsoft.com/office/drawing/2014/main" id="{7763BD8A-9E99-4973-81A4-52F601C0D599}"/>
              </a:ext>
            </a:extLst>
          </p:cNvPr>
          <p:cNvSpPr txBox="1">
            <a:spLocks noChangeArrowheads="1"/>
          </p:cNvSpPr>
          <p:nvPr/>
        </p:nvSpPr>
        <p:spPr bwMode="auto">
          <a:xfrm>
            <a:off x="5334000" y="34290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CSMA/CA</a:t>
            </a:r>
          </a:p>
        </p:txBody>
      </p:sp>
      <p:sp>
        <p:nvSpPr>
          <p:cNvPr id="65551" name="Text Box 15">
            <a:extLst>
              <a:ext uri="{FF2B5EF4-FFF2-40B4-BE49-F238E27FC236}">
                <a16:creationId xmlns:a16="http://schemas.microsoft.com/office/drawing/2014/main" id="{EE173DB5-B978-419B-817E-0F96271F6280}"/>
              </a:ext>
            </a:extLst>
          </p:cNvPr>
          <p:cNvSpPr txBox="1">
            <a:spLocks noChangeArrowheads="1"/>
          </p:cNvSpPr>
          <p:nvPr/>
        </p:nvSpPr>
        <p:spPr bwMode="auto">
          <a:xfrm>
            <a:off x="762000" y="2057400"/>
            <a:ext cx="769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The original physical layer specified in 802.11 defines two signal formats:</a:t>
            </a:r>
          </a:p>
        </p:txBody>
      </p:sp>
      <p:sp>
        <p:nvSpPr>
          <p:cNvPr id="65556" name="Text Box 20">
            <a:extLst>
              <a:ext uri="{FF2B5EF4-FFF2-40B4-BE49-F238E27FC236}">
                <a16:creationId xmlns:a16="http://schemas.microsoft.com/office/drawing/2014/main" id="{0CAE3B0B-5C4B-4D48-8FC3-5B4F4F57933F}"/>
              </a:ext>
            </a:extLst>
          </p:cNvPr>
          <p:cNvSpPr txBox="1">
            <a:spLocks noChangeArrowheads="1"/>
          </p:cNvSpPr>
          <p:nvPr/>
        </p:nvSpPr>
        <p:spPr bwMode="auto">
          <a:xfrm>
            <a:off x="762000" y="2819400"/>
            <a:ext cx="3200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solidFill>
                  <a:srgbClr val="0000FF"/>
                </a:solidFill>
              </a:rPr>
              <a:t>FHSS</a:t>
            </a:r>
            <a:r>
              <a:rPr lang="fi-FI" altLang="en-US"/>
              <a:t> (Frequency Hopping Spread Spectrum)</a:t>
            </a:r>
            <a:endParaRPr lang="en-US" altLang="en-US"/>
          </a:p>
        </p:txBody>
      </p:sp>
      <p:sp>
        <p:nvSpPr>
          <p:cNvPr id="65557" name="Text Box 21">
            <a:extLst>
              <a:ext uri="{FF2B5EF4-FFF2-40B4-BE49-F238E27FC236}">
                <a16:creationId xmlns:a16="http://schemas.microsoft.com/office/drawing/2014/main" id="{92BEE952-E3BE-4DD0-8F7C-FAEDFAA8151D}"/>
              </a:ext>
            </a:extLst>
          </p:cNvPr>
          <p:cNvSpPr txBox="1">
            <a:spLocks noChangeArrowheads="1"/>
          </p:cNvSpPr>
          <p:nvPr/>
        </p:nvSpPr>
        <p:spPr bwMode="auto">
          <a:xfrm>
            <a:off x="762000" y="3886200"/>
            <a:ext cx="3124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solidFill>
                  <a:srgbClr val="0000FF"/>
                </a:solidFill>
              </a:rPr>
              <a:t>DSSS</a:t>
            </a:r>
            <a:r>
              <a:rPr lang="fi-FI" altLang="en-US"/>
              <a:t> (Direct Sequence Spread Spectrum)</a:t>
            </a:r>
            <a:endParaRPr lang="en-US" altLang="en-US"/>
          </a:p>
        </p:txBody>
      </p:sp>
      <p:sp>
        <p:nvSpPr>
          <p:cNvPr id="65558" name="Text Box 22">
            <a:extLst>
              <a:ext uri="{FF2B5EF4-FFF2-40B4-BE49-F238E27FC236}">
                <a16:creationId xmlns:a16="http://schemas.microsoft.com/office/drawing/2014/main" id="{4E2B774C-E7C0-4134-A4A8-CF0D9F758A44}"/>
              </a:ext>
            </a:extLst>
          </p:cNvPr>
          <p:cNvSpPr txBox="1">
            <a:spLocks noChangeArrowheads="1"/>
          </p:cNvSpPr>
          <p:nvPr/>
        </p:nvSpPr>
        <p:spPr bwMode="auto">
          <a:xfrm>
            <a:off x="762000" y="4953000"/>
            <a:ext cx="312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Data rates supported: </a:t>
            </a:r>
          </a:p>
          <a:p>
            <a:r>
              <a:rPr lang="fi-FI" altLang="en-US"/>
              <a:t>1 and 2 Mbit/s.</a:t>
            </a:r>
            <a:endParaRPr lang="en-US" altLang="en-US"/>
          </a:p>
        </p:txBody>
      </p:sp>
      <p:sp>
        <p:nvSpPr>
          <p:cNvPr id="65559" name="Text Box 23">
            <a:extLst>
              <a:ext uri="{FF2B5EF4-FFF2-40B4-BE49-F238E27FC236}">
                <a16:creationId xmlns:a16="http://schemas.microsoft.com/office/drawing/2014/main" id="{7D3305D9-8286-467B-9376-C415AEB9CC9B}"/>
              </a:ext>
            </a:extLst>
          </p:cNvPr>
          <p:cNvSpPr txBox="1">
            <a:spLocks noChangeArrowheads="1"/>
          </p:cNvSpPr>
          <p:nvPr/>
        </p:nvSpPr>
        <p:spPr bwMode="auto">
          <a:xfrm>
            <a:off x="4191000" y="52578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ISM band: 2.4 … 2.4835 GHz </a:t>
            </a:r>
            <a:endParaRPr lang="en-US" altLang="en-US"/>
          </a:p>
        </p:txBody>
      </p:sp>
      <p:sp>
        <p:nvSpPr>
          <p:cNvPr id="65560" name="Text Box 24">
            <a:extLst>
              <a:ext uri="{FF2B5EF4-FFF2-40B4-BE49-F238E27FC236}">
                <a16:creationId xmlns:a16="http://schemas.microsoft.com/office/drawing/2014/main" id="{8F8B9E48-100C-4DD1-B274-C88F301136CE}"/>
              </a:ext>
            </a:extLst>
          </p:cNvPr>
          <p:cNvSpPr txBox="1">
            <a:spLocks noChangeArrowheads="1"/>
          </p:cNvSpPr>
          <p:nvPr/>
        </p:nvSpPr>
        <p:spPr bwMode="auto">
          <a:xfrm rot="-1397175">
            <a:off x="4572000" y="3733800"/>
            <a:ext cx="2116138" cy="590550"/>
          </a:xfrm>
          <a:prstGeom prst="rect">
            <a:avLst/>
          </a:prstGeom>
          <a:solidFill>
            <a:srgbClr val="FF99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600"/>
              <a:t>Outdated, never implemented</a:t>
            </a:r>
            <a:endParaRPr lang="en-US" altLang="en-US" sz="1600"/>
          </a:p>
        </p:txBody>
      </p:sp>
    </p:spTree>
    <p:extLst>
      <p:ext uri="{BB962C8B-B14F-4D97-AF65-F5344CB8AC3E}">
        <p14:creationId xmlns:p14="http://schemas.microsoft.com/office/powerpoint/2010/main" val="3987252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6C3617EE-3BC5-424C-A66C-DCCA37CF671D}"/>
              </a:ext>
            </a:extLst>
          </p:cNvPr>
          <p:cNvSpPr>
            <a:spLocks noGrp="1"/>
          </p:cNvSpPr>
          <p:nvPr>
            <p:ph type="ftr" sz="quarter" idx="10"/>
          </p:nvPr>
        </p:nvSpPr>
        <p:spPr/>
        <p:txBody>
          <a:bodyPr/>
          <a:lstStyle/>
          <a:p>
            <a:r>
              <a:rPr lang="en-GB" altLang="en-US"/>
              <a:t>S-72.3240 Wireless Personal, Local, Metropolitan, and Wide Area Networks</a:t>
            </a:r>
          </a:p>
        </p:txBody>
      </p:sp>
      <p:sp>
        <p:nvSpPr>
          <p:cNvPr id="20" name="Slide Number Placeholder 19">
            <a:extLst>
              <a:ext uri="{FF2B5EF4-FFF2-40B4-BE49-F238E27FC236}">
                <a16:creationId xmlns:a16="http://schemas.microsoft.com/office/drawing/2014/main" id="{5496D805-DE0C-472D-B1F8-285037334EB0}"/>
              </a:ext>
            </a:extLst>
          </p:cNvPr>
          <p:cNvSpPr>
            <a:spLocks noGrp="1"/>
          </p:cNvSpPr>
          <p:nvPr>
            <p:ph type="sldNum" sz="quarter" idx="11"/>
          </p:nvPr>
        </p:nvSpPr>
        <p:spPr/>
        <p:txBody>
          <a:bodyPr/>
          <a:lstStyle/>
          <a:p>
            <a:fld id="{FB91066A-EEFD-4C1C-99F4-4AD90C563946}" type="slidenum">
              <a:rPr lang="en-GB" altLang="en-US"/>
              <a:pPr/>
              <a:t>22</a:t>
            </a:fld>
            <a:endParaRPr lang="en-GB" altLang="en-US"/>
          </a:p>
        </p:txBody>
      </p:sp>
      <p:sp>
        <p:nvSpPr>
          <p:cNvPr id="66563" name="Text Box 3">
            <a:extLst>
              <a:ext uri="{FF2B5EF4-FFF2-40B4-BE49-F238E27FC236}">
                <a16:creationId xmlns:a16="http://schemas.microsoft.com/office/drawing/2014/main" id="{67A1C310-C247-4C96-B0FC-9D9FBA85D19B}"/>
              </a:ext>
            </a:extLst>
          </p:cNvPr>
          <p:cNvSpPr txBox="1">
            <a:spLocks noChangeArrowheads="1"/>
          </p:cNvSpPr>
          <p:nvPr/>
        </p:nvSpPr>
        <p:spPr bwMode="auto">
          <a:xfrm>
            <a:off x="1524000" y="13716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WLAN physical layer (2)</a:t>
            </a:r>
            <a:endParaRPr lang="en-US" altLang="en-US" sz="2400">
              <a:solidFill>
                <a:srgbClr val="0000FF"/>
              </a:solidFill>
            </a:endParaRPr>
          </a:p>
        </p:txBody>
      </p:sp>
      <p:sp>
        <p:nvSpPr>
          <p:cNvPr id="66564" name="Rectangle 4">
            <a:extLst>
              <a:ext uri="{FF2B5EF4-FFF2-40B4-BE49-F238E27FC236}">
                <a16:creationId xmlns:a16="http://schemas.microsoft.com/office/drawing/2014/main" id="{5820AE5D-208E-4944-AC0D-D5378EA300E4}"/>
              </a:ext>
            </a:extLst>
          </p:cNvPr>
          <p:cNvSpPr>
            <a:spLocks noChangeArrowheads="1"/>
          </p:cNvSpPr>
          <p:nvPr/>
        </p:nvSpPr>
        <p:spPr bwMode="auto">
          <a:xfrm>
            <a:off x="4038600" y="2971800"/>
            <a:ext cx="41910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6565" name="Rectangle 5">
            <a:extLst>
              <a:ext uri="{FF2B5EF4-FFF2-40B4-BE49-F238E27FC236}">
                <a16:creationId xmlns:a16="http://schemas.microsoft.com/office/drawing/2014/main" id="{69D72630-7E68-4F1B-A6B9-08B8D073E157}"/>
              </a:ext>
            </a:extLst>
          </p:cNvPr>
          <p:cNvSpPr>
            <a:spLocks noChangeArrowheads="1"/>
          </p:cNvSpPr>
          <p:nvPr/>
        </p:nvSpPr>
        <p:spPr bwMode="auto">
          <a:xfrm>
            <a:off x="40386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6566" name="Rectangle 6">
            <a:extLst>
              <a:ext uri="{FF2B5EF4-FFF2-40B4-BE49-F238E27FC236}">
                <a16:creationId xmlns:a16="http://schemas.microsoft.com/office/drawing/2014/main" id="{3DA33C77-4B1B-4799-9C5F-9A670A44523A}"/>
              </a:ext>
            </a:extLst>
          </p:cNvPr>
          <p:cNvSpPr>
            <a:spLocks noChangeArrowheads="1"/>
          </p:cNvSpPr>
          <p:nvPr/>
        </p:nvSpPr>
        <p:spPr bwMode="auto">
          <a:xfrm>
            <a:off x="51054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6567" name="Rectangle 7">
            <a:extLst>
              <a:ext uri="{FF2B5EF4-FFF2-40B4-BE49-F238E27FC236}">
                <a16:creationId xmlns:a16="http://schemas.microsoft.com/office/drawing/2014/main" id="{914D1C55-5BFB-4F3B-B294-68B79A47533C}"/>
              </a:ext>
            </a:extLst>
          </p:cNvPr>
          <p:cNvSpPr>
            <a:spLocks noChangeArrowheads="1"/>
          </p:cNvSpPr>
          <p:nvPr/>
        </p:nvSpPr>
        <p:spPr bwMode="auto">
          <a:xfrm>
            <a:off x="6172200" y="4114800"/>
            <a:ext cx="990600" cy="914400"/>
          </a:xfrm>
          <a:prstGeom prst="rect">
            <a:avLst/>
          </a:prstGeom>
          <a:solidFill>
            <a:srgbClr val="00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6568" name="Rectangle 8">
            <a:extLst>
              <a:ext uri="{FF2B5EF4-FFF2-40B4-BE49-F238E27FC236}">
                <a16:creationId xmlns:a16="http://schemas.microsoft.com/office/drawing/2014/main" id="{79796931-CC3F-4747-8982-1266DF4C93F6}"/>
              </a:ext>
            </a:extLst>
          </p:cNvPr>
          <p:cNvSpPr>
            <a:spLocks noChangeArrowheads="1"/>
          </p:cNvSpPr>
          <p:nvPr/>
        </p:nvSpPr>
        <p:spPr bwMode="auto">
          <a:xfrm>
            <a:off x="72390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6569" name="Text Box 9">
            <a:extLst>
              <a:ext uri="{FF2B5EF4-FFF2-40B4-BE49-F238E27FC236}">
                <a16:creationId xmlns:a16="http://schemas.microsoft.com/office/drawing/2014/main" id="{E543C714-6D46-4604-BA1E-7209CA4A9ED1}"/>
              </a:ext>
            </a:extLst>
          </p:cNvPr>
          <p:cNvSpPr txBox="1">
            <a:spLocks noChangeArrowheads="1"/>
          </p:cNvSpPr>
          <p:nvPr/>
        </p:nvSpPr>
        <p:spPr bwMode="auto">
          <a:xfrm>
            <a:off x="40386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 </a:t>
            </a:r>
          </a:p>
          <a:p>
            <a:pPr algn="ctr">
              <a:spcBef>
                <a:spcPct val="50000"/>
              </a:spcBef>
            </a:pPr>
            <a:r>
              <a:rPr lang="fi-FI" altLang="en-US" sz="1400"/>
              <a:t>PHY</a:t>
            </a:r>
            <a:endParaRPr lang="en-US" altLang="en-US" sz="1400"/>
          </a:p>
        </p:txBody>
      </p:sp>
      <p:sp>
        <p:nvSpPr>
          <p:cNvPr id="66570" name="Text Box 10">
            <a:extLst>
              <a:ext uri="{FF2B5EF4-FFF2-40B4-BE49-F238E27FC236}">
                <a16:creationId xmlns:a16="http://schemas.microsoft.com/office/drawing/2014/main" id="{92A300F6-25C3-4323-94B3-3C4923D58690}"/>
              </a:ext>
            </a:extLst>
          </p:cNvPr>
          <p:cNvSpPr txBox="1">
            <a:spLocks noChangeArrowheads="1"/>
          </p:cNvSpPr>
          <p:nvPr/>
        </p:nvSpPr>
        <p:spPr bwMode="auto">
          <a:xfrm>
            <a:off x="51054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802.11a </a:t>
            </a:r>
          </a:p>
          <a:p>
            <a:pPr algn="ctr">
              <a:spcBef>
                <a:spcPct val="50000"/>
              </a:spcBef>
            </a:pPr>
            <a:r>
              <a:rPr lang="fi-FI" altLang="en-US" sz="1400"/>
              <a:t>PHY</a:t>
            </a:r>
            <a:endParaRPr lang="en-US" altLang="en-US" sz="1400"/>
          </a:p>
        </p:txBody>
      </p:sp>
      <p:sp>
        <p:nvSpPr>
          <p:cNvPr id="66571" name="Text Box 11">
            <a:extLst>
              <a:ext uri="{FF2B5EF4-FFF2-40B4-BE49-F238E27FC236}">
                <a16:creationId xmlns:a16="http://schemas.microsoft.com/office/drawing/2014/main" id="{F674F6DD-A4A3-4BAB-A579-548CDAD8B929}"/>
              </a:ext>
            </a:extLst>
          </p:cNvPr>
          <p:cNvSpPr txBox="1">
            <a:spLocks noChangeArrowheads="1"/>
          </p:cNvSpPr>
          <p:nvPr/>
        </p:nvSpPr>
        <p:spPr bwMode="auto">
          <a:xfrm>
            <a:off x="6096000" y="4267200"/>
            <a:ext cx="11430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b="1"/>
              <a:t>802.11b </a:t>
            </a:r>
          </a:p>
          <a:p>
            <a:pPr algn="ctr">
              <a:spcBef>
                <a:spcPct val="50000"/>
              </a:spcBef>
            </a:pPr>
            <a:r>
              <a:rPr lang="fi-FI" altLang="en-US" sz="1400" b="1"/>
              <a:t>PHY</a:t>
            </a:r>
            <a:endParaRPr lang="en-US" altLang="en-US" sz="1400" b="1"/>
          </a:p>
        </p:txBody>
      </p:sp>
      <p:sp>
        <p:nvSpPr>
          <p:cNvPr id="66572" name="Text Box 12">
            <a:extLst>
              <a:ext uri="{FF2B5EF4-FFF2-40B4-BE49-F238E27FC236}">
                <a16:creationId xmlns:a16="http://schemas.microsoft.com/office/drawing/2014/main" id="{AE64AAD4-F486-45AC-8C05-3F0AD8A889EF}"/>
              </a:ext>
            </a:extLst>
          </p:cNvPr>
          <p:cNvSpPr txBox="1">
            <a:spLocks noChangeArrowheads="1"/>
          </p:cNvSpPr>
          <p:nvPr/>
        </p:nvSpPr>
        <p:spPr bwMode="auto">
          <a:xfrm>
            <a:off x="72390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802.11g </a:t>
            </a:r>
          </a:p>
          <a:p>
            <a:pPr algn="ctr">
              <a:spcBef>
                <a:spcPct val="50000"/>
              </a:spcBef>
            </a:pPr>
            <a:r>
              <a:rPr lang="fi-FI" altLang="en-US" sz="1400"/>
              <a:t>PHY</a:t>
            </a:r>
            <a:endParaRPr lang="en-US" altLang="en-US" sz="1400"/>
          </a:p>
        </p:txBody>
      </p:sp>
      <p:sp>
        <p:nvSpPr>
          <p:cNvPr id="66573" name="Text Box 13">
            <a:extLst>
              <a:ext uri="{FF2B5EF4-FFF2-40B4-BE49-F238E27FC236}">
                <a16:creationId xmlns:a16="http://schemas.microsoft.com/office/drawing/2014/main" id="{995BA1AD-545C-4CE7-8E4B-A1D3EFD7EEE5}"/>
              </a:ext>
            </a:extLst>
          </p:cNvPr>
          <p:cNvSpPr txBox="1">
            <a:spLocks noChangeArrowheads="1"/>
          </p:cNvSpPr>
          <p:nvPr/>
        </p:nvSpPr>
        <p:spPr bwMode="auto">
          <a:xfrm>
            <a:off x="4114800" y="3124200"/>
            <a:ext cx="403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  Medium Access Control (MAC) </a:t>
            </a:r>
            <a:endParaRPr lang="en-US" altLang="en-US" sz="1400"/>
          </a:p>
        </p:txBody>
      </p:sp>
      <p:sp>
        <p:nvSpPr>
          <p:cNvPr id="66574" name="Text Box 14">
            <a:extLst>
              <a:ext uri="{FF2B5EF4-FFF2-40B4-BE49-F238E27FC236}">
                <a16:creationId xmlns:a16="http://schemas.microsoft.com/office/drawing/2014/main" id="{8F6CCD94-7798-4458-90B6-7609BD3D544A}"/>
              </a:ext>
            </a:extLst>
          </p:cNvPr>
          <p:cNvSpPr txBox="1">
            <a:spLocks noChangeArrowheads="1"/>
          </p:cNvSpPr>
          <p:nvPr/>
        </p:nvSpPr>
        <p:spPr bwMode="auto">
          <a:xfrm>
            <a:off x="5334000" y="34290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CSMA/CA</a:t>
            </a:r>
          </a:p>
        </p:txBody>
      </p:sp>
      <p:sp>
        <p:nvSpPr>
          <p:cNvPr id="66575" name="Text Box 15">
            <a:extLst>
              <a:ext uri="{FF2B5EF4-FFF2-40B4-BE49-F238E27FC236}">
                <a16:creationId xmlns:a16="http://schemas.microsoft.com/office/drawing/2014/main" id="{68DF40FF-57D2-4BD1-BA6E-90ECCDCBAEB6}"/>
              </a:ext>
            </a:extLst>
          </p:cNvPr>
          <p:cNvSpPr txBox="1">
            <a:spLocks noChangeArrowheads="1"/>
          </p:cNvSpPr>
          <p:nvPr/>
        </p:nvSpPr>
        <p:spPr bwMode="auto">
          <a:xfrm>
            <a:off x="762000" y="205740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The first widely implemented physical layer was 802.11b that uses:</a:t>
            </a:r>
          </a:p>
        </p:txBody>
      </p:sp>
      <p:sp>
        <p:nvSpPr>
          <p:cNvPr id="66577" name="Text Box 17">
            <a:extLst>
              <a:ext uri="{FF2B5EF4-FFF2-40B4-BE49-F238E27FC236}">
                <a16:creationId xmlns:a16="http://schemas.microsoft.com/office/drawing/2014/main" id="{95A2217D-FB05-4B57-BB34-0CA46EFE62CF}"/>
              </a:ext>
            </a:extLst>
          </p:cNvPr>
          <p:cNvSpPr txBox="1">
            <a:spLocks noChangeArrowheads="1"/>
          </p:cNvSpPr>
          <p:nvPr/>
        </p:nvSpPr>
        <p:spPr bwMode="auto">
          <a:xfrm>
            <a:off x="762000" y="2819400"/>
            <a:ext cx="3124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solidFill>
                  <a:srgbClr val="0000FF"/>
                </a:solidFill>
              </a:rPr>
              <a:t>DSSS</a:t>
            </a:r>
            <a:r>
              <a:rPr lang="fi-FI" altLang="en-US"/>
              <a:t> (Direct Sequence Spread Spectrum) like in 802.11 but with  larger bit rates:</a:t>
            </a:r>
          </a:p>
          <a:p>
            <a:r>
              <a:rPr lang="fi-FI" altLang="en-US"/>
              <a:t>1, 2, 5.5, 11 Mbit/s</a:t>
            </a:r>
            <a:endParaRPr lang="en-US" altLang="en-US"/>
          </a:p>
        </p:txBody>
      </p:sp>
      <p:sp>
        <p:nvSpPr>
          <p:cNvPr id="66578" name="Text Box 18">
            <a:extLst>
              <a:ext uri="{FF2B5EF4-FFF2-40B4-BE49-F238E27FC236}">
                <a16:creationId xmlns:a16="http://schemas.microsoft.com/office/drawing/2014/main" id="{8237628F-E52E-4331-91B7-D25B69D1F477}"/>
              </a:ext>
            </a:extLst>
          </p:cNvPr>
          <p:cNvSpPr txBox="1">
            <a:spLocks noChangeArrowheads="1"/>
          </p:cNvSpPr>
          <p:nvPr/>
        </p:nvSpPr>
        <p:spPr bwMode="auto">
          <a:xfrm>
            <a:off x="762000" y="4800600"/>
            <a:ext cx="3124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Automatic fall-back to lower speeds in case of bad radio channel.</a:t>
            </a:r>
            <a:endParaRPr lang="en-US" altLang="en-US"/>
          </a:p>
        </p:txBody>
      </p:sp>
      <p:sp>
        <p:nvSpPr>
          <p:cNvPr id="66579" name="Text Box 19">
            <a:extLst>
              <a:ext uri="{FF2B5EF4-FFF2-40B4-BE49-F238E27FC236}">
                <a16:creationId xmlns:a16="http://schemas.microsoft.com/office/drawing/2014/main" id="{81A86D12-6D35-49DA-B4CA-B7B71DAFE790}"/>
              </a:ext>
            </a:extLst>
          </p:cNvPr>
          <p:cNvSpPr txBox="1">
            <a:spLocks noChangeArrowheads="1"/>
          </p:cNvSpPr>
          <p:nvPr/>
        </p:nvSpPr>
        <p:spPr bwMode="auto">
          <a:xfrm>
            <a:off x="4191000" y="52578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ISM band: 2.4 … 2.4835 GHz </a:t>
            </a:r>
            <a:endParaRPr lang="en-US" altLang="en-US"/>
          </a:p>
        </p:txBody>
      </p:sp>
      <p:sp>
        <p:nvSpPr>
          <p:cNvPr id="66580" name="Text Box 20">
            <a:extLst>
              <a:ext uri="{FF2B5EF4-FFF2-40B4-BE49-F238E27FC236}">
                <a16:creationId xmlns:a16="http://schemas.microsoft.com/office/drawing/2014/main" id="{40F4CBBC-BC2C-4FB6-A319-70B46AEF93D4}"/>
              </a:ext>
            </a:extLst>
          </p:cNvPr>
          <p:cNvSpPr txBox="1">
            <a:spLocks noChangeArrowheads="1"/>
          </p:cNvSpPr>
          <p:nvPr/>
        </p:nvSpPr>
        <p:spPr bwMode="auto">
          <a:xfrm rot="-1397175">
            <a:off x="4876800" y="3886200"/>
            <a:ext cx="1524000" cy="590550"/>
          </a:xfrm>
          <a:prstGeom prst="rect">
            <a:avLst/>
          </a:prstGeom>
          <a:solidFill>
            <a:srgbClr val="FF99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600"/>
              <a:t>Becoming outdated</a:t>
            </a:r>
            <a:endParaRPr lang="en-US" altLang="en-US" sz="1600"/>
          </a:p>
        </p:txBody>
      </p:sp>
    </p:spTree>
    <p:extLst>
      <p:ext uri="{BB962C8B-B14F-4D97-AF65-F5344CB8AC3E}">
        <p14:creationId xmlns:p14="http://schemas.microsoft.com/office/powerpoint/2010/main" val="330873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276328EF-ADE8-4662-87E8-4CFF6B2BAD3D}"/>
              </a:ext>
            </a:extLst>
          </p:cNvPr>
          <p:cNvSpPr>
            <a:spLocks noGrp="1"/>
          </p:cNvSpPr>
          <p:nvPr>
            <p:ph type="ftr" sz="quarter" idx="10"/>
          </p:nvPr>
        </p:nvSpPr>
        <p:spPr/>
        <p:txBody>
          <a:bodyPr/>
          <a:lstStyle/>
          <a:p>
            <a:r>
              <a:rPr lang="en-GB" altLang="en-US"/>
              <a:t>S-72.3240 Wireless Personal, Local, Metropolitan, and Wide Area Networks</a:t>
            </a:r>
          </a:p>
        </p:txBody>
      </p:sp>
      <p:sp>
        <p:nvSpPr>
          <p:cNvPr id="20" name="Slide Number Placeholder 19">
            <a:extLst>
              <a:ext uri="{FF2B5EF4-FFF2-40B4-BE49-F238E27FC236}">
                <a16:creationId xmlns:a16="http://schemas.microsoft.com/office/drawing/2014/main" id="{08BAF0A4-314E-41E1-BE58-0E1B32A671C1}"/>
              </a:ext>
            </a:extLst>
          </p:cNvPr>
          <p:cNvSpPr>
            <a:spLocks noGrp="1"/>
          </p:cNvSpPr>
          <p:nvPr>
            <p:ph type="sldNum" sz="quarter" idx="11"/>
          </p:nvPr>
        </p:nvSpPr>
        <p:spPr/>
        <p:txBody>
          <a:bodyPr/>
          <a:lstStyle/>
          <a:p>
            <a:fld id="{79CC3359-A0E0-4456-A1F0-07B52503211B}" type="slidenum">
              <a:rPr lang="en-GB" altLang="en-US"/>
              <a:pPr/>
              <a:t>23</a:t>
            </a:fld>
            <a:endParaRPr lang="en-GB" altLang="en-US"/>
          </a:p>
        </p:txBody>
      </p:sp>
      <p:sp>
        <p:nvSpPr>
          <p:cNvPr id="67587" name="Text Box 3">
            <a:extLst>
              <a:ext uri="{FF2B5EF4-FFF2-40B4-BE49-F238E27FC236}">
                <a16:creationId xmlns:a16="http://schemas.microsoft.com/office/drawing/2014/main" id="{50C23BE1-F3EB-4201-8702-B1F79CAF939D}"/>
              </a:ext>
            </a:extLst>
          </p:cNvPr>
          <p:cNvSpPr txBox="1">
            <a:spLocks noChangeArrowheads="1"/>
          </p:cNvSpPr>
          <p:nvPr/>
        </p:nvSpPr>
        <p:spPr bwMode="auto">
          <a:xfrm>
            <a:off x="1524000" y="13716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WLAN physical layer (3)</a:t>
            </a:r>
            <a:endParaRPr lang="en-US" altLang="en-US" sz="2400">
              <a:solidFill>
                <a:srgbClr val="0000FF"/>
              </a:solidFill>
            </a:endParaRPr>
          </a:p>
        </p:txBody>
      </p:sp>
      <p:sp>
        <p:nvSpPr>
          <p:cNvPr id="67588" name="Rectangle 4">
            <a:extLst>
              <a:ext uri="{FF2B5EF4-FFF2-40B4-BE49-F238E27FC236}">
                <a16:creationId xmlns:a16="http://schemas.microsoft.com/office/drawing/2014/main" id="{E8BBEBF7-6BD5-4F8A-9ABE-5AB5BB603DFA}"/>
              </a:ext>
            </a:extLst>
          </p:cNvPr>
          <p:cNvSpPr>
            <a:spLocks noChangeArrowheads="1"/>
          </p:cNvSpPr>
          <p:nvPr/>
        </p:nvSpPr>
        <p:spPr bwMode="auto">
          <a:xfrm>
            <a:off x="4038600" y="2971800"/>
            <a:ext cx="41910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7589" name="Rectangle 5">
            <a:extLst>
              <a:ext uri="{FF2B5EF4-FFF2-40B4-BE49-F238E27FC236}">
                <a16:creationId xmlns:a16="http://schemas.microsoft.com/office/drawing/2014/main" id="{256FE8EE-72EA-4EC2-9714-582D523A96DC}"/>
              </a:ext>
            </a:extLst>
          </p:cNvPr>
          <p:cNvSpPr>
            <a:spLocks noChangeArrowheads="1"/>
          </p:cNvSpPr>
          <p:nvPr/>
        </p:nvSpPr>
        <p:spPr bwMode="auto">
          <a:xfrm>
            <a:off x="40386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7590" name="Rectangle 6">
            <a:extLst>
              <a:ext uri="{FF2B5EF4-FFF2-40B4-BE49-F238E27FC236}">
                <a16:creationId xmlns:a16="http://schemas.microsoft.com/office/drawing/2014/main" id="{DCB93551-4A51-4FD0-BD5D-1AA5637B0D0B}"/>
              </a:ext>
            </a:extLst>
          </p:cNvPr>
          <p:cNvSpPr>
            <a:spLocks noChangeArrowheads="1"/>
          </p:cNvSpPr>
          <p:nvPr/>
        </p:nvSpPr>
        <p:spPr bwMode="auto">
          <a:xfrm>
            <a:off x="5105400" y="4114800"/>
            <a:ext cx="990600" cy="914400"/>
          </a:xfrm>
          <a:prstGeom prst="rect">
            <a:avLst/>
          </a:prstGeom>
          <a:solidFill>
            <a:srgbClr val="00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7591" name="Rectangle 7">
            <a:extLst>
              <a:ext uri="{FF2B5EF4-FFF2-40B4-BE49-F238E27FC236}">
                <a16:creationId xmlns:a16="http://schemas.microsoft.com/office/drawing/2014/main" id="{BBB5D1B8-7362-4BEB-86CD-4E2426DFEF64}"/>
              </a:ext>
            </a:extLst>
          </p:cNvPr>
          <p:cNvSpPr>
            <a:spLocks noChangeArrowheads="1"/>
          </p:cNvSpPr>
          <p:nvPr/>
        </p:nvSpPr>
        <p:spPr bwMode="auto">
          <a:xfrm>
            <a:off x="61722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7592" name="Rectangle 8">
            <a:extLst>
              <a:ext uri="{FF2B5EF4-FFF2-40B4-BE49-F238E27FC236}">
                <a16:creationId xmlns:a16="http://schemas.microsoft.com/office/drawing/2014/main" id="{7375702E-AB61-486E-BF6D-D1684FD2ACBD}"/>
              </a:ext>
            </a:extLst>
          </p:cNvPr>
          <p:cNvSpPr>
            <a:spLocks noChangeArrowheads="1"/>
          </p:cNvSpPr>
          <p:nvPr/>
        </p:nvSpPr>
        <p:spPr bwMode="auto">
          <a:xfrm>
            <a:off x="72390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7593" name="Text Box 9">
            <a:extLst>
              <a:ext uri="{FF2B5EF4-FFF2-40B4-BE49-F238E27FC236}">
                <a16:creationId xmlns:a16="http://schemas.microsoft.com/office/drawing/2014/main" id="{26180FC8-3E0C-42D8-97F1-5F901F59127E}"/>
              </a:ext>
            </a:extLst>
          </p:cNvPr>
          <p:cNvSpPr txBox="1">
            <a:spLocks noChangeArrowheads="1"/>
          </p:cNvSpPr>
          <p:nvPr/>
        </p:nvSpPr>
        <p:spPr bwMode="auto">
          <a:xfrm>
            <a:off x="40386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 </a:t>
            </a:r>
          </a:p>
          <a:p>
            <a:pPr algn="ctr">
              <a:spcBef>
                <a:spcPct val="50000"/>
              </a:spcBef>
            </a:pPr>
            <a:r>
              <a:rPr lang="fi-FI" altLang="en-US" sz="1400"/>
              <a:t>PHY</a:t>
            </a:r>
            <a:endParaRPr lang="en-US" altLang="en-US" sz="1400"/>
          </a:p>
        </p:txBody>
      </p:sp>
      <p:sp>
        <p:nvSpPr>
          <p:cNvPr id="67594" name="Text Box 10">
            <a:extLst>
              <a:ext uri="{FF2B5EF4-FFF2-40B4-BE49-F238E27FC236}">
                <a16:creationId xmlns:a16="http://schemas.microsoft.com/office/drawing/2014/main" id="{B0F956DF-B8B2-44EB-B901-568456D3C7C0}"/>
              </a:ext>
            </a:extLst>
          </p:cNvPr>
          <p:cNvSpPr txBox="1">
            <a:spLocks noChangeArrowheads="1"/>
          </p:cNvSpPr>
          <p:nvPr/>
        </p:nvSpPr>
        <p:spPr bwMode="auto">
          <a:xfrm>
            <a:off x="5029200" y="4267200"/>
            <a:ext cx="11430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b="1"/>
              <a:t>802.11a </a:t>
            </a:r>
          </a:p>
          <a:p>
            <a:pPr algn="ctr">
              <a:spcBef>
                <a:spcPct val="50000"/>
              </a:spcBef>
            </a:pPr>
            <a:r>
              <a:rPr lang="fi-FI" altLang="en-US" sz="1400" b="1"/>
              <a:t>PHY</a:t>
            </a:r>
            <a:endParaRPr lang="en-US" altLang="en-US" sz="1400" b="1"/>
          </a:p>
        </p:txBody>
      </p:sp>
      <p:sp>
        <p:nvSpPr>
          <p:cNvPr id="67595" name="Text Box 11">
            <a:extLst>
              <a:ext uri="{FF2B5EF4-FFF2-40B4-BE49-F238E27FC236}">
                <a16:creationId xmlns:a16="http://schemas.microsoft.com/office/drawing/2014/main" id="{3FDBA489-694C-42ED-8811-87A0B76D406E}"/>
              </a:ext>
            </a:extLst>
          </p:cNvPr>
          <p:cNvSpPr txBox="1">
            <a:spLocks noChangeArrowheads="1"/>
          </p:cNvSpPr>
          <p:nvPr/>
        </p:nvSpPr>
        <p:spPr bwMode="auto">
          <a:xfrm>
            <a:off x="6096000" y="4267200"/>
            <a:ext cx="11430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802.11b </a:t>
            </a:r>
          </a:p>
          <a:p>
            <a:pPr algn="ctr">
              <a:spcBef>
                <a:spcPct val="50000"/>
              </a:spcBef>
            </a:pPr>
            <a:r>
              <a:rPr lang="fi-FI" altLang="en-US" sz="1400"/>
              <a:t>PHY</a:t>
            </a:r>
            <a:endParaRPr lang="en-US" altLang="en-US" sz="1400"/>
          </a:p>
        </p:txBody>
      </p:sp>
      <p:sp>
        <p:nvSpPr>
          <p:cNvPr id="67596" name="Text Box 12">
            <a:extLst>
              <a:ext uri="{FF2B5EF4-FFF2-40B4-BE49-F238E27FC236}">
                <a16:creationId xmlns:a16="http://schemas.microsoft.com/office/drawing/2014/main" id="{047C72B1-5519-4FA9-B13F-80C30780B2D4}"/>
              </a:ext>
            </a:extLst>
          </p:cNvPr>
          <p:cNvSpPr txBox="1">
            <a:spLocks noChangeArrowheads="1"/>
          </p:cNvSpPr>
          <p:nvPr/>
        </p:nvSpPr>
        <p:spPr bwMode="auto">
          <a:xfrm>
            <a:off x="72390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802.11g </a:t>
            </a:r>
          </a:p>
          <a:p>
            <a:pPr algn="ctr">
              <a:spcBef>
                <a:spcPct val="50000"/>
              </a:spcBef>
            </a:pPr>
            <a:r>
              <a:rPr lang="fi-FI" altLang="en-US" sz="1400"/>
              <a:t>PHY</a:t>
            </a:r>
            <a:endParaRPr lang="en-US" altLang="en-US" sz="1400"/>
          </a:p>
        </p:txBody>
      </p:sp>
      <p:sp>
        <p:nvSpPr>
          <p:cNvPr id="67597" name="Text Box 13">
            <a:extLst>
              <a:ext uri="{FF2B5EF4-FFF2-40B4-BE49-F238E27FC236}">
                <a16:creationId xmlns:a16="http://schemas.microsoft.com/office/drawing/2014/main" id="{6A580AEF-6636-47BE-9AF4-E37AD71C8BF9}"/>
              </a:ext>
            </a:extLst>
          </p:cNvPr>
          <p:cNvSpPr txBox="1">
            <a:spLocks noChangeArrowheads="1"/>
          </p:cNvSpPr>
          <p:nvPr/>
        </p:nvSpPr>
        <p:spPr bwMode="auto">
          <a:xfrm>
            <a:off x="4114800" y="3124200"/>
            <a:ext cx="403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  Medium Access Control (MAC) </a:t>
            </a:r>
            <a:endParaRPr lang="en-US" altLang="en-US" sz="1400"/>
          </a:p>
        </p:txBody>
      </p:sp>
      <p:sp>
        <p:nvSpPr>
          <p:cNvPr id="67598" name="Text Box 14">
            <a:extLst>
              <a:ext uri="{FF2B5EF4-FFF2-40B4-BE49-F238E27FC236}">
                <a16:creationId xmlns:a16="http://schemas.microsoft.com/office/drawing/2014/main" id="{58A944E1-BDAB-4784-8939-08FEBCBA2AC3}"/>
              </a:ext>
            </a:extLst>
          </p:cNvPr>
          <p:cNvSpPr txBox="1">
            <a:spLocks noChangeArrowheads="1"/>
          </p:cNvSpPr>
          <p:nvPr/>
        </p:nvSpPr>
        <p:spPr bwMode="auto">
          <a:xfrm>
            <a:off x="5334000" y="34290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CSMA/CA</a:t>
            </a:r>
          </a:p>
        </p:txBody>
      </p:sp>
      <p:sp>
        <p:nvSpPr>
          <p:cNvPr id="67599" name="Text Box 15">
            <a:extLst>
              <a:ext uri="{FF2B5EF4-FFF2-40B4-BE49-F238E27FC236}">
                <a16:creationId xmlns:a16="http://schemas.microsoft.com/office/drawing/2014/main" id="{573EDEF3-559B-44B2-874F-5B06CF8A81EE}"/>
              </a:ext>
            </a:extLst>
          </p:cNvPr>
          <p:cNvSpPr txBox="1">
            <a:spLocks noChangeArrowheads="1"/>
          </p:cNvSpPr>
          <p:nvPr/>
        </p:nvSpPr>
        <p:spPr bwMode="auto">
          <a:xfrm>
            <a:off x="762000" y="2057400"/>
            <a:ext cx="769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802.11a operates in the 5.8 GHz band. </a:t>
            </a:r>
            <a:r>
              <a:rPr lang="fi-FI" altLang="en-US">
                <a:solidFill>
                  <a:srgbClr val="FF5050"/>
                </a:solidFill>
              </a:rPr>
              <a:t>This poses some problems in Europe</a:t>
            </a:r>
            <a:r>
              <a:rPr lang="fi-FI" altLang="en-US"/>
              <a:t>* </a:t>
            </a:r>
          </a:p>
        </p:txBody>
      </p:sp>
      <p:sp>
        <p:nvSpPr>
          <p:cNvPr id="67600" name="Text Box 16">
            <a:extLst>
              <a:ext uri="{FF2B5EF4-FFF2-40B4-BE49-F238E27FC236}">
                <a16:creationId xmlns:a16="http://schemas.microsoft.com/office/drawing/2014/main" id="{99E819A8-3D7D-47EE-84B6-9D78898CA8CB}"/>
              </a:ext>
            </a:extLst>
          </p:cNvPr>
          <p:cNvSpPr txBox="1">
            <a:spLocks noChangeArrowheads="1"/>
          </p:cNvSpPr>
          <p:nvPr/>
        </p:nvSpPr>
        <p:spPr bwMode="auto">
          <a:xfrm>
            <a:off x="4800600" y="5257800"/>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5 GHz frequency band</a:t>
            </a:r>
            <a:endParaRPr lang="en-US" altLang="en-US"/>
          </a:p>
        </p:txBody>
      </p:sp>
      <p:sp>
        <p:nvSpPr>
          <p:cNvPr id="67601" name="Text Box 17">
            <a:extLst>
              <a:ext uri="{FF2B5EF4-FFF2-40B4-BE49-F238E27FC236}">
                <a16:creationId xmlns:a16="http://schemas.microsoft.com/office/drawing/2014/main" id="{106DDEEA-2594-4B45-8709-3FD541AEE19C}"/>
              </a:ext>
            </a:extLst>
          </p:cNvPr>
          <p:cNvSpPr txBox="1">
            <a:spLocks noChangeArrowheads="1"/>
          </p:cNvSpPr>
          <p:nvPr/>
        </p:nvSpPr>
        <p:spPr bwMode="auto">
          <a:xfrm>
            <a:off x="762000" y="2819400"/>
            <a:ext cx="31242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The signal format is</a:t>
            </a:r>
            <a:r>
              <a:rPr lang="fi-FI" altLang="en-US">
                <a:solidFill>
                  <a:srgbClr val="0000FF"/>
                </a:solidFill>
              </a:rPr>
              <a:t> OFDM</a:t>
            </a:r>
            <a:r>
              <a:rPr lang="fi-FI" altLang="en-US"/>
              <a:t> (Orthogonal Frequency Division Multiplexing)</a:t>
            </a:r>
          </a:p>
          <a:p>
            <a:pPr>
              <a:spcBef>
                <a:spcPct val="50000"/>
              </a:spcBef>
            </a:pPr>
            <a:r>
              <a:rPr lang="fi-FI" altLang="en-US"/>
              <a:t>Data rates supported: </a:t>
            </a:r>
          </a:p>
          <a:p>
            <a:r>
              <a:rPr lang="fi-FI" altLang="en-US"/>
              <a:t>Various bit rates from 6 to 54 Mbit/s.</a:t>
            </a:r>
            <a:endParaRPr lang="en-US" altLang="en-US"/>
          </a:p>
        </p:txBody>
      </p:sp>
      <p:sp>
        <p:nvSpPr>
          <p:cNvPr id="67602" name="Text Box 18">
            <a:extLst>
              <a:ext uri="{FF2B5EF4-FFF2-40B4-BE49-F238E27FC236}">
                <a16:creationId xmlns:a16="http://schemas.microsoft.com/office/drawing/2014/main" id="{B1AC9526-6904-4223-8345-5BA298022915}"/>
              </a:ext>
            </a:extLst>
          </p:cNvPr>
          <p:cNvSpPr txBox="1">
            <a:spLocks noChangeArrowheads="1"/>
          </p:cNvSpPr>
          <p:nvPr/>
        </p:nvSpPr>
        <p:spPr bwMode="auto">
          <a:xfrm>
            <a:off x="762000" y="5302250"/>
            <a:ext cx="304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sz="1600"/>
              <a:t>*more in later presentation</a:t>
            </a:r>
            <a:endParaRPr lang="en-US" altLang="en-US" sz="1600"/>
          </a:p>
        </p:txBody>
      </p:sp>
      <p:sp>
        <p:nvSpPr>
          <p:cNvPr id="67603" name="Text Box 19">
            <a:extLst>
              <a:ext uri="{FF2B5EF4-FFF2-40B4-BE49-F238E27FC236}">
                <a16:creationId xmlns:a16="http://schemas.microsoft.com/office/drawing/2014/main" id="{8E97DE45-764B-4ED0-9F01-02F3C5A00CDD}"/>
              </a:ext>
            </a:extLst>
          </p:cNvPr>
          <p:cNvSpPr txBox="1">
            <a:spLocks noChangeArrowheads="1"/>
          </p:cNvSpPr>
          <p:nvPr/>
        </p:nvSpPr>
        <p:spPr bwMode="auto">
          <a:xfrm rot="-1323980">
            <a:off x="6096000" y="3886200"/>
            <a:ext cx="1524000" cy="590550"/>
          </a:xfrm>
          <a:prstGeom prst="rect">
            <a:avLst/>
          </a:prstGeom>
          <a:solidFill>
            <a:srgbClr val="FF99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600"/>
              <a:t>Not used in Europe</a:t>
            </a:r>
            <a:endParaRPr lang="en-US" altLang="en-US" sz="1600"/>
          </a:p>
        </p:txBody>
      </p:sp>
    </p:spTree>
    <p:extLst>
      <p:ext uri="{BB962C8B-B14F-4D97-AF65-F5344CB8AC3E}">
        <p14:creationId xmlns:p14="http://schemas.microsoft.com/office/powerpoint/2010/main" val="530276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a:extLst>
              <a:ext uri="{FF2B5EF4-FFF2-40B4-BE49-F238E27FC236}">
                <a16:creationId xmlns:a16="http://schemas.microsoft.com/office/drawing/2014/main" id="{88A42D00-BFB9-48E3-96A5-B603F1F6215C}"/>
              </a:ext>
            </a:extLst>
          </p:cNvPr>
          <p:cNvSpPr>
            <a:spLocks noGrp="1"/>
          </p:cNvSpPr>
          <p:nvPr>
            <p:ph type="ftr" sz="quarter" idx="10"/>
          </p:nvPr>
        </p:nvSpPr>
        <p:spPr/>
        <p:txBody>
          <a:bodyPr/>
          <a:lstStyle/>
          <a:p>
            <a:r>
              <a:rPr lang="en-GB" altLang="en-US"/>
              <a:t>S-72.3240 Wireless Personal, Local, Metropolitan, and Wide Area Networks</a:t>
            </a:r>
          </a:p>
        </p:txBody>
      </p:sp>
      <p:sp>
        <p:nvSpPr>
          <p:cNvPr id="18" name="Slide Number Placeholder 17">
            <a:extLst>
              <a:ext uri="{FF2B5EF4-FFF2-40B4-BE49-F238E27FC236}">
                <a16:creationId xmlns:a16="http://schemas.microsoft.com/office/drawing/2014/main" id="{0713DF96-A92B-4F08-846B-DA1F0B33C76A}"/>
              </a:ext>
            </a:extLst>
          </p:cNvPr>
          <p:cNvSpPr>
            <a:spLocks noGrp="1"/>
          </p:cNvSpPr>
          <p:nvPr>
            <p:ph type="sldNum" sz="quarter" idx="11"/>
          </p:nvPr>
        </p:nvSpPr>
        <p:spPr/>
        <p:txBody>
          <a:bodyPr/>
          <a:lstStyle/>
          <a:p>
            <a:fld id="{75A350A1-F541-4AFC-A0AF-13F0447E18CD}" type="slidenum">
              <a:rPr lang="en-GB" altLang="en-US"/>
              <a:pPr/>
              <a:t>24</a:t>
            </a:fld>
            <a:endParaRPr lang="en-GB" altLang="en-US"/>
          </a:p>
        </p:txBody>
      </p:sp>
      <p:sp>
        <p:nvSpPr>
          <p:cNvPr id="68611" name="Text Box 3">
            <a:extLst>
              <a:ext uri="{FF2B5EF4-FFF2-40B4-BE49-F238E27FC236}">
                <a16:creationId xmlns:a16="http://schemas.microsoft.com/office/drawing/2014/main" id="{C1D5353C-160E-43B3-86EA-DD66FAAFAA7F}"/>
              </a:ext>
            </a:extLst>
          </p:cNvPr>
          <p:cNvSpPr txBox="1">
            <a:spLocks noChangeArrowheads="1"/>
          </p:cNvSpPr>
          <p:nvPr/>
        </p:nvSpPr>
        <p:spPr bwMode="auto">
          <a:xfrm>
            <a:off x="1524000" y="13716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WLAN physical layer (4)</a:t>
            </a:r>
            <a:endParaRPr lang="en-US" altLang="en-US" sz="2400">
              <a:solidFill>
                <a:srgbClr val="0000FF"/>
              </a:solidFill>
            </a:endParaRPr>
          </a:p>
        </p:txBody>
      </p:sp>
      <p:sp>
        <p:nvSpPr>
          <p:cNvPr id="68612" name="Rectangle 4">
            <a:extLst>
              <a:ext uri="{FF2B5EF4-FFF2-40B4-BE49-F238E27FC236}">
                <a16:creationId xmlns:a16="http://schemas.microsoft.com/office/drawing/2014/main" id="{D0FAD328-0F2D-4C6F-A115-367F76737827}"/>
              </a:ext>
            </a:extLst>
          </p:cNvPr>
          <p:cNvSpPr>
            <a:spLocks noChangeArrowheads="1"/>
          </p:cNvSpPr>
          <p:nvPr/>
        </p:nvSpPr>
        <p:spPr bwMode="auto">
          <a:xfrm>
            <a:off x="4038600" y="2971800"/>
            <a:ext cx="41910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8613" name="Rectangle 5">
            <a:extLst>
              <a:ext uri="{FF2B5EF4-FFF2-40B4-BE49-F238E27FC236}">
                <a16:creationId xmlns:a16="http://schemas.microsoft.com/office/drawing/2014/main" id="{540EAFBE-4FCA-4E51-A6E6-45E007D8893B}"/>
              </a:ext>
            </a:extLst>
          </p:cNvPr>
          <p:cNvSpPr>
            <a:spLocks noChangeArrowheads="1"/>
          </p:cNvSpPr>
          <p:nvPr/>
        </p:nvSpPr>
        <p:spPr bwMode="auto">
          <a:xfrm>
            <a:off x="40386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8614" name="Rectangle 6">
            <a:extLst>
              <a:ext uri="{FF2B5EF4-FFF2-40B4-BE49-F238E27FC236}">
                <a16:creationId xmlns:a16="http://schemas.microsoft.com/office/drawing/2014/main" id="{DC0099A7-3C84-4808-87CA-13FA6775FD4C}"/>
              </a:ext>
            </a:extLst>
          </p:cNvPr>
          <p:cNvSpPr>
            <a:spLocks noChangeArrowheads="1"/>
          </p:cNvSpPr>
          <p:nvPr/>
        </p:nvSpPr>
        <p:spPr bwMode="auto">
          <a:xfrm>
            <a:off x="51054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8615" name="Rectangle 7">
            <a:extLst>
              <a:ext uri="{FF2B5EF4-FFF2-40B4-BE49-F238E27FC236}">
                <a16:creationId xmlns:a16="http://schemas.microsoft.com/office/drawing/2014/main" id="{8A0658AF-1688-4B09-ADB7-5A2B09AEDF2C}"/>
              </a:ext>
            </a:extLst>
          </p:cNvPr>
          <p:cNvSpPr>
            <a:spLocks noChangeArrowheads="1"/>
          </p:cNvSpPr>
          <p:nvPr/>
        </p:nvSpPr>
        <p:spPr bwMode="auto">
          <a:xfrm>
            <a:off x="61722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8616" name="Rectangle 8">
            <a:extLst>
              <a:ext uri="{FF2B5EF4-FFF2-40B4-BE49-F238E27FC236}">
                <a16:creationId xmlns:a16="http://schemas.microsoft.com/office/drawing/2014/main" id="{F8745598-C16F-4979-95C4-1F7C3544739D}"/>
              </a:ext>
            </a:extLst>
          </p:cNvPr>
          <p:cNvSpPr>
            <a:spLocks noChangeArrowheads="1"/>
          </p:cNvSpPr>
          <p:nvPr/>
        </p:nvSpPr>
        <p:spPr bwMode="auto">
          <a:xfrm>
            <a:off x="7239000" y="4114800"/>
            <a:ext cx="990600" cy="914400"/>
          </a:xfrm>
          <a:prstGeom prst="rect">
            <a:avLst/>
          </a:prstGeom>
          <a:solidFill>
            <a:srgbClr val="00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8617" name="Text Box 9">
            <a:extLst>
              <a:ext uri="{FF2B5EF4-FFF2-40B4-BE49-F238E27FC236}">
                <a16:creationId xmlns:a16="http://schemas.microsoft.com/office/drawing/2014/main" id="{CF6782D2-FAC9-47F6-9F50-FEC70990E9C1}"/>
              </a:ext>
            </a:extLst>
          </p:cNvPr>
          <p:cNvSpPr txBox="1">
            <a:spLocks noChangeArrowheads="1"/>
          </p:cNvSpPr>
          <p:nvPr/>
        </p:nvSpPr>
        <p:spPr bwMode="auto">
          <a:xfrm>
            <a:off x="40386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 </a:t>
            </a:r>
          </a:p>
          <a:p>
            <a:pPr algn="ctr">
              <a:spcBef>
                <a:spcPct val="50000"/>
              </a:spcBef>
            </a:pPr>
            <a:r>
              <a:rPr lang="fi-FI" altLang="en-US" sz="1400"/>
              <a:t>PHY</a:t>
            </a:r>
            <a:endParaRPr lang="en-US" altLang="en-US" sz="1400"/>
          </a:p>
        </p:txBody>
      </p:sp>
      <p:sp>
        <p:nvSpPr>
          <p:cNvPr id="68618" name="Text Box 10">
            <a:extLst>
              <a:ext uri="{FF2B5EF4-FFF2-40B4-BE49-F238E27FC236}">
                <a16:creationId xmlns:a16="http://schemas.microsoft.com/office/drawing/2014/main" id="{21FE94A6-42F8-4035-B2AF-604208598154}"/>
              </a:ext>
            </a:extLst>
          </p:cNvPr>
          <p:cNvSpPr txBox="1">
            <a:spLocks noChangeArrowheads="1"/>
          </p:cNvSpPr>
          <p:nvPr/>
        </p:nvSpPr>
        <p:spPr bwMode="auto">
          <a:xfrm>
            <a:off x="5029200" y="4267200"/>
            <a:ext cx="11430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802.11a </a:t>
            </a:r>
          </a:p>
          <a:p>
            <a:pPr algn="ctr">
              <a:spcBef>
                <a:spcPct val="50000"/>
              </a:spcBef>
            </a:pPr>
            <a:r>
              <a:rPr lang="fi-FI" altLang="en-US" sz="1400"/>
              <a:t>PHY</a:t>
            </a:r>
            <a:endParaRPr lang="en-US" altLang="en-US" sz="1400"/>
          </a:p>
        </p:txBody>
      </p:sp>
      <p:sp>
        <p:nvSpPr>
          <p:cNvPr id="68619" name="Text Box 11">
            <a:extLst>
              <a:ext uri="{FF2B5EF4-FFF2-40B4-BE49-F238E27FC236}">
                <a16:creationId xmlns:a16="http://schemas.microsoft.com/office/drawing/2014/main" id="{C7932576-D56A-4EFF-B766-605C3DC6B0A0}"/>
              </a:ext>
            </a:extLst>
          </p:cNvPr>
          <p:cNvSpPr txBox="1">
            <a:spLocks noChangeArrowheads="1"/>
          </p:cNvSpPr>
          <p:nvPr/>
        </p:nvSpPr>
        <p:spPr bwMode="auto">
          <a:xfrm>
            <a:off x="6096000" y="4267200"/>
            <a:ext cx="11430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802.11b </a:t>
            </a:r>
          </a:p>
          <a:p>
            <a:pPr algn="ctr">
              <a:spcBef>
                <a:spcPct val="50000"/>
              </a:spcBef>
            </a:pPr>
            <a:r>
              <a:rPr lang="fi-FI" altLang="en-US" sz="1400"/>
              <a:t>PHY</a:t>
            </a:r>
            <a:endParaRPr lang="en-US" altLang="en-US" sz="1400"/>
          </a:p>
        </p:txBody>
      </p:sp>
      <p:sp>
        <p:nvSpPr>
          <p:cNvPr id="68620" name="Text Box 12">
            <a:extLst>
              <a:ext uri="{FF2B5EF4-FFF2-40B4-BE49-F238E27FC236}">
                <a16:creationId xmlns:a16="http://schemas.microsoft.com/office/drawing/2014/main" id="{B64629AF-D323-40D9-9B85-F9706C25B711}"/>
              </a:ext>
            </a:extLst>
          </p:cNvPr>
          <p:cNvSpPr txBox="1">
            <a:spLocks noChangeArrowheads="1"/>
          </p:cNvSpPr>
          <p:nvPr/>
        </p:nvSpPr>
        <p:spPr bwMode="auto">
          <a:xfrm>
            <a:off x="7086600" y="4267200"/>
            <a:ext cx="12954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b="1"/>
              <a:t>802.11g </a:t>
            </a:r>
          </a:p>
          <a:p>
            <a:pPr algn="ctr">
              <a:spcBef>
                <a:spcPct val="50000"/>
              </a:spcBef>
            </a:pPr>
            <a:r>
              <a:rPr lang="fi-FI" altLang="en-US" sz="1400" b="1"/>
              <a:t>PHY</a:t>
            </a:r>
            <a:endParaRPr lang="en-US" altLang="en-US" sz="1400" b="1"/>
          </a:p>
        </p:txBody>
      </p:sp>
      <p:sp>
        <p:nvSpPr>
          <p:cNvPr id="68621" name="Text Box 13">
            <a:extLst>
              <a:ext uri="{FF2B5EF4-FFF2-40B4-BE49-F238E27FC236}">
                <a16:creationId xmlns:a16="http://schemas.microsoft.com/office/drawing/2014/main" id="{7CA1310E-1BF3-4A52-AA8E-FB2972E1E18C}"/>
              </a:ext>
            </a:extLst>
          </p:cNvPr>
          <p:cNvSpPr txBox="1">
            <a:spLocks noChangeArrowheads="1"/>
          </p:cNvSpPr>
          <p:nvPr/>
        </p:nvSpPr>
        <p:spPr bwMode="auto">
          <a:xfrm>
            <a:off x="4114800" y="3124200"/>
            <a:ext cx="403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  Medium Access Control (MAC) </a:t>
            </a:r>
            <a:endParaRPr lang="en-US" altLang="en-US" sz="1400"/>
          </a:p>
        </p:txBody>
      </p:sp>
      <p:sp>
        <p:nvSpPr>
          <p:cNvPr id="68622" name="Text Box 14">
            <a:extLst>
              <a:ext uri="{FF2B5EF4-FFF2-40B4-BE49-F238E27FC236}">
                <a16:creationId xmlns:a16="http://schemas.microsoft.com/office/drawing/2014/main" id="{5553A242-9B2C-4D43-AD44-3BB8F2F9F638}"/>
              </a:ext>
            </a:extLst>
          </p:cNvPr>
          <p:cNvSpPr txBox="1">
            <a:spLocks noChangeArrowheads="1"/>
          </p:cNvSpPr>
          <p:nvPr/>
        </p:nvSpPr>
        <p:spPr bwMode="auto">
          <a:xfrm>
            <a:off x="5334000" y="34290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CSMA/CA</a:t>
            </a:r>
          </a:p>
        </p:txBody>
      </p:sp>
      <p:sp>
        <p:nvSpPr>
          <p:cNvPr id="68623" name="Text Box 15">
            <a:extLst>
              <a:ext uri="{FF2B5EF4-FFF2-40B4-BE49-F238E27FC236}">
                <a16:creationId xmlns:a16="http://schemas.microsoft.com/office/drawing/2014/main" id="{6FE567B8-F931-4DB2-84C8-E71687D0B70D}"/>
              </a:ext>
            </a:extLst>
          </p:cNvPr>
          <p:cNvSpPr txBox="1">
            <a:spLocks noChangeArrowheads="1"/>
          </p:cNvSpPr>
          <p:nvPr/>
        </p:nvSpPr>
        <p:spPr bwMode="auto">
          <a:xfrm>
            <a:off x="762000" y="2057400"/>
            <a:ext cx="769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802.11g is the most recent physical layer, operating in the same band as 802.11b </a:t>
            </a:r>
          </a:p>
        </p:txBody>
      </p:sp>
      <p:sp>
        <p:nvSpPr>
          <p:cNvPr id="68624" name="Text Box 16">
            <a:extLst>
              <a:ext uri="{FF2B5EF4-FFF2-40B4-BE49-F238E27FC236}">
                <a16:creationId xmlns:a16="http://schemas.microsoft.com/office/drawing/2014/main" id="{4838842E-F82A-4779-B885-30C8F324F880}"/>
              </a:ext>
            </a:extLst>
          </p:cNvPr>
          <p:cNvSpPr txBox="1">
            <a:spLocks noChangeArrowheads="1"/>
          </p:cNvSpPr>
          <p:nvPr/>
        </p:nvSpPr>
        <p:spPr bwMode="auto">
          <a:xfrm>
            <a:off x="4191000" y="52578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ISM band: 2.4 … 2.4835 GHz </a:t>
            </a:r>
            <a:endParaRPr lang="en-US" altLang="en-US"/>
          </a:p>
        </p:txBody>
      </p:sp>
      <p:sp>
        <p:nvSpPr>
          <p:cNvPr id="68625" name="Text Box 17">
            <a:extLst>
              <a:ext uri="{FF2B5EF4-FFF2-40B4-BE49-F238E27FC236}">
                <a16:creationId xmlns:a16="http://schemas.microsoft.com/office/drawing/2014/main" id="{CA377C2F-49CA-4AF7-A30F-67C4F1D48A52}"/>
              </a:ext>
            </a:extLst>
          </p:cNvPr>
          <p:cNvSpPr txBox="1">
            <a:spLocks noChangeArrowheads="1"/>
          </p:cNvSpPr>
          <p:nvPr/>
        </p:nvSpPr>
        <p:spPr bwMode="auto">
          <a:xfrm>
            <a:off x="762000" y="2819400"/>
            <a:ext cx="31242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The signal format is</a:t>
            </a:r>
            <a:r>
              <a:rPr lang="fi-FI" altLang="en-US">
                <a:solidFill>
                  <a:srgbClr val="0000FF"/>
                </a:solidFill>
              </a:rPr>
              <a:t> OFDM</a:t>
            </a:r>
            <a:r>
              <a:rPr lang="fi-FI" altLang="en-US"/>
              <a:t> (Orthogonal Frequency Division Multiplexing)</a:t>
            </a:r>
          </a:p>
          <a:p>
            <a:pPr>
              <a:spcBef>
                <a:spcPct val="50000"/>
              </a:spcBef>
            </a:pPr>
            <a:r>
              <a:rPr lang="fi-FI" altLang="en-US"/>
              <a:t>Data rates supported: </a:t>
            </a:r>
          </a:p>
          <a:p>
            <a:r>
              <a:rPr lang="fi-FI" altLang="en-US"/>
              <a:t>Various bit rates from 6 to 54 Mbit/s (same as 802.11a)</a:t>
            </a:r>
            <a:endParaRPr lang="en-US" altLang="en-US"/>
          </a:p>
        </p:txBody>
      </p:sp>
    </p:spTree>
    <p:extLst>
      <p:ext uri="{BB962C8B-B14F-4D97-AF65-F5344CB8AC3E}">
        <p14:creationId xmlns:p14="http://schemas.microsoft.com/office/powerpoint/2010/main" val="3314157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E8BD1345-7A1F-463C-B93E-DDD26F8D5F46}"/>
              </a:ext>
            </a:extLst>
          </p:cNvPr>
          <p:cNvSpPr>
            <a:spLocks noGrp="1"/>
          </p:cNvSpPr>
          <p:nvPr>
            <p:ph type="ftr" sz="quarter" idx="10"/>
          </p:nvPr>
        </p:nvSpPr>
        <p:spPr/>
        <p:txBody>
          <a:bodyPr/>
          <a:lstStyle/>
          <a:p>
            <a:r>
              <a:rPr lang="en-GB" altLang="en-US"/>
              <a:t>S-72.3240 Wireless Personal, Local, Metropolitan, and Wide Area Networks</a:t>
            </a:r>
          </a:p>
        </p:txBody>
      </p:sp>
      <p:sp>
        <p:nvSpPr>
          <p:cNvPr id="20" name="Slide Number Placeholder 19">
            <a:extLst>
              <a:ext uri="{FF2B5EF4-FFF2-40B4-BE49-F238E27FC236}">
                <a16:creationId xmlns:a16="http://schemas.microsoft.com/office/drawing/2014/main" id="{209027EE-EFE4-4111-B42B-41CA63A20A33}"/>
              </a:ext>
            </a:extLst>
          </p:cNvPr>
          <p:cNvSpPr>
            <a:spLocks noGrp="1"/>
          </p:cNvSpPr>
          <p:nvPr>
            <p:ph type="sldNum" sz="quarter" idx="11"/>
          </p:nvPr>
        </p:nvSpPr>
        <p:spPr/>
        <p:txBody>
          <a:bodyPr/>
          <a:lstStyle/>
          <a:p>
            <a:fld id="{0808C273-8CC8-4AB0-A2CF-E0E189170714}" type="slidenum">
              <a:rPr lang="en-GB" altLang="en-US"/>
              <a:pPr/>
              <a:t>25</a:t>
            </a:fld>
            <a:endParaRPr lang="en-GB" altLang="en-US"/>
          </a:p>
        </p:txBody>
      </p:sp>
      <p:sp>
        <p:nvSpPr>
          <p:cNvPr id="64515" name="Text Box 3">
            <a:extLst>
              <a:ext uri="{FF2B5EF4-FFF2-40B4-BE49-F238E27FC236}">
                <a16:creationId xmlns:a16="http://schemas.microsoft.com/office/drawing/2014/main" id="{36A8E186-DC4C-4E7F-A088-5AD09A034D5D}"/>
              </a:ext>
            </a:extLst>
          </p:cNvPr>
          <p:cNvSpPr txBox="1">
            <a:spLocks noChangeArrowheads="1"/>
          </p:cNvSpPr>
          <p:nvPr/>
        </p:nvSpPr>
        <p:spPr bwMode="auto">
          <a:xfrm>
            <a:off x="1143000" y="1371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Wireless Fidelity (WiFi)</a:t>
            </a:r>
            <a:endParaRPr lang="en-US" altLang="en-US" sz="2400">
              <a:solidFill>
                <a:srgbClr val="0000FF"/>
              </a:solidFill>
            </a:endParaRPr>
          </a:p>
        </p:txBody>
      </p:sp>
      <p:sp>
        <p:nvSpPr>
          <p:cNvPr id="64527" name="Rectangle 15">
            <a:extLst>
              <a:ext uri="{FF2B5EF4-FFF2-40B4-BE49-F238E27FC236}">
                <a16:creationId xmlns:a16="http://schemas.microsoft.com/office/drawing/2014/main" id="{69567B66-EF06-48E1-A1F4-86B65585D78B}"/>
              </a:ext>
            </a:extLst>
          </p:cNvPr>
          <p:cNvSpPr>
            <a:spLocks noChangeArrowheads="1"/>
          </p:cNvSpPr>
          <p:nvPr/>
        </p:nvSpPr>
        <p:spPr bwMode="auto">
          <a:xfrm>
            <a:off x="4038600" y="2971800"/>
            <a:ext cx="4191000" cy="914400"/>
          </a:xfrm>
          <a:prstGeom prst="rect">
            <a:avLst/>
          </a:prstGeom>
          <a:solidFill>
            <a:srgbClr val="00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4528" name="Rectangle 16">
            <a:extLst>
              <a:ext uri="{FF2B5EF4-FFF2-40B4-BE49-F238E27FC236}">
                <a16:creationId xmlns:a16="http://schemas.microsoft.com/office/drawing/2014/main" id="{BDF63022-819B-4E8E-B2E7-C6D9C38C6256}"/>
              </a:ext>
            </a:extLst>
          </p:cNvPr>
          <p:cNvSpPr>
            <a:spLocks noChangeArrowheads="1"/>
          </p:cNvSpPr>
          <p:nvPr/>
        </p:nvSpPr>
        <p:spPr bwMode="auto">
          <a:xfrm>
            <a:off x="40386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4529" name="Rectangle 17">
            <a:extLst>
              <a:ext uri="{FF2B5EF4-FFF2-40B4-BE49-F238E27FC236}">
                <a16:creationId xmlns:a16="http://schemas.microsoft.com/office/drawing/2014/main" id="{62EF5604-4954-4B2E-A8B4-411D2BC29C50}"/>
              </a:ext>
            </a:extLst>
          </p:cNvPr>
          <p:cNvSpPr>
            <a:spLocks noChangeArrowheads="1"/>
          </p:cNvSpPr>
          <p:nvPr/>
        </p:nvSpPr>
        <p:spPr bwMode="auto">
          <a:xfrm>
            <a:off x="51054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4530" name="Rectangle 18">
            <a:extLst>
              <a:ext uri="{FF2B5EF4-FFF2-40B4-BE49-F238E27FC236}">
                <a16:creationId xmlns:a16="http://schemas.microsoft.com/office/drawing/2014/main" id="{C08B143B-8CE7-439E-A8CA-0408914C1E96}"/>
              </a:ext>
            </a:extLst>
          </p:cNvPr>
          <p:cNvSpPr>
            <a:spLocks noChangeArrowheads="1"/>
          </p:cNvSpPr>
          <p:nvPr/>
        </p:nvSpPr>
        <p:spPr bwMode="auto">
          <a:xfrm>
            <a:off x="6172200" y="4114800"/>
            <a:ext cx="990600" cy="914400"/>
          </a:xfrm>
          <a:prstGeom prst="rect">
            <a:avLst/>
          </a:prstGeom>
          <a:solidFill>
            <a:srgbClr val="00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4531" name="Rectangle 19">
            <a:extLst>
              <a:ext uri="{FF2B5EF4-FFF2-40B4-BE49-F238E27FC236}">
                <a16:creationId xmlns:a16="http://schemas.microsoft.com/office/drawing/2014/main" id="{8D778FAE-654A-4288-A199-E4916E31D641}"/>
              </a:ext>
            </a:extLst>
          </p:cNvPr>
          <p:cNvSpPr>
            <a:spLocks noChangeArrowheads="1"/>
          </p:cNvSpPr>
          <p:nvPr/>
        </p:nvSpPr>
        <p:spPr bwMode="auto">
          <a:xfrm>
            <a:off x="7239000" y="4114800"/>
            <a:ext cx="990600" cy="914400"/>
          </a:xfrm>
          <a:prstGeom prst="rect">
            <a:avLst/>
          </a:prstGeom>
          <a:solidFill>
            <a:srgbClr val="00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64532" name="Text Box 20">
            <a:extLst>
              <a:ext uri="{FF2B5EF4-FFF2-40B4-BE49-F238E27FC236}">
                <a16:creationId xmlns:a16="http://schemas.microsoft.com/office/drawing/2014/main" id="{69962B06-5C9A-4D17-A961-BFEBEE039A1A}"/>
              </a:ext>
            </a:extLst>
          </p:cNvPr>
          <p:cNvSpPr txBox="1">
            <a:spLocks noChangeArrowheads="1"/>
          </p:cNvSpPr>
          <p:nvPr/>
        </p:nvSpPr>
        <p:spPr bwMode="auto">
          <a:xfrm>
            <a:off x="40386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 </a:t>
            </a:r>
          </a:p>
          <a:p>
            <a:pPr algn="ctr">
              <a:spcBef>
                <a:spcPct val="50000"/>
              </a:spcBef>
            </a:pPr>
            <a:r>
              <a:rPr lang="fi-FI" altLang="en-US" sz="1400"/>
              <a:t>PHY</a:t>
            </a:r>
            <a:endParaRPr lang="en-US" altLang="en-US" sz="1400"/>
          </a:p>
        </p:txBody>
      </p:sp>
      <p:sp>
        <p:nvSpPr>
          <p:cNvPr id="64533" name="Text Box 21">
            <a:extLst>
              <a:ext uri="{FF2B5EF4-FFF2-40B4-BE49-F238E27FC236}">
                <a16:creationId xmlns:a16="http://schemas.microsoft.com/office/drawing/2014/main" id="{87B10905-E24B-4492-ABB7-D14F8B794627}"/>
              </a:ext>
            </a:extLst>
          </p:cNvPr>
          <p:cNvSpPr txBox="1">
            <a:spLocks noChangeArrowheads="1"/>
          </p:cNvSpPr>
          <p:nvPr/>
        </p:nvSpPr>
        <p:spPr bwMode="auto">
          <a:xfrm>
            <a:off x="51054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802.11a </a:t>
            </a:r>
          </a:p>
          <a:p>
            <a:pPr algn="ctr">
              <a:spcBef>
                <a:spcPct val="50000"/>
              </a:spcBef>
            </a:pPr>
            <a:r>
              <a:rPr lang="fi-FI" altLang="en-US" sz="1400"/>
              <a:t>PHY</a:t>
            </a:r>
            <a:endParaRPr lang="en-US" altLang="en-US" sz="1400"/>
          </a:p>
        </p:txBody>
      </p:sp>
      <p:sp>
        <p:nvSpPr>
          <p:cNvPr id="64534" name="Text Box 22">
            <a:extLst>
              <a:ext uri="{FF2B5EF4-FFF2-40B4-BE49-F238E27FC236}">
                <a16:creationId xmlns:a16="http://schemas.microsoft.com/office/drawing/2014/main" id="{D889ED7C-FAA8-4556-9F2D-80A64417BEF0}"/>
              </a:ext>
            </a:extLst>
          </p:cNvPr>
          <p:cNvSpPr txBox="1">
            <a:spLocks noChangeArrowheads="1"/>
          </p:cNvSpPr>
          <p:nvPr/>
        </p:nvSpPr>
        <p:spPr bwMode="auto">
          <a:xfrm>
            <a:off x="6096000" y="4267200"/>
            <a:ext cx="11430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802.11b </a:t>
            </a:r>
          </a:p>
          <a:p>
            <a:pPr algn="ctr">
              <a:spcBef>
                <a:spcPct val="50000"/>
              </a:spcBef>
            </a:pPr>
            <a:r>
              <a:rPr lang="fi-FI" altLang="en-US" sz="1400"/>
              <a:t>PHY</a:t>
            </a:r>
            <a:endParaRPr lang="en-US" altLang="en-US" sz="1400"/>
          </a:p>
        </p:txBody>
      </p:sp>
      <p:sp>
        <p:nvSpPr>
          <p:cNvPr id="64535" name="Text Box 23">
            <a:extLst>
              <a:ext uri="{FF2B5EF4-FFF2-40B4-BE49-F238E27FC236}">
                <a16:creationId xmlns:a16="http://schemas.microsoft.com/office/drawing/2014/main" id="{3CB14115-921E-4238-9D7C-27A739DDD93B}"/>
              </a:ext>
            </a:extLst>
          </p:cNvPr>
          <p:cNvSpPr txBox="1">
            <a:spLocks noChangeArrowheads="1"/>
          </p:cNvSpPr>
          <p:nvPr/>
        </p:nvSpPr>
        <p:spPr bwMode="auto">
          <a:xfrm>
            <a:off x="72390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802.11g </a:t>
            </a:r>
          </a:p>
          <a:p>
            <a:pPr algn="ctr">
              <a:spcBef>
                <a:spcPct val="50000"/>
              </a:spcBef>
            </a:pPr>
            <a:r>
              <a:rPr lang="fi-FI" altLang="en-US" sz="1400"/>
              <a:t>PHY</a:t>
            </a:r>
            <a:endParaRPr lang="en-US" altLang="en-US" sz="1400"/>
          </a:p>
        </p:txBody>
      </p:sp>
      <p:sp>
        <p:nvSpPr>
          <p:cNvPr id="64536" name="Text Box 24">
            <a:extLst>
              <a:ext uri="{FF2B5EF4-FFF2-40B4-BE49-F238E27FC236}">
                <a16:creationId xmlns:a16="http://schemas.microsoft.com/office/drawing/2014/main" id="{E33D494C-2508-4C41-9C35-273363FA896E}"/>
              </a:ext>
            </a:extLst>
          </p:cNvPr>
          <p:cNvSpPr txBox="1">
            <a:spLocks noChangeArrowheads="1"/>
          </p:cNvSpPr>
          <p:nvPr/>
        </p:nvSpPr>
        <p:spPr bwMode="auto">
          <a:xfrm>
            <a:off x="4114800" y="3124200"/>
            <a:ext cx="403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  Medium Access Control (MAC) </a:t>
            </a:r>
            <a:endParaRPr lang="en-US" altLang="en-US" sz="1400"/>
          </a:p>
        </p:txBody>
      </p:sp>
      <p:sp>
        <p:nvSpPr>
          <p:cNvPr id="64537" name="Text Box 25">
            <a:extLst>
              <a:ext uri="{FF2B5EF4-FFF2-40B4-BE49-F238E27FC236}">
                <a16:creationId xmlns:a16="http://schemas.microsoft.com/office/drawing/2014/main" id="{38EB4323-5135-4142-9246-2A2E0C20E99A}"/>
              </a:ext>
            </a:extLst>
          </p:cNvPr>
          <p:cNvSpPr txBox="1">
            <a:spLocks noChangeArrowheads="1"/>
          </p:cNvSpPr>
          <p:nvPr/>
        </p:nvSpPr>
        <p:spPr bwMode="auto">
          <a:xfrm>
            <a:off x="5334000" y="34290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CSMA/CA</a:t>
            </a:r>
          </a:p>
        </p:txBody>
      </p:sp>
      <p:sp>
        <p:nvSpPr>
          <p:cNvPr id="64538" name="Text Box 26">
            <a:extLst>
              <a:ext uri="{FF2B5EF4-FFF2-40B4-BE49-F238E27FC236}">
                <a16:creationId xmlns:a16="http://schemas.microsoft.com/office/drawing/2014/main" id="{88078777-F92A-4F29-9B11-1467E196B6CD}"/>
              </a:ext>
            </a:extLst>
          </p:cNvPr>
          <p:cNvSpPr txBox="1">
            <a:spLocks noChangeArrowheads="1"/>
          </p:cNvSpPr>
          <p:nvPr/>
        </p:nvSpPr>
        <p:spPr bwMode="auto">
          <a:xfrm>
            <a:off x="6781800" y="51054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600" b="1"/>
              <a:t>WiFi</a:t>
            </a:r>
          </a:p>
        </p:txBody>
      </p:sp>
      <p:sp>
        <p:nvSpPr>
          <p:cNvPr id="64539" name="Text Box 27">
            <a:extLst>
              <a:ext uri="{FF2B5EF4-FFF2-40B4-BE49-F238E27FC236}">
                <a16:creationId xmlns:a16="http://schemas.microsoft.com/office/drawing/2014/main" id="{814981D1-AB1F-4486-BFF0-166F21997E1E}"/>
              </a:ext>
            </a:extLst>
          </p:cNvPr>
          <p:cNvSpPr txBox="1">
            <a:spLocks noChangeArrowheads="1"/>
          </p:cNvSpPr>
          <p:nvPr/>
        </p:nvSpPr>
        <p:spPr bwMode="auto">
          <a:xfrm>
            <a:off x="762000" y="205740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The WiFi certification program of the Wireless Ethernet</a:t>
            </a:r>
          </a:p>
        </p:txBody>
      </p:sp>
      <p:sp>
        <p:nvSpPr>
          <p:cNvPr id="64540" name="Text Box 28">
            <a:extLst>
              <a:ext uri="{FF2B5EF4-FFF2-40B4-BE49-F238E27FC236}">
                <a16:creationId xmlns:a16="http://schemas.microsoft.com/office/drawing/2014/main" id="{CC81AD26-514D-491C-BD19-A506D59679A3}"/>
              </a:ext>
            </a:extLst>
          </p:cNvPr>
          <p:cNvSpPr txBox="1">
            <a:spLocks noChangeArrowheads="1"/>
          </p:cNvSpPr>
          <p:nvPr/>
        </p:nvSpPr>
        <p:spPr bwMode="auto">
          <a:xfrm>
            <a:off x="762000" y="2362200"/>
            <a:ext cx="29718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Compatibility Alliance (WECA) addresses compatibility of IEEE 802.11 equipment</a:t>
            </a:r>
          </a:p>
          <a:p>
            <a:pPr>
              <a:spcBef>
                <a:spcPct val="50000"/>
              </a:spcBef>
            </a:pPr>
            <a:r>
              <a:rPr lang="fi-FI" altLang="en-US"/>
              <a:t>     </a:t>
            </a:r>
            <a:r>
              <a:rPr lang="fi-FI" altLang="en-US">
                <a:sym typeface="Wingdings" panose="05000000000000000000" pitchFamily="2" charset="2"/>
              </a:rPr>
              <a:t>        =&gt;</a:t>
            </a:r>
          </a:p>
          <a:p>
            <a:pPr>
              <a:spcBef>
                <a:spcPct val="50000"/>
              </a:spcBef>
            </a:pPr>
            <a:r>
              <a:rPr lang="fi-FI" altLang="en-US"/>
              <a:t>WiFi ensures interoperability of equipment from different vendors.</a:t>
            </a:r>
            <a:endParaRPr lang="en-US" altLang="en-US"/>
          </a:p>
        </p:txBody>
      </p:sp>
      <p:sp>
        <p:nvSpPr>
          <p:cNvPr id="64541" name="Text Box 29">
            <a:extLst>
              <a:ext uri="{FF2B5EF4-FFF2-40B4-BE49-F238E27FC236}">
                <a16:creationId xmlns:a16="http://schemas.microsoft.com/office/drawing/2014/main" id="{0B8316AC-C963-4020-98FE-65BE5C17B6E0}"/>
              </a:ext>
            </a:extLst>
          </p:cNvPr>
          <p:cNvSpPr txBox="1">
            <a:spLocks noChangeArrowheads="1"/>
          </p:cNvSpPr>
          <p:nvPr/>
        </p:nvSpPr>
        <p:spPr bwMode="auto">
          <a:xfrm>
            <a:off x="5105400" y="51054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600">
                <a:solidFill>
                  <a:schemeClr val="bg2"/>
                </a:solidFill>
              </a:rPr>
              <a:t>WiFi5</a:t>
            </a:r>
          </a:p>
        </p:txBody>
      </p:sp>
      <p:sp>
        <p:nvSpPr>
          <p:cNvPr id="64542" name="Oval 30">
            <a:extLst>
              <a:ext uri="{FF2B5EF4-FFF2-40B4-BE49-F238E27FC236}">
                <a16:creationId xmlns:a16="http://schemas.microsoft.com/office/drawing/2014/main" id="{EB8F712F-35F0-45DD-9E74-84591537FD17}"/>
              </a:ext>
            </a:extLst>
          </p:cNvPr>
          <p:cNvSpPr>
            <a:spLocks noChangeArrowheads="1"/>
          </p:cNvSpPr>
          <p:nvPr/>
        </p:nvSpPr>
        <p:spPr bwMode="auto">
          <a:xfrm>
            <a:off x="6248400" y="4953000"/>
            <a:ext cx="1905000" cy="6096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99597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25">
            <a:extLst>
              <a:ext uri="{FF2B5EF4-FFF2-40B4-BE49-F238E27FC236}">
                <a16:creationId xmlns:a16="http://schemas.microsoft.com/office/drawing/2014/main" id="{E23360CA-E2E7-43BC-8C30-8D1DEDA07799}"/>
              </a:ext>
            </a:extLst>
          </p:cNvPr>
          <p:cNvSpPr>
            <a:spLocks noGrp="1"/>
          </p:cNvSpPr>
          <p:nvPr>
            <p:ph type="ftr" sz="quarter" idx="10"/>
          </p:nvPr>
        </p:nvSpPr>
        <p:spPr/>
        <p:txBody>
          <a:bodyPr/>
          <a:lstStyle/>
          <a:p>
            <a:r>
              <a:rPr lang="en-GB" altLang="en-US"/>
              <a:t>S-72.3240 Wireless Personal, Local, Metropolitan, and Wide Area Networks</a:t>
            </a:r>
          </a:p>
        </p:txBody>
      </p:sp>
      <p:sp>
        <p:nvSpPr>
          <p:cNvPr id="27" name="Slide Number Placeholder 26">
            <a:extLst>
              <a:ext uri="{FF2B5EF4-FFF2-40B4-BE49-F238E27FC236}">
                <a16:creationId xmlns:a16="http://schemas.microsoft.com/office/drawing/2014/main" id="{C9758F0E-69E0-4AAE-8326-A80A4EF480CB}"/>
              </a:ext>
            </a:extLst>
          </p:cNvPr>
          <p:cNvSpPr>
            <a:spLocks noGrp="1"/>
          </p:cNvSpPr>
          <p:nvPr>
            <p:ph type="sldNum" sz="quarter" idx="11"/>
          </p:nvPr>
        </p:nvSpPr>
        <p:spPr/>
        <p:txBody>
          <a:bodyPr/>
          <a:lstStyle/>
          <a:p>
            <a:fld id="{36019B52-306D-45B4-A127-5C18B8C3EB38}" type="slidenum">
              <a:rPr lang="en-GB" altLang="en-US"/>
              <a:pPr/>
              <a:t>26</a:t>
            </a:fld>
            <a:endParaRPr lang="en-GB" altLang="en-US"/>
          </a:p>
        </p:txBody>
      </p:sp>
      <p:sp>
        <p:nvSpPr>
          <p:cNvPr id="101379" name="Text Box 3">
            <a:extLst>
              <a:ext uri="{FF2B5EF4-FFF2-40B4-BE49-F238E27FC236}">
                <a16:creationId xmlns:a16="http://schemas.microsoft.com/office/drawing/2014/main" id="{805455EA-C5E1-4A5C-AD31-AFBD03CE4103}"/>
              </a:ext>
            </a:extLst>
          </p:cNvPr>
          <p:cNvSpPr txBox="1">
            <a:spLocks noChangeArrowheads="1"/>
          </p:cNvSpPr>
          <p:nvPr/>
        </p:nvSpPr>
        <p:spPr bwMode="auto">
          <a:xfrm>
            <a:off x="1143000" y="1371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Wireless Personal Area Network (WPAN)</a:t>
            </a:r>
            <a:endParaRPr lang="en-US" altLang="en-US" sz="2400">
              <a:solidFill>
                <a:srgbClr val="0000FF"/>
              </a:solidFill>
            </a:endParaRPr>
          </a:p>
        </p:txBody>
      </p:sp>
      <p:sp>
        <p:nvSpPr>
          <p:cNvPr id="101396" name="Rectangle 20">
            <a:extLst>
              <a:ext uri="{FF2B5EF4-FFF2-40B4-BE49-F238E27FC236}">
                <a16:creationId xmlns:a16="http://schemas.microsoft.com/office/drawing/2014/main" id="{AD876C35-4A9D-40FA-987B-EFD319487661}"/>
              </a:ext>
            </a:extLst>
          </p:cNvPr>
          <p:cNvSpPr>
            <a:spLocks noChangeArrowheads="1"/>
          </p:cNvSpPr>
          <p:nvPr/>
        </p:nvSpPr>
        <p:spPr bwMode="auto">
          <a:xfrm>
            <a:off x="838200" y="2133600"/>
            <a:ext cx="990600" cy="25908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1397" name="Text Box 21">
            <a:extLst>
              <a:ext uri="{FF2B5EF4-FFF2-40B4-BE49-F238E27FC236}">
                <a16:creationId xmlns:a16="http://schemas.microsoft.com/office/drawing/2014/main" id="{208BB69B-126F-4AFC-9BDC-8561A95C7C3D}"/>
              </a:ext>
            </a:extLst>
          </p:cNvPr>
          <p:cNvSpPr txBox="1">
            <a:spLocks noChangeArrowheads="1"/>
          </p:cNvSpPr>
          <p:nvPr/>
        </p:nvSpPr>
        <p:spPr bwMode="auto">
          <a:xfrm>
            <a:off x="838200" y="2133600"/>
            <a:ext cx="99060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 </a:t>
            </a:r>
          </a:p>
          <a:p>
            <a:pPr algn="ctr">
              <a:spcBef>
                <a:spcPct val="50000"/>
              </a:spcBef>
            </a:pPr>
            <a:r>
              <a:rPr lang="fi-FI" altLang="en-US" sz="1400"/>
              <a:t>Manage-ment</a:t>
            </a:r>
            <a:endParaRPr lang="en-US" altLang="en-US" sz="1400"/>
          </a:p>
        </p:txBody>
      </p:sp>
      <p:sp>
        <p:nvSpPr>
          <p:cNvPr id="101398" name="Rectangle 22">
            <a:extLst>
              <a:ext uri="{FF2B5EF4-FFF2-40B4-BE49-F238E27FC236}">
                <a16:creationId xmlns:a16="http://schemas.microsoft.com/office/drawing/2014/main" id="{C12BDBBE-AF3A-4FE1-AA17-F1809DEE99DB}"/>
              </a:ext>
            </a:extLst>
          </p:cNvPr>
          <p:cNvSpPr>
            <a:spLocks noChangeArrowheads="1"/>
          </p:cNvSpPr>
          <p:nvPr/>
        </p:nvSpPr>
        <p:spPr bwMode="auto">
          <a:xfrm>
            <a:off x="1905000" y="2971800"/>
            <a:ext cx="990600" cy="1752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1399" name="Text Box 23">
            <a:extLst>
              <a:ext uri="{FF2B5EF4-FFF2-40B4-BE49-F238E27FC236}">
                <a16:creationId xmlns:a16="http://schemas.microsoft.com/office/drawing/2014/main" id="{A888BA45-F75F-4A27-B1DF-5D5858D35DAD}"/>
              </a:ext>
            </a:extLst>
          </p:cNvPr>
          <p:cNvSpPr txBox="1">
            <a:spLocks noChangeArrowheads="1"/>
          </p:cNvSpPr>
          <p:nvPr/>
        </p:nvSpPr>
        <p:spPr bwMode="auto">
          <a:xfrm>
            <a:off x="1905000" y="30480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802.3 </a:t>
            </a:r>
          </a:p>
          <a:p>
            <a:pPr algn="ctr">
              <a:spcBef>
                <a:spcPct val="50000"/>
              </a:spcBef>
            </a:pPr>
            <a:r>
              <a:rPr lang="fi-FI" altLang="en-US" sz="1400"/>
              <a:t>MAC</a:t>
            </a:r>
            <a:endParaRPr lang="en-US" altLang="en-US" sz="1400"/>
          </a:p>
        </p:txBody>
      </p:sp>
      <p:sp>
        <p:nvSpPr>
          <p:cNvPr id="101400" name="Text Box 24">
            <a:extLst>
              <a:ext uri="{FF2B5EF4-FFF2-40B4-BE49-F238E27FC236}">
                <a16:creationId xmlns:a16="http://schemas.microsoft.com/office/drawing/2014/main" id="{B76C91B0-9248-46FD-BE72-9A60CF937F1D}"/>
              </a:ext>
            </a:extLst>
          </p:cNvPr>
          <p:cNvSpPr txBox="1">
            <a:spLocks noChangeArrowheads="1"/>
          </p:cNvSpPr>
          <p:nvPr/>
        </p:nvSpPr>
        <p:spPr bwMode="auto">
          <a:xfrm>
            <a:off x="1905000" y="40386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802.3 </a:t>
            </a:r>
          </a:p>
          <a:p>
            <a:pPr algn="ctr">
              <a:spcBef>
                <a:spcPct val="50000"/>
              </a:spcBef>
            </a:pPr>
            <a:r>
              <a:rPr lang="fi-FI" altLang="en-US" sz="1400"/>
              <a:t>PHY</a:t>
            </a:r>
            <a:endParaRPr lang="en-US" altLang="en-US" sz="1400"/>
          </a:p>
        </p:txBody>
      </p:sp>
      <p:sp>
        <p:nvSpPr>
          <p:cNvPr id="101401" name="Rectangle 25">
            <a:extLst>
              <a:ext uri="{FF2B5EF4-FFF2-40B4-BE49-F238E27FC236}">
                <a16:creationId xmlns:a16="http://schemas.microsoft.com/office/drawing/2014/main" id="{DE600BD1-F08E-4882-9D25-1AFC8181794F}"/>
              </a:ext>
            </a:extLst>
          </p:cNvPr>
          <p:cNvSpPr>
            <a:spLocks noChangeArrowheads="1"/>
          </p:cNvSpPr>
          <p:nvPr/>
        </p:nvSpPr>
        <p:spPr bwMode="auto">
          <a:xfrm>
            <a:off x="2971800" y="2971800"/>
            <a:ext cx="990600" cy="1752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1402" name="Text Box 26">
            <a:extLst>
              <a:ext uri="{FF2B5EF4-FFF2-40B4-BE49-F238E27FC236}">
                <a16:creationId xmlns:a16="http://schemas.microsoft.com/office/drawing/2014/main" id="{C3377218-2105-40B6-B5FD-4ED4CA35D0A9}"/>
              </a:ext>
            </a:extLst>
          </p:cNvPr>
          <p:cNvSpPr txBox="1">
            <a:spLocks noChangeArrowheads="1"/>
          </p:cNvSpPr>
          <p:nvPr/>
        </p:nvSpPr>
        <p:spPr bwMode="auto">
          <a:xfrm>
            <a:off x="2971800" y="30480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802.5 </a:t>
            </a:r>
          </a:p>
          <a:p>
            <a:pPr algn="ctr">
              <a:spcBef>
                <a:spcPct val="50000"/>
              </a:spcBef>
            </a:pPr>
            <a:r>
              <a:rPr lang="fi-FI" altLang="en-US" sz="1400"/>
              <a:t>MAC</a:t>
            </a:r>
            <a:endParaRPr lang="en-US" altLang="en-US" sz="1400"/>
          </a:p>
        </p:txBody>
      </p:sp>
      <p:sp>
        <p:nvSpPr>
          <p:cNvPr id="101403" name="Text Box 27">
            <a:extLst>
              <a:ext uri="{FF2B5EF4-FFF2-40B4-BE49-F238E27FC236}">
                <a16:creationId xmlns:a16="http://schemas.microsoft.com/office/drawing/2014/main" id="{8248323D-EE3F-4C9D-A0AA-E57ADF44EF93}"/>
              </a:ext>
            </a:extLst>
          </p:cNvPr>
          <p:cNvSpPr txBox="1">
            <a:spLocks noChangeArrowheads="1"/>
          </p:cNvSpPr>
          <p:nvPr/>
        </p:nvSpPr>
        <p:spPr bwMode="auto">
          <a:xfrm>
            <a:off x="2971800" y="40386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802.5 </a:t>
            </a:r>
          </a:p>
          <a:p>
            <a:pPr algn="ctr">
              <a:spcBef>
                <a:spcPct val="50000"/>
              </a:spcBef>
            </a:pPr>
            <a:r>
              <a:rPr lang="fi-FI" altLang="en-US" sz="1400"/>
              <a:t>PHY</a:t>
            </a:r>
            <a:endParaRPr lang="en-US" altLang="en-US" sz="1400"/>
          </a:p>
        </p:txBody>
      </p:sp>
      <p:sp>
        <p:nvSpPr>
          <p:cNvPr id="101404" name="Rectangle 28">
            <a:extLst>
              <a:ext uri="{FF2B5EF4-FFF2-40B4-BE49-F238E27FC236}">
                <a16:creationId xmlns:a16="http://schemas.microsoft.com/office/drawing/2014/main" id="{D33A8DD2-DE7E-4BB2-9D1B-DDDB9680EB4B}"/>
              </a:ext>
            </a:extLst>
          </p:cNvPr>
          <p:cNvSpPr>
            <a:spLocks noChangeArrowheads="1"/>
          </p:cNvSpPr>
          <p:nvPr/>
        </p:nvSpPr>
        <p:spPr bwMode="auto">
          <a:xfrm>
            <a:off x="1905000" y="2133600"/>
            <a:ext cx="3124200" cy="6096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1405" name="Rectangle 29">
            <a:extLst>
              <a:ext uri="{FF2B5EF4-FFF2-40B4-BE49-F238E27FC236}">
                <a16:creationId xmlns:a16="http://schemas.microsoft.com/office/drawing/2014/main" id="{AD368A5E-3821-42CD-9033-C702A1DE366C}"/>
              </a:ext>
            </a:extLst>
          </p:cNvPr>
          <p:cNvSpPr>
            <a:spLocks noChangeArrowheads="1"/>
          </p:cNvSpPr>
          <p:nvPr/>
        </p:nvSpPr>
        <p:spPr bwMode="auto">
          <a:xfrm>
            <a:off x="4038600" y="2971800"/>
            <a:ext cx="990600" cy="8382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1406" name="Rectangle 30">
            <a:extLst>
              <a:ext uri="{FF2B5EF4-FFF2-40B4-BE49-F238E27FC236}">
                <a16:creationId xmlns:a16="http://schemas.microsoft.com/office/drawing/2014/main" id="{DBE456C1-DAF4-4F12-A151-6DC0F22CAD41}"/>
              </a:ext>
            </a:extLst>
          </p:cNvPr>
          <p:cNvSpPr>
            <a:spLocks noChangeArrowheads="1"/>
          </p:cNvSpPr>
          <p:nvPr/>
        </p:nvSpPr>
        <p:spPr bwMode="auto">
          <a:xfrm>
            <a:off x="4038600" y="3962400"/>
            <a:ext cx="990600" cy="7620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1407" name="Rectangle 31">
            <a:extLst>
              <a:ext uri="{FF2B5EF4-FFF2-40B4-BE49-F238E27FC236}">
                <a16:creationId xmlns:a16="http://schemas.microsoft.com/office/drawing/2014/main" id="{A1E5F7E3-A2BF-4BF3-8290-49FCFFAAF6E0}"/>
              </a:ext>
            </a:extLst>
          </p:cNvPr>
          <p:cNvSpPr>
            <a:spLocks noChangeArrowheads="1"/>
          </p:cNvSpPr>
          <p:nvPr/>
        </p:nvSpPr>
        <p:spPr bwMode="auto">
          <a:xfrm>
            <a:off x="5105400" y="2133600"/>
            <a:ext cx="990600" cy="2590800"/>
          </a:xfrm>
          <a:prstGeom prst="rect">
            <a:avLst/>
          </a:prstGeom>
          <a:solidFill>
            <a:srgbClr val="00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1408" name="Rectangle 32">
            <a:extLst>
              <a:ext uri="{FF2B5EF4-FFF2-40B4-BE49-F238E27FC236}">
                <a16:creationId xmlns:a16="http://schemas.microsoft.com/office/drawing/2014/main" id="{E51B8F3C-FEFD-48DB-9047-9DB33B8C1288}"/>
              </a:ext>
            </a:extLst>
          </p:cNvPr>
          <p:cNvSpPr>
            <a:spLocks noChangeArrowheads="1"/>
          </p:cNvSpPr>
          <p:nvPr/>
        </p:nvSpPr>
        <p:spPr bwMode="auto">
          <a:xfrm>
            <a:off x="6172200" y="2133600"/>
            <a:ext cx="990600" cy="25908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1409" name="Rectangle 33">
            <a:extLst>
              <a:ext uri="{FF2B5EF4-FFF2-40B4-BE49-F238E27FC236}">
                <a16:creationId xmlns:a16="http://schemas.microsoft.com/office/drawing/2014/main" id="{B1C1D531-C07F-4FC3-9311-38D0EACA6A68}"/>
              </a:ext>
            </a:extLst>
          </p:cNvPr>
          <p:cNvSpPr>
            <a:spLocks noChangeArrowheads="1"/>
          </p:cNvSpPr>
          <p:nvPr/>
        </p:nvSpPr>
        <p:spPr bwMode="auto">
          <a:xfrm>
            <a:off x="7239000" y="2133600"/>
            <a:ext cx="990600" cy="25908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1410" name="Text Box 34">
            <a:extLst>
              <a:ext uri="{FF2B5EF4-FFF2-40B4-BE49-F238E27FC236}">
                <a16:creationId xmlns:a16="http://schemas.microsoft.com/office/drawing/2014/main" id="{090187F5-1E66-452F-8E0B-29CCBE41BB52}"/>
              </a:ext>
            </a:extLst>
          </p:cNvPr>
          <p:cNvSpPr txBox="1">
            <a:spLocks noChangeArrowheads="1"/>
          </p:cNvSpPr>
          <p:nvPr/>
        </p:nvSpPr>
        <p:spPr bwMode="auto">
          <a:xfrm>
            <a:off x="4038600" y="40386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 </a:t>
            </a:r>
          </a:p>
          <a:p>
            <a:pPr algn="ctr">
              <a:spcBef>
                <a:spcPct val="50000"/>
              </a:spcBef>
            </a:pPr>
            <a:r>
              <a:rPr lang="fi-FI" altLang="en-US" sz="1400"/>
              <a:t>PHY</a:t>
            </a:r>
            <a:endParaRPr lang="en-US" altLang="en-US" sz="1400"/>
          </a:p>
        </p:txBody>
      </p:sp>
      <p:sp>
        <p:nvSpPr>
          <p:cNvPr id="101411" name="Text Box 35">
            <a:extLst>
              <a:ext uri="{FF2B5EF4-FFF2-40B4-BE49-F238E27FC236}">
                <a16:creationId xmlns:a16="http://schemas.microsoft.com/office/drawing/2014/main" id="{5552EA3E-86AA-4B3A-A12A-DDC98A9BF06A}"/>
              </a:ext>
            </a:extLst>
          </p:cNvPr>
          <p:cNvSpPr txBox="1">
            <a:spLocks noChangeArrowheads="1"/>
          </p:cNvSpPr>
          <p:nvPr/>
        </p:nvSpPr>
        <p:spPr bwMode="auto">
          <a:xfrm>
            <a:off x="4953000" y="2928938"/>
            <a:ext cx="12954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b="1"/>
              <a:t>802.15.1 </a:t>
            </a:r>
          </a:p>
          <a:p>
            <a:pPr algn="ctr">
              <a:spcBef>
                <a:spcPct val="50000"/>
              </a:spcBef>
            </a:pPr>
            <a:endParaRPr lang="fi-FI" altLang="en-US" sz="1400" b="1"/>
          </a:p>
          <a:p>
            <a:pPr algn="ctr">
              <a:spcBef>
                <a:spcPct val="50000"/>
              </a:spcBef>
            </a:pPr>
            <a:r>
              <a:rPr lang="fi-FI" altLang="en-US" sz="1400" b="1"/>
              <a:t>MAC</a:t>
            </a:r>
          </a:p>
          <a:p>
            <a:pPr algn="ctr">
              <a:spcBef>
                <a:spcPct val="50000"/>
              </a:spcBef>
            </a:pPr>
            <a:r>
              <a:rPr lang="fi-FI" altLang="en-US" sz="1400" b="1"/>
              <a:t>+</a:t>
            </a:r>
          </a:p>
          <a:p>
            <a:pPr algn="ctr">
              <a:spcBef>
                <a:spcPct val="50000"/>
              </a:spcBef>
            </a:pPr>
            <a:r>
              <a:rPr lang="fi-FI" altLang="en-US" sz="1400" b="1"/>
              <a:t>PHY</a:t>
            </a:r>
            <a:endParaRPr lang="en-US" altLang="en-US" sz="1400" b="1"/>
          </a:p>
        </p:txBody>
      </p:sp>
      <p:sp>
        <p:nvSpPr>
          <p:cNvPr id="101414" name="Text Box 38">
            <a:extLst>
              <a:ext uri="{FF2B5EF4-FFF2-40B4-BE49-F238E27FC236}">
                <a16:creationId xmlns:a16="http://schemas.microsoft.com/office/drawing/2014/main" id="{BCAB63F6-9189-41D6-8053-7A95C88E6CD1}"/>
              </a:ext>
            </a:extLst>
          </p:cNvPr>
          <p:cNvSpPr txBox="1">
            <a:spLocks noChangeArrowheads="1"/>
          </p:cNvSpPr>
          <p:nvPr/>
        </p:nvSpPr>
        <p:spPr bwMode="auto">
          <a:xfrm>
            <a:off x="2743200" y="22860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802.2 LLC </a:t>
            </a:r>
            <a:endParaRPr lang="en-US" altLang="en-US" sz="1400"/>
          </a:p>
        </p:txBody>
      </p:sp>
      <p:sp>
        <p:nvSpPr>
          <p:cNvPr id="101415" name="Text Box 39">
            <a:extLst>
              <a:ext uri="{FF2B5EF4-FFF2-40B4-BE49-F238E27FC236}">
                <a16:creationId xmlns:a16="http://schemas.microsoft.com/office/drawing/2014/main" id="{412C32FA-08DE-4B4F-92B2-0929C7997054}"/>
              </a:ext>
            </a:extLst>
          </p:cNvPr>
          <p:cNvSpPr txBox="1">
            <a:spLocks noChangeArrowheads="1"/>
          </p:cNvSpPr>
          <p:nvPr/>
        </p:nvSpPr>
        <p:spPr bwMode="auto">
          <a:xfrm>
            <a:off x="4114800" y="3048000"/>
            <a:ext cx="9144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a:t>
            </a:r>
          </a:p>
          <a:p>
            <a:pPr algn="ctr">
              <a:spcBef>
                <a:spcPct val="50000"/>
              </a:spcBef>
            </a:pPr>
            <a:r>
              <a:rPr lang="fi-FI" altLang="en-US" sz="1400"/>
              <a:t>MAC </a:t>
            </a:r>
            <a:endParaRPr lang="en-US" altLang="en-US" sz="1400"/>
          </a:p>
        </p:txBody>
      </p:sp>
      <p:sp>
        <p:nvSpPr>
          <p:cNvPr id="101417" name="Text Box 41">
            <a:extLst>
              <a:ext uri="{FF2B5EF4-FFF2-40B4-BE49-F238E27FC236}">
                <a16:creationId xmlns:a16="http://schemas.microsoft.com/office/drawing/2014/main" id="{DDC48843-CC17-450A-B67B-3706EF631F31}"/>
              </a:ext>
            </a:extLst>
          </p:cNvPr>
          <p:cNvSpPr txBox="1">
            <a:spLocks noChangeArrowheads="1"/>
          </p:cNvSpPr>
          <p:nvPr/>
        </p:nvSpPr>
        <p:spPr bwMode="auto">
          <a:xfrm>
            <a:off x="6172200" y="2928938"/>
            <a:ext cx="990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802.15.4 </a:t>
            </a:r>
          </a:p>
          <a:p>
            <a:pPr algn="ctr">
              <a:spcBef>
                <a:spcPct val="50000"/>
              </a:spcBef>
            </a:pPr>
            <a:endParaRPr lang="fi-FI" altLang="en-US" sz="1400"/>
          </a:p>
          <a:p>
            <a:pPr algn="ctr">
              <a:spcBef>
                <a:spcPct val="50000"/>
              </a:spcBef>
            </a:pPr>
            <a:r>
              <a:rPr lang="fi-FI" altLang="en-US" sz="1400"/>
              <a:t>MAC</a:t>
            </a:r>
          </a:p>
          <a:p>
            <a:pPr algn="ctr">
              <a:spcBef>
                <a:spcPct val="50000"/>
              </a:spcBef>
            </a:pPr>
            <a:r>
              <a:rPr lang="fi-FI" altLang="en-US" sz="1400"/>
              <a:t>+</a:t>
            </a:r>
          </a:p>
          <a:p>
            <a:pPr algn="ctr">
              <a:spcBef>
                <a:spcPct val="50000"/>
              </a:spcBef>
            </a:pPr>
            <a:r>
              <a:rPr lang="fi-FI" altLang="en-US" sz="1400"/>
              <a:t>PHY</a:t>
            </a:r>
            <a:endParaRPr lang="en-US" altLang="en-US" sz="1400"/>
          </a:p>
        </p:txBody>
      </p:sp>
      <p:sp>
        <p:nvSpPr>
          <p:cNvPr id="101418" name="Text Box 42">
            <a:extLst>
              <a:ext uri="{FF2B5EF4-FFF2-40B4-BE49-F238E27FC236}">
                <a16:creationId xmlns:a16="http://schemas.microsoft.com/office/drawing/2014/main" id="{B1BB04E6-943B-4EFB-8D7C-772E425798E1}"/>
              </a:ext>
            </a:extLst>
          </p:cNvPr>
          <p:cNvSpPr txBox="1">
            <a:spLocks noChangeArrowheads="1"/>
          </p:cNvSpPr>
          <p:nvPr/>
        </p:nvSpPr>
        <p:spPr bwMode="auto">
          <a:xfrm>
            <a:off x="7239000" y="2928938"/>
            <a:ext cx="990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802.16 </a:t>
            </a:r>
          </a:p>
          <a:p>
            <a:pPr algn="ctr">
              <a:spcBef>
                <a:spcPct val="50000"/>
              </a:spcBef>
            </a:pPr>
            <a:endParaRPr lang="fi-FI" altLang="en-US" sz="1400"/>
          </a:p>
          <a:p>
            <a:pPr algn="ctr">
              <a:spcBef>
                <a:spcPct val="50000"/>
              </a:spcBef>
            </a:pPr>
            <a:r>
              <a:rPr lang="fi-FI" altLang="en-US" sz="1400"/>
              <a:t>MAC</a:t>
            </a:r>
          </a:p>
          <a:p>
            <a:pPr algn="ctr">
              <a:spcBef>
                <a:spcPct val="50000"/>
              </a:spcBef>
            </a:pPr>
            <a:r>
              <a:rPr lang="fi-FI" altLang="en-US" sz="1400"/>
              <a:t>+</a:t>
            </a:r>
          </a:p>
          <a:p>
            <a:pPr algn="ctr">
              <a:spcBef>
                <a:spcPct val="50000"/>
              </a:spcBef>
            </a:pPr>
            <a:r>
              <a:rPr lang="fi-FI" altLang="en-US" sz="1400"/>
              <a:t>PHY</a:t>
            </a:r>
            <a:endParaRPr lang="en-US" altLang="en-US" sz="1400"/>
          </a:p>
        </p:txBody>
      </p:sp>
      <p:sp>
        <p:nvSpPr>
          <p:cNvPr id="101419" name="Text Box 43">
            <a:extLst>
              <a:ext uri="{FF2B5EF4-FFF2-40B4-BE49-F238E27FC236}">
                <a16:creationId xmlns:a16="http://schemas.microsoft.com/office/drawing/2014/main" id="{001AEBF5-1C15-4A15-A900-49F01C444413}"/>
              </a:ext>
            </a:extLst>
          </p:cNvPr>
          <p:cNvSpPr txBox="1">
            <a:spLocks noChangeArrowheads="1"/>
          </p:cNvSpPr>
          <p:nvPr/>
        </p:nvSpPr>
        <p:spPr bwMode="auto">
          <a:xfrm>
            <a:off x="3200400" y="5226050"/>
            <a:ext cx="47244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sz="1600" b="1"/>
              <a:t>Bluetooth Special Interest Group (SIG)</a:t>
            </a:r>
            <a:endParaRPr lang="en-US" altLang="en-US" sz="1600" b="1"/>
          </a:p>
        </p:txBody>
      </p:sp>
      <p:sp>
        <p:nvSpPr>
          <p:cNvPr id="101420" name="Text Box 44">
            <a:extLst>
              <a:ext uri="{FF2B5EF4-FFF2-40B4-BE49-F238E27FC236}">
                <a16:creationId xmlns:a16="http://schemas.microsoft.com/office/drawing/2014/main" id="{12BEB945-9C68-4CF5-BD85-1F9360F789D6}"/>
              </a:ext>
            </a:extLst>
          </p:cNvPr>
          <p:cNvSpPr txBox="1">
            <a:spLocks noChangeArrowheads="1"/>
          </p:cNvSpPr>
          <p:nvPr/>
        </p:nvSpPr>
        <p:spPr bwMode="auto">
          <a:xfrm>
            <a:off x="3505200" y="4800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ISM band: 2.4 … 2.4835 GHz </a:t>
            </a:r>
            <a:endParaRPr lang="en-US" altLang="en-US"/>
          </a:p>
        </p:txBody>
      </p:sp>
      <p:sp>
        <p:nvSpPr>
          <p:cNvPr id="101421" name="Text Box 45">
            <a:extLst>
              <a:ext uri="{FF2B5EF4-FFF2-40B4-BE49-F238E27FC236}">
                <a16:creationId xmlns:a16="http://schemas.microsoft.com/office/drawing/2014/main" id="{8D35E1EF-8DFC-48D1-BA9D-97A24A860F32}"/>
              </a:ext>
            </a:extLst>
          </p:cNvPr>
          <p:cNvSpPr txBox="1">
            <a:spLocks noChangeArrowheads="1"/>
          </p:cNvSpPr>
          <p:nvPr/>
        </p:nvSpPr>
        <p:spPr bwMode="auto">
          <a:xfrm>
            <a:off x="3200400" y="3352800"/>
            <a:ext cx="1981200" cy="1016000"/>
          </a:xfrm>
          <a:prstGeom prst="rect">
            <a:avLst/>
          </a:prstGeom>
          <a:solidFill>
            <a:srgbClr val="FFFF66"/>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a:t>Data rates up to 700 kbit/s (2.1 Mbit/s)</a:t>
            </a:r>
            <a:endParaRPr lang="en-US" altLang="en-US"/>
          </a:p>
        </p:txBody>
      </p:sp>
    </p:spTree>
    <p:extLst>
      <p:ext uri="{BB962C8B-B14F-4D97-AF65-F5344CB8AC3E}">
        <p14:creationId xmlns:p14="http://schemas.microsoft.com/office/powerpoint/2010/main" val="2819674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25">
            <a:extLst>
              <a:ext uri="{FF2B5EF4-FFF2-40B4-BE49-F238E27FC236}">
                <a16:creationId xmlns:a16="http://schemas.microsoft.com/office/drawing/2014/main" id="{3E7B8A35-C5D1-47F4-8369-58EE49C737DE}"/>
              </a:ext>
            </a:extLst>
          </p:cNvPr>
          <p:cNvSpPr>
            <a:spLocks noGrp="1"/>
          </p:cNvSpPr>
          <p:nvPr>
            <p:ph type="ftr" sz="quarter" idx="10"/>
          </p:nvPr>
        </p:nvSpPr>
        <p:spPr/>
        <p:txBody>
          <a:bodyPr/>
          <a:lstStyle/>
          <a:p>
            <a:r>
              <a:rPr lang="en-GB" altLang="en-US"/>
              <a:t>S-72.3240 Wireless Personal, Local, Metropolitan, and Wide Area Networks</a:t>
            </a:r>
          </a:p>
        </p:txBody>
      </p:sp>
      <p:sp>
        <p:nvSpPr>
          <p:cNvPr id="27" name="Slide Number Placeholder 26">
            <a:extLst>
              <a:ext uri="{FF2B5EF4-FFF2-40B4-BE49-F238E27FC236}">
                <a16:creationId xmlns:a16="http://schemas.microsoft.com/office/drawing/2014/main" id="{10EB6330-7649-423F-BBE8-B82D9739ED96}"/>
              </a:ext>
            </a:extLst>
          </p:cNvPr>
          <p:cNvSpPr>
            <a:spLocks noGrp="1"/>
          </p:cNvSpPr>
          <p:nvPr>
            <p:ph type="sldNum" sz="quarter" idx="11"/>
          </p:nvPr>
        </p:nvSpPr>
        <p:spPr/>
        <p:txBody>
          <a:bodyPr/>
          <a:lstStyle/>
          <a:p>
            <a:fld id="{E6530213-F7F6-4056-9E5C-42471F2DDBD2}" type="slidenum">
              <a:rPr lang="en-GB" altLang="en-US"/>
              <a:pPr/>
              <a:t>27</a:t>
            </a:fld>
            <a:endParaRPr lang="en-GB" altLang="en-US"/>
          </a:p>
        </p:txBody>
      </p:sp>
      <p:sp>
        <p:nvSpPr>
          <p:cNvPr id="103426" name="Text Box 2">
            <a:extLst>
              <a:ext uri="{FF2B5EF4-FFF2-40B4-BE49-F238E27FC236}">
                <a16:creationId xmlns:a16="http://schemas.microsoft.com/office/drawing/2014/main" id="{9DC174C5-9DB5-4CFF-BDE5-4E85EE8F481D}"/>
              </a:ext>
            </a:extLst>
          </p:cNvPr>
          <p:cNvSpPr txBox="1">
            <a:spLocks noChangeArrowheads="1"/>
          </p:cNvSpPr>
          <p:nvPr/>
        </p:nvSpPr>
        <p:spPr bwMode="auto">
          <a:xfrm>
            <a:off x="1143000" y="1371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Low-rate WPAN (LR-WPAN)</a:t>
            </a:r>
            <a:endParaRPr lang="en-US" altLang="en-US" sz="2400">
              <a:solidFill>
                <a:srgbClr val="0000FF"/>
              </a:solidFill>
            </a:endParaRPr>
          </a:p>
        </p:txBody>
      </p:sp>
      <p:sp>
        <p:nvSpPr>
          <p:cNvPr id="103438" name="Rectangle 14">
            <a:extLst>
              <a:ext uri="{FF2B5EF4-FFF2-40B4-BE49-F238E27FC236}">
                <a16:creationId xmlns:a16="http://schemas.microsoft.com/office/drawing/2014/main" id="{E8AA1D3C-87CF-468D-8376-C95E50087377}"/>
              </a:ext>
            </a:extLst>
          </p:cNvPr>
          <p:cNvSpPr>
            <a:spLocks noChangeArrowheads="1"/>
          </p:cNvSpPr>
          <p:nvPr/>
        </p:nvSpPr>
        <p:spPr bwMode="auto">
          <a:xfrm>
            <a:off x="5105400" y="2133600"/>
            <a:ext cx="990600" cy="25908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3439" name="Rectangle 15">
            <a:extLst>
              <a:ext uri="{FF2B5EF4-FFF2-40B4-BE49-F238E27FC236}">
                <a16:creationId xmlns:a16="http://schemas.microsoft.com/office/drawing/2014/main" id="{4D2DA768-9F25-4495-AE12-371C000748BA}"/>
              </a:ext>
            </a:extLst>
          </p:cNvPr>
          <p:cNvSpPr>
            <a:spLocks noChangeArrowheads="1"/>
          </p:cNvSpPr>
          <p:nvPr/>
        </p:nvSpPr>
        <p:spPr bwMode="auto">
          <a:xfrm>
            <a:off x="6172200" y="2133600"/>
            <a:ext cx="990600" cy="2590800"/>
          </a:xfrm>
          <a:prstGeom prst="rect">
            <a:avLst/>
          </a:prstGeom>
          <a:solidFill>
            <a:srgbClr val="00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3440" name="Rectangle 16">
            <a:extLst>
              <a:ext uri="{FF2B5EF4-FFF2-40B4-BE49-F238E27FC236}">
                <a16:creationId xmlns:a16="http://schemas.microsoft.com/office/drawing/2014/main" id="{A0E2F2E4-A09C-4E80-909A-80D3EA77AE95}"/>
              </a:ext>
            </a:extLst>
          </p:cNvPr>
          <p:cNvSpPr>
            <a:spLocks noChangeArrowheads="1"/>
          </p:cNvSpPr>
          <p:nvPr/>
        </p:nvSpPr>
        <p:spPr bwMode="auto">
          <a:xfrm>
            <a:off x="7239000" y="2133600"/>
            <a:ext cx="990600" cy="25908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3442" name="Text Box 18">
            <a:extLst>
              <a:ext uri="{FF2B5EF4-FFF2-40B4-BE49-F238E27FC236}">
                <a16:creationId xmlns:a16="http://schemas.microsoft.com/office/drawing/2014/main" id="{4F6993DF-2685-4BDB-8E4A-58FAA32C6D48}"/>
              </a:ext>
            </a:extLst>
          </p:cNvPr>
          <p:cNvSpPr txBox="1">
            <a:spLocks noChangeArrowheads="1"/>
          </p:cNvSpPr>
          <p:nvPr/>
        </p:nvSpPr>
        <p:spPr bwMode="auto">
          <a:xfrm>
            <a:off x="5105400" y="2928938"/>
            <a:ext cx="990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802.15.1 </a:t>
            </a:r>
          </a:p>
          <a:p>
            <a:pPr algn="ctr">
              <a:spcBef>
                <a:spcPct val="50000"/>
              </a:spcBef>
            </a:pPr>
            <a:endParaRPr lang="fi-FI" altLang="en-US" sz="1400"/>
          </a:p>
          <a:p>
            <a:pPr algn="ctr">
              <a:spcBef>
                <a:spcPct val="50000"/>
              </a:spcBef>
            </a:pPr>
            <a:r>
              <a:rPr lang="fi-FI" altLang="en-US" sz="1400"/>
              <a:t>MAC</a:t>
            </a:r>
          </a:p>
          <a:p>
            <a:pPr algn="ctr">
              <a:spcBef>
                <a:spcPct val="50000"/>
              </a:spcBef>
            </a:pPr>
            <a:r>
              <a:rPr lang="fi-FI" altLang="en-US" sz="1400"/>
              <a:t>+</a:t>
            </a:r>
          </a:p>
          <a:p>
            <a:pPr algn="ctr">
              <a:spcBef>
                <a:spcPct val="50000"/>
              </a:spcBef>
            </a:pPr>
            <a:r>
              <a:rPr lang="fi-FI" altLang="en-US" sz="1400"/>
              <a:t>PHY</a:t>
            </a:r>
            <a:endParaRPr lang="en-US" altLang="en-US" sz="1400"/>
          </a:p>
        </p:txBody>
      </p:sp>
      <p:sp>
        <p:nvSpPr>
          <p:cNvPr id="103445" name="Text Box 21">
            <a:extLst>
              <a:ext uri="{FF2B5EF4-FFF2-40B4-BE49-F238E27FC236}">
                <a16:creationId xmlns:a16="http://schemas.microsoft.com/office/drawing/2014/main" id="{B51A7F8B-66E3-44D2-B697-918B889D8C3D}"/>
              </a:ext>
            </a:extLst>
          </p:cNvPr>
          <p:cNvSpPr txBox="1">
            <a:spLocks noChangeArrowheads="1"/>
          </p:cNvSpPr>
          <p:nvPr/>
        </p:nvSpPr>
        <p:spPr bwMode="auto">
          <a:xfrm>
            <a:off x="6019800" y="2928938"/>
            <a:ext cx="12954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b="1"/>
              <a:t>802.15.4 </a:t>
            </a:r>
          </a:p>
          <a:p>
            <a:pPr algn="ctr">
              <a:spcBef>
                <a:spcPct val="50000"/>
              </a:spcBef>
            </a:pPr>
            <a:endParaRPr lang="fi-FI" altLang="en-US" sz="1400" b="1"/>
          </a:p>
          <a:p>
            <a:pPr algn="ctr">
              <a:spcBef>
                <a:spcPct val="50000"/>
              </a:spcBef>
            </a:pPr>
            <a:r>
              <a:rPr lang="fi-FI" altLang="en-US" sz="1400" b="1"/>
              <a:t>MAC</a:t>
            </a:r>
          </a:p>
          <a:p>
            <a:pPr algn="ctr">
              <a:spcBef>
                <a:spcPct val="50000"/>
              </a:spcBef>
            </a:pPr>
            <a:r>
              <a:rPr lang="fi-FI" altLang="en-US" sz="1400" b="1"/>
              <a:t>+</a:t>
            </a:r>
          </a:p>
          <a:p>
            <a:pPr algn="ctr">
              <a:spcBef>
                <a:spcPct val="50000"/>
              </a:spcBef>
            </a:pPr>
            <a:r>
              <a:rPr lang="fi-FI" altLang="en-US" sz="1400" b="1"/>
              <a:t>PHY</a:t>
            </a:r>
            <a:endParaRPr lang="en-US" altLang="en-US" sz="1400" b="1"/>
          </a:p>
        </p:txBody>
      </p:sp>
      <p:sp>
        <p:nvSpPr>
          <p:cNvPr id="103446" name="Text Box 22">
            <a:extLst>
              <a:ext uri="{FF2B5EF4-FFF2-40B4-BE49-F238E27FC236}">
                <a16:creationId xmlns:a16="http://schemas.microsoft.com/office/drawing/2014/main" id="{05BC7E98-43AD-4BE4-9609-D008B2E70A95}"/>
              </a:ext>
            </a:extLst>
          </p:cNvPr>
          <p:cNvSpPr txBox="1">
            <a:spLocks noChangeArrowheads="1"/>
          </p:cNvSpPr>
          <p:nvPr/>
        </p:nvSpPr>
        <p:spPr bwMode="auto">
          <a:xfrm>
            <a:off x="7239000" y="2928938"/>
            <a:ext cx="990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802.16 </a:t>
            </a:r>
          </a:p>
          <a:p>
            <a:pPr algn="ctr">
              <a:spcBef>
                <a:spcPct val="50000"/>
              </a:spcBef>
            </a:pPr>
            <a:endParaRPr lang="fi-FI" altLang="en-US" sz="1400"/>
          </a:p>
          <a:p>
            <a:pPr algn="ctr">
              <a:spcBef>
                <a:spcPct val="50000"/>
              </a:spcBef>
            </a:pPr>
            <a:r>
              <a:rPr lang="fi-FI" altLang="en-US" sz="1400"/>
              <a:t>MAC</a:t>
            </a:r>
          </a:p>
          <a:p>
            <a:pPr algn="ctr">
              <a:spcBef>
                <a:spcPct val="50000"/>
              </a:spcBef>
            </a:pPr>
            <a:r>
              <a:rPr lang="fi-FI" altLang="en-US" sz="1400"/>
              <a:t>+</a:t>
            </a:r>
          </a:p>
          <a:p>
            <a:pPr algn="ctr">
              <a:spcBef>
                <a:spcPct val="50000"/>
              </a:spcBef>
            </a:pPr>
            <a:r>
              <a:rPr lang="fi-FI" altLang="en-US" sz="1400"/>
              <a:t>PHY</a:t>
            </a:r>
            <a:endParaRPr lang="en-US" altLang="en-US" sz="1400"/>
          </a:p>
        </p:txBody>
      </p:sp>
      <p:sp>
        <p:nvSpPr>
          <p:cNvPr id="103447" name="Rectangle 23">
            <a:extLst>
              <a:ext uri="{FF2B5EF4-FFF2-40B4-BE49-F238E27FC236}">
                <a16:creationId xmlns:a16="http://schemas.microsoft.com/office/drawing/2014/main" id="{CD88E9A1-D7A4-4EEB-8C71-81445BED467A}"/>
              </a:ext>
            </a:extLst>
          </p:cNvPr>
          <p:cNvSpPr>
            <a:spLocks noChangeArrowheads="1"/>
          </p:cNvSpPr>
          <p:nvPr/>
        </p:nvSpPr>
        <p:spPr bwMode="auto">
          <a:xfrm>
            <a:off x="838200" y="2133600"/>
            <a:ext cx="990600" cy="25908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3448" name="Text Box 24">
            <a:extLst>
              <a:ext uri="{FF2B5EF4-FFF2-40B4-BE49-F238E27FC236}">
                <a16:creationId xmlns:a16="http://schemas.microsoft.com/office/drawing/2014/main" id="{E4184381-7E65-48A0-8A12-9BBF6034D4D0}"/>
              </a:ext>
            </a:extLst>
          </p:cNvPr>
          <p:cNvSpPr txBox="1">
            <a:spLocks noChangeArrowheads="1"/>
          </p:cNvSpPr>
          <p:nvPr/>
        </p:nvSpPr>
        <p:spPr bwMode="auto">
          <a:xfrm>
            <a:off x="838200" y="2133600"/>
            <a:ext cx="99060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 </a:t>
            </a:r>
          </a:p>
          <a:p>
            <a:pPr algn="ctr">
              <a:spcBef>
                <a:spcPct val="50000"/>
              </a:spcBef>
            </a:pPr>
            <a:r>
              <a:rPr lang="fi-FI" altLang="en-US" sz="1400"/>
              <a:t>Manage-ment</a:t>
            </a:r>
            <a:endParaRPr lang="en-US" altLang="en-US" sz="1400"/>
          </a:p>
        </p:txBody>
      </p:sp>
      <p:sp>
        <p:nvSpPr>
          <p:cNvPr id="103449" name="Rectangle 25">
            <a:extLst>
              <a:ext uri="{FF2B5EF4-FFF2-40B4-BE49-F238E27FC236}">
                <a16:creationId xmlns:a16="http://schemas.microsoft.com/office/drawing/2014/main" id="{34A25F7B-7F67-4806-8EF2-0BF929556AB4}"/>
              </a:ext>
            </a:extLst>
          </p:cNvPr>
          <p:cNvSpPr>
            <a:spLocks noChangeArrowheads="1"/>
          </p:cNvSpPr>
          <p:nvPr/>
        </p:nvSpPr>
        <p:spPr bwMode="auto">
          <a:xfrm>
            <a:off x="1905000" y="2971800"/>
            <a:ext cx="990600" cy="1752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3450" name="Text Box 26">
            <a:extLst>
              <a:ext uri="{FF2B5EF4-FFF2-40B4-BE49-F238E27FC236}">
                <a16:creationId xmlns:a16="http://schemas.microsoft.com/office/drawing/2014/main" id="{D4A46C37-1A20-4D14-B4CC-B603DBFE5883}"/>
              </a:ext>
            </a:extLst>
          </p:cNvPr>
          <p:cNvSpPr txBox="1">
            <a:spLocks noChangeArrowheads="1"/>
          </p:cNvSpPr>
          <p:nvPr/>
        </p:nvSpPr>
        <p:spPr bwMode="auto">
          <a:xfrm>
            <a:off x="1905000" y="30480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802.3 </a:t>
            </a:r>
          </a:p>
          <a:p>
            <a:pPr algn="ctr">
              <a:spcBef>
                <a:spcPct val="50000"/>
              </a:spcBef>
            </a:pPr>
            <a:r>
              <a:rPr lang="fi-FI" altLang="en-US" sz="1400"/>
              <a:t>MAC</a:t>
            </a:r>
            <a:endParaRPr lang="en-US" altLang="en-US" sz="1400"/>
          </a:p>
        </p:txBody>
      </p:sp>
      <p:sp>
        <p:nvSpPr>
          <p:cNvPr id="103451" name="Text Box 27">
            <a:extLst>
              <a:ext uri="{FF2B5EF4-FFF2-40B4-BE49-F238E27FC236}">
                <a16:creationId xmlns:a16="http://schemas.microsoft.com/office/drawing/2014/main" id="{4E85A2E2-CC78-40D5-B9CC-1E844072F488}"/>
              </a:ext>
            </a:extLst>
          </p:cNvPr>
          <p:cNvSpPr txBox="1">
            <a:spLocks noChangeArrowheads="1"/>
          </p:cNvSpPr>
          <p:nvPr/>
        </p:nvSpPr>
        <p:spPr bwMode="auto">
          <a:xfrm>
            <a:off x="1905000" y="40386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802.3 </a:t>
            </a:r>
          </a:p>
          <a:p>
            <a:pPr algn="ctr">
              <a:spcBef>
                <a:spcPct val="50000"/>
              </a:spcBef>
            </a:pPr>
            <a:r>
              <a:rPr lang="fi-FI" altLang="en-US" sz="1400"/>
              <a:t>PHY</a:t>
            </a:r>
            <a:endParaRPr lang="en-US" altLang="en-US" sz="1400"/>
          </a:p>
        </p:txBody>
      </p:sp>
      <p:sp>
        <p:nvSpPr>
          <p:cNvPr id="103452" name="Rectangle 28">
            <a:extLst>
              <a:ext uri="{FF2B5EF4-FFF2-40B4-BE49-F238E27FC236}">
                <a16:creationId xmlns:a16="http://schemas.microsoft.com/office/drawing/2014/main" id="{1B45518D-32F6-4141-9022-3EB42C484716}"/>
              </a:ext>
            </a:extLst>
          </p:cNvPr>
          <p:cNvSpPr>
            <a:spLocks noChangeArrowheads="1"/>
          </p:cNvSpPr>
          <p:nvPr/>
        </p:nvSpPr>
        <p:spPr bwMode="auto">
          <a:xfrm>
            <a:off x="2971800" y="2971800"/>
            <a:ext cx="990600" cy="1752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3453" name="Text Box 29">
            <a:extLst>
              <a:ext uri="{FF2B5EF4-FFF2-40B4-BE49-F238E27FC236}">
                <a16:creationId xmlns:a16="http://schemas.microsoft.com/office/drawing/2014/main" id="{B8B6F797-932B-476B-8544-CF7E9F18CB39}"/>
              </a:ext>
            </a:extLst>
          </p:cNvPr>
          <p:cNvSpPr txBox="1">
            <a:spLocks noChangeArrowheads="1"/>
          </p:cNvSpPr>
          <p:nvPr/>
        </p:nvSpPr>
        <p:spPr bwMode="auto">
          <a:xfrm>
            <a:off x="2971800" y="30480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802.5 </a:t>
            </a:r>
          </a:p>
          <a:p>
            <a:pPr algn="ctr">
              <a:spcBef>
                <a:spcPct val="50000"/>
              </a:spcBef>
            </a:pPr>
            <a:r>
              <a:rPr lang="fi-FI" altLang="en-US" sz="1400"/>
              <a:t>MAC</a:t>
            </a:r>
            <a:endParaRPr lang="en-US" altLang="en-US" sz="1400"/>
          </a:p>
        </p:txBody>
      </p:sp>
      <p:sp>
        <p:nvSpPr>
          <p:cNvPr id="103454" name="Text Box 30">
            <a:extLst>
              <a:ext uri="{FF2B5EF4-FFF2-40B4-BE49-F238E27FC236}">
                <a16:creationId xmlns:a16="http://schemas.microsoft.com/office/drawing/2014/main" id="{A8850FA6-08DD-4814-8BAF-95B21E9B3E13}"/>
              </a:ext>
            </a:extLst>
          </p:cNvPr>
          <p:cNvSpPr txBox="1">
            <a:spLocks noChangeArrowheads="1"/>
          </p:cNvSpPr>
          <p:nvPr/>
        </p:nvSpPr>
        <p:spPr bwMode="auto">
          <a:xfrm>
            <a:off x="2971800" y="40386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802.5 </a:t>
            </a:r>
          </a:p>
          <a:p>
            <a:pPr algn="ctr">
              <a:spcBef>
                <a:spcPct val="50000"/>
              </a:spcBef>
            </a:pPr>
            <a:r>
              <a:rPr lang="fi-FI" altLang="en-US" sz="1400"/>
              <a:t>PHY</a:t>
            </a:r>
            <a:endParaRPr lang="en-US" altLang="en-US" sz="1400"/>
          </a:p>
        </p:txBody>
      </p:sp>
      <p:sp>
        <p:nvSpPr>
          <p:cNvPr id="103455" name="Rectangle 31">
            <a:extLst>
              <a:ext uri="{FF2B5EF4-FFF2-40B4-BE49-F238E27FC236}">
                <a16:creationId xmlns:a16="http://schemas.microsoft.com/office/drawing/2014/main" id="{357B7080-AC46-4594-BC0F-DA18011E25B6}"/>
              </a:ext>
            </a:extLst>
          </p:cNvPr>
          <p:cNvSpPr>
            <a:spLocks noChangeArrowheads="1"/>
          </p:cNvSpPr>
          <p:nvPr/>
        </p:nvSpPr>
        <p:spPr bwMode="auto">
          <a:xfrm>
            <a:off x="1905000" y="2133600"/>
            <a:ext cx="3124200" cy="6096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3456" name="Rectangle 32">
            <a:extLst>
              <a:ext uri="{FF2B5EF4-FFF2-40B4-BE49-F238E27FC236}">
                <a16:creationId xmlns:a16="http://schemas.microsoft.com/office/drawing/2014/main" id="{E6E981F4-106D-40E5-A3D7-E2DE2ECBDEF8}"/>
              </a:ext>
            </a:extLst>
          </p:cNvPr>
          <p:cNvSpPr>
            <a:spLocks noChangeArrowheads="1"/>
          </p:cNvSpPr>
          <p:nvPr/>
        </p:nvSpPr>
        <p:spPr bwMode="auto">
          <a:xfrm>
            <a:off x="4038600" y="2971800"/>
            <a:ext cx="990600" cy="8382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3457" name="Rectangle 33">
            <a:extLst>
              <a:ext uri="{FF2B5EF4-FFF2-40B4-BE49-F238E27FC236}">
                <a16:creationId xmlns:a16="http://schemas.microsoft.com/office/drawing/2014/main" id="{6935002A-397C-43A4-8CAC-67240736D8C8}"/>
              </a:ext>
            </a:extLst>
          </p:cNvPr>
          <p:cNvSpPr>
            <a:spLocks noChangeArrowheads="1"/>
          </p:cNvSpPr>
          <p:nvPr/>
        </p:nvSpPr>
        <p:spPr bwMode="auto">
          <a:xfrm>
            <a:off x="4038600" y="3962400"/>
            <a:ext cx="990600" cy="7620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3458" name="Text Box 34">
            <a:extLst>
              <a:ext uri="{FF2B5EF4-FFF2-40B4-BE49-F238E27FC236}">
                <a16:creationId xmlns:a16="http://schemas.microsoft.com/office/drawing/2014/main" id="{D2A8E5F5-64CF-4100-887C-A039EB41CEE3}"/>
              </a:ext>
            </a:extLst>
          </p:cNvPr>
          <p:cNvSpPr txBox="1">
            <a:spLocks noChangeArrowheads="1"/>
          </p:cNvSpPr>
          <p:nvPr/>
        </p:nvSpPr>
        <p:spPr bwMode="auto">
          <a:xfrm>
            <a:off x="4038600" y="40386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 </a:t>
            </a:r>
          </a:p>
          <a:p>
            <a:pPr algn="ctr">
              <a:spcBef>
                <a:spcPct val="50000"/>
              </a:spcBef>
            </a:pPr>
            <a:r>
              <a:rPr lang="fi-FI" altLang="en-US" sz="1400"/>
              <a:t>PHY</a:t>
            </a:r>
            <a:endParaRPr lang="en-US" altLang="en-US" sz="1400"/>
          </a:p>
        </p:txBody>
      </p:sp>
      <p:sp>
        <p:nvSpPr>
          <p:cNvPr id="103459" name="Text Box 35">
            <a:extLst>
              <a:ext uri="{FF2B5EF4-FFF2-40B4-BE49-F238E27FC236}">
                <a16:creationId xmlns:a16="http://schemas.microsoft.com/office/drawing/2014/main" id="{412BDD04-FCB5-4C35-B9BC-2EDEAC507307}"/>
              </a:ext>
            </a:extLst>
          </p:cNvPr>
          <p:cNvSpPr txBox="1">
            <a:spLocks noChangeArrowheads="1"/>
          </p:cNvSpPr>
          <p:nvPr/>
        </p:nvSpPr>
        <p:spPr bwMode="auto">
          <a:xfrm>
            <a:off x="2743200" y="22860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802.2 LLC </a:t>
            </a:r>
            <a:endParaRPr lang="en-US" altLang="en-US" sz="1400"/>
          </a:p>
        </p:txBody>
      </p:sp>
      <p:sp>
        <p:nvSpPr>
          <p:cNvPr id="103460" name="Text Box 36">
            <a:extLst>
              <a:ext uri="{FF2B5EF4-FFF2-40B4-BE49-F238E27FC236}">
                <a16:creationId xmlns:a16="http://schemas.microsoft.com/office/drawing/2014/main" id="{DFAEEA79-335E-401A-83A7-038FC29C456D}"/>
              </a:ext>
            </a:extLst>
          </p:cNvPr>
          <p:cNvSpPr txBox="1">
            <a:spLocks noChangeArrowheads="1"/>
          </p:cNvSpPr>
          <p:nvPr/>
        </p:nvSpPr>
        <p:spPr bwMode="auto">
          <a:xfrm>
            <a:off x="4114800" y="3048000"/>
            <a:ext cx="9144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a:t>
            </a:r>
          </a:p>
          <a:p>
            <a:pPr algn="ctr">
              <a:spcBef>
                <a:spcPct val="50000"/>
              </a:spcBef>
            </a:pPr>
            <a:r>
              <a:rPr lang="fi-FI" altLang="en-US" sz="1400"/>
              <a:t>MAC </a:t>
            </a:r>
            <a:endParaRPr lang="en-US" altLang="en-US" sz="1400"/>
          </a:p>
        </p:txBody>
      </p:sp>
      <p:sp>
        <p:nvSpPr>
          <p:cNvPr id="103461" name="Text Box 37">
            <a:extLst>
              <a:ext uri="{FF2B5EF4-FFF2-40B4-BE49-F238E27FC236}">
                <a16:creationId xmlns:a16="http://schemas.microsoft.com/office/drawing/2014/main" id="{17B862CC-44CF-43BD-BF00-C694CF417DBC}"/>
              </a:ext>
            </a:extLst>
          </p:cNvPr>
          <p:cNvSpPr txBox="1">
            <a:spLocks noChangeArrowheads="1"/>
          </p:cNvSpPr>
          <p:nvPr/>
        </p:nvSpPr>
        <p:spPr bwMode="auto">
          <a:xfrm>
            <a:off x="4114800" y="4800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ISM band: 2.4 … 2.4835 GHz </a:t>
            </a:r>
            <a:endParaRPr lang="en-US" altLang="en-US"/>
          </a:p>
        </p:txBody>
      </p:sp>
      <p:sp>
        <p:nvSpPr>
          <p:cNvPr id="103462" name="Text Box 38">
            <a:extLst>
              <a:ext uri="{FF2B5EF4-FFF2-40B4-BE49-F238E27FC236}">
                <a16:creationId xmlns:a16="http://schemas.microsoft.com/office/drawing/2014/main" id="{0B84CD79-A1CF-429B-BE46-33D3D467ED72}"/>
              </a:ext>
            </a:extLst>
          </p:cNvPr>
          <p:cNvSpPr txBox="1">
            <a:spLocks noChangeArrowheads="1"/>
          </p:cNvSpPr>
          <p:nvPr/>
        </p:nvSpPr>
        <p:spPr bwMode="auto">
          <a:xfrm>
            <a:off x="5715000" y="5226050"/>
            <a:ext cx="19812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sz="1600" b="1"/>
              <a:t>ZigBee Alliance</a:t>
            </a:r>
            <a:endParaRPr lang="en-US" altLang="en-US" sz="1600" b="1"/>
          </a:p>
        </p:txBody>
      </p:sp>
      <p:sp>
        <p:nvSpPr>
          <p:cNvPr id="103464" name="Text Box 40">
            <a:extLst>
              <a:ext uri="{FF2B5EF4-FFF2-40B4-BE49-F238E27FC236}">
                <a16:creationId xmlns:a16="http://schemas.microsoft.com/office/drawing/2014/main" id="{AB149FD5-E594-4269-911C-2149161FC3AD}"/>
              </a:ext>
            </a:extLst>
          </p:cNvPr>
          <p:cNvSpPr txBox="1">
            <a:spLocks noChangeArrowheads="1"/>
          </p:cNvSpPr>
          <p:nvPr/>
        </p:nvSpPr>
        <p:spPr bwMode="auto">
          <a:xfrm>
            <a:off x="4267200" y="3505200"/>
            <a:ext cx="1981200" cy="711200"/>
          </a:xfrm>
          <a:prstGeom prst="rect">
            <a:avLst/>
          </a:prstGeom>
          <a:solidFill>
            <a:srgbClr val="FFFF66"/>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a:t>Data rates up to 250 kbit/s</a:t>
            </a:r>
            <a:endParaRPr lang="en-US" altLang="en-US"/>
          </a:p>
        </p:txBody>
      </p:sp>
    </p:spTree>
    <p:extLst>
      <p:ext uri="{BB962C8B-B14F-4D97-AF65-F5344CB8AC3E}">
        <p14:creationId xmlns:p14="http://schemas.microsoft.com/office/powerpoint/2010/main" val="1766643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25">
            <a:extLst>
              <a:ext uri="{FF2B5EF4-FFF2-40B4-BE49-F238E27FC236}">
                <a16:creationId xmlns:a16="http://schemas.microsoft.com/office/drawing/2014/main" id="{98742816-0039-4A7D-869A-08F89801B902}"/>
              </a:ext>
            </a:extLst>
          </p:cNvPr>
          <p:cNvSpPr>
            <a:spLocks noGrp="1"/>
          </p:cNvSpPr>
          <p:nvPr>
            <p:ph type="ftr" sz="quarter" idx="10"/>
          </p:nvPr>
        </p:nvSpPr>
        <p:spPr/>
        <p:txBody>
          <a:bodyPr/>
          <a:lstStyle/>
          <a:p>
            <a:r>
              <a:rPr lang="en-GB" altLang="en-US"/>
              <a:t>S-72.3240 Wireless Personal, Local, Metropolitan, and Wide Area Networks</a:t>
            </a:r>
          </a:p>
        </p:txBody>
      </p:sp>
      <p:sp>
        <p:nvSpPr>
          <p:cNvPr id="27" name="Slide Number Placeholder 26">
            <a:extLst>
              <a:ext uri="{FF2B5EF4-FFF2-40B4-BE49-F238E27FC236}">
                <a16:creationId xmlns:a16="http://schemas.microsoft.com/office/drawing/2014/main" id="{BD89FF7C-B716-44A4-A160-25F65ED55CDE}"/>
              </a:ext>
            </a:extLst>
          </p:cNvPr>
          <p:cNvSpPr>
            <a:spLocks noGrp="1"/>
          </p:cNvSpPr>
          <p:nvPr>
            <p:ph type="sldNum" sz="quarter" idx="11"/>
          </p:nvPr>
        </p:nvSpPr>
        <p:spPr/>
        <p:txBody>
          <a:bodyPr/>
          <a:lstStyle/>
          <a:p>
            <a:fld id="{7CE4C5DD-8590-4D85-9237-20F195F13A00}" type="slidenum">
              <a:rPr lang="en-GB" altLang="en-US"/>
              <a:pPr/>
              <a:t>28</a:t>
            </a:fld>
            <a:endParaRPr lang="en-GB" altLang="en-US"/>
          </a:p>
        </p:txBody>
      </p:sp>
      <p:sp>
        <p:nvSpPr>
          <p:cNvPr id="104450" name="Text Box 2">
            <a:extLst>
              <a:ext uri="{FF2B5EF4-FFF2-40B4-BE49-F238E27FC236}">
                <a16:creationId xmlns:a16="http://schemas.microsoft.com/office/drawing/2014/main" id="{0A888BD2-A854-4F6A-8CB6-FAC4E9D42DF6}"/>
              </a:ext>
            </a:extLst>
          </p:cNvPr>
          <p:cNvSpPr txBox="1">
            <a:spLocks noChangeArrowheads="1"/>
          </p:cNvSpPr>
          <p:nvPr/>
        </p:nvSpPr>
        <p:spPr bwMode="auto">
          <a:xfrm>
            <a:off x="990600" y="13716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Wireless Metropolitan Area Network (WMAN)</a:t>
            </a:r>
            <a:endParaRPr lang="en-US" altLang="en-US" sz="2400">
              <a:solidFill>
                <a:srgbClr val="0000FF"/>
              </a:solidFill>
            </a:endParaRPr>
          </a:p>
        </p:txBody>
      </p:sp>
      <p:sp>
        <p:nvSpPr>
          <p:cNvPr id="104462" name="Rectangle 14">
            <a:extLst>
              <a:ext uri="{FF2B5EF4-FFF2-40B4-BE49-F238E27FC236}">
                <a16:creationId xmlns:a16="http://schemas.microsoft.com/office/drawing/2014/main" id="{35DBBA37-0280-4533-8975-B2EBCD719567}"/>
              </a:ext>
            </a:extLst>
          </p:cNvPr>
          <p:cNvSpPr>
            <a:spLocks noChangeArrowheads="1"/>
          </p:cNvSpPr>
          <p:nvPr/>
        </p:nvSpPr>
        <p:spPr bwMode="auto">
          <a:xfrm>
            <a:off x="5105400" y="2133600"/>
            <a:ext cx="990600" cy="25908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4463" name="Rectangle 15">
            <a:extLst>
              <a:ext uri="{FF2B5EF4-FFF2-40B4-BE49-F238E27FC236}">
                <a16:creationId xmlns:a16="http://schemas.microsoft.com/office/drawing/2014/main" id="{EC92C95D-CDD4-4110-8058-CC818760EF5D}"/>
              </a:ext>
            </a:extLst>
          </p:cNvPr>
          <p:cNvSpPr>
            <a:spLocks noChangeArrowheads="1"/>
          </p:cNvSpPr>
          <p:nvPr/>
        </p:nvSpPr>
        <p:spPr bwMode="auto">
          <a:xfrm>
            <a:off x="6172200" y="2133600"/>
            <a:ext cx="990600" cy="25908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4464" name="Rectangle 16">
            <a:extLst>
              <a:ext uri="{FF2B5EF4-FFF2-40B4-BE49-F238E27FC236}">
                <a16:creationId xmlns:a16="http://schemas.microsoft.com/office/drawing/2014/main" id="{B8B90CC4-9017-4260-98C0-765068925AF8}"/>
              </a:ext>
            </a:extLst>
          </p:cNvPr>
          <p:cNvSpPr>
            <a:spLocks noChangeArrowheads="1"/>
          </p:cNvSpPr>
          <p:nvPr/>
        </p:nvSpPr>
        <p:spPr bwMode="auto">
          <a:xfrm>
            <a:off x="7239000" y="2133600"/>
            <a:ext cx="990600" cy="2590800"/>
          </a:xfrm>
          <a:prstGeom prst="rect">
            <a:avLst/>
          </a:prstGeom>
          <a:solidFill>
            <a:srgbClr val="00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4466" name="Text Box 18">
            <a:extLst>
              <a:ext uri="{FF2B5EF4-FFF2-40B4-BE49-F238E27FC236}">
                <a16:creationId xmlns:a16="http://schemas.microsoft.com/office/drawing/2014/main" id="{C75DE28F-01B6-4564-8AA6-25910660D737}"/>
              </a:ext>
            </a:extLst>
          </p:cNvPr>
          <p:cNvSpPr txBox="1">
            <a:spLocks noChangeArrowheads="1"/>
          </p:cNvSpPr>
          <p:nvPr/>
        </p:nvSpPr>
        <p:spPr bwMode="auto">
          <a:xfrm>
            <a:off x="5105400" y="2928938"/>
            <a:ext cx="990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802.15.1 </a:t>
            </a:r>
          </a:p>
          <a:p>
            <a:pPr algn="ctr">
              <a:spcBef>
                <a:spcPct val="50000"/>
              </a:spcBef>
            </a:pPr>
            <a:endParaRPr lang="fi-FI" altLang="en-US" sz="1400"/>
          </a:p>
          <a:p>
            <a:pPr algn="ctr">
              <a:spcBef>
                <a:spcPct val="50000"/>
              </a:spcBef>
            </a:pPr>
            <a:r>
              <a:rPr lang="fi-FI" altLang="en-US" sz="1400"/>
              <a:t>MAC</a:t>
            </a:r>
          </a:p>
          <a:p>
            <a:pPr algn="ctr">
              <a:spcBef>
                <a:spcPct val="50000"/>
              </a:spcBef>
            </a:pPr>
            <a:r>
              <a:rPr lang="fi-FI" altLang="en-US" sz="1400"/>
              <a:t>+</a:t>
            </a:r>
          </a:p>
          <a:p>
            <a:pPr algn="ctr">
              <a:spcBef>
                <a:spcPct val="50000"/>
              </a:spcBef>
            </a:pPr>
            <a:r>
              <a:rPr lang="fi-FI" altLang="en-US" sz="1400"/>
              <a:t>PHY</a:t>
            </a:r>
            <a:endParaRPr lang="en-US" altLang="en-US" sz="1400"/>
          </a:p>
        </p:txBody>
      </p:sp>
      <p:sp>
        <p:nvSpPr>
          <p:cNvPr id="104469" name="Text Box 21">
            <a:extLst>
              <a:ext uri="{FF2B5EF4-FFF2-40B4-BE49-F238E27FC236}">
                <a16:creationId xmlns:a16="http://schemas.microsoft.com/office/drawing/2014/main" id="{06432A86-B44A-480F-9DCB-875C7AA6332B}"/>
              </a:ext>
            </a:extLst>
          </p:cNvPr>
          <p:cNvSpPr txBox="1">
            <a:spLocks noChangeArrowheads="1"/>
          </p:cNvSpPr>
          <p:nvPr/>
        </p:nvSpPr>
        <p:spPr bwMode="auto">
          <a:xfrm>
            <a:off x="6172200" y="2928938"/>
            <a:ext cx="990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802.15.4 </a:t>
            </a:r>
          </a:p>
          <a:p>
            <a:pPr algn="ctr">
              <a:spcBef>
                <a:spcPct val="50000"/>
              </a:spcBef>
            </a:pPr>
            <a:endParaRPr lang="fi-FI" altLang="en-US" sz="1400"/>
          </a:p>
          <a:p>
            <a:pPr algn="ctr">
              <a:spcBef>
                <a:spcPct val="50000"/>
              </a:spcBef>
            </a:pPr>
            <a:r>
              <a:rPr lang="fi-FI" altLang="en-US" sz="1400"/>
              <a:t>MAC</a:t>
            </a:r>
          </a:p>
          <a:p>
            <a:pPr algn="ctr">
              <a:spcBef>
                <a:spcPct val="50000"/>
              </a:spcBef>
            </a:pPr>
            <a:r>
              <a:rPr lang="fi-FI" altLang="en-US" sz="1400"/>
              <a:t>+</a:t>
            </a:r>
          </a:p>
          <a:p>
            <a:pPr algn="ctr">
              <a:spcBef>
                <a:spcPct val="50000"/>
              </a:spcBef>
            </a:pPr>
            <a:r>
              <a:rPr lang="fi-FI" altLang="en-US" sz="1400"/>
              <a:t>PHY</a:t>
            </a:r>
            <a:endParaRPr lang="en-US" altLang="en-US" sz="1400"/>
          </a:p>
        </p:txBody>
      </p:sp>
      <p:sp>
        <p:nvSpPr>
          <p:cNvPr id="104470" name="Text Box 22">
            <a:extLst>
              <a:ext uri="{FF2B5EF4-FFF2-40B4-BE49-F238E27FC236}">
                <a16:creationId xmlns:a16="http://schemas.microsoft.com/office/drawing/2014/main" id="{C172E38E-36BF-4582-97B6-C6BCA6D7B7AD}"/>
              </a:ext>
            </a:extLst>
          </p:cNvPr>
          <p:cNvSpPr txBox="1">
            <a:spLocks noChangeArrowheads="1"/>
          </p:cNvSpPr>
          <p:nvPr/>
        </p:nvSpPr>
        <p:spPr bwMode="auto">
          <a:xfrm>
            <a:off x="7239000" y="2928938"/>
            <a:ext cx="990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b="1"/>
              <a:t>802.16 </a:t>
            </a:r>
          </a:p>
          <a:p>
            <a:pPr algn="ctr">
              <a:spcBef>
                <a:spcPct val="50000"/>
              </a:spcBef>
            </a:pPr>
            <a:endParaRPr lang="fi-FI" altLang="en-US" sz="1400" b="1"/>
          </a:p>
          <a:p>
            <a:pPr algn="ctr">
              <a:spcBef>
                <a:spcPct val="50000"/>
              </a:spcBef>
            </a:pPr>
            <a:r>
              <a:rPr lang="fi-FI" altLang="en-US" sz="1400" b="1"/>
              <a:t>MAC</a:t>
            </a:r>
          </a:p>
          <a:p>
            <a:pPr algn="ctr">
              <a:spcBef>
                <a:spcPct val="50000"/>
              </a:spcBef>
            </a:pPr>
            <a:r>
              <a:rPr lang="fi-FI" altLang="en-US" sz="1400" b="1"/>
              <a:t>+</a:t>
            </a:r>
          </a:p>
          <a:p>
            <a:pPr algn="ctr">
              <a:spcBef>
                <a:spcPct val="50000"/>
              </a:spcBef>
            </a:pPr>
            <a:r>
              <a:rPr lang="fi-FI" altLang="en-US" sz="1400" b="1"/>
              <a:t>PHY</a:t>
            </a:r>
            <a:endParaRPr lang="en-US" altLang="en-US" sz="1400" b="1"/>
          </a:p>
        </p:txBody>
      </p:sp>
      <p:sp>
        <p:nvSpPr>
          <p:cNvPr id="104471" name="Rectangle 23">
            <a:extLst>
              <a:ext uri="{FF2B5EF4-FFF2-40B4-BE49-F238E27FC236}">
                <a16:creationId xmlns:a16="http://schemas.microsoft.com/office/drawing/2014/main" id="{3D09F55D-2754-45E2-BECE-840B069AC352}"/>
              </a:ext>
            </a:extLst>
          </p:cNvPr>
          <p:cNvSpPr>
            <a:spLocks noChangeArrowheads="1"/>
          </p:cNvSpPr>
          <p:nvPr/>
        </p:nvSpPr>
        <p:spPr bwMode="auto">
          <a:xfrm>
            <a:off x="838200" y="2133600"/>
            <a:ext cx="990600" cy="25908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4472" name="Text Box 24">
            <a:extLst>
              <a:ext uri="{FF2B5EF4-FFF2-40B4-BE49-F238E27FC236}">
                <a16:creationId xmlns:a16="http://schemas.microsoft.com/office/drawing/2014/main" id="{0725A18A-88B8-4C34-A63C-151B27EB85DD}"/>
              </a:ext>
            </a:extLst>
          </p:cNvPr>
          <p:cNvSpPr txBox="1">
            <a:spLocks noChangeArrowheads="1"/>
          </p:cNvSpPr>
          <p:nvPr/>
        </p:nvSpPr>
        <p:spPr bwMode="auto">
          <a:xfrm>
            <a:off x="838200" y="2133600"/>
            <a:ext cx="99060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 </a:t>
            </a:r>
          </a:p>
          <a:p>
            <a:pPr algn="ctr">
              <a:spcBef>
                <a:spcPct val="50000"/>
              </a:spcBef>
            </a:pPr>
            <a:r>
              <a:rPr lang="fi-FI" altLang="en-US" sz="1400"/>
              <a:t>Manage-ment</a:t>
            </a:r>
            <a:endParaRPr lang="en-US" altLang="en-US" sz="1400"/>
          </a:p>
        </p:txBody>
      </p:sp>
      <p:sp>
        <p:nvSpPr>
          <p:cNvPr id="104473" name="Rectangle 25">
            <a:extLst>
              <a:ext uri="{FF2B5EF4-FFF2-40B4-BE49-F238E27FC236}">
                <a16:creationId xmlns:a16="http://schemas.microsoft.com/office/drawing/2014/main" id="{651D43E4-8503-4BA1-B953-2D5D67CCFDEE}"/>
              </a:ext>
            </a:extLst>
          </p:cNvPr>
          <p:cNvSpPr>
            <a:spLocks noChangeArrowheads="1"/>
          </p:cNvSpPr>
          <p:nvPr/>
        </p:nvSpPr>
        <p:spPr bwMode="auto">
          <a:xfrm>
            <a:off x="1905000" y="2971800"/>
            <a:ext cx="990600" cy="1752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4474" name="Text Box 26">
            <a:extLst>
              <a:ext uri="{FF2B5EF4-FFF2-40B4-BE49-F238E27FC236}">
                <a16:creationId xmlns:a16="http://schemas.microsoft.com/office/drawing/2014/main" id="{A92C37D4-B4B0-4EB4-A2FD-A5A4A282752A}"/>
              </a:ext>
            </a:extLst>
          </p:cNvPr>
          <p:cNvSpPr txBox="1">
            <a:spLocks noChangeArrowheads="1"/>
          </p:cNvSpPr>
          <p:nvPr/>
        </p:nvSpPr>
        <p:spPr bwMode="auto">
          <a:xfrm>
            <a:off x="1905000" y="30480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802.3 </a:t>
            </a:r>
          </a:p>
          <a:p>
            <a:pPr algn="ctr">
              <a:spcBef>
                <a:spcPct val="50000"/>
              </a:spcBef>
            </a:pPr>
            <a:r>
              <a:rPr lang="fi-FI" altLang="en-US" sz="1400"/>
              <a:t>MAC</a:t>
            </a:r>
            <a:endParaRPr lang="en-US" altLang="en-US" sz="1400"/>
          </a:p>
        </p:txBody>
      </p:sp>
      <p:sp>
        <p:nvSpPr>
          <p:cNvPr id="104475" name="Text Box 27">
            <a:extLst>
              <a:ext uri="{FF2B5EF4-FFF2-40B4-BE49-F238E27FC236}">
                <a16:creationId xmlns:a16="http://schemas.microsoft.com/office/drawing/2014/main" id="{59C4EFA3-D860-4833-88CA-3B3A9F2B6045}"/>
              </a:ext>
            </a:extLst>
          </p:cNvPr>
          <p:cNvSpPr txBox="1">
            <a:spLocks noChangeArrowheads="1"/>
          </p:cNvSpPr>
          <p:nvPr/>
        </p:nvSpPr>
        <p:spPr bwMode="auto">
          <a:xfrm>
            <a:off x="1905000" y="40386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802.3 </a:t>
            </a:r>
          </a:p>
          <a:p>
            <a:pPr algn="ctr">
              <a:spcBef>
                <a:spcPct val="50000"/>
              </a:spcBef>
            </a:pPr>
            <a:r>
              <a:rPr lang="fi-FI" altLang="en-US" sz="1400"/>
              <a:t>PHY</a:t>
            </a:r>
            <a:endParaRPr lang="en-US" altLang="en-US" sz="1400"/>
          </a:p>
        </p:txBody>
      </p:sp>
      <p:sp>
        <p:nvSpPr>
          <p:cNvPr id="104476" name="Rectangle 28">
            <a:extLst>
              <a:ext uri="{FF2B5EF4-FFF2-40B4-BE49-F238E27FC236}">
                <a16:creationId xmlns:a16="http://schemas.microsoft.com/office/drawing/2014/main" id="{472DD1C5-BF23-4A0A-8112-F142E8745950}"/>
              </a:ext>
            </a:extLst>
          </p:cNvPr>
          <p:cNvSpPr>
            <a:spLocks noChangeArrowheads="1"/>
          </p:cNvSpPr>
          <p:nvPr/>
        </p:nvSpPr>
        <p:spPr bwMode="auto">
          <a:xfrm>
            <a:off x="2971800" y="2971800"/>
            <a:ext cx="990600" cy="1752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4477" name="Text Box 29">
            <a:extLst>
              <a:ext uri="{FF2B5EF4-FFF2-40B4-BE49-F238E27FC236}">
                <a16:creationId xmlns:a16="http://schemas.microsoft.com/office/drawing/2014/main" id="{506DBC51-D0FA-44BB-B622-0393E7101563}"/>
              </a:ext>
            </a:extLst>
          </p:cNvPr>
          <p:cNvSpPr txBox="1">
            <a:spLocks noChangeArrowheads="1"/>
          </p:cNvSpPr>
          <p:nvPr/>
        </p:nvSpPr>
        <p:spPr bwMode="auto">
          <a:xfrm>
            <a:off x="2971800" y="30480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802.5 </a:t>
            </a:r>
          </a:p>
          <a:p>
            <a:pPr algn="ctr">
              <a:spcBef>
                <a:spcPct val="50000"/>
              </a:spcBef>
            </a:pPr>
            <a:r>
              <a:rPr lang="fi-FI" altLang="en-US" sz="1400"/>
              <a:t>MAC</a:t>
            </a:r>
            <a:endParaRPr lang="en-US" altLang="en-US" sz="1400"/>
          </a:p>
        </p:txBody>
      </p:sp>
      <p:sp>
        <p:nvSpPr>
          <p:cNvPr id="104478" name="Text Box 30">
            <a:extLst>
              <a:ext uri="{FF2B5EF4-FFF2-40B4-BE49-F238E27FC236}">
                <a16:creationId xmlns:a16="http://schemas.microsoft.com/office/drawing/2014/main" id="{1C2180B4-6635-45AA-9E94-63D7E1812742}"/>
              </a:ext>
            </a:extLst>
          </p:cNvPr>
          <p:cNvSpPr txBox="1">
            <a:spLocks noChangeArrowheads="1"/>
          </p:cNvSpPr>
          <p:nvPr/>
        </p:nvSpPr>
        <p:spPr bwMode="auto">
          <a:xfrm>
            <a:off x="2971800" y="40386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802.5 </a:t>
            </a:r>
          </a:p>
          <a:p>
            <a:pPr algn="ctr">
              <a:spcBef>
                <a:spcPct val="50000"/>
              </a:spcBef>
            </a:pPr>
            <a:r>
              <a:rPr lang="fi-FI" altLang="en-US" sz="1400"/>
              <a:t>PHY</a:t>
            </a:r>
            <a:endParaRPr lang="en-US" altLang="en-US" sz="1400"/>
          </a:p>
        </p:txBody>
      </p:sp>
      <p:sp>
        <p:nvSpPr>
          <p:cNvPr id="104479" name="Rectangle 31">
            <a:extLst>
              <a:ext uri="{FF2B5EF4-FFF2-40B4-BE49-F238E27FC236}">
                <a16:creationId xmlns:a16="http://schemas.microsoft.com/office/drawing/2014/main" id="{B7DCD616-5A74-4616-BB54-F3CDE2700527}"/>
              </a:ext>
            </a:extLst>
          </p:cNvPr>
          <p:cNvSpPr>
            <a:spLocks noChangeArrowheads="1"/>
          </p:cNvSpPr>
          <p:nvPr/>
        </p:nvSpPr>
        <p:spPr bwMode="auto">
          <a:xfrm>
            <a:off x="1905000" y="2133600"/>
            <a:ext cx="3124200" cy="6096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4480" name="Rectangle 32">
            <a:extLst>
              <a:ext uri="{FF2B5EF4-FFF2-40B4-BE49-F238E27FC236}">
                <a16:creationId xmlns:a16="http://schemas.microsoft.com/office/drawing/2014/main" id="{A166EF54-22D7-4C09-AA31-EB754B0653ED}"/>
              </a:ext>
            </a:extLst>
          </p:cNvPr>
          <p:cNvSpPr>
            <a:spLocks noChangeArrowheads="1"/>
          </p:cNvSpPr>
          <p:nvPr/>
        </p:nvSpPr>
        <p:spPr bwMode="auto">
          <a:xfrm>
            <a:off x="4038600" y="2971800"/>
            <a:ext cx="990600" cy="8382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4481" name="Rectangle 33">
            <a:extLst>
              <a:ext uri="{FF2B5EF4-FFF2-40B4-BE49-F238E27FC236}">
                <a16:creationId xmlns:a16="http://schemas.microsoft.com/office/drawing/2014/main" id="{BF0F5787-5ABA-43EA-A8D6-5947CE81C13D}"/>
              </a:ext>
            </a:extLst>
          </p:cNvPr>
          <p:cNvSpPr>
            <a:spLocks noChangeArrowheads="1"/>
          </p:cNvSpPr>
          <p:nvPr/>
        </p:nvSpPr>
        <p:spPr bwMode="auto">
          <a:xfrm>
            <a:off x="4038600" y="3962400"/>
            <a:ext cx="990600" cy="7620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4482" name="Text Box 34">
            <a:extLst>
              <a:ext uri="{FF2B5EF4-FFF2-40B4-BE49-F238E27FC236}">
                <a16:creationId xmlns:a16="http://schemas.microsoft.com/office/drawing/2014/main" id="{47062DC3-F7D7-46D5-97A9-44F6D9023CBE}"/>
              </a:ext>
            </a:extLst>
          </p:cNvPr>
          <p:cNvSpPr txBox="1">
            <a:spLocks noChangeArrowheads="1"/>
          </p:cNvSpPr>
          <p:nvPr/>
        </p:nvSpPr>
        <p:spPr bwMode="auto">
          <a:xfrm>
            <a:off x="4038600" y="40386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 </a:t>
            </a:r>
          </a:p>
          <a:p>
            <a:pPr algn="ctr">
              <a:spcBef>
                <a:spcPct val="50000"/>
              </a:spcBef>
            </a:pPr>
            <a:r>
              <a:rPr lang="fi-FI" altLang="en-US" sz="1400"/>
              <a:t>PHY</a:t>
            </a:r>
            <a:endParaRPr lang="en-US" altLang="en-US" sz="1400"/>
          </a:p>
        </p:txBody>
      </p:sp>
      <p:sp>
        <p:nvSpPr>
          <p:cNvPr id="104483" name="Text Box 35">
            <a:extLst>
              <a:ext uri="{FF2B5EF4-FFF2-40B4-BE49-F238E27FC236}">
                <a16:creationId xmlns:a16="http://schemas.microsoft.com/office/drawing/2014/main" id="{D2E07EA7-02B6-470E-B970-2648243CB6AC}"/>
              </a:ext>
            </a:extLst>
          </p:cNvPr>
          <p:cNvSpPr txBox="1">
            <a:spLocks noChangeArrowheads="1"/>
          </p:cNvSpPr>
          <p:nvPr/>
        </p:nvSpPr>
        <p:spPr bwMode="auto">
          <a:xfrm>
            <a:off x="2743200" y="22860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802.2 LLC </a:t>
            </a:r>
            <a:endParaRPr lang="en-US" altLang="en-US" sz="1400"/>
          </a:p>
        </p:txBody>
      </p:sp>
      <p:sp>
        <p:nvSpPr>
          <p:cNvPr id="104484" name="Text Box 36">
            <a:extLst>
              <a:ext uri="{FF2B5EF4-FFF2-40B4-BE49-F238E27FC236}">
                <a16:creationId xmlns:a16="http://schemas.microsoft.com/office/drawing/2014/main" id="{27570BA0-3518-4F05-B588-D2AA733EC970}"/>
              </a:ext>
            </a:extLst>
          </p:cNvPr>
          <p:cNvSpPr txBox="1">
            <a:spLocks noChangeArrowheads="1"/>
          </p:cNvSpPr>
          <p:nvPr/>
        </p:nvSpPr>
        <p:spPr bwMode="auto">
          <a:xfrm>
            <a:off x="4114800" y="3048000"/>
            <a:ext cx="9144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a:t>
            </a:r>
          </a:p>
          <a:p>
            <a:pPr algn="ctr">
              <a:spcBef>
                <a:spcPct val="50000"/>
              </a:spcBef>
            </a:pPr>
            <a:r>
              <a:rPr lang="fi-FI" altLang="en-US" sz="1400"/>
              <a:t>MAC </a:t>
            </a:r>
            <a:endParaRPr lang="en-US" altLang="en-US" sz="1400"/>
          </a:p>
        </p:txBody>
      </p:sp>
      <p:sp>
        <p:nvSpPr>
          <p:cNvPr id="104485" name="Text Box 37">
            <a:extLst>
              <a:ext uri="{FF2B5EF4-FFF2-40B4-BE49-F238E27FC236}">
                <a16:creationId xmlns:a16="http://schemas.microsoft.com/office/drawing/2014/main" id="{6B3A7563-2EAA-4DD8-9C02-D2A4C892987F}"/>
              </a:ext>
            </a:extLst>
          </p:cNvPr>
          <p:cNvSpPr txBox="1">
            <a:spLocks noChangeArrowheads="1"/>
          </p:cNvSpPr>
          <p:nvPr/>
        </p:nvSpPr>
        <p:spPr bwMode="auto">
          <a:xfrm>
            <a:off x="3048000" y="4800600"/>
            <a:ext cx="533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Various frequency bands (not only ISM) </a:t>
            </a:r>
            <a:endParaRPr lang="en-US" altLang="en-US"/>
          </a:p>
        </p:txBody>
      </p:sp>
      <p:sp>
        <p:nvSpPr>
          <p:cNvPr id="104486" name="Text Box 38">
            <a:extLst>
              <a:ext uri="{FF2B5EF4-FFF2-40B4-BE49-F238E27FC236}">
                <a16:creationId xmlns:a16="http://schemas.microsoft.com/office/drawing/2014/main" id="{EF63742E-95AD-4D1D-818F-D593FF0B9FEE}"/>
              </a:ext>
            </a:extLst>
          </p:cNvPr>
          <p:cNvSpPr txBox="1">
            <a:spLocks noChangeArrowheads="1"/>
          </p:cNvSpPr>
          <p:nvPr/>
        </p:nvSpPr>
        <p:spPr bwMode="auto">
          <a:xfrm>
            <a:off x="7239000" y="5226050"/>
            <a:ext cx="10668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sz="1600" b="1"/>
              <a:t>WiMAX</a:t>
            </a:r>
            <a:endParaRPr lang="en-US" altLang="en-US" sz="1600" b="1"/>
          </a:p>
        </p:txBody>
      </p:sp>
      <p:sp>
        <p:nvSpPr>
          <p:cNvPr id="104487" name="Text Box 39">
            <a:extLst>
              <a:ext uri="{FF2B5EF4-FFF2-40B4-BE49-F238E27FC236}">
                <a16:creationId xmlns:a16="http://schemas.microsoft.com/office/drawing/2014/main" id="{C3B543BC-AF8B-4233-A7F5-15E55B95E9EE}"/>
              </a:ext>
            </a:extLst>
          </p:cNvPr>
          <p:cNvSpPr txBox="1">
            <a:spLocks noChangeArrowheads="1"/>
          </p:cNvSpPr>
          <p:nvPr/>
        </p:nvSpPr>
        <p:spPr bwMode="auto">
          <a:xfrm>
            <a:off x="5334000" y="3276600"/>
            <a:ext cx="1981200" cy="1320800"/>
          </a:xfrm>
          <a:prstGeom prst="rect">
            <a:avLst/>
          </a:prstGeom>
          <a:solidFill>
            <a:srgbClr val="FFFF66"/>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a:t>Various data rates up to 100 Mbit/s and more</a:t>
            </a:r>
            <a:endParaRPr lang="en-US" altLang="en-US"/>
          </a:p>
        </p:txBody>
      </p:sp>
    </p:spTree>
    <p:extLst>
      <p:ext uri="{BB962C8B-B14F-4D97-AF65-F5344CB8AC3E}">
        <p14:creationId xmlns:p14="http://schemas.microsoft.com/office/powerpoint/2010/main" val="1001591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802.11 Standard</a:t>
            </a:r>
          </a:p>
        </p:txBody>
      </p:sp>
      <p:sp>
        <p:nvSpPr>
          <p:cNvPr id="44035" name="Rectangle 3"/>
          <p:cNvSpPr>
            <a:spLocks noGrp="1" noChangeArrowheads="1"/>
          </p:cNvSpPr>
          <p:nvPr>
            <p:ph type="body" sz="half" idx="1"/>
          </p:nvPr>
        </p:nvSpPr>
        <p:spPr>
          <a:xfrm>
            <a:off x="179388" y="1557338"/>
            <a:ext cx="4646612" cy="4525962"/>
          </a:xfrm>
        </p:spPr>
        <p:txBody>
          <a:bodyPr/>
          <a:lstStyle/>
          <a:p>
            <a:r>
              <a:rPr lang="en-US" sz="2400"/>
              <a:t>802.11 is primarily concerned with the </a:t>
            </a:r>
            <a:r>
              <a:rPr lang="en-US" sz="2400" b="1"/>
              <a:t>lower layers</a:t>
            </a:r>
            <a:r>
              <a:rPr lang="en-US" sz="2400"/>
              <a:t> of the OSI model.</a:t>
            </a:r>
          </a:p>
          <a:p>
            <a:r>
              <a:rPr lang="en-US" sz="2400"/>
              <a:t>Data Link Layer </a:t>
            </a:r>
          </a:p>
          <a:p>
            <a:pPr lvl="1"/>
            <a:r>
              <a:rPr lang="en-US" sz="2000"/>
              <a:t>Logical Link Control (LLC).</a:t>
            </a:r>
          </a:p>
          <a:p>
            <a:pPr lvl="1"/>
            <a:r>
              <a:rPr lang="en-US" sz="2000"/>
              <a:t>Medium Access Control (MAC).</a:t>
            </a:r>
          </a:p>
          <a:p>
            <a:r>
              <a:rPr lang="en-US" sz="2400"/>
              <a:t>Physical Layer </a:t>
            </a:r>
          </a:p>
          <a:p>
            <a:pPr lvl="1"/>
            <a:r>
              <a:rPr lang="en-US" sz="2000"/>
              <a:t>Physical Layer Convergence Procedure (PLCP).</a:t>
            </a:r>
          </a:p>
          <a:p>
            <a:pPr lvl="1"/>
            <a:r>
              <a:rPr lang="en-US" sz="2000"/>
              <a:t>Physical Medium Dependent (PMD).</a:t>
            </a:r>
          </a:p>
          <a:p>
            <a:pPr>
              <a:buFontTx/>
              <a:buNone/>
            </a:pPr>
            <a:endParaRPr lang="en-US" sz="2400"/>
          </a:p>
        </p:txBody>
      </p:sp>
      <p:graphicFrame>
        <p:nvGraphicFramePr>
          <p:cNvPr id="44036" name="Object 4"/>
          <p:cNvGraphicFramePr>
            <a:graphicFrameLocks noGrp="1" noChangeAspect="1"/>
          </p:cNvGraphicFramePr>
          <p:nvPr>
            <p:ph sz="half" idx="2"/>
          </p:nvPr>
        </p:nvGraphicFramePr>
        <p:xfrm>
          <a:off x="4648200" y="1903413"/>
          <a:ext cx="4038600" cy="3919537"/>
        </p:xfrm>
        <a:graphic>
          <a:graphicData uri="http://schemas.openxmlformats.org/presentationml/2006/ole">
            <mc:AlternateContent xmlns:mc="http://schemas.openxmlformats.org/markup-compatibility/2006">
              <mc:Choice xmlns:v="urn:schemas-microsoft-com:vml" Requires="v">
                <p:oleObj spid="_x0000_s1034" name="Bitmap Image" r:id="rId4" imgW="9019048" imgH="8752381" progId="Paint.Picture">
                  <p:embed/>
                </p:oleObj>
              </mc:Choice>
              <mc:Fallback>
                <p:oleObj name="Bitmap Image" r:id="rId4" imgW="9019048" imgH="8752381" progId="Paint.Picture">
                  <p:embed/>
                  <p:pic>
                    <p:nvPicPr>
                      <p:cNvPr id="440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03413"/>
                        <a:ext cx="4038600" cy="3919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0792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30D5E7C-04AD-4B6C-9F25-516FF30747F1}"/>
              </a:ext>
            </a:extLst>
          </p:cNvPr>
          <p:cNvSpPr>
            <a:spLocks noGrp="1"/>
          </p:cNvSpPr>
          <p:nvPr>
            <p:ph type="ftr" sz="quarter" idx="10"/>
          </p:nvPr>
        </p:nvSpPr>
        <p:spPr/>
        <p:txBody>
          <a:bodyPr/>
          <a:lstStyle/>
          <a:p>
            <a:r>
              <a:rPr lang="en-GB" altLang="en-US"/>
              <a:t>S-72.3240 Wireless Personal, Local, Metropolitan, and Wide Area Networks</a:t>
            </a:r>
          </a:p>
        </p:txBody>
      </p:sp>
      <p:sp>
        <p:nvSpPr>
          <p:cNvPr id="9" name="Slide Number Placeholder 8">
            <a:extLst>
              <a:ext uri="{FF2B5EF4-FFF2-40B4-BE49-F238E27FC236}">
                <a16:creationId xmlns:a16="http://schemas.microsoft.com/office/drawing/2014/main" id="{CD2A38EA-78AD-43A2-A1A1-F1E0A174B7B2}"/>
              </a:ext>
            </a:extLst>
          </p:cNvPr>
          <p:cNvSpPr>
            <a:spLocks noGrp="1"/>
          </p:cNvSpPr>
          <p:nvPr>
            <p:ph type="sldNum" sz="quarter" idx="11"/>
          </p:nvPr>
        </p:nvSpPr>
        <p:spPr/>
        <p:txBody>
          <a:bodyPr/>
          <a:lstStyle/>
          <a:p>
            <a:fld id="{C83A2C54-23BB-4520-9FE7-141BB03E693D}" type="slidenum">
              <a:rPr lang="en-GB" altLang="en-US"/>
              <a:pPr/>
              <a:t>3</a:t>
            </a:fld>
            <a:endParaRPr lang="en-GB" altLang="en-US"/>
          </a:p>
        </p:txBody>
      </p:sp>
      <p:sp>
        <p:nvSpPr>
          <p:cNvPr id="79875" name="Text Box 3">
            <a:extLst>
              <a:ext uri="{FF2B5EF4-FFF2-40B4-BE49-F238E27FC236}">
                <a16:creationId xmlns:a16="http://schemas.microsoft.com/office/drawing/2014/main" id="{1EBD2740-1DFC-42EB-B541-3D3F63356C4A}"/>
              </a:ext>
            </a:extLst>
          </p:cNvPr>
          <p:cNvSpPr txBox="1">
            <a:spLocks noChangeArrowheads="1"/>
          </p:cNvSpPr>
          <p:nvPr/>
        </p:nvSpPr>
        <p:spPr bwMode="auto">
          <a:xfrm>
            <a:off x="762000" y="13716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IEEE 802 wireless network technology options</a:t>
            </a:r>
            <a:endParaRPr lang="en-US" altLang="en-US" sz="2400">
              <a:solidFill>
                <a:srgbClr val="0000FF"/>
              </a:solidFill>
            </a:endParaRPr>
          </a:p>
        </p:txBody>
      </p:sp>
      <p:sp>
        <p:nvSpPr>
          <p:cNvPr id="79900" name="Text Box 28">
            <a:extLst>
              <a:ext uri="{FF2B5EF4-FFF2-40B4-BE49-F238E27FC236}">
                <a16:creationId xmlns:a16="http://schemas.microsoft.com/office/drawing/2014/main" id="{EE059AB2-D58F-45E9-9B72-0817FE85DDEE}"/>
              </a:ext>
            </a:extLst>
          </p:cNvPr>
          <p:cNvSpPr txBox="1">
            <a:spLocks noChangeArrowheads="1"/>
          </p:cNvSpPr>
          <p:nvPr/>
        </p:nvSpPr>
        <p:spPr bwMode="auto">
          <a:xfrm>
            <a:off x="838200" y="2133600"/>
            <a:ext cx="320040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i="1"/>
              <a:t>Network definition</a:t>
            </a:r>
          </a:p>
          <a:p>
            <a:pPr>
              <a:spcBef>
                <a:spcPct val="80000"/>
              </a:spcBef>
            </a:pPr>
            <a:r>
              <a:rPr lang="fi-FI" altLang="en-US">
                <a:solidFill>
                  <a:srgbClr val="0000FF"/>
                </a:solidFill>
              </a:rPr>
              <a:t>Wireless personal area network (WPAN)</a:t>
            </a:r>
          </a:p>
          <a:p>
            <a:pPr>
              <a:spcBef>
                <a:spcPct val="50000"/>
              </a:spcBef>
            </a:pPr>
            <a:r>
              <a:rPr lang="fi-FI" altLang="en-US">
                <a:solidFill>
                  <a:srgbClr val="0000FF"/>
                </a:solidFill>
              </a:rPr>
              <a:t>Low-rate WPAN (LR-WPAN)</a:t>
            </a:r>
          </a:p>
          <a:p>
            <a:pPr>
              <a:spcBef>
                <a:spcPct val="50000"/>
              </a:spcBef>
            </a:pPr>
            <a:r>
              <a:rPr lang="fi-FI" altLang="en-US">
                <a:solidFill>
                  <a:srgbClr val="0000FF"/>
                </a:solidFill>
              </a:rPr>
              <a:t>Wireless local area network (WLAN)</a:t>
            </a:r>
          </a:p>
          <a:p>
            <a:pPr>
              <a:spcBef>
                <a:spcPct val="50000"/>
              </a:spcBef>
            </a:pPr>
            <a:r>
              <a:rPr lang="fi-FI" altLang="en-US">
                <a:solidFill>
                  <a:srgbClr val="0000FF"/>
                </a:solidFill>
              </a:rPr>
              <a:t>Wireless metroplitan area network (WMAN)</a:t>
            </a:r>
          </a:p>
        </p:txBody>
      </p:sp>
      <p:sp>
        <p:nvSpPr>
          <p:cNvPr id="79901" name="Text Box 29">
            <a:extLst>
              <a:ext uri="{FF2B5EF4-FFF2-40B4-BE49-F238E27FC236}">
                <a16:creationId xmlns:a16="http://schemas.microsoft.com/office/drawing/2014/main" id="{2F02A99A-97EB-49A1-A0C3-A51C2BB39425}"/>
              </a:ext>
            </a:extLst>
          </p:cNvPr>
          <p:cNvSpPr txBox="1">
            <a:spLocks noChangeArrowheads="1"/>
          </p:cNvSpPr>
          <p:nvPr/>
        </p:nvSpPr>
        <p:spPr bwMode="auto">
          <a:xfrm>
            <a:off x="4343400" y="2133600"/>
            <a:ext cx="213360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i="1"/>
              <a:t>IEEE standard</a:t>
            </a:r>
          </a:p>
          <a:p>
            <a:pPr>
              <a:spcBef>
                <a:spcPct val="80000"/>
              </a:spcBef>
            </a:pPr>
            <a:r>
              <a:rPr lang="fi-FI" altLang="en-US">
                <a:solidFill>
                  <a:srgbClr val="FF0000"/>
                </a:solidFill>
              </a:rPr>
              <a:t>IEEE 802.15.1</a:t>
            </a:r>
          </a:p>
          <a:p>
            <a:endParaRPr lang="fi-FI" altLang="en-US">
              <a:solidFill>
                <a:srgbClr val="FF0000"/>
              </a:solidFill>
            </a:endParaRPr>
          </a:p>
          <a:p>
            <a:pPr>
              <a:spcBef>
                <a:spcPct val="50000"/>
              </a:spcBef>
            </a:pPr>
            <a:r>
              <a:rPr lang="fi-FI" altLang="en-US">
                <a:solidFill>
                  <a:srgbClr val="FF0000"/>
                </a:solidFill>
              </a:rPr>
              <a:t>IEEE 802.15.4</a:t>
            </a:r>
          </a:p>
          <a:p>
            <a:endParaRPr lang="fi-FI" altLang="en-US">
              <a:solidFill>
                <a:srgbClr val="FF0000"/>
              </a:solidFill>
            </a:endParaRPr>
          </a:p>
          <a:p>
            <a:pPr>
              <a:spcBef>
                <a:spcPct val="50000"/>
              </a:spcBef>
            </a:pPr>
            <a:r>
              <a:rPr lang="fi-FI" altLang="en-US">
                <a:solidFill>
                  <a:srgbClr val="FF0000"/>
                </a:solidFill>
              </a:rPr>
              <a:t>IEEE 802.11</a:t>
            </a:r>
          </a:p>
          <a:p>
            <a:endParaRPr lang="fi-FI" altLang="en-US">
              <a:solidFill>
                <a:srgbClr val="FF0000"/>
              </a:solidFill>
            </a:endParaRPr>
          </a:p>
          <a:p>
            <a:pPr>
              <a:spcBef>
                <a:spcPct val="50000"/>
              </a:spcBef>
            </a:pPr>
            <a:r>
              <a:rPr lang="fi-FI" altLang="en-US">
                <a:solidFill>
                  <a:srgbClr val="FF0000"/>
                </a:solidFill>
              </a:rPr>
              <a:t>IEEE 802.16</a:t>
            </a:r>
          </a:p>
          <a:p>
            <a:endParaRPr lang="fi-FI" altLang="en-US">
              <a:solidFill>
                <a:srgbClr val="FF0000"/>
              </a:solidFill>
            </a:endParaRPr>
          </a:p>
        </p:txBody>
      </p:sp>
      <p:sp>
        <p:nvSpPr>
          <p:cNvPr id="79902" name="Text Box 30">
            <a:extLst>
              <a:ext uri="{FF2B5EF4-FFF2-40B4-BE49-F238E27FC236}">
                <a16:creationId xmlns:a16="http://schemas.microsoft.com/office/drawing/2014/main" id="{9CBE2CF4-6235-45F4-B91D-278F1B450522}"/>
              </a:ext>
            </a:extLst>
          </p:cNvPr>
          <p:cNvSpPr txBox="1">
            <a:spLocks noChangeArrowheads="1"/>
          </p:cNvSpPr>
          <p:nvPr/>
        </p:nvSpPr>
        <p:spPr bwMode="auto">
          <a:xfrm>
            <a:off x="6858000" y="2133600"/>
            <a:ext cx="167640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i="1"/>
              <a:t>Known as</a:t>
            </a:r>
          </a:p>
          <a:p>
            <a:pPr>
              <a:spcBef>
                <a:spcPct val="80000"/>
              </a:spcBef>
            </a:pPr>
            <a:r>
              <a:rPr lang="fi-FI" altLang="en-US">
                <a:solidFill>
                  <a:srgbClr val="008000"/>
                </a:solidFill>
              </a:rPr>
              <a:t>Bluetooth</a:t>
            </a:r>
          </a:p>
          <a:p>
            <a:endParaRPr lang="fi-FI" altLang="en-US">
              <a:solidFill>
                <a:srgbClr val="008000"/>
              </a:solidFill>
            </a:endParaRPr>
          </a:p>
          <a:p>
            <a:pPr>
              <a:spcBef>
                <a:spcPct val="50000"/>
              </a:spcBef>
            </a:pPr>
            <a:r>
              <a:rPr lang="fi-FI" altLang="en-US">
                <a:solidFill>
                  <a:srgbClr val="008000"/>
                </a:solidFill>
              </a:rPr>
              <a:t>ZigBee</a:t>
            </a:r>
          </a:p>
          <a:p>
            <a:endParaRPr lang="fi-FI" altLang="en-US">
              <a:solidFill>
                <a:srgbClr val="008000"/>
              </a:solidFill>
            </a:endParaRPr>
          </a:p>
          <a:p>
            <a:pPr>
              <a:spcBef>
                <a:spcPct val="50000"/>
              </a:spcBef>
            </a:pPr>
            <a:r>
              <a:rPr lang="fi-FI" altLang="en-US">
                <a:solidFill>
                  <a:srgbClr val="008000"/>
                </a:solidFill>
              </a:rPr>
              <a:t>WiFi</a:t>
            </a:r>
          </a:p>
          <a:p>
            <a:endParaRPr lang="fi-FI" altLang="en-US">
              <a:solidFill>
                <a:srgbClr val="008000"/>
              </a:solidFill>
            </a:endParaRPr>
          </a:p>
          <a:p>
            <a:pPr>
              <a:spcBef>
                <a:spcPct val="50000"/>
              </a:spcBef>
            </a:pPr>
            <a:r>
              <a:rPr lang="fi-FI" altLang="en-US">
                <a:solidFill>
                  <a:srgbClr val="008000"/>
                </a:solidFill>
              </a:rPr>
              <a:t>WiMAX</a:t>
            </a:r>
          </a:p>
          <a:p>
            <a:endParaRPr lang="fi-FI" altLang="en-US">
              <a:solidFill>
                <a:srgbClr val="008000"/>
              </a:solidFill>
            </a:endParaRPr>
          </a:p>
        </p:txBody>
      </p:sp>
      <p:sp>
        <p:nvSpPr>
          <p:cNvPr id="79903" name="Line 31">
            <a:extLst>
              <a:ext uri="{FF2B5EF4-FFF2-40B4-BE49-F238E27FC236}">
                <a16:creationId xmlns:a16="http://schemas.microsoft.com/office/drawing/2014/main" id="{3D0C49FD-0ABD-42F5-8925-D00864017322}"/>
              </a:ext>
            </a:extLst>
          </p:cNvPr>
          <p:cNvSpPr>
            <a:spLocks noChangeShapeType="1"/>
          </p:cNvSpPr>
          <p:nvPr/>
        </p:nvSpPr>
        <p:spPr bwMode="auto">
          <a:xfrm>
            <a:off x="914400" y="2590800"/>
            <a:ext cx="723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4" name="Line 32">
            <a:extLst>
              <a:ext uri="{FF2B5EF4-FFF2-40B4-BE49-F238E27FC236}">
                <a16:creationId xmlns:a16="http://schemas.microsoft.com/office/drawing/2014/main" id="{9EC94B08-B15D-410A-81A1-B601DC0FF4E2}"/>
              </a:ext>
            </a:extLst>
          </p:cNvPr>
          <p:cNvSpPr>
            <a:spLocks noChangeShapeType="1"/>
          </p:cNvSpPr>
          <p:nvPr/>
        </p:nvSpPr>
        <p:spPr bwMode="auto">
          <a:xfrm>
            <a:off x="914400" y="5715000"/>
            <a:ext cx="723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99446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802.11b Standard</a:t>
            </a:r>
          </a:p>
        </p:txBody>
      </p:sp>
      <p:sp>
        <p:nvSpPr>
          <p:cNvPr id="45059" name="Rectangle 3"/>
          <p:cNvSpPr>
            <a:spLocks noGrp="1" noChangeArrowheads="1"/>
          </p:cNvSpPr>
          <p:nvPr>
            <p:ph idx="1"/>
          </p:nvPr>
        </p:nvSpPr>
        <p:spPr/>
        <p:txBody>
          <a:bodyPr>
            <a:normAutofit/>
          </a:bodyPr>
          <a:lstStyle/>
          <a:p>
            <a:pPr>
              <a:lnSpc>
                <a:spcPct val="80000"/>
              </a:lnSpc>
            </a:pPr>
            <a:r>
              <a:rPr lang="en-US" sz="2800"/>
              <a:t>Well-supported, stable, and cost effective, but runs in the 2.4 GHz range that makes it prone to interference from other devices (microwave ovens, cordless phones, etc) and also has security disadvantages.</a:t>
            </a:r>
          </a:p>
          <a:p>
            <a:pPr>
              <a:lnSpc>
                <a:spcPct val="80000"/>
              </a:lnSpc>
            </a:pPr>
            <a:r>
              <a:rPr lang="en-US" sz="2800" b="1"/>
              <a:t>Limits</a:t>
            </a:r>
            <a:r>
              <a:rPr lang="en-US" sz="2800"/>
              <a:t> the number of access points in range of each other to three.</a:t>
            </a:r>
          </a:p>
          <a:p>
            <a:pPr>
              <a:lnSpc>
                <a:spcPct val="80000"/>
              </a:lnSpc>
            </a:pPr>
            <a:r>
              <a:rPr lang="en-US" sz="2800"/>
              <a:t>Has 11 channels, with 3 non-overlapping, and supports rates from 1 to 11 Mbps, but realistically about 4-5 Mbps max.</a:t>
            </a:r>
          </a:p>
          <a:p>
            <a:pPr>
              <a:lnSpc>
                <a:spcPct val="80000"/>
              </a:lnSpc>
            </a:pPr>
            <a:r>
              <a:rPr lang="en-US" sz="2800"/>
              <a:t>Uses </a:t>
            </a:r>
            <a:r>
              <a:rPr lang="en-US" sz="2800" b="1"/>
              <a:t>direct-sequence spread-spectrum</a:t>
            </a:r>
            <a:r>
              <a:rPr lang="en-US" sz="2800"/>
              <a:t> technology.</a:t>
            </a:r>
          </a:p>
        </p:txBody>
      </p:sp>
    </p:spTree>
    <p:extLst>
      <p:ext uri="{BB962C8B-B14F-4D97-AF65-F5344CB8AC3E}">
        <p14:creationId xmlns:p14="http://schemas.microsoft.com/office/powerpoint/2010/main" val="3714419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802.11g Standard</a:t>
            </a:r>
          </a:p>
        </p:txBody>
      </p:sp>
      <p:sp>
        <p:nvSpPr>
          <p:cNvPr id="46083" name="Rectangle 3"/>
          <p:cNvSpPr>
            <a:spLocks noGrp="1" noChangeArrowheads="1"/>
          </p:cNvSpPr>
          <p:nvPr>
            <p:ph idx="1"/>
          </p:nvPr>
        </p:nvSpPr>
        <p:spPr/>
        <p:txBody>
          <a:bodyPr>
            <a:normAutofit/>
          </a:bodyPr>
          <a:lstStyle/>
          <a:p>
            <a:pPr>
              <a:lnSpc>
                <a:spcPct val="80000"/>
              </a:lnSpc>
            </a:pPr>
            <a:r>
              <a:rPr lang="en-US" sz="2800" b="1"/>
              <a:t>Extension of 802.11b</a:t>
            </a:r>
            <a:r>
              <a:rPr lang="en-US" sz="2800"/>
              <a:t>, with the same disadvantages (security and interference). </a:t>
            </a:r>
          </a:p>
          <a:p>
            <a:pPr>
              <a:lnSpc>
                <a:spcPct val="80000"/>
              </a:lnSpc>
            </a:pPr>
            <a:r>
              <a:rPr lang="en-US" sz="2800"/>
              <a:t>Has a </a:t>
            </a:r>
            <a:r>
              <a:rPr lang="en-US" sz="2800" b="1"/>
              <a:t>shorter</a:t>
            </a:r>
            <a:r>
              <a:rPr lang="en-US" sz="2800"/>
              <a:t> range than 802.11b.</a:t>
            </a:r>
          </a:p>
          <a:p>
            <a:pPr>
              <a:lnSpc>
                <a:spcPct val="80000"/>
              </a:lnSpc>
            </a:pPr>
            <a:r>
              <a:rPr lang="en-US" sz="2800"/>
              <a:t>Is </a:t>
            </a:r>
            <a:r>
              <a:rPr lang="en-US" sz="2800" b="1"/>
              <a:t>backwards compatible</a:t>
            </a:r>
            <a:r>
              <a:rPr lang="en-US" sz="2800"/>
              <a:t> with 802.11b so it allows or a smooth transition from 11b to 11g.</a:t>
            </a:r>
          </a:p>
          <a:p>
            <a:pPr>
              <a:lnSpc>
                <a:spcPct val="80000"/>
              </a:lnSpc>
            </a:pPr>
            <a:r>
              <a:rPr lang="en-US" sz="2800" b="1"/>
              <a:t>Flexible</a:t>
            </a:r>
            <a:r>
              <a:rPr lang="en-US" sz="2800"/>
              <a:t>, because multiple channels can be combined for faster throughput, but limited to one access point.</a:t>
            </a:r>
          </a:p>
          <a:p>
            <a:pPr>
              <a:lnSpc>
                <a:spcPct val="80000"/>
              </a:lnSpc>
            </a:pPr>
            <a:r>
              <a:rPr lang="en-US" sz="2800"/>
              <a:t>Runs at 54 Mbps, but realistically about 20-25 Mbps and about 14 Mbps when b associated</a:t>
            </a:r>
          </a:p>
          <a:p>
            <a:pPr>
              <a:lnSpc>
                <a:spcPct val="80000"/>
              </a:lnSpc>
            </a:pPr>
            <a:r>
              <a:rPr lang="en-US" sz="2800"/>
              <a:t>Uses </a:t>
            </a:r>
            <a:r>
              <a:rPr lang="en-US" sz="2800" b="1"/>
              <a:t>frequency division multiplexing</a:t>
            </a:r>
            <a:r>
              <a:rPr lang="en-US" sz="2800"/>
              <a:t> </a:t>
            </a:r>
          </a:p>
        </p:txBody>
      </p:sp>
    </p:spTree>
    <p:extLst>
      <p:ext uri="{BB962C8B-B14F-4D97-AF65-F5344CB8AC3E}">
        <p14:creationId xmlns:p14="http://schemas.microsoft.com/office/powerpoint/2010/main" val="143324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802.11a Standard</a:t>
            </a:r>
          </a:p>
        </p:txBody>
      </p:sp>
      <p:sp>
        <p:nvSpPr>
          <p:cNvPr id="47107" name="Rectangle 3"/>
          <p:cNvSpPr>
            <a:spLocks noGrp="1" noChangeArrowheads="1"/>
          </p:cNvSpPr>
          <p:nvPr>
            <p:ph idx="1"/>
          </p:nvPr>
        </p:nvSpPr>
        <p:spPr/>
        <p:txBody>
          <a:bodyPr>
            <a:normAutofit/>
          </a:bodyPr>
          <a:lstStyle/>
          <a:p>
            <a:pPr>
              <a:lnSpc>
                <a:spcPct val="80000"/>
              </a:lnSpc>
            </a:pPr>
            <a:r>
              <a:rPr lang="en-US" sz="2800"/>
              <a:t>Completely </a:t>
            </a:r>
            <a:r>
              <a:rPr lang="en-US" sz="2800" b="1"/>
              <a:t>different </a:t>
            </a:r>
            <a:r>
              <a:rPr lang="en-US" sz="2800"/>
              <a:t>from 11b and 11g.</a:t>
            </a:r>
          </a:p>
          <a:p>
            <a:pPr>
              <a:lnSpc>
                <a:spcPct val="80000"/>
              </a:lnSpc>
            </a:pPr>
            <a:r>
              <a:rPr lang="en-US" sz="2800" b="1"/>
              <a:t>Flexible</a:t>
            </a:r>
            <a:r>
              <a:rPr lang="en-US" sz="2800"/>
              <a:t>, because multiple channels can be combined for faster throughput and more access points can be co-located.</a:t>
            </a:r>
          </a:p>
          <a:p>
            <a:pPr>
              <a:lnSpc>
                <a:spcPct val="80000"/>
              </a:lnSpc>
            </a:pPr>
            <a:r>
              <a:rPr lang="en-US" sz="2800" b="1"/>
              <a:t>Shorter range</a:t>
            </a:r>
            <a:r>
              <a:rPr lang="en-US" sz="2800"/>
              <a:t> than 11b and 11g.</a:t>
            </a:r>
          </a:p>
          <a:p>
            <a:pPr>
              <a:lnSpc>
                <a:spcPct val="80000"/>
              </a:lnSpc>
            </a:pPr>
            <a:r>
              <a:rPr lang="en-US" sz="2800"/>
              <a:t>Runs in the 5 GHz range, so less interference from other devices.</a:t>
            </a:r>
          </a:p>
          <a:p>
            <a:pPr>
              <a:lnSpc>
                <a:spcPct val="80000"/>
              </a:lnSpc>
            </a:pPr>
            <a:r>
              <a:rPr lang="en-US" sz="2800"/>
              <a:t>Has 12 channels, 8 non-overlapping, and supports rates from 6 to 54 Mbps, but realistically about 27 Mbps max</a:t>
            </a:r>
          </a:p>
          <a:p>
            <a:pPr>
              <a:lnSpc>
                <a:spcPct val="80000"/>
              </a:lnSpc>
            </a:pPr>
            <a:r>
              <a:rPr lang="en-US" sz="2800"/>
              <a:t>Uses </a:t>
            </a:r>
            <a:r>
              <a:rPr lang="en-US" sz="2800" b="1"/>
              <a:t>frequency division multiplexing</a:t>
            </a:r>
          </a:p>
        </p:txBody>
      </p:sp>
    </p:spTree>
    <p:extLst>
      <p:ext uri="{BB962C8B-B14F-4D97-AF65-F5344CB8AC3E}">
        <p14:creationId xmlns:p14="http://schemas.microsoft.com/office/powerpoint/2010/main" val="597982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3B52B33-5575-411D-B0D9-5E0A46D09A18}"/>
              </a:ext>
            </a:extLst>
          </p:cNvPr>
          <p:cNvSpPr>
            <a:spLocks noGrp="1"/>
          </p:cNvSpPr>
          <p:nvPr>
            <p:ph type="ftr" sz="quarter" idx="10"/>
          </p:nvPr>
        </p:nvSpPr>
        <p:spPr/>
        <p:txBody>
          <a:bodyPr/>
          <a:lstStyle/>
          <a:p>
            <a:r>
              <a:rPr lang="en-GB" altLang="en-US"/>
              <a:t>S-72.3240 Wireless Personal, Local, Metropolitan, and Wide Area Networks</a:t>
            </a:r>
          </a:p>
        </p:txBody>
      </p:sp>
      <p:sp>
        <p:nvSpPr>
          <p:cNvPr id="5" name="Slide Number Placeholder 4">
            <a:extLst>
              <a:ext uri="{FF2B5EF4-FFF2-40B4-BE49-F238E27FC236}">
                <a16:creationId xmlns:a16="http://schemas.microsoft.com/office/drawing/2014/main" id="{2993DE83-BE2A-4467-878D-BEF4B20E1ECD}"/>
              </a:ext>
            </a:extLst>
          </p:cNvPr>
          <p:cNvSpPr>
            <a:spLocks noGrp="1"/>
          </p:cNvSpPr>
          <p:nvPr>
            <p:ph type="sldNum" sz="quarter" idx="11"/>
          </p:nvPr>
        </p:nvSpPr>
        <p:spPr/>
        <p:txBody>
          <a:bodyPr/>
          <a:lstStyle/>
          <a:p>
            <a:fld id="{71B32DC6-4018-40CC-9D60-CDC97086C9E9}" type="slidenum">
              <a:rPr lang="en-GB" altLang="en-US"/>
              <a:pPr/>
              <a:t>33</a:t>
            </a:fld>
            <a:endParaRPr lang="en-GB" altLang="en-US"/>
          </a:p>
        </p:txBody>
      </p:sp>
      <p:sp>
        <p:nvSpPr>
          <p:cNvPr id="105474" name="Text Box 2">
            <a:extLst>
              <a:ext uri="{FF2B5EF4-FFF2-40B4-BE49-F238E27FC236}">
                <a16:creationId xmlns:a16="http://schemas.microsoft.com/office/drawing/2014/main" id="{3DC9070D-33D2-4DAE-BE74-7B79283E7ED7}"/>
              </a:ext>
            </a:extLst>
          </p:cNvPr>
          <p:cNvSpPr txBox="1">
            <a:spLocks noChangeArrowheads="1"/>
          </p:cNvSpPr>
          <p:nvPr/>
        </p:nvSpPr>
        <p:spPr bwMode="auto">
          <a:xfrm>
            <a:off x="533400" y="13716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Network topology (1)</a:t>
            </a:r>
            <a:endParaRPr lang="en-US" altLang="en-US" sz="2400">
              <a:solidFill>
                <a:srgbClr val="0000FF"/>
              </a:solidFill>
            </a:endParaRPr>
          </a:p>
        </p:txBody>
      </p:sp>
      <p:sp>
        <p:nvSpPr>
          <p:cNvPr id="105489" name="Text Box 17">
            <a:extLst>
              <a:ext uri="{FF2B5EF4-FFF2-40B4-BE49-F238E27FC236}">
                <a16:creationId xmlns:a16="http://schemas.microsoft.com/office/drawing/2014/main" id="{6F30B162-B8CA-45D1-912A-BA492B979AA5}"/>
              </a:ext>
            </a:extLst>
          </p:cNvPr>
          <p:cNvSpPr txBox="1">
            <a:spLocks noChangeArrowheads="1"/>
          </p:cNvSpPr>
          <p:nvPr/>
        </p:nvSpPr>
        <p:spPr bwMode="auto">
          <a:xfrm>
            <a:off x="762000" y="2133600"/>
            <a:ext cx="76200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solidFill>
                  <a:srgbClr val="0000FF"/>
                </a:solidFill>
              </a:rPr>
              <a:t>Infrastructure network:</a:t>
            </a:r>
          </a:p>
          <a:p>
            <a:pPr>
              <a:spcBef>
                <a:spcPct val="50000"/>
              </a:spcBef>
            </a:pPr>
            <a:r>
              <a:rPr lang="fi-FI" altLang="en-US"/>
              <a:t>The wireless network has a fixed central element (base station, access point) that manages the network and through which all communication takes place.</a:t>
            </a:r>
          </a:p>
          <a:p>
            <a:pPr>
              <a:spcBef>
                <a:spcPct val="100000"/>
              </a:spcBef>
            </a:pPr>
            <a:r>
              <a:rPr lang="fi-FI" altLang="en-US">
                <a:solidFill>
                  <a:srgbClr val="0000FF"/>
                </a:solidFill>
              </a:rPr>
              <a:t>Ad hoc network:</a:t>
            </a:r>
          </a:p>
          <a:p>
            <a:pPr>
              <a:spcBef>
                <a:spcPct val="50000"/>
              </a:spcBef>
            </a:pPr>
            <a:r>
              <a:rPr lang="fi-FI" altLang="en-US"/>
              <a:t>The wireless network has no (or a dynamically allocated) central element, so that the network topology can change over time without user intervention. Such a network is more flexible but also more difficult to manage.</a:t>
            </a:r>
          </a:p>
        </p:txBody>
      </p:sp>
    </p:spTree>
    <p:extLst>
      <p:ext uri="{BB962C8B-B14F-4D97-AF65-F5344CB8AC3E}">
        <p14:creationId xmlns:p14="http://schemas.microsoft.com/office/powerpoint/2010/main" val="2809381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2A25BF64-86CA-4B54-ADDD-1CC5D2AFA82F}"/>
              </a:ext>
            </a:extLst>
          </p:cNvPr>
          <p:cNvSpPr>
            <a:spLocks noGrp="1"/>
          </p:cNvSpPr>
          <p:nvPr>
            <p:ph type="ftr" sz="quarter" idx="10"/>
          </p:nvPr>
        </p:nvSpPr>
        <p:spPr/>
        <p:txBody>
          <a:bodyPr/>
          <a:lstStyle/>
          <a:p>
            <a:r>
              <a:rPr lang="en-GB" altLang="en-US"/>
              <a:t>S-72.3240 Wireless Personal, Local, Metropolitan, and Wide Area Networks</a:t>
            </a:r>
          </a:p>
        </p:txBody>
      </p:sp>
      <p:sp>
        <p:nvSpPr>
          <p:cNvPr id="8" name="Slide Number Placeholder 7">
            <a:extLst>
              <a:ext uri="{FF2B5EF4-FFF2-40B4-BE49-F238E27FC236}">
                <a16:creationId xmlns:a16="http://schemas.microsoft.com/office/drawing/2014/main" id="{45196C60-0B98-478A-B86E-6A4A9BBCA262}"/>
              </a:ext>
            </a:extLst>
          </p:cNvPr>
          <p:cNvSpPr>
            <a:spLocks noGrp="1"/>
          </p:cNvSpPr>
          <p:nvPr>
            <p:ph type="sldNum" sz="quarter" idx="11"/>
          </p:nvPr>
        </p:nvSpPr>
        <p:spPr/>
        <p:txBody>
          <a:bodyPr/>
          <a:lstStyle/>
          <a:p>
            <a:fld id="{B2D68980-2443-421A-BA5F-956A4972B3C5}" type="slidenum">
              <a:rPr lang="en-GB" altLang="en-US"/>
              <a:pPr/>
              <a:t>34</a:t>
            </a:fld>
            <a:endParaRPr lang="en-GB" altLang="en-US"/>
          </a:p>
        </p:txBody>
      </p:sp>
      <p:sp>
        <p:nvSpPr>
          <p:cNvPr id="106498" name="Text Box 2">
            <a:extLst>
              <a:ext uri="{FF2B5EF4-FFF2-40B4-BE49-F238E27FC236}">
                <a16:creationId xmlns:a16="http://schemas.microsoft.com/office/drawing/2014/main" id="{9519C0F3-E4ED-4F55-86FB-EA2A6ABBA19C}"/>
              </a:ext>
            </a:extLst>
          </p:cNvPr>
          <p:cNvSpPr txBox="1">
            <a:spLocks noChangeArrowheads="1"/>
          </p:cNvSpPr>
          <p:nvPr/>
        </p:nvSpPr>
        <p:spPr bwMode="auto">
          <a:xfrm>
            <a:off x="533400" y="13716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Network topology (2)</a:t>
            </a:r>
            <a:endParaRPr lang="en-US" altLang="en-US" sz="2400">
              <a:solidFill>
                <a:srgbClr val="0000FF"/>
              </a:solidFill>
            </a:endParaRPr>
          </a:p>
        </p:txBody>
      </p:sp>
      <p:sp>
        <p:nvSpPr>
          <p:cNvPr id="106500" name="Text Box 4">
            <a:extLst>
              <a:ext uri="{FF2B5EF4-FFF2-40B4-BE49-F238E27FC236}">
                <a16:creationId xmlns:a16="http://schemas.microsoft.com/office/drawing/2014/main" id="{E343E51E-99B1-401A-BE9C-1498D352CED3}"/>
              </a:ext>
            </a:extLst>
          </p:cNvPr>
          <p:cNvSpPr txBox="1">
            <a:spLocks noChangeArrowheads="1"/>
          </p:cNvSpPr>
          <p:nvPr/>
        </p:nvSpPr>
        <p:spPr bwMode="auto">
          <a:xfrm>
            <a:off x="838200" y="2133600"/>
            <a:ext cx="320040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i="1"/>
              <a:t>Network</a:t>
            </a:r>
          </a:p>
          <a:p>
            <a:pPr>
              <a:spcBef>
                <a:spcPct val="80000"/>
              </a:spcBef>
            </a:pPr>
            <a:r>
              <a:rPr lang="fi-FI" altLang="en-US">
                <a:solidFill>
                  <a:srgbClr val="0000FF"/>
                </a:solidFill>
              </a:rPr>
              <a:t>IEEE 802.15.1 WPAN (Bluetooth)</a:t>
            </a:r>
          </a:p>
          <a:p>
            <a:pPr>
              <a:spcBef>
                <a:spcPct val="50000"/>
              </a:spcBef>
            </a:pPr>
            <a:r>
              <a:rPr lang="fi-FI" altLang="en-US">
                <a:solidFill>
                  <a:srgbClr val="0000FF"/>
                </a:solidFill>
              </a:rPr>
              <a:t>IEEE 802.15.4 LR-WPAN (ZigBee)</a:t>
            </a:r>
          </a:p>
          <a:p>
            <a:pPr>
              <a:spcBef>
                <a:spcPct val="50000"/>
              </a:spcBef>
            </a:pPr>
            <a:r>
              <a:rPr lang="fi-FI" altLang="en-US">
                <a:solidFill>
                  <a:srgbClr val="0000FF"/>
                </a:solidFill>
              </a:rPr>
              <a:t>IEEE 802.11 WLAN (WiFi)</a:t>
            </a:r>
          </a:p>
          <a:p>
            <a:pPr>
              <a:spcBef>
                <a:spcPct val="50000"/>
              </a:spcBef>
            </a:pPr>
            <a:r>
              <a:rPr lang="fi-FI" altLang="en-US">
                <a:solidFill>
                  <a:srgbClr val="0000FF"/>
                </a:solidFill>
              </a:rPr>
              <a:t>IEEE 802.16 WMAN (WiMAX)</a:t>
            </a:r>
          </a:p>
        </p:txBody>
      </p:sp>
      <p:sp>
        <p:nvSpPr>
          <p:cNvPr id="106501" name="Text Box 5">
            <a:extLst>
              <a:ext uri="{FF2B5EF4-FFF2-40B4-BE49-F238E27FC236}">
                <a16:creationId xmlns:a16="http://schemas.microsoft.com/office/drawing/2014/main" id="{3979FBE8-2028-4C5A-8F05-8EB992BA42B4}"/>
              </a:ext>
            </a:extLst>
          </p:cNvPr>
          <p:cNvSpPr txBox="1">
            <a:spLocks noChangeArrowheads="1"/>
          </p:cNvSpPr>
          <p:nvPr/>
        </p:nvSpPr>
        <p:spPr bwMode="auto">
          <a:xfrm>
            <a:off x="4343400" y="2133600"/>
            <a:ext cx="403860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i="1"/>
              <a:t>Network topology</a:t>
            </a:r>
          </a:p>
          <a:p>
            <a:pPr>
              <a:spcBef>
                <a:spcPct val="80000"/>
              </a:spcBef>
            </a:pPr>
            <a:r>
              <a:rPr lang="fi-FI" altLang="en-US">
                <a:solidFill>
                  <a:srgbClr val="FF0000"/>
                </a:solidFill>
              </a:rPr>
              <a:t>Ad hoc (with dynamically allocated central element)</a:t>
            </a:r>
          </a:p>
          <a:p>
            <a:pPr>
              <a:spcBef>
                <a:spcPct val="50000"/>
              </a:spcBef>
            </a:pPr>
            <a:r>
              <a:rPr lang="fi-FI" altLang="en-US">
                <a:solidFill>
                  <a:srgbClr val="FF0000"/>
                </a:solidFill>
              </a:rPr>
              <a:t>Ad hoc</a:t>
            </a:r>
          </a:p>
          <a:p>
            <a:endParaRPr lang="fi-FI" altLang="en-US">
              <a:solidFill>
                <a:srgbClr val="FF0000"/>
              </a:solidFill>
            </a:endParaRPr>
          </a:p>
          <a:p>
            <a:pPr>
              <a:spcBef>
                <a:spcPct val="50000"/>
              </a:spcBef>
            </a:pPr>
            <a:r>
              <a:rPr lang="fi-FI" altLang="en-US">
                <a:solidFill>
                  <a:srgbClr val="FF0000"/>
                </a:solidFill>
              </a:rPr>
              <a:t>Infrastructure</a:t>
            </a:r>
          </a:p>
          <a:p>
            <a:r>
              <a:rPr lang="fi-FI" altLang="en-US">
                <a:solidFill>
                  <a:srgbClr val="FF0000"/>
                </a:solidFill>
              </a:rPr>
              <a:t>(ad hoc also possible)</a:t>
            </a:r>
          </a:p>
          <a:p>
            <a:pPr>
              <a:spcBef>
                <a:spcPct val="50000"/>
              </a:spcBef>
            </a:pPr>
            <a:r>
              <a:rPr lang="fi-FI" altLang="en-US">
                <a:solidFill>
                  <a:srgbClr val="FF0000"/>
                </a:solidFill>
              </a:rPr>
              <a:t>Infrastructure</a:t>
            </a:r>
          </a:p>
          <a:p>
            <a:endParaRPr lang="fi-FI" altLang="en-US">
              <a:solidFill>
                <a:srgbClr val="FF0000"/>
              </a:solidFill>
            </a:endParaRPr>
          </a:p>
        </p:txBody>
      </p:sp>
      <p:sp>
        <p:nvSpPr>
          <p:cNvPr id="106503" name="Line 7">
            <a:extLst>
              <a:ext uri="{FF2B5EF4-FFF2-40B4-BE49-F238E27FC236}">
                <a16:creationId xmlns:a16="http://schemas.microsoft.com/office/drawing/2014/main" id="{0B6B28D4-1DCB-4DEC-80ED-484C117E6E82}"/>
              </a:ext>
            </a:extLst>
          </p:cNvPr>
          <p:cNvSpPr>
            <a:spLocks noChangeShapeType="1"/>
          </p:cNvSpPr>
          <p:nvPr/>
        </p:nvSpPr>
        <p:spPr bwMode="auto">
          <a:xfrm>
            <a:off x="914400" y="2590800"/>
            <a:ext cx="723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04" name="Line 8">
            <a:extLst>
              <a:ext uri="{FF2B5EF4-FFF2-40B4-BE49-F238E27FC236}">
                <a16:creationId xmlns:a16="http://schemas.microsoft.com/office/drawing/2014/main" id="{9A84C8C9-024C-4B2F-B957-BE20B8C873D0}"/>
              </a:ext>
            </a:extLst>
          </p:cNvPr>
          <p:cNvSpPr>
            <a:spLocks noChangeShapeType="1"/>
          </p:cNvSpPr>
          <p:nvPr/>
        </p:nvSpPr>
        <p:spPr bwMode="auto">
          <a:xfrm>
            <a:off x="914400" y="5715000"/>
            <a:ext cx="723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10611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8BA6FC9-8CB3-4535-B290-B6B75A56F090}"/>
              </a:ext>
            </a:extLst>
          </p:cNvPr>
          <p:cNvSpPr>
            <a:spLocks noGrp="1"/>
          </p:cNvSpPr>
          <p:nvPr>
            <p:ph type="ftr" sz="quarter" idx="10"/>
          </p:nvPr>
        </p:nvSpPr>
        <p:spPr/>
        <p:txBody>
          <a:bodyPr/>
          <a:lstStyle/>
          <a:p>
            <a:r>
              <a:rPr lang="en-GB" altLang="en-US"/>
              <a:t>S-72.3240 Wireless Personal, Local, Metropolitan, and Wide Area Networks</a:t>
            </a:r>
          </a:p>
        </p:txBody>
      </p:sp>
      <p:sp>
        <p:nvSpPr>
          <p:cNvPr id="5" name="Slide Number Placeholder 4">
            <a:extLst>
              <a:ext uri="{FF2B5EF4-FFF2-40B4-BE49-F238E27FC236}">
                <a16:creationId xmlns:a16="http://schemas.microsoft.com/office/drawing/2014/main" id="{5074B528-18A9-48F4-8448-088BA967CE19}"/>
              </a:ext>
            </a:extLst>
          </p:cNvPr>
          <p:cNvSpPr>
            <a:spLocks noGrp="1"/>
          </p:cNvSpPr>
          <p:nvPr>
            <p:ph type="sldNum" sz="quarter" idx="11"/>
          </p:nvPr>
        </p:nvSpPr>
        <p:spPr/>
        <p:txBody>
          <a:bodyPr/>
          <a:lstStyle/>
          <a:p>
            <a:fld id="{B87639EB-68F1-497F-A4BE-FA2BFFFAFA0C}" type="slidenum">
              <a:rPr lang="en-GB" altLang="en-US"/>
              <a:pPr/>
              <a:t>35</a:t>
            </a:fld>
            <a:endParaRPr lang="en-GB" altLang="en-US"/>
          </a:p>
        </p:txBody>
      </p:sp>
      <p:sp>
        <p:nvSpPr>
          <p:cNvPr id="107522" name="Text Box 2">
            <a:extLst>
              <a:ext uri="{FF2B5EF4-FFF2-40B4-BE49-F238E27FC236}">
                <a16:creationId xmlns:a16="http://schemas.microsoft.com/office/drawing/2014/main" id="{E45DEEAC-66DC-41C8-BEC6-244090308566}"/>
              </a:ext>
            </a:extLst>
          </p:cNvPr>
          <p:cNvSpPr txBox="1">
            <a:spLocks noChangeArrowheads="1"/>
          </p:cNvSpPr>
          <p:nvPr/>
        </p:nvSpPr>
        <p:spPr bwMode="auto">
          <a:xfrm>
            <a:off x="533400" y="13716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Multiplexing / multiple access / duplexing (1)</a:t>
            </a:r>
            <a:endParaRPr lang="en-US" altLang="en-US" sz="2400">
              <a:solidFill>
                <a:srgbClr val="0000FF"/>
              </a:solidFill>
            </a:endParaRPr>
          </a:p>
        </p:txBody>
      </p:sp>
      <p:sp>
        <p:nvSpPr>
          <p:cNvPr id="107528" name="Text Box 8">
            <a:extLst>
              <a:ext uri="{FF2B5EF4-FFF2-40B4-BE49-F238E27FC236}">
                <a16:creationId xmlns:a16="http://schemas.microsoft.com/office/drawing/2014/main" id="{72159E6A-8042-4604-9927-3A11ADEB428E}"/>
              </a:ext>
            </a:extLst>
          </p:cNvPr>
          <p:cNvSpPr txBox="1">
            <a:spLocks noChangeArrowheads="1"/>
          </p:cNvSpPr>
          <p:nvPr/>
        </p:nvSpPr>
        <p:spPr bwMode="auto">
          <a:xfrm>
            <a:off x="762000" y="2133600"/>
            <a:ext cx="76962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solidFill>
                  <a:srgbClr val="0000FF"/>
                </a:solidFill>
              </a:rPr>
              <a:t>Multiplexing / multiple access</a:t>
            </a:r>
          </a:p>
          <a:p>
            <a:pPr>
              <a:spcBef>
                <a:spcPct val="50000"/>
              </a:spcBef>
            </a:pPr>
            <a:r>
              <a:rPr lang="fi-FI" altLang="en-US"/>
              <a:t>Signals to/from different users share a common channel using time division methods (TDM/TDMA, CSMA), frequency division methods (FDM/FDMA), or CDMA.</a:t>
            </a:r>
          </a:p>
          <a:p>
            <a:pPr>
              <a:spcBef>
                <a:spcPct val="100000"/>
              </a:spcBef>
            </a:pPr>
            <a:r>
              <a:rPr lang="fi-FI" altLang="en-US">
                <a:solidFill>
                  <a:srgbClr val="0000FF"/>
                </a:solidFill>
              </a:rPr>
              <a:t>Duplexing:</a:t>
            </a:r>
          </a:p>
          <a:p>
            <a:pPr>
              <a:spcBef>
                <a:spcPct val="50000"/>
              </a:spcBef>
            </a:pPr>
            <a:r>
              <a:rPr lang="fi-FI" altLang="en-US"/>
              <a:t>The signals moving between two elements in opposite directions can be separated using time division duplexing (TDD) or frequency division duplexing (FDD). In the case of CSMA, duplexing is not relevant. </a:t>
            </a:r>
          </a:p>
        </p:txBody>
      </p:sp>
    </p:spTree>
    <p:extLst>
      <p:ext uri="{BB962C8B-B14F-4D97-AF65-F5344CB8AC3E}">
        <p14:creationId xmlns:p14="http://schemas.microsoft.com/office/powerpoint/2010/main" val="1168571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A7945F3-0900-4BC3-84E8-D9095C54645C}"/>
              </a:ext>
            </a:extLst>
          </p:cNvPr>
          <p:cNvSpPr>
            <a:spLocks noGrp="1"/>
          </p:cNvSpPr>
          <p:nvPr>
            <p:ph type="ftr" sz="quarter" idx="10"/>
          </p:nvPr>
        </p:nvSpPr>
        <p:spPr/>
        <p:txBody>
          <a:bodyPr/>
          <a:lstStyle/>
          <a:p>
            <a:r>
              <a:rPr lang="en-GB" altLang="en-US"/>
              <a:t>S-72.3240 Wireless Personal, Local, Metropolitan, and Wide Area Networks</a:t>
            </a:r>
          </a:p>
        </p:txBody>
      </p:sp>
      <p:sp>
        <p:nvSpPr>
          <p:cNvPr id="8" name="Slide Number Placeholder 7">
            <a:extLst>
              <a:ext uri="{FF2B5EF4-FFF2-40B4-BE49-F238E27FC236}">
                <a16:creationId xmlns:a16="http://schemas.microsoft.com/office/drawing/2014/main" id="{B7EB7958-2DB6-4A9F-B91F-4D901AE2E573}"/>
              </a:ext>
            </a:extLst>
          </p:cNvPr>
          <p:cNvSpPr>
            <a:spLocks noGrp="1"/>
          </p:cNvSpPr>
          <p:nvPr>
            <p:ph type="sldNum" sz="quarter" idx="11"/>
          </p:nvPr>
        </p:nvSpPr>
        <p:spPr/>
        <p:txBody>
          <a:bodyPr/>
          <a:lstStyle/>
          <a:p>
            <a:fld id="{EDFA7440-A258-43AA-808F-3422834357D3}" type="slidenum">
              <a:rPr lang="en-GB" altLang="en-US"/>
              <a:pPr/>
              <a:t>36</a:t>
            </a:fld>
            <a:endParaRPr lang="en-GB" altLang="en-US"/>
          </a:p>
        </p:txBody>
      </p:sp>
      <p:sp>
        <p:nvSpPr>
          <p:cNvPr id="108547" name="Text Box 3">
            <a:extLst>
              <a:ext uri="{FF2B5EF4-FFF2-40B4-BE49-F238E27FC236}">
                <a16:creationId xmlns:a16="http://schemas.microsoft.com/office/drawing/2014/main" id="{2C970C59-06B7-4F4F-805C-7B6FF83A1238}"/>
              </a:ext>
            </a:extLst>
          </p:cNvPr>
          <p:cNvSpPr txBox="1">
            <a:spLocks noChangeArrowheads="1"/>
          </p:cNvSpPr>
          <p:nvPr/>
        </p:nvSpPr>
        <p:spPr bwMode="auto">
          <a:xfrm>
            <a:off x="838200" y="2133600"/>
            <a:ext cx="320040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i="1"/>
              <a:t>Network</a:t>
            </a:r>
          </a:p>
          <a:p>
            <a:pPr>
              <a:spcBef>
                <a:spcPct val="80000"/>
              </a:spcBef>
            </a:pPr>
            <a:r>
              <a:rPr lang="fi-FI" altLang="en-US">
                <a:solidFill>
                  <a:srgbClr val="0000FF"/>
                </a:solidFill>
              </a:rPr>
              <a:t>IEEE 802.15.1 WPAN (Bluetooth)</a:t>
            </a:r>
          </a:p>
          <a:p>
            <a:pPr>
              <a:spcBef>
                <a:spcPct val="50000"/>
              </a:spcBef>
            </a:pPr>
            <a:r>
              <a:rPr lang="fi-FI" altLang="en-US">
                <a:solidFill>
                  <a:srgbClr val="0000FF"/>
                </a:solidFill>
              </a:rPr>
              <a:t>IEEE 802.15.4 LR-WPAN (ZigBee)</a:t>
            </a:r>
          </a:p>
          <a:p>
            <a:pPr>
              <a:spcBef>
                <a:spcPct val="50000"/>
              </a:spcBef>
            </a:pPr>
            <a:r>
              <a:rPr lang="fi-FI" altLang="en-US">
                <a:solidFill>
                  <a:srgbClr val="0000FF"/>
                </a:solidFill>
              </a:rPr>
              <a:t>IEEE 802.11 WLAN (WiFi)</a:t>
            </a:r>
          </a:p>
          <a:p>
            <a:pPr>
              <a:spcBef>
                <a:spcPct val="50000"/>
              </a:spcBef>
            </a:pPr>
            <a:r>
              <a:rPr lang="fi-FI" altLang="en-US">
                <a:solidFill>
                  <a:srgbClr val="0000FF"/>
                </a:solidFill>
              </a:rPr>
              <a:t>IEEE 802.16 WMAN (WiMAX)</a:t>
            </a:r>
          </a:p>
        </p:txBody>
      </p:sp>
      <p:sp>
        <p:nvSpPr>
          <p:cNvPr id="108548" name="Text Box 4">
            <a:extLst>
              <a:ext uri="{FF2B5EF4-FFF2-40B4-BE49-F238E27FC236}">
                <a16:creationId xmlns:a16="http://schemas.microsoft.com/office/drawing/2014/main" id="{DA2920CF-3B0D-44D2-BFE9-3002BF71F85B}"/>
              </a:ext>
            </a:extLst>
          </p:cNvPr>
          <p:cNvSpPr txBox="1">
            <a:spLocks noChangeArrowheads="1"/>
          </p:cNvSpPr>
          <p:nvPr/>
        </p:nvSpPr>
        <p:spPr bwMode="auto">
          <a:xfrm>
            <a:off x="4343400" y="2133600"/>
            <a:ext cx="403860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i="1"/>
              <a:t>Multiplexing / MA / duplexing</a:t>
            </a:r>
          </a:p>
          <a:p>
            <a:pPr>
              <a:spcBef>
                <a:spcPct val="80000"/>
              </a:spcBef>
            </a:pPr>
            <a:r>
              <a:rPr lang="fi-FI" altLang="en-US">
                <a:solidFill>
                  <a:srgbClr val="FF0000"/>
                </a:solidFill>
              </a:rPr>
              <a:t>TDMA / </a:t>
            </a:r>
            <a:r>
              <a:rPr lang="fi-FI" altLang="en-US">
                <a:solidFill>
                  <a:srgbClr val="008000"/>
                </a:solidFill>
              </a:rPr>
              <a:t>TDD</a:t>
            </a:r>
          </a:p>
          <a:p>
            <a:endParaRPr lang="fi-FI" altLang="en-US">
              <a:solidFill>
                <a:srgbClr val="FF0000"/>
              </a:solidFill>
            </a:endParaRPr>
          </a:p>
          <a:p>
            <a:pPr>
              <a:spcBef>
                <a:spcPct val="50000"/>
              </a:spcBef>
            </a:pPr>
            <a:r>
              <a:rPr lang="fi-FI" altLang="en-US">
                <a:solidFill>
                  <a:srgbClr val="FF0000"/>
                </a:solidFill>
              </a:rPr>
              <a:t>CSMA/CA</a:t>
            </a:r>
          </a:p>
          <a:p>
            <a:endParaRPr lang="fi-FI" altLang="en-US">
              <a:solidFill>
                <a:srgbClr val="FF0000"/>
              </a:solidFill>
            </a:endParaRPr>
          </a:p>
          <a:p>
            <a:pPr>
              <a:spcBef>
                <a:spcPct val="50000"/>
              </a:spcBef>
            </a:pPr>
            <a:r>
              <a:rPr lang="fi-FI" altLang="en-US">
                <a:solidFill>
                  <a:srgbClr val="FF0000"/>
                </a:solidFill>
              </a:rPr>
              <a:t>CSMA/CA</a:t>
            </a:r>
          </a:p>
          <a:p>
            <a:endParaRPr lang="fi-FI" altLang="en-US">
              <a:solidFill>
                <a:srgbClr val="FF0000"/>
              </a:solidFill>
            </a:endParaRPr>
          </a:p>
          <a:p>
            <a:pPr>
              <a:spcBef>
                <a:spcPct val="50000"/>
              </a:spcBef>
            </a:pPr>
            <a:r>
              <a:rPr lang="fi-FI" altLang="en-US">
                <a:solidFill>
                  <a:srgbClr val="FF0000"/>
                </a:solidFill>
              </a:rPr>
              <a:t>TDM/TDMA (down/uplink) /</a:t>
            </a:r>
          </a:p>
          <a:p>
            <a:r>
              <a:rPr lang="fi-FI" altLang="en-US">
                <a:solidFill>
                  <a:srgbClr val="008000"/>
                </a:solidFill>
              </a:rPr>
              <a:t>TDD or (semi-duplex) FDD</a:t>
            </a:r>
            <a:r>
              <a:rPr lang="fi-FI" altLang="en-US">
                <a:solidFill>
                  <a:srgbClr val="FF0000"/>
                </a:solidFill>
              </a:rPr>
              <a:t> </a:t>
            </a:r>
          </a:p>
        </p:txBody>
      </p:sp>
      <p:sp>
        <p:nvSpPr>
          <p:cNvPr id="108549" name="Line 5">
            <a:extLst>
              <a:ext uri="{FF2B5EF4-FFF2-40B4-BE49-F238E27FC236}">
                <a16:creationId xmlns:a16="http://schemas.microsoft.com/office/drawing/2014/main" id="{4224C085-7891-4E38-AA3A-6BC916846722}"/>
              </a:ext>
            </a:extLst>
          </p:cNvPr>
          <p:cNvSpPr>
            <a:spLocks noChangeShapeType="1"/>
          </p:cNvSpPr>
          <p:nvPr/>
        </p:nvSpPr>
        <p:spPr bwMode="auto">
          <a:xfrm>
            <a:off x="914400" y="2590800"/>
            <a:ext cx="723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0" name="Line 6">
            <a:extLst>
              <a:ext uri="{FF2B5EF4-FFF2-40B4-BE49-F238E27FC236}">
                <a16:creationId xmlns:a16="http://schemas.microsoft.com/office/drawing/2014/main" id="{C8D2F0F7-C5AA-41E9-8039-1B3E90E2132E}"/>
              </a:ext>
            </a:extLst>
          </p:cNvPr>
          <p:cNvSpPr>
            <a:spLocks noChangeShapeType="1"/>
          </p:cNvSpPr>
          <p:nvPr/>
        </p:nvSpPr>
        <p:spPr bwMode="auto">
          <a:xfrm>
            <a:off x="914400" y="5715000"/>
            <a:ext cx="723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1" name="Text Box 7">
            <a:extLst>
              <a:ext uri="{FF2B5EF4-FFF2-40B4-BE49-F238E27FC236}">
                <a16:creationId xmlns:a16="http://schemas.microsoft.com/office/drawing/2014/main" id="{F5973039-5E93-42C5-9ED1-C147F438E4F2}"/>
              </a:ext>
            </a:extLst>
          </p:cNvPr>
          <p:cNvSpPr txBox="1">
            <a:spLocks noChangeArrowheads="1"/>
          </p:cNvSpPr>
          <p:nvPr/>
        </p:nvSpPr>
        <p:spPr bwMode="auto">
          <a:xfrm>
            <a:off x="533400" y="13716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Multiplexing / multiple access / duplexing (2)</a:t>
            </a:r>
            <a:endParaRPr lang="en-US" altLang="en-US" sz="2400">
              <a:solidFill>
                <a:srgbClr val="0000FF"/>
              </a:solidFill>
            </a:endParaRPr>
          </a:p>
        </p:txBody>
      </p:sp>
    </p:spTree>
    <p:extLst>
      <p:ext uri="{BB962C8B-B14F-4D97-AF65-F5344CB8AC3E}">
        <p14:creationId xmlns:p14="http://schemas.microsoft.com/office/powerpoint/2010/main" val="3137003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4DDECCD-4B77-4133-9130-EFDFF145E18C}"/>
              </a:ext>
            </a:extLst>
          </p:cNvPr>
          <p:cNvSpPr>
            <a:spLocks noGrp="1"/>
          </p:cNvSpPr>
          <p:nvPr>
            <p:ph type="ftr" sz="quarter" idx="10"/>
          </p:nvPr>
        </p:nvSpPr>
        <p:spPr/>
        <p:txBody>
          <a:bodyPr/>
          <a:lstStyle/>
          <a:p>
            <a:r>
              <a:rPr lang="en-GB" altLang="en-US"/>
              <a:t>S-72.3240 Wireless Personal, Local, Metropolitan, and Wide Area Networks</a:t>
            </a:r>
          </a:p>
        </p:txBody>
      </p:sp>
      <p:sp>
        <p:nvSpPr>
          <p:cNvPr id="8" name="Slide Number Placeholder 7">
            <a:extLst>
              <a:ext uri="{FF2B5EF4-FFF2-40B4-BE49-F238E27FC236}">
                <a16:creationId xmlns:a16="http://schemas.microsoft.com/office/drawing/2014/main" id="{8E5B22E6-5681-41E6-88C3-B28D04F8B042}"/>
              </a:ext>
            </a:extLst>
          </p:cNvPr>
          <p:cNvSpPr>
            <a:spLocks noGrp="1"/>
          </p:cNvSpPr>
          <p:nvPr>
            <p:ph type="sldNum" sz="quarter" idx="11"/>
          </p:nvPr>
        </p:nvSpPr>
        <p:spPr/>
        <p:txBody>
          <a:bodyPr/>
          <a:lstStyle/>
          <a:p>
            <a:fld id="{823CCE2E-8863-4DB2-9963-4E7CEF093252}" type="slidenum">
              <a:rPr lang="en-GB" altLang="en-US"/>
              <a:pPr/>
              <a:t>37</a:t>
            </a:fld>
            <a:endParaRPr lang="en-GB" altLang="en-US"/>
          </a:p>
        </p:txBody>
      </p:sp>
      <p:sp>
        <p:nvSpPr>
          <p:cNvPr id="109570" name="Text Box 2">
            <a:extLst>
              <a:ext uri="{FF2B5EF4-FFF2-40B4-BE49-F238E27FC236}">
                <a16:creationId xmlns:a16="http://schemas.microsoft.com/office/drawing/2014/main" id="{B2D74E0E-B528-4D53-B364-594D9A060359}"/>
              </a:ext>
            </a:extLst>
          </p:cNvPr>
          <p:cNvSpPr txBox="1">
            <a:spLocks noChangeArrowheads="1"/>
          </p:cNvSpPr>
          <p:nvPr/>
        </p:nvSpPr>
        <p:spPr bwMode="auto">
          <a:xfrm>
            <a:off x="838200" y="2133600"/>
            <a:ext cx="320040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i="1"/>
              <a:t>Network</a:t>
            </a:r>
          </a:p>
          <a:p>
            <a:pPr>
              <a:spcBef>
                <a:spcPct val="80000"/>
              </a:spcBef>
            </a:pPr>
            <a:r>
              <a:rPr lang="fi-FI" altLang="en-US">
                <a:solidFill>
                  <a:srgbClr val="0000FF"/>
                </a:solidFill>
              </a:rPr>
              <a:t>IEEE 802.15.1 WPAN (Bluetooth)</a:t>
            </a:r>
          </a:p>
          <a:p>
            <a:pPr>
              <a:spcBef>
                <a:spcPct val="50000"/>
              </a:spcBef>
            </a:pPr>
            <a:r>
              <a:rPr lang="fi-FI" altLang="en-US">
                <a:solidFill>
                  <a:srgbClr val="0000FF"/>
                </a:solidFill>
              </a:rPr>
              <a:t>IEEE 802.15.4 LR-WPAN (ZigBee)</a:t>
            </a:r>
          </a:p>
          <a:p>
            <a:pPr>
              <a:spcBef>
                <a:spcPct val="50000"/>
              </a:spcBef>
            </a:pPr>
            <a:r>
              <a:rPr lang="fi-FI" altLang="en-US">
                <a:solidFill>
                  <a:srgbClr val="0000FF"/>
                </a:solidFill>
              </a:rPr>
              <a:t>IEEE 802.11 WLAN (WiFi)</a:t>
            </a:r>
          </a:p>
          <a:p>
            <a:pPr>
              <a:spcBef>
                <a:spcPct val="50000"/>
              </a:spcBef>
            </a:pPr>
            <a:r>
              <a:rPr lang="fi-FI" altLang="en-US">
                <a:solidFill>
                  <a:srgbClr val="0000FF"/>
                </a:solidFill>
              </a:rPr>
              <a:t>IEEE 802.16 WMAN (WiMAX)</a:t>
            </a:r>
          </a:p>
        </p:txBody>
      </p:sp>
      <p:sp>
        <p:nvSpPr>
          <p:cNvPr id="109571" name="Text Box 3">
            <a:extLst>
              <a:ext uri="{FF2B5EF4-FFF2-40B4-BE49-F238E27FC236}">
                <a16:creationId xmlns:a16="http://schemas.microsoft.com/office/drawing/2014/main" id="{B95A7EDD-B667-45C7-A5F0-26484DA4CFDC}"/>
              </a:ext>
            </a:extLst>
          </p:cNvPr>
          <p:cNvSpPr txBox="1">
            <a:spLocks noChangeArrowheads="1"/>
          </p:cNvSpPr>
          <p:nvPr/>
        </p:nvSpPr>
        <p:spPr bwMode="auto">
          <a:xfrm>
            <a:off x="4343400" y="2133600"/>
            <a:ext cx="403860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i="1"/>
              <a:t>Maximum data rate</a:t>
            </a:r>
          </a:p>
          <a:p>
            <a:pPr>
              <a:spcBef>
                <a:spcPct val="80000"/>
              </a:spcBef>
            </a:pPr>
            <a:r>
              <a:rPr lang="fi-FI" altLang="en-US">
                <a:solidFill>
                  <a:srgbClr val="FF0000"/>
                </a:solidFill>
              </a:rPr>
              <a:t>1 Mbit/s (Bluetooth v. 1.2)</a:t>
            </a:r>
            <a:endParaRPr lang="fi-FI" altLang="en-US">
              <a:solidFill>
                <a:srgbClr val="008000"/>
              </a:solidFill>
            </a:endParaRPr>
          </a:p>
          <a:p>
            <a:r>
              <a:rPr lang="fi-FI" altLang="en-US">
                <a:solidFill>
                  <a:srgbClr val="FF0000"/>
                </a:solidFill>
              </a:rPr>
              <a:t>3 Mbit/s (Bluetooth v. 2.0)</a:t>
            </a:r>
          </a:p>
          <a:p>
            <a:pPr>
              <a:spcBef>
                <a:spcPct val="50000"/>
              </a:spcBef>
            </a:pPr>
            <a:r>
              <a:rPr lang="fi-FI" altLang="en-US">
                <a:solidFill>
                  <a:srgbClr val="FF0000"/>
                </a:solidFill>
              </a:rPr>
              <a:t>250 kbit/s</a:t>
            </a:r>
          </a:p>
          <a:p>
            <a:endParaRPr lang="fi-FI" altLang="en-US">
              <a:solidFill>
                <a:srgbClr val="FF0000"/>
              </a:solidFill>
            </a:endParaRPr>
          </a:p>
          <a:p>
            <a:pPr>
              <a:spcBef>
                <a:spcPct val="50000"/>
              </a:spcBef>
            </a:pPr>
            <a:r>
              <a:rPr lang="fi-FI" altLang="en-US">
                <a:solidFill>
                  <a:srgbClr val="FF0000"/>
                </a:solidFill>
              </a:rPr>
              <a:t>11 Mbit/s (802.11b)</a:t>
            </a:r>
          </a:p>
          <a:p>
            <a:r>
              <a:rPr lang="fi-FI" altLang="en-US">
                <a:solidFill>
                  <a:srgbClr val="FF0000"/>
                </a:solidFill>
              </a:rPr>
              <a:t>54 Mbit/s (802.11g)</a:t>
            </a:r>
          </a:p>
          <a:p>
            <a:pPr>
              <a:spcBef>
                <a:spcPct val="50000"/>
              </a:spcBef>
            </a:pPr>
            <a:r>
              <a:rPr lang="fi-FI" altLang="en-US">
                <a:solidFill>
                  <a:srgbClr val="FF0000"/>
                </a:solidFill>
              </a:rPr>
              <a:t>134 Mbit/s</a:t>
            </a:r>
          </a:p>
          <a:p>
            <a:r>
              <a:rPr lang="fi-FI" altLang="en-US">
                <a:solidFill>
                  <a:srgbClr val="FF0000"/>
                </a:solidFill>
              </a:rPr>
              <a:t> </a:t>
            </a:r>
          </a:p>
        </p:txBody>
      </p:sp>
      <p:sp>
        <p:nvSpPr>
          <p:cNvPr id="109572" name="Line 4">
            <a:extLst>
              <a:ext uri="{FF2B5EF4-FFF2-40B4-BE49-F238E27FC236}">
                <a16:creationId xmlns:a16="http://schemas.microsoft.com/office/drawing/2014/main" id="{2C9C0B3E-442A-42BA-BDE7-A8475AA501A7}"/>
              </a:ext>
            </a:extLst>
          </p:cNvPr>
          <p:cNvSpPr>
            <a:spLocks noChangeShapeType="1"/>
          </p:cNvSpPr>
          <p:nvPr/>
        </p:nvSpPr>
        <p:spPr bwMode="auto">
          <a:xfrm>
            <a:off x="914400" y="2590800"/>
            <a:ext cx="723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73" name="Line 5">
            <a:extLst>
              <a:ext uri="{FF2B5EF4-FFF2-40B4-BE49-F238E27FC236}">
                <a16:creationId xmlns:a16="http://schemas.microsoft.com/office/drawing/2014/main" id="{392BF5B3-D89A-4011-8BF0-C4E340B931E8}"/>
              </a:ext>
            </a:extLst>
          </p:cNvPr>
          <p:cNvSpPr>
            <a:spLocks noChangeShapeType="1"/>
          </p:cNvSpPr>
          <p:nvPr/>
        </p:nvSpPr>
        <p:spPr bwMode="auto">
          <a:xfrm>
            <a:off x="914400" y="5715000"/>
            <a:ext cx="723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74" name="Text Box 6">
            <a:extLst>
              <a:ext uri="{FF2B5EF4-FFF2-40B4-BE49-F238E27FC236}">
                <a16:creationId xmlns:a16="http://schemas.microsoft.com/office/drawing/2014/main" id="{ED587165-EFAC-4F1F-B0BA-53AF93313C5C}"/>
              </a:ext>
            </a:extLst>
          </p:cNvPr>
          <p:cNvSpPr txBox="1">
            <a:spLocks noChangeArrowheads="1"/>
          </p:cNvSpPr>
          <p:nvPr/>
        </p:nvSpPr>
        <p:spPr bwMode="auto">
          <a:xfrm>
            <a:off x="533400" y="13716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Maximum channel data rates</a:t>
            </a:r>
            <a:endParaRPr lang="en-US" altLang="en-US" sz="2400">
              <a:solidFill>
                <a:srgbClr val="0000FF"/>
              </a:solidFill>
            </a:endParaRPr>
          </a:p>
        </p:txBody>
      </p:sp>
    </p:spTree>
    <p:extLst>
      <p:ext uri="{BB962C8B-B14F-4D97-AF65-F5344CB8AC3E}">
        <p14:creationId xmlns:p14="http://schemas.microsoft.com/office/powerpoint/2010/main" val="2247235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22623A34-7720-411D-9D3D-BEAA7A2490C8}"/>
              </a:ext>
            </a:extLst>
          </p:cNvPr>
          <p:cNvSpPr>
            <a:spLocks noGrp="1"/>
          </p:cNvSpPr>
          <p:nvPr>
            <p:ph type="ftr" sz="quarter" idx="10"/>
          </p:nvPr>
        </p:nvSpPr>
        <p:spPr/>
        <p:txBody>
          <a:bodyPr/>
          <a:lstStyle/>
          <a:p>
            <a:r>
              <a:rPr lang="en-GB" altLang="en-US"/>
              <a:t>S-72.3240 Wireless Personal, Local, Metropolitan, and Wide Area Networks</a:t>
            </a:r>
          </a:p>
        </p:txBody>
      </p:sp>
      <p:sp>
        <p:nvSpPr>
          <p:cNvPr id="20" name="Slide Number Placeholder 19">
            <a:extLst>
              <a:ext uri="{FF2B5EF4-FFF2-40B4-BE49-F238E27FC236}">
                <a16:creationId xmlns:a16="http://schemas.microsoft.com/office/drawing/2014/main" id="{9292A4E8-DA5E-4194-9AEF-C3B1B811ED7C}"/>
              </a:ext>
            </a:extLst>
          </p:cNvPr>
          <p:cNvSpPr>
            <a:spLocks noGrp="1"/>
          </p:cNvSpPr>
          <p:nvPr>
            <p:ph type="sldNum" sz="quarter" idx="11"/>
          </p:nvPr>
        </p:nvSpPr>
        <p:spPr/>
        <p:txBody>
          <a:bodyPr/>
          <a:lstStyle/>
          <a:p>
            <a:fld id="{9AA879DC-1AC3-4087-A7B2-2243A7421139}" type="slidenum">
              <a:rPr lang="en-GB" altLang="en-US"/>
              <a:pPr/>
              <a:t>38</a:t>
            </a:fld>
            <a:endParaRPr lang="en-GB" altLang="en-US"/>
          </a:p>
        </p:txBody>
      </p:sp>
      <p:sp>
        <p:nvSpPr>
          <p:cNvPr id="87043" name="Text Box 3">
            <a:extLst>
              <a:ext uri="{FF2B5EF4-FFF2-40B4-BE49-F238E27FC236}">
                <a16:creationId xmlns:a16="http://schemas.microsoft.com/office/drawing/2014/main" id="{D8B9EE7F-D4D6-481F-8006-31D06E4E15F2}"/>
              </a:ext>
            </a:extLst>
          </p:cNvPr>
          <p:cNvSpPr txBox="1">
            <a:spLocks noChangeArrowheads="1"/>
          </p:cNvSpPr>
          <p:nvPr/>
        </p:nvSpPr>
        <p:spPr bwMode="auto">
          <a:xfrm>
            <a:off x="1066800" y="1371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Addressing</a:t>
            </a:r>
            <a:endParaRPr lang="en-US" altLang="en-US" sz="2400">
              <a:solidFill>
                <a:srgbClr val="0000FF"/>
              </a:solidFill>
            </a:endParaRPr>
          </a:p>
        </p:txBody>
      </p:sp>
      <p:sp>
        <p:nvSpPr>
          <p:cNvPr id="87044" name="Text Box 4">
            <a:extLst>
              <a:ext uri="{FF2B5EF4-FFF2-40B4-BE49-F238E27FC236}">
                <a16:creationId xmlns:a16="http://schemas.microsoft.com/office/drawing/2014/main" id="{93B6F32D-C439-47DC-B682-9448D0F70644}"/>
              </a:ext>
            </a:extLst>
          </p:cNvPr>
          <p:cNvSpPr txBox="1">
            <a:spLocks noChangeArrowheads="1"/>
          </p:cNvSpPr>
          <p:nvPr/>
        </p:nvSpPr>
        <p:spPr bwMode="auto">
          <a:xfrm>
            <a:off x="762000" y="2133600"/>
            <a:ext cx="769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In a LAN environment, devices are logically separated using 48-bit globally unique MAC addresses: </a:t>
            </a:r>
            <a:endParaRPr lang="en-US" altLang="en-US"/>
          </a:p>
        </p:txBody>
      </p:sp>
      <p:sp>
        <p:nvSpPr>
          <p:cNvPr id="87067" name="Text Box 27">
            <a:extLst>
              <a:ext uri="{FF2B5EF4-FFF2-40B4-BE49-F238E27FC236}">
                <a16:creationId xmlns:a16="http://schemas.microsoft.com/office/drawing/2014/main" id="{6A92518B-21E6-4E19-8F64-8ACEFB787520}"/>
              </a:ext>
            </a:extLst>
          </p:cNvPr>
          <p:cNvSpPr txBox="1">
            <a:spLocks noChangeArrowheads="1"/>
          </p:cNvSpPr>
          <p:nvPr/>
        </p:nvSpPr>
        <p:spPr bwMode="auto">
          <a:xfrm>
            <a:off x="762000" y="4038600"/>
            <a:ext cx="769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In IPv4 networks (e.g. Internet), nodes are logically separated using 32-bit globally unique IP addresses: </a:t>
            </a:r>
            <a:endParaRPr lang="en-US" altLang="en-US"/>
          </a:p>
        </p:txBody>
      </p:sp>
      <p:sp>
        <p:nvSpPr>
          <p:cNvPr id="87071" name="Rectangle 31">
            <a:extLst>
              <a:ext uri="{FF2B5EF4-FFF2-40B4-BE49-F238E27FC236}">
                <a16:creationId xmlns:a16="http://schemas.microsoft.com/office/drawing/2014/main" id="{F9375F7E-3B1D-4007-B7F6-CAA1543E6876}"/>
              </a:ext>
            </a:extLst>
          </p:cNvPr>
          <p:cNvSpPr>
            <a:spLocks noChangeArrowheads="1"/>
          </p:cNvSpPr>
          <p:nvPr/>
        </p:nvSpPr>
        <p:spPr bwMode="auto">
          <a:xfrm>
            <a:off x="838200" y="3352800"/>
            <a:ext cx="914400" cy="304800"/>
          </a:xfrm>
          <a:prstGeom prst="rect">
            <a:avLst/>
          </a:prstGeom>
          <a:solidFill>
            <a:srgbClr val="66CC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fi-FI" altLang="en-US" sz="1600"/>
              <a:t>00</a:t>
            </a:r>
            <a:endParaRPr lang="en-US" altLang="en-US" sz="1600"/>
          </a:p>
        </p:txBody>
      </p:sp>
      <p:sp>
        <p:nvSpPr>
          <p:cNvPr id="87072" name="Rectangle 32">
            <a:extLst>
              <a:ext uri="{FF2B5EF4-FFF2-40B4-BE49-F238E27FC236}">
                <a16:creationId xmlns:a16="http://schemas.microsoft.com/office/drawing/2014/main" id="{A1A293CB-7391-4CCB-8307-8888B4043249}"/>
              </a:ext>
            </a:extLst>
          </p:cNvPr>
          <p:cNvSpPr>
            <a:spLocks noChangeArrowheads="1"/>
          </p:cNvSpPr>
          <p:nvPr/>
        </p:nvSpPr>
        <p:spPr bwMode="auto">
          <a:xfrm>
            <a:off x="1752600" y="3352800"/>
            <a:ext cx="914400" cy="304800"/>
          </a:xfrm>
          <a:prstGeom prst="rect">
            <a:avLst/>
          </a:prstGeom>
          <a:solidFill>
            <a:srgbClr val="66CC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fi-FI" altLang="en-US" sz="1600"/>
              <a:t>90</a:t>
            </a:r>
            <a:endParaRPr lang="en-US" altLang="en-US" sz="1600"/>
          </a:p>
        </p:txBody>
      </p:sp>
      <p:sp>
        <p:nvSpPr>
          <p:cNvPr id="87073" name="Rectangle 33">
            <a:extLst>
              <a:ext uri="{FF2B5EF4-FFF2-40B4-BE49-F238E27FC236}">
                <a16:creationId xmlns:a16="http://schemas.microsoft.com/office/drawing/2014/main" id="{D7603381-CC40-47CB-9DC0-CBBDFEA5EE1A}"/>
              </a:ext>
            </a:extLst>
          </p:cNvPr>
          <p:cNvSpPr>
            <a:spLocks noChangeArrowheads="1"/>
          </p:cNvSpPr>
          <p:nvPr/>
        </p:nvSpPr>
        <p:spPr bwMode="auto">
          <a:xfrm>
            <a:off x="2667000" y="3352800"/>
            <a:ext cx="914400" cy="304800"/>
          </a:xfrm>
          <a:prstGeom prst="rect">
            <a:avLst/>
          </a:prstGeom>
          <a:solidFill>
            <a:srgbClr val="66CC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fi-FI" altLang="en-US" sz="1600"/>
              <a:t>4B</a:t>
            </a:r>
            <a:endParaRPr lang="en-US" altLang="en-US" sz="1600"/>
          </a:p>
        </p:txBody>
      </p:sp>
      <p:sp>
        <p:nvSpPr>
          <p:cNvPr id="87074" name="Rectangle 34">
            <a:extLst>
              <a:ext uri="{FF2B5EF4-FFF2-40B4-BE49-F238E27FC236}">
                <a16:creationId xmlns:a16="http://schemas.microsoft.com/office/drawing/2014/main" id="{63DBF37C-379D-43F1-A64E-C8A75C857692}"/>
              </a:ext>
            </a:extLst>
          </p:cNvPr>
          <p:cNvSpPr>
            <a:spLocks noChangeArrowheads="1"/>
          </p:cNvSpPr>
          <p:nvPr/>
        </p:nvSpPr>
        <p:spPr bwMode="auto">
          <a:xfrm>
            <a:off x="3581400" y="3352800"/>
            <a:ext cx="914400" cy="304800"/>
          </a:xfrm>
          <a:prstGeom prst="rect">
            <a:avLst/>
          </a:prstGeom>
          <a:solidFill>
            <a:srgbClr val="66CC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fi-FI" altLang="en-US" sz="1600"/>
              <a:t>00</a:t>
            </a:r>
            <a:endParaRPr lang="en-US" altLang="en-US" sz="1600"/>
          </a:p>
        </p:txBody>
      </p:sp>
      <p:sp>
        <p:nvSpPr>
          <p:cNvPr id="87075" name="Rectangle 35">
            <a:extLst>
              <a:ext uri="{FF2B5EF4-FFF2-40B4-BE49-F238E27FC236}">
                <a16:creationId xmlns:a16="http://schemas.microsoft.com/office/drawing/2014/main" id="{B578147D-8C85-4EB4-AD84-865149FF1094}"/>
              </a:ext>
            </a:extLst>
          </p:cNvPr>
          <p:cNvSpPr>
            <a:spLocks noChangeArrowheads="1"/>
          </p:cNvSpPr>
          <p:nvPr/>
        </p:nvSpPr>
        <p:spPr bwMode="auto">
          <a:xfrm>
            <a:off x="4495800" y="3352800"/>
            <a:ext cx="914400" cy="304800"/>
          </a:xfrm>
          <a:prstGeom prst="rect">
            <a:avLst/>
          </a:prstGeom>
          <a:solidFill>
            <a:srgbClr val="66CC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fi-FI" altLang="en-US" sz="1600"/>
              <a:t>0C</a:t>
            </a:r>
            <a:endParaRPr lang="en-US" altLang="en-US" sz="1600"/>
          </a:p>
        </p:txBody>
      </p:sp>
      <p:sp>
        <p:nvSpPr>
          <p:cNvPr id="87076" name="Rectangle 36">
            <a:extLst>
              <a:ext uri="{FF2B5EF4-FFF2-40B4-BE49-F238E27FC236}">
                <a16:creationId xmlns:a16="http://schemas.microsoft.com/office/drawing/2014/main" id="{6FCF4E6F-208C-4F11-93F6-E6C70C974E52}"/>
              </a:ext>
            </a:extLst>
          </p:cNvPr>
          <p:cNvSpPr>
            <a:spLocks noChangeArrowheads="1"/>
          </p:cNvSpPr>
          <p:nvPr/>
        </p:nvSpPr>
        <p:spPr bwMode="auto">
          <a:xfrm>
            <a:off x="5410200" y="3352800"/>
            <a:ext cx="914400" cy="304800"/>
          </a:xfrm>
          <a:prstGeom prst="rect">
            <a:avLst/>
          </a:prstGeom>
          <a:solidFill>
            <a:srgbClr val="66CC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fi-FI" altLang="en-US" sz="1600"/>
              <a:t>72</a:t>
            </a:r>
            <a:endParaRPr lang="en-US" altLang="en-US" sz="1600"/>
          </a:p>
        </p:txBody>
      </p:sp>
      <p:sp>
        <p:nvSpPr>
          <p:cNvPr id="87077" name="Text Box 37">
            <a:extLst>
              <a:ext uri="{FF2B5EF4-FFF2-40B4-BE49-F238E27FC236}">
                <a16:creationId xmlns:a16="http://schemas.microsoft.com/office/drawing/2014/main" id="{BEC628E9-C4DF-48DC-81AB-BC9A6E1D9C19}"/>
              </a:ext>
            </a:extLst>
          </p:cNvPr>
          <p:cNvSpPr txBox="1">
            <a:spLocks noChangeArrowheads="1"/>
          </p:cNvSpPr>
          <p:nvPr/>
        </p:nvSpPr>
        <p:spPr bwMode="auto">
          <a:xfrm>
            <a:off x="838200" y="2895600"/>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solidFill>
                  <a:srgbClr val="0000FF"/>
                </a:solidFill>
              </a:rPr>
              <a:t>Example:  00:90:4B:00:0C:72</a:t>
            </a:r>
            <a:endParaRPr lang="en-US" altLang="en-US">
              <a:solidFill>
                <a:srgbClr val="0000FF"/>
              </a:solidFill>
            </a:endParaRPr>
          </a:p>
        </p:txBody>
      </p:sp>
      <p:sp>
        <p:nvSpPr>
          <p:cNvPr id="87079" name="Rectangle 39">
            <a:extLst>
              <a:ext uri="{FF2B5EF4-FFF2-40B4-BE49-F238E27FC236}">
                <a16:creationId xmlns:a16="http://schemas.microsoft.com/office/drawing/2014/main" id="{E6F70808-F6F8-4870-9F4C-FE90D835DEFA}"/>
              </a:ext>
            </a:extLst>
          </p:cNvPr>
          <p:cNvSpPr>
            <a:spLocks noChangeArrowheads="1"/>
          </p:cNvSpPr>
          <p:nvPr/>
        </p:nvSpPr>
        <p:spPr bwMode="auto">
          <a:xfrm>
            <a:off x="838200" y="5257800"/>
            <a:ext cx="914400" cy="304800"/>
          </a:xfrm>
          <a:prstGeom prst="rect">
            <a:avLst/>
          </a:prstGeom>
          <a:solidFill>
            <a:srgbClr val="00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fi-FI" altLang="en-US" sz="1600"/>
              <a:t>124</a:t>
            </a:r>
            <a:endParaRPr lang="en-US" altLang="en-US" sz="1600"/>
          </a:p>
        </p:txBody>
      </p:sp>
      <p:sp>
        <p:nvSpPr>
          <p:cNvPr id="87080" name="Rectangle 40">
            <a:extLst>
              <a:ext uri="{FF2B5EF4-FFF2-40B4-BE49-F238E27FC236}">
                <a16:creationId xmlns:a16="http://schemas.microsoft.com/office/drawing/2014/main" id="{A3418F9D-F27B-4F4D-912E-2E4823172D31}"/>
              </a:ext>
            </a:extLst>
          </p:cNvPr>
          <p:cNvSpPr>
            <a:spLocks noChangeArrowheads="1"/>
          </p:cNvSpPr>
          <p:nvPr/>
        </p:nvSpPr>
        <p:spPr bwMode="auto">
          <a:xfrm>
            <a:off x="1752600" y="5257800"/>
            <a:ext cx="914400" cy="304800"/>
          </a:xfrm>
          <a:prstGeom prst="rect">
            <a:avLst/>
          </a:prstGeom>
          <a:solidFill>
            <a:srgbClr val="00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fi-FI" altLang="en-US" sz="1600"/>
              <a:t>2</a:t>
            </a:r>
            <a:endParaRPr lang="en-US" altLang="en-US" sz="1600"/>
          </a:p>
        </p:txBody>
      </p:sp>
      <p:sp>
        <p:nvSpPr>
          <p:cNvPr id="87081" name="Rectangle 41">
            <a:extLst>
              <a:ext uri="{FF2B5EF4-FFF2-40B4-BE49-F238E27FC236}">
                <a16:creationId xmlns:a16="http://schemas.microsoft.com/office/drawing/2014/main" id="{DBE4DC33-414F-48B6-A999-2C1961CC28DB}"/>
              </a:ext>
            </a:extLst>
          </p:cNvPr>
          <p:cNvSpPr>
            <a:spLocks noChangeArrowheads="1"/>
          </p:cNvSpPr>
          <p:nvPr/>
        </p:nvSpPr>
        <p:spPr bwMode="auto">
          <a:xfrm>
            <a:off x="2667000" y="5257800"/>
            <a:ext cx="914400" cy="304800"/>
          </a:xfrm>
          <a:prstGeom prst="rect">
            <a:avLst/>
          </a:prstGeom>
          <a:solidFill>
            <a:srgbClr val="00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fi-FI" altLang="en-US" sz="1600"/>
              <a:t>10</a:t>
            </a:r>
            <a:endParaRPr lang="en-US" altLang="en-US" sz="1600"/>
          </a:p>
        </p:txBody>
      </p:sp>
      <p:sp>
        <p:nvSpPr>
          <p:cNvPr id="87082" name="Rectangle 42">
            <a:extLst>
              <a:ext uri="{FF2B5EF4-FFF2-40B4-BE49-F238E27FC236}">
                <a16:creationId xmlns:a16="http://schemas.microsoft.com/office/drawing/2014/main" id="{D1700E9A-84E8-462C-8D3E-43A895E5D9C0}"/>
              </a:ext>
            </a:extLst>
          </p:cNvPr>
          <p:cNvSpPr>
            <a:spLocks noChangeArrowheads="1"/>
          </p:cNvSpPr>
          <p:nvPr/>
        </p:nvSpPr>
        <p:spPr bwMode="auto">
          <a:xfrm>
            <a:off x="3581400" y="5257800"/>
            <a:ext cx="914400" cy="304800"/>
          </a:xfrm>
          <a:prstGeom prst="rect">
            <a:avLst/>
          </a:prstGeom>
          <a:solidFill>
            <a:srgbClr val="00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fi-FI" altLang="en-US" sz="1600"/>
              <a:t>57</a:t>
            </a:r>
            <a:endParaRPr lang="en-US" altLang="en-US" sz="1600"/>
          </a:p>
        </p:txBody>
      </p:sp>
      <p:sp>
        <p:nvSpPr>
          <p:cNvPr id="87084" name="Text Box 44">
            <a:extLst>
              <a:ext uri="{FF2B5EF4-FFF2-40B4-BE49-F238E27FC236}">
                <a16:creationId xmlns:a16="http://schemas.microsoft.com/office/drawing/2014/main" id="{C0C6B4FD-081D-4ACB-BB0D-85CD5AB3BE5D}"/>
              </a:ext>
            </a:extLst>
          </p:cNvPr>
          <p:cNvSpPr txBox="1">
            <a:spLocks noChangeArrowheads="1"/>
          </p:cNvSpPr>
          <p:nvPr/>
        </p:nvSpPr>
        <p:spPr bwMode="auto">
          <a:xfrm>
            <a:off x="838200" y="4800600"/>
            <a:ext cx="350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solidFill>
                  <a:srgbClr val="0000FF"/>
                </a:solidFill>
              </a:rPr>
              <a:t>Example:  124.2.10.57</a:t>
            </a:r>
            <a:endParaRPr lang="en-US" altLang="en-US">
              <a:solidFill>
                <a:srgbClr val="0000FF"/>
              </a:solidFill>
            </a:endParaRPr>
          </a:p>
        </p:txBody>
      </p:sp>
      <p:sp>
        <p:nvSpPr>
          <p:cNvPr id="87085" name="Text Box 45">
            <a:extLst>
              <a:ext uri="{FF2B5EF4-FFF2-40B4-BE49-F238E27FC236}">
                <a16:creationId xmlns:a16="http://schemas.microsoft.com/office/drawing/2014/main" id="{97D20196-DEF3-4CF6-A089-B30F29FC7B05}"/>
              </a:ext>
            </a:extLst>
          </p:cNvPr>
          <p:cNvSpPr txBox="1">
            <a:spLocks noChangeArrowheads="1"/>
          </p:cNvSpPr>
          <p:nvPr/>
        </p:nvSpPr>
        <p:spPr bwMode="auto">
          <a:xfrm>
            <a:off x="6781800" y="2895600"/>
            <a:ext cx="1600200" cy="82550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sz="1600"/>
              <a:t>Four bits in a hexadecimal number</a:t>
            </a:r>
            <a:endParaRPr lang="en-US" altLang="en-US" sz="1600"/>
          </a:p>
        </p:txBody>
      </p:sp>
      <p:sp>
        <p:nvSpPr>
          <p:cNvPr id="87086" name="Text Box 46">
            <a:extLst>
              <a:ext uri="{FF2B5EF4-FFF2-40B4-BE49-F238E27FC236}">
                <a16:creationId xmlns:a16="http://schemas.microsoft.com/office/drawing/2014/main" id="{7DB3DC8E-5C51-4059-9AA9-4F032B24FD56}"/>
              </a:ext>
            </a:extLst>
          </p:cNvPr>
          <p:cNvSpPr txBox="1">
            <a:spLocks noChangeArrowheads="1"/>
          </p:cNvSpPr>
          <p:nvPr/>
        </p:nvSpPr>
        <p:spPr bwMode="auto">
          <a:xfrm>
            <a:off x="4953000" y="5029200"/>
            <a:ext cx="1905000" cy="581025"/>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sz="1600"/>
              <a:t>Eight bits in a decimal number</a:t>
            </a:r>
            <a:endParaRPr lang="en-US" altLang="en-US" sz="1600"/>
          </a:p>
        </p:txBody>
      </p:sp>
    </p:spTree>
    <p:extLst>
      <p:ext uri="{BB962C8B-B14F-4D97-AF65-F5344CB8AC3E}">
        <p14:creationId xmlns:p14="http://schemas.microsoft.com/office/powerpoint/2010/main" val="3940982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19">
            <a:extLst>
              <a:ext uri="{FF2B5EF4-FFF2-40B4-BE49-F238E27FC236}">
                <a16:creationId xmlns:a16="http://schemas.microsoft.com/office/drawing/2014/main" id="{12CBF078-1279-4C3D-8229-9715DA908ABD}"/>
              </a:ext>
            </a:extLst>
          </p:cNvPr>
          <p:cNvSpPr>
            <a:spLocks noGrp="1"/>
          </p:cNvSpPr>
          <p:nvPr>
            <p:ph type="ftr" sz="quarter" idx="10"/>
          </p:nvPr>
        </p:nvSpPr>
        <p:spPr/>
        <p:txBody>
          <a:bodyPr/>
          <a:lstStyle/>
          <a:p>
            <a:r>
              <a:rPr lang="en-GB" altLang="en-US"/>
              <a:t>S-72.3240 Wireless Personal, Local, Metropolitan, and Wide Area Networks</a:t>
            </a:r>
          </a:p>
        </p:txBody>
      </p:sp>
      <p:sp>
        <p:nvSpPr>
          <p:cNvPr id="21" name="Slide Number Placeholder 20">
            <a:extLst>
              <a:ext uri="{FF2B5EF4-FFF2-40B4-BE49-F238E27FC236}">
                <a16:creationId xmlns:a16="http://schemas.microsoft.com/office/drawing/2014/main" id="{07207C5D-0E18-477C-B7D6-07B56EF9E44E}"/>
              </a:ext>
            </a:extLst>
          </p:cNvPr>
          <p:cNvSpPr>
            <a:spLocks noGrp="1"/>
          </p:cNvSpPr>
          <p:nvPr>
            <p:ph type="sldNum" sz="quarter" idx="11"/>
          </p:nvPr>
        </p:nvSpPr>
        <p:spPr/>
        <p:txBody>
          <a:bodyPr/>
          <a:lstStyle/>
          <a:p>
            <a:fld id="{2E27B586-F53F-47A9-8CCD-4297551FAA25}" type="slidenum">
              <a:rPr lang="en-GB" altLang="en-US"/>
              <a:pPr/>
              <a:t>39</a:t>
            </a:fld>
            <a:endParaRPr lang="en-GB" altLang="en-US"/>
          </a:p>
        </p:txBody>
      </p:sp>
      <p:sp>
        <p:nvSpPr>
          <p:cNvPr id="112643" name="Text Box 3">
            <a:extLst>
              <a:ext uri="{FF2B5EF4-FFF2-40B4-BE49-F238E27FC236}">
                <a16:creationId xmlns:a16="http://schemas.microsoft.com/office/drawing/2014/main" id="{84AE9B5F-9315-49EE-8514-D4AF4786B523}"/>
              </a:ext>
            </a:extLst>
          </p:cNvPr>
          <p:cNvSpPr txBox="1">
            <a:spLocks noChangeArrowheads="1"/>
          </p:cNvSpPr>
          <p:nvPr/>
        </p:nvSpPr>
        <p:spPr bwMode="auto">
          <a:xfrm>
            <a:off x="1066800" y="1371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Routing in a (W)LAN</a:t>
            </a:r>
            <a:endParaRPr lang="en-US" altLang="en-US" sz="2400">
              <a:solidFill>
                <a:srgbClr val="0000FF"/>
              </a:solidFill>
            </a:endParaRPr>
          </a:p>
        </p:txBody>
      </p:sp>
      <p:sp>
        <p:nvSpPr>
          <p:cNvPr id="112644" name="Text Box 4">
            <a:extLst>
              <a:ext uri="{FF2B5EF4-FFF2-40B4-BE49-F238E27FC236}">
                <a16:creationId xmlns:a16="http://schemas.microsoft.com/office/drawing/2014/main" id="{28F774F6-2FC7-453B-868B-0D681BDA8780}"/>
              </a:ext>
            </a:extLst>
          </p:cNvPr>
          <p:cNvSpPr txBox="1">
            <a:spLocks noChangeArrowheads="1"/>
          </p:cNvSpPr>
          <p:nvPr/>
        </p:nvSpPr>
        <p:spPr bwMode="auto">
          <a:xfrm>
            <a:off x="762000" y="2133600"/>
            <a:ext cx="7696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Routing in a (W)LAN is based on MAC addresses, never IP addresses. A router (e.g. integrated with an access point) performs mapping between these two address types:</a:t>
            </a:r>
            <a:endParaRPr lang="en-US" altLang="en-US"/>
          </a:p>
        </p:txBody>
      </p:sp>
      <p:sp>
        <p:nvSpPr>
          <p:cNvPr id="112661" name="AutoShape 21">
            <a:extLst>
              <a:ext uri="{FF2B5EF4-FFF2-40B4-BE49-F238E27FC236}">
                <a16:creationId xmlns:a16="http://schemas.microsoft.com/office/drawing/2014/main" id="{B1696414-CDFF-46DE-8BA2-A24E309516F1}"/>
              </a:ext>
            </a:extLst>
          </p:cNvPr>
          <p:cNvSpPr>
            <a:spLocks noChangeArrowheads="1"/>
          </p:cNvSpPr>
          <p:nvPr/>
        </p:nvSpPr>
        <p:spPr bwMode="auto">
          <a:xfrm>
            <a:off x="1066800" y="3432175"/>
            <a:ext cx="2514600" cy="1676400"/>
          </a:xfrm>
          <a:prstGeom prst="cloudCallout">
            <a:avLst>
              <a:gd name="adj1" fmla="val -4861"/>
              <a:gd name="adj2" fmla="val 9375"/>
            </a:avLst>
          </a:prstGeom>
          <a:solidFill>
            <a:srgbClr val="66C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a:endParaRPr lang="en-US" altLang="en-US"/>
          </a:p>
        </p:txBody>
      </p:sp>
      <p:sp>
        <p:nvSpPr>
          <p:cNvPr id="112662" name="AutoShape 22">
            <a:extLst>
              <a:ext uri="{FF2B5EF4-FFF2-40B4-BE49-F238E27FC236}">
                <a16:creationId xmlns:a16="http://schemas.microsoft.com/office/drawing/2014/main" id="{E376D495-14F8-48C6-9498-ABB9D571838A}"/>
              </a:ext>
            </a:extLst>
          </p:cNvPr>
          <p:cNvSpPr>
            <a:spLocks noChangeArrowheads="1"/>
          </p:cNvSpPr>
          <p:nvPr/>
        </p:nvSpPr>
        <p:spPr bwMode="auto">
          <a:xfrm>
            <a:off x="3657600" y="3432175"/>
            <a:ext cx="4343400" cy="1676400"/>
          </a:xfrm>
          <a:prstGeom prst="cloudCallout">
            <a:avLst>
              <a:gd name="adj1" fmla="val -9833"/>
              <a:gd name="adj2" fmla="val 9375"/>
            </a:avLst>
          </a:prstGeom>
          <a:solidFill>
            <a:srgbClr val="FFFF66"/>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a:endParaRPr lang="en-US" altLang="en-US"/>
          </a:p>
        </p:txBody>
      </p:sp>
      <p:sp>
        <p:nvSpPr>
          <p:cNvPr id="112664" name="Text Box 24">
            <a:extLst>
              <a:ext uri="{FF2B5EF4-FFF2-40B4-BE49-F238E27FC236}">
                <a16:creationId xmlns:a16="http://schemas.microsoft.com/office/drawing/2014/main" id="{E6F4E088-C8A6-437E-BA5E-C4C0F5B9282E}"/>
              </a:ext>
            </a:extLst>
          </p:cNvPr>
          <p:cNvSpPr txBox="1">
            <a:spLocks noChangeArrowheads="1"/>
          </p:cNvSpPr>
          <p:nvPr/>
        </p:nvSpPr>
        <p:spPr bwMode="auto">
          <a:xfrm>
            <a:off x="5181600" y="3584575"/>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sz="1800"/>
              <a:t>IP network</a:t>
            </a:r>
            <a:endParaRPr lang="en-US" altLang="en-US" sz="1800"/>
          </a:p>
        </p:txBody>
      </p:sp>
      <p:sp>
        <p:nvSpPr>
          <p:cNvPr id="112665" name="Text Box 25">
            <a:extLst>
              <a:ext uri="{FF2B5EF4-FFF2-40B4-BE49-F238E27FC236}">
                <a16:creationId xmlns:a16="http://schemas.microsoft.com/office/drawing/2014/main" id="{9E31FED0-93D3-40EB-9A6C-60A8DFB280F1}"/>
              </a:ext>
            </a:extLst>
          </p:cNvPr>
          <p:cNvSpPr txBox="1">
            <a:spLocks noChangeArrowheads="1"/>
          </p:cNvSpPr>
          <p:nvPr/>
        </p:nvSpPr>
        <p:spPr bwMode="auto">
          <a:xfrm>
            <a:off x="2286000" y="3598863"/>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sz="1800"/>
              <a:t>(W)LAN</a:t>
            </a:r>
            <a:endParaRPr lang="en-US" altLang="en-US" sz="1800"/>
          </a:p>
        </p:txBody>
      </p:sp>
      <p:sp>
        <p:nvSpPr>
          <p:cNvPr id="112668" name="Text Box 28">
            <a:extLst>
              <a:ext uri="{FF2B5EF4-FFF2-40B4-BE49-F238E27FC236}">
                <a16:creationId xmlns:a16="http://schemas.microsoft.com/office/drawing/2014/main" id="{24BBE950-9260-4295-A4A9-C074FB1A4AD4}"/>
              </a:ext>
            </a:extLst>
          </p:cNvPr>
          <p:cNvSpPr txBox="1">
            <a:spLocks noChangeArrowheads="1"/>
          </p:cNvSpPr>
          <p:nvPr/>
        </p:nvSpPr>
        <p:spPr bwMode="auto">
          <a:xfrm>
            <a:off x="3124200" y="4117975"/>
            <a:ext cx="990600" cy="366713"/>
          </a:xfrm>
          <a:prstGeom prst="rect">
            <a:avLst/>
          </a:prstGeom>
          <a:solidFill>
            <a:srgbClr val="66FF33"/>
          </a:solidFill>
          <a:ln>
            <a:noFill/>
          </a:ln>
          <a:effectLst>
            <a:outerShdw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fi-FI" altLang="en-US" sz="1800"/>
              <a:t>Router</a:t>
            </a:r>
            <a:endParaRPr lang="en-US" altLang="en-US" sz="1800"/>
          </a:p>
        </p:txBody>
      </p:sp>
      <p:sp>
        <p:nvSpPr>
          <p:cNvPr id="112669" name="Text Box 29">
            <a:extLst>
              <a:ext uri="{FF2B5EF4-FFF2-40B4-BE49-F238E27FC236}">
                <a16:creationId xmlns:a16="http://schemas.microsoft.com/office/drawing/2014/main" id="{91353DA9-6C71-4A6C-AAF4-35E8E2C0C1E7}"/>
              </a:ext>
            </a:extLst>
          </p:cNvPr>
          <p:cNvSpPr txBox="1">
            <a:spLocks noChangeArrowheads="1"/>
          </p:cNvSpPr>
          <p:nvPr/>
        </p:nvSpPr>
        <p:spPr bwMode="auto">
          <a:xfrm>
            <a:off x="7239000" y="4117975"/>
            <a:ext cx="990600" cy="366713"/>
          </a:xfrm>
          <a:prstGeom prst="rect">
            <a:avLst/>
          </a:prstGeom>
          <a:solidFill>
            <a:srgbClr val="66FF33"/>
          </a:solidFill>
          <a:ln>
            <a:noFill/>
          </a:ln>
          <a:effectLst>
            <a:outerShdw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fi-FI" altLang="en-US" sz="1800"/>
              <a:t>Server</a:t>
            </a:r>
            <a:endParaRPr lang="en-US" altLang="en-US" sz="1800"/>
          </a:p>
        </p:txBody>
      </p:sp>
      <p:sp>
        <p:nvSpPr>
          <p:cNvPr id="112670" name="Text Box 30">
            <a:extLst>
              <a:ext uri="{FF2B5EF4-FFF2-40B4-BE49-F238E27FC236}">
                <a16:creationId xmlns:a16="http://schemas.microsoft.com/office/drawing/2014/main" id="{F943EFD5-5226-4F23-883C-F48626F28893}"/>
              </a:ext>
            </a:extLst>
          </p:cNvPr>
          <p:cNvSpPr txBox="1">
            <a:spLocks noChangeArrowheads="1"/>
          </p:cNvSpPr>
          <p:nvPr/>
        </p:nvSpPr>
        <p:spPr bwMode="auto">
          <a:xfrm>
            <a:off x="838200" y="3813175"/>
            <a:ext cx="1143000" cy="641350"/>
          </a:xfrm>
          <a:prstGeom prst="rect">
            <a:avLst/>
          </a:prstGeom>
          <a:solidFill>
            <a:srgbClr val="66FF33"/>
          </a:solidFill>
          <a:ln>
            <a:noFill/>
          </a:ln>
          <a:effectLst>
            <a:outerShdw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fi-FI" altLang="en-US" sz="1800"/>
              <a:t>(W)LAN device</a:t>
            </a:r>
            <a:endParaRPr lang="en-US" altLang="en-US" sz="1800"/>
          </a:p>
        </p:txBody>
      </p:sp>
      <p:sp>
        <p:nvSpPr>
          <p:cNvPr id="112672" name="Rectangle 32">
            <a:extLst>
              <a:ext uri="{FF2B5EF4-FFF2-40B4-BE49-F238E27FC236}">
                <a16:creationId xmlns:a16="http://schemas.microsoft.com/office/drawing/2014/main" id="{AAC7ADF1-23CC-440F-ABDC-2164524025DA}"/>
              </a:ext>
            </a:extLst>
          </p:cNvPr>
          <p:cNvSpPr>
            <a:spLocks noChangeArrowheads="1"/>
          </p:cNvSpPr>
          <p:nvPr/>
        </p:nvSpPr>
        <p:spPr bwMode="auto">
          <a:xfrm>
            <a:off x="838200" y="4727575"/>
            <a:ext cx="2220913" cy="34607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i-FI" altLang="en-US" sz="1600">
                <a:solidFill>
                  <a:srgbClr val="0000FF"/>
                </a:solidFill>
              </a:rPr>
              <a:t>00:90:4B:00:0C:72</a:t>
            </a:r>
            <a:endParaRPr lang="en-US" altLang="en-US" sz="1600">
              <a:solidFill>
                <a:srgbClr val="0000FF"/>
              </a:solidFill>
            </a:endParaRPr>
          </a:p>
        </p:txBody>
      </p:sp>
      <p:sp>
        <p:nvSpPr>
          <p:cNvPr id="112673" name="Rectangle 33">
            <a:extLst>
              <a:ext uri="{FF2B5EF4-FFF2-40B4-BE49-F238E27FC236}">
                <a16:creationId xmlns:a16="http://schemas.microsoft.com/office/drawing/2014/main" id="{11E66A90-F3FB-4569-AAE5-A01F985B8AB8}"/>
              </a:ext>
            </a:extLst>
          </p:cNvPr>
          <p:cNvSpPr>
            <a:spLocks noChangeArrowheads="1"/>
          </p:cNvSpPr>
          <p:nvPr/>
        </p:nvSpPr>
        <p:spPr bwMode="auto">
          <a:xfrm>
            <a:off x="3276600" y="4727575"/>
            <a:ext cx="2220913" cy="83502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i-FI" altLang="en-US" sz="1600">
                <a:solidFill>
                  <a:srgbClr val="0000FF"/>
                </a:solidFill>
              </a:rPr>
              <a:t>124.2.10.57</a:t>
            </a:r>
          </a:p>
          <a:p>
            <a:pPr algn="ctr"/>
            <a:r>
              <a:rPr lang="fi-FI" altLang="en-US" sz="1600">
                <a:solidFill>
                  <a:srgbClr val="0000FF"/>
                </a:solidFill>
                <a:sym typeface="Wingdings" panose="05000000000000000000" pitchFamily="2" charset="2"/>
              </a:rPr>
              <a:t></a:t>
            </a:r>
          </a:p>
          <a:p>
            <a:pPr algn="ctr"/>
            <a:r>
              <a:rPr lang="fi-FI" altLang="en-US" sz="1600">
                <a:solidFill>
                  <a:srgbClr val="0000FF"/>
                </a:solidFill>
              </a:rPr>
              <a:t>00:90:4B:00:0C:72</a:t>
            </a:r>
            <a:endParaRPr lang="en-US" altLang="en-US" sz="1600">
              <a:solidFill>
                <a:srgbClr val="0000FF"/>
              </a:solidFill>
            </a:endParaRPr>
          </a:p>
        </p:txBody>
      </p:sp>
      <p:sp>
        <p:nvSpPr>
          <p:cNvPr id="112674" name="Rectangle 34">
            <a:extLst>
              <a:ext uri="{FF2B5EF4-FFF2-40B4-BE49-F238E27FC236}">
                <a16:creationId xmlns:a16="http://schemas.microsoft.com/office/drawing/2014/main" id="{80E50D79-9800-4EBB-80D5-D395EB1EF065}"/>
              </a:ext>
            </a:extLst>
          </p:cNvPr>
          <p:cNvSpPr>
            <a:spLocks noChangeArrowheads="1"/>
          </p:cNvSpPr>
          <p:nvPr/>
        </p:nvSpPr>
        <p:spPr bwMode="auto">
          <a:xfrm>
            <a:off x="6781800" y="4727575"/>
            <a:ext cx="1446213" cy="34607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i-FI" altLang="en-US" sz="1600">
                <a:solidFill>
                  <a:srgbClr val="0000FF"/>
                </a:solidFill>
              </a:rPr>
              <a:t>124.2.10.57</a:t>
            </a:r>
          </a:p>
        </p:txBody>
      </p:sp>
      <p:sp>
        <p:nvSpPr>
          <p:cNvPr id="112676" name="Line 36">
            <a:extLst>
              <a:ext uri="{FF2B5EF4-FFF2-40B4-BE49-F238E27FC236}">
                <a16:creationId xmlns:a16="http://schemas.microsoft.com/office/drawing/2014/main" id="{EBA270DB-6261-4293-8DA5-3B3026341A71}"/>
              </a:ext>
            </a:extLst>
          </p:cNvPr>
          <p:cNvSpPr>
            <a:spLocks noChangeShapeType="1"/>
          </p:cNvSpPr>
          <p:nvPr/>
        </p:nvSpPr>
        <p:spPr bwMode="auto">
          <a:xfrm flipH="1">
            <a:off x="4419600" y="4343400"/>
            <a:ext cx="26670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7" name="Oval 37">
            <a:extLst>
              <a:ext uri="{FF2B5EF4-FFF2-40B4-BE49-F238E27FC236}">
                <a16:creationId xmlns:a16="http://schemas.microsoft.com/office/drawing/2014/main" id="{97E5AE3C-667A-4E22-B42A-BD2DF6B27D74}"/>
              </a:ext>
            </a:extLst>
          </p:cNvPr>
          <p:cNvSpPr>
            <a:spLocks noChangeArrowheads="1"/>
          </p:cNvSpPr>
          <p:nvPr/>
        </p:nvSpPr>
        <p:spPr bwMode="auto">
          <a:xfrm>
            <a:off x="5867400" y="4114800"/>
            <a:ext cx="152400" cy="457200"/>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8" name="Line 38">
            <a:extLst>
              <a:ext uri="{FF2B5EF4-FFF2-40B4-BE49-F238E27FC236}">
                <a16:creationId xmlns:a16="http://schemas.microsoft.com/office/drawing/2014/main" id="{0473F3E8-4B83-4C1E-8518-984AFDF05412}"/>
              </a:ext>
            </a:extLst>
          </p:cNvPr>
          <p:cNvSpPr>
            <a:spLocks noChangeShapeType="1"/>
          </p:cNvSpPr>
          <p:nvPr/>
        </p:nvSpPr>
        <p:spPr bwMode="auto">
          <a:xfrm>
            <a:off x="6019800" y="4495800"/>
            <a:ext cx="762000" cy="3048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9" name="Line 39">
            <a:extLst>
              <a:ext uri="{FF2B5EF4-FFF2-40B4-BE49-F238E27FC236}">
                <a16:creationId xmlns:a16="http://schemas.microsoft.com/office/drawing/2014/main" id="{B8454ED1-98D8-41E2-979C-4F8AB1C068F8}"/>
              </a:ext>
            </a:extLst>
          </p:cNvPr>
          <p:cNvSpPr>
            <a:spLocks noChangeShapeType="1"/>
          </p:cNvSpPr>
          <p:nvPr/>
        </p:nvSpPr>
        <p:spPr bwMode="auto">
          <a:xfrm flipH="1">
            <a:off x="2209800" y="4343400"/>
            <a:ext cx="7620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0" name="Oval 40">
            <a:extLst>
              <a:ext uri="{FF2B5EF4-FFF2-40B4-BE49-F238E27FC236}">
                <a16:creationId xmlns:a16="http://schemas.microsoft.com/office/drawing/2014/main" id="{D66A65E8-93FC-426D-9E86-F9C13B9D4516}"/>
              </a:ext>
            </a:extLst>
          </p:cNvPr>
          <p:cNvSpPr>
            <a:spLocks noChangeArrowheads="1"/>
          </p:cNvSpPr>
          <p:nvPr/>
        </p:nvSpPr>
        <p:spPr bwMode="auto">
          <a:xfrm>
            <a:off x="2590800" y="4114800"/>
            <a:ext cx="152400" cy="457200"/>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1" name="Line 41">
            <a:extLst>
              <a:ext uri="{FF2B5EF4-FFF2-40B4-BE49-F238E27FC236}">
                <a16:creationId xmlns:a16="http://schemas.microsoft.com/office/drawing/2014/main" id="{A62F3893-8577-45D8-915B-3BEC6F55D08B}"/>
              </a:ext>
            </a:extLst>
          </p:cNvPr>
          <p:cNvSpPr>
            <a:spLocks noChangeShapeType="1"/>
          </p:cNvSpPr>
          <p:nvPr/>
        </p:nvSpPr>
        <p:spPr bwMode="auto">
          <a:xfrm>
            <a:off x="2667000" y="4572000"/>
            <a:ext cx="0" cy="1524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5925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Brief History</a:t>
            </a:r>
          </a:p>
        </p:txBody>
      </p:sp>
      <p:sp>
        <p:nvSpPr>
          <p:cNvPr id="40963" name="Rectangle 3"/>
          <p:cNvSpPr>
            <a:spLocks noGrp="1" noChangeArrowheads="1"/>
          </p:cNvSpPr>
          <p:nvPr>
            <p:ph idx="1"/>
          </p:nvPr>
        </p:nvSpPr>
        <p:spPr/>
        <p:txBody>
          <a:bodyPr>
            <a:normAutofit/>
          </a:bodyPr>
          <a:lstStyle/>
          <a:p>
            <a:pPr>
              <a:lnSpc>
                <a:spcPct val="90000"/>
              </a:lnSpc>
            </a:pPr>
            <a:r>
              <a:rPr lang="en-US" sz="2800"/>
              <a:t>IEEE (Institute of Electrical and Electronics Engineers) established the 802.11 Group in 1990. Specifications for standard written in 1997.</a:t>
            </a:r>
          </a:p>
          <a:p>
            <a:pPr>
              <a:lnSpc>
                <a:spcPct val="90000"/>
              </a:lnSpc>
            </a:pPr>
            <a:r>
              <a:rPr lang="en-US" sz="2800"/>
              <a:t>Initial speeds were 1 and 2 Mbps.</a:t>
            </a:r>
          </a:p>
          <a:p>
            <a:pPr>
              <a:lnSpc>
                <a:spcPct val="90000"/>
              </a:lnSpc>
            </a:pPr>
            <a:r>
              <a:rPr lang="en-US" sz="2800"/>
              <a:t>IEEE modified the standard in 1999 to include:</a:t>
            </a:r>
          </a:p>
          <a:p>
            <a:pPr lvl="1">
              <a:lnSpc>
                <a:spcPct val="90000"/>
              </a:lnSpc>
            </a:pPr>
            <a:r>
              <a:rPr lang="en-US" sz="2400"/>
              <a:t>802.11b</a:t>
            </a:r>
          </a:p>
          <a:p>
            <a:pPr lvl="1">
              <a:lnSpc>
                <a:spcPct val="90000"/>
              </a:lnSpc>
            </a:pPr>
            <a:r>
              <a:rPr lang="en-US" sz="2400"/>
              <a:t>802.11a</a:t>
            </a:r>
          </a:p>
          <a:p>
            <a:pPr lvl="1">
              <a:lnSpc>
                <a:spcPct val="90000"/>
              </a:lnSpc>
            </a:pPr>
            <a:r>
              <a:rPr lang="en-US" sz="2400"/>
              <a:t>802.11g was added in 2003.</a:t>
            </a:r>
          </a:p>
          <a:p>
            <a:pPr>
              <a:lnSpc>
                <a:spcPct val="90000"/>
              </a:lnSpc>
            </a:pPr>
            <a:r>
              <a:rPr lang="en-US" sz="2800"/>
              <a:t>IEEE created standard, but Wi-Fi Alliance certifies products</a:t>
            </a:r>
          </a:p>
        </p:txBody>
      </p:sp>
    </p:spTree>
    <p:extLst>
      <p:ext uri="{BB962C8B-B14F-4D97-AF65-F5344CB8AC3E}">
        <p14:creationId xmlns:p14="http://schemas.microsoft.com/office/powerpoint/2010/main" val="2307682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C561C41-9F4B-4F08-BCA2-D013B4672212}"/>
              </a:ext>
            </a:extLst>
          </p:cNvPr>
          <p:cNvSpPr>
            <a:spLocks noGrp="1"/>
          </p:cNvSpPr>
          <p:nvPr>
            <p:ph type="ftr" sz="quarter" idx="10"/>
          </p:nvPr>
        </p:nvSpPr>
        <p:spPr/>
        <p:txBody>
          <a:bodyPr/>
          <a:lstStyle/>
          <a:p>
            <a:r>
              <a:rPr lang="en-GB" altLang="en-US"/>
              <a:t>S-72.3240 Wireless Personal, Local, Metropolitan, and Wide Area Networks</a:t>
            </a:r>
          </a:p>
        </p:txBody>
      </p:sp>
      <p:sp>
        <p:nvSpPr>
          <p:cNvPr id="5" name="Slide Number Placeholder 4">
            <a:extLst>
              <a:ext uri="{FF2B5EF4-FFF2-40B4-BE49-F238E27FC236}">
                <a16:creationId xmlns:a16="http://schemas.microsoft.com/office/drawing/2014/main" id="{93C06583-561D-47EE-A0C9-F66630A72D66}"/>
              </a:ext>
            </a:extLst>
          </p:cNvPr>
          <p:cNvSpPr>
            <a:spLocks noGrp="1"/>
          </p:cNvSpPr>
          <p:nvPr>
            <p:ph type="sldNum" sz="quarter" idx="11"/>
          </p:nvPr>
        </p:nvSpPr>
        <p:spPr/>
        <p:txBody>
          <a:bodyPr/>
          <a:lstStyle/>
          <a:p>
            <a:fld id="{BBCC95D5-CCDA-4397-B030-987DD066FE1A}" type="slidenum">
              <a:rPr lang="en-GB" altLang="en-US"/>
              <a:pPr/>
              <a:t>40</a:t>
            </a:fld>
            <a:endParaRPr lang="en-GB" altLang="en-US"/>
          </a:p>
        </p:txBody>
      </p:sp>
      <p:sp>
        <p:nvSpPr>
          <p:cNvPr id="114690" name="Text Box 2">
            <a:extLst>
              <a:ext uri="{FF2B5EF4-FFF2-40B4-BE49-F238E27FC236}">
                <a16:creationId xmlns:a16="http://schemas.microsoft.com/office/drawing/2014/main" id="{527CDD6D-8C1F-493B-B9BD-FE39DB6FBBB5}"/>
              </a:ext>
            </a:extLst>
          </p:cNvPr>
          <p:cNvSpPr txBox="1">
            <a:spLocks noChangeArrowheads="1"/>
          </p:cNvSpPr>
          <p:nvPr/>
        </p:nvSpPr>
        <p:spPr bwMode="auto">
          <a:xfrm>
            <a:off x="1066800" y="1371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Address allocation</a:t>
            </a:r>
            <a:endParaRPr lang="en-US" altLang="en-US" sz="2400">
              <a:solidFill>
                <a:srgbClr val="0000FF"/>
              </a:solidFill>
            </a:endParaRPr>
          </a:p>
        </p:txBody>
      </p:sp>
      <p:sp>
        <p:nvSpPr>
          <p:cNvPr id="114691" name="Text Box 3">
            <a:extLst>
              <a:ext uri="{FF2B5EF4-FFF2-40B4-BE49-F238E27FC236}">
                <a16:creationId xmlns:a16="http://schemas.microsoft.com/office/drawing/2014/main" id="{0A69B50D-62E4-498F-8686-3C0C9A677B31}"/>
              </a:ext>
            </a:extLst>
          </p:cNvPr>
          <p:cNvSpPr txBox="1">
            <a:spLocks noChangeArrowheads="1"/>
          </p:cNvSpPr>
          <p:nvPr/>
        </p:nvSpPr>
        <p:spPr bwMode="auto">
          <a:xfrm>
            <a:off x="762000" y="2133600"/>
            <a:ext cx="76962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MAC addresses are associated with the hardware devices.</a:t>
            </a:r>
          </a:p>
          <a:p>
            <a:pPr>
              <a:spcBef>
                <a:spcPct val="50000"/>
              </a:spcBef>
            </a:pPr>
            <a:r>
              <a:rPr lang="fi-FI" altLang="en-US"/>
              <a:t>IP addresses can be allocated to (W)LAN devices either on a permanent basis or dynamically from an address pool using the Dynamic Host Configuration Protocol (DHCP).</a:t>
            </a:r>
          </a:p>
          <a:p>
            <a:pPr>
              <a:spcBef>
                <a:spcPct val="50000"/>
              </a:spcBef>
            </a:pPr>
            <a:r>
              <a:rPr lang="fi-FI" altLang="en-US"/>
              <a:t>The </a:t>
            </a:r>
            <a:r>
              <a:rPr lang="fi-FI" altLang="en-US">
                <a:solidFill>
                  <a:srgbClr val="0000FF"/>
                </a:solidFill>
              </a:rPr>
              <a:t>DHCP server</a:t>
            </a:r>
            <a:r>
              <a:rPr lang="fi-FI" altLang="en-US"/>
              <a:t> may be a separate network element (or for example integrated into a RADIUS server that offers a set of additional features), or may be integrated with the address-mapping router and/or access point. </a:t>
            </a:r>
          </a:p>
          <a:p>
            <a:pPr>
              <a:spcBef>
                <a:spcPct val="50000"/>
              </a:spcBef>
            </a:pPr>
            <a:r>
              <a:rPr lang="fi-FI" altLang="en-US">
                <a:solidFill>
                  <a:srgbClr val="009900"/>
                </a:solidFill>
              </a:rPr>
              <a:t>RADIUS = Remote Authentication Dial-In User Service</a:t>
            </a:r>
            <a:endParaRPr lang="en-US" altLang="en-US">
              <a:solidFill>
                <a:srgbClr val="009900"/>
              </a:solidFill>
            </a:endParaRPr>
          </a:p>
        </p:txBody>
      </p:sp>
    </p:spTree>
    <p:extLst>
      <p:ext uri="{BB962C8B-B14F-4D97-AF65-F5344CB8AC3E}">
        <p14:creationId xmlns:p14="http://schemas.microsoft.com/office/powerpoint/2010/main" val="1178499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0A57A6-B61B-4E21-BFE4-317FCED9B180}"/>
              </a:ext>
            </a:extLst>
          </p:cNvPr>
          <p:cNvSpPr>
            <a:spLocks noGrp="1"/>
          </p:cNvSpPr>
          <p:nvPr>
            <p:ph type="ftr" sz="quarter" idx="10"/>
          </p:nvPr>
        </p:nvSpPr>
        <p:spPr/>
        <p:txBody>
          <a:bodyPr/>
          <a:lstStyle/>
          <a:p>
            <a:r>
              <a:rPr lang="en-GB" altLang="en-US"/>
              <a:t>S-72.3240 Wireless Personal, Local, Metropolitan, and Wide Area Networks</a:t>
            </a:r>
          </a:p>
        </p:txBody>
      </p:sp>
      <p:sp>
        <p:nvSpPr>
          <p:cNvPr id="5" name="Slide Number Placeholder 4">
            <a:extLst>
              <a:ext uri="{FF2B5EF4-FFF2-40B4-BE49-F238E27FC236}">
                <a16:creationId xmlns:a16="http://schemas.microsoft.com/office/drawing/2014/main" id="{4AFB2682-AA7F-43B6-A61A-0BCE357F3731}"/>
              </a:ext>
            </a:extLst>
          </p:cNvPr>
          <p:cNvSpPr>
            <a:spLocks noGrp="1"/>
          </p:cNvSpPr>
          <p:nvPr>
            <p:ph type="sldNum" sz="quarter" idx="11"/>
          </p:nvPr>
        </p:nvSpPr>
        <p:spPr/>
        <p:txBody>
          <a:bodyPr/>
          <a:lstStyle/>
          <a:p>
            <a:fld id="{64977A1E-577D-45F6-8B7E-8445D32E2CAA}" type="slidenum">
              <a:rPr lang="en-GB" altLang="en-US"/>
              <a:pPr/>
              <a:t>41</a:t>
            </a:fld>
            <a:endParaRPr lang="en-GB" altLang="en-US"/>
          </a:p>
        </p:txBody>
      </p:sp>
      <p:sp>
        <p:nvSpPr>
          <p:cNvPr id="115714" name="Text Box 2">
            <a:extLst>
              <a:ext uri="{FF2B5EF4-FFF2-40B4-BE49-F238E27FC236}">
                <a16:creationId xmlns:a16="http://schemas.microsoft.com/office/drawing/2014/main" id="{190F4E5A-2DBD-4D3E-B8A9-36BA53279BC0}"/>
              </a:ext>
            </a:extLst>
          </p:cNvPr>
          <p:cNvSpPr txBox="1">
            <a:spLocks noChangeArrowheads="1"/>
          </p:cNvSpPr>
          <p:nvPr/>
        </p:nvSpPr>
        <p:spPr bwMode="auto">
          <a:xfrm>
            <a:off x="1066800" y="1371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Network Address Translation (NAT)</a:t>
            </a:r>
            <a:endParaRPr lang="en-US" altLang="en-US" sz="2400">
              <a:solidFill>
                <a:srgbClr val="0000FF"/>
              </a:solidFill>
            </a:endParaRPr>
          </a:p>
        </p:txBody>
      </p:sp>
      <p:sp>
        <p:nvSpPr>
          <p:cNvPr id="115715" name="Text Box 3">
            <a:extLst>
              <a:ext uri="{FF2B5EF4-FFF2-40B4-BE49-F238E27FC236}">
                <a16:creationId xmlns:a16="http://schemas.microsoft.com/office/drawing/2014/main" id="{2D38BCEC-35C3-4A21-86AF-71052C563425}"/>
              </a:ext>
            </a:extLst>
          </p:cNvPr>
          <p:cNvSpPr txBox="1">
            <a:spLocks noChangeArrowheads="1"/>
          </p:cNvSpPr>
          <p:nvPr/>
        </p:nvSpPr>
        <p:spPr bwMode="auto">
          <a:xfrm>
            <a:off x="762000" y="2133600"/>
            <a:ext cx="76962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a:t>On the (W)LAN side of the network address translator (NAT device), different (W)LAN users are identified using private (reusable, globally not unique) IP addresses.</a:t>
            </a:r>
          </a:p>
          <a:p>
            <a:pPr>
              <a:spcBef>
                <a:spcPct val="50000"/>
              </a:spcBef>
            </a:pPr>
            <a:r>
              <a:rPr lang="fi-FI" altLang="en-US"/>
              <a:t>On the Internet side of the NAT device, only one (globally unique) IP address is used. Users are identified by means of different TCP/UDP port numbers.</a:t>
            </a:r>
          </a:p>
          <a:p>
            <a:pPr>
              <a:spcBef>
                <a:spcPct val="50000"/>
              </a:spcBef>
            </a:pPr>
            <a:r>
              <a:rPr lang="fi-FI" altLang="en-US"/>
              <a:t>In client - server type of communication, the application on the server is usually behind a certain TCP/UDP port number (e.g. 80 for HTTP) whereas clients can be allocated port numbers from a large address range.</a:t>
            </a:r>
            <a:endParaRPr lang="en-US" altLang="en-US"/>
          </a:p>
        </p:txBody>
      </p:sp>
    </p:spTree>
    <p:extLst>
      <p:ext uri="{BB962C8B-B14F-4D97-AF65-F5344CB8AC3E}">
        <p14:creationId xmlns:p14="http://schemas.microsoft.com/office/powerpoint/2010/main" val="1292900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7C84171E-8EC1-46CC-9B39-8DF34EDF74B0}"/>
              </a:ext>
            </a:extLst>
          </p:cNvPr>
          <p:cNvSpPr>
            <a:spLocks noGrp="1"/>
          </p:cNvSpPr>
          <p:nvPr>
            <p:ph type="ftr" sz="quarter" idx="10"/>
          </p:nvPr>
        </p:nvSpPr>
        <p:spPr/>
        <p:txBody>
          <a:bodyPr/>
          <a:lstStyle/>
          <a:p>
            <a:r>
              <a:rPr lang="en-GB" altLang="en-US"/>
              <a:t>S-72.3240 Wireless Personal, Local, Metropolitan, and Wide Area Networks</a:t>
            </a:r>
          </a:p>
        </p:txBody>
      </p:sp>
      <p:sp>
        <p:nvSpPr>
          <p:cNvPr id="20" name="Slide Number Placeholder 19">
            <a:extLst>
              <a:ext uri="{FF2B5EF4-FFF2-40B4-BE49-F238E27FC236}">
                <a16:creationId xmlns:a16="http://schemas.microsoft.com/office/drawing/2014/main" id="{FFA612B0-AF04-4CD9-BC79-DDB43BD597B9}"/>
              </a:ext>
            </a:extLst>
          </p:cNvPr>
          <p:cNvSpPr>
            <a:spLocks noGrp="1"/>
          </p:cNvSpPr>
          <p:nvPr>
            <p:ph type="sldNum" sz="quarter" idx="11"/>
          </p:nvPr>
        </p:nvSpPr>
        <p:spPr/>
        <p:txBody>
          <a:bodyPr/>
          <a:lstStyle/>
          <a:p>
            <a:fld id="{88B7855D-FDEF-4B3D-8BAF-C27872EBBEFB}" type="slidenum">
              <a:rPr lang="en-GB" altLang="en-US"/>
              <a:pPr/>
              <a:t>42</a:t>
            </a:fld>
            <a:endParaRPr lang="en-GB" altLang="en-US"/>
          </a:p>
        </p:txBody>
      </p:sp>
      <p:sp>
        <p:nvSpPr>
          <p:cNvPr id="113666" name="Text Box 2">
            <a:extLst>
              <a:ext uri="{FF2B5EF4-FFF2-40B4-BE49-F238E27FC236}">
                <a16:creationId xmlns:a16="http://schemas.microsoft.com/office/drawing/2014/main" id="{CA3BECBB-6424-4961-B757-6444A5802F58}"/>
              </a:ext>
            </a:extLst>
          </p:cNvPr>
          <p:cNvSpPr txBox="1">
            <a:spLocks noChangeArrowheads="1"/>
          </p:cNvSpPr>
          <p:nvPr/>
        </p:nvSpPr>
        <p:spPr bwMode="auto">
          <a:xfrm>
            <a:off x="1066800" y="1371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NAT example</a:t>
            </a:r>
            <a:endParaRPr lang="en-US" altLang="en-US" sz="2400">
              <a:solidFill>
                <a:srgbClr val="0000FF"/>
              </a:solidFill>
            </a:endParaRPr>
          </a:p>
        </p:txBody>
      </p:sp>
      <p:sp>
        <p:nvSpPr>
          <p:cNvPr id="113668" name="AutoShape 4">
            <a:extLst>
              <a:ext uri="{FF2B5EF4-FFF2-40B4-BE49-F238E27FC236}">
                <a16:creationId xmlns:a16="http://schemas.microsoft.com/office/drawing/2014/main" id="{0C992228-3543-4A87-9622-F44C610D49E9}"/>
              </a:ext>
            </a:extLst>
          </p:cNvPr>
          <p:cNvSpPr>
            <a:spLocks noChangeArrowheads="1"/>
          </p:cNvSpPr>
          <p:nvPr/>
        </p:nvSpPr>
        <p:spPr bwMode="auto">
          <a:xfrm>
            <a:off x="1066800" y="2286000"/>
            <a:ext cx="2514600" cy="1676400"/>
          </a:xfrm>
          <a:prstGeom prst="cloudCallout">
            <a:avLst>
              <a:gd name="adj1" fmla="val -4861"/>
              <a:gd name="adj2" fmla="val 9375"/>
            </a:avLst>
          </a:prstGeom>
          <a:solidFill>
            <a:srgbClr val="66C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a:endParaRPr lang="en-US" altLang="en-US"/>
          </a:p>
        </p:txBody>
      </p:sp>
      <p:sp>
        <p:nvSpPr>
          <p:cNvPr id="113669" name="AutoShape 5">
            <a:extLst>
              <a:ext uri="{FF2B5EF4-FFF2-40B4-BE49-F238E27FC236}">
                <a16:creationId xmlns:a16="http://schemas.microsoft.com/office/drawing/2014/main" id="{F82F434F-5545-459A-8CC0-0E6BD4B76330}"/>
              </a:ext>
            </a:extLst>
          </p:cNvPr>
          <p:cNvSpPr>
            <a:spLocks noChangeArrowheads="1"/>
          </p:cNvSpPr>
          <p:nvPr/>
        </p:nvSpPr>
        <p:spPr bwMode="auto">
          <a:xfrm>
            <a:off x="3657600" y="2286000"/>
            <a:ext cx="4343400" cy="1676400"/>
          </a:xfrm>
          <a:prstGeom prst="cloudCallout">
            <a:avLst>
              <a:gd name="adj1" fmla="val -9833"/>
              <a:gd name="adj2" fmla="val 9375"/>
            </a:avLst>
          </a:prstGeom>
          <a:solidFill>
            <a:srgbClr val="FFFF66"/>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a:endParaRPr lang="en-US" altLang="en-US"/>
          </a:p>
        </p:txBody>
      </p:sp>
      <p:sp>
        <p:nvSpPr>
          <p:cNvPr id="113670" name="Text Box 6">
            <a:extLst>
              <a:ext uri="{FF2B5EF4-FFF2-40B4-BE49-F238E27FC236}">
                <a16:creationId xmlns:a16="http://schemas.microsoft.com/office/drawing/2014/main" id="{F6E847FD-2332-4EC2-8DD2-A6EFC4170D84}"/>
              </a:ext>
            </a:extLst>
          </p:cNvPr>
          <p:cNvSpPr txBox="1">
            <a:spLocks noChangeArrowheads="1"/>
          </p:cNvSpPr>
          <p:nvPr/>
        </p:nvSpPr>
        <p:spPr bwMode="auto">
          <a:xfrm>
            <a:off x="5181600" y="2438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sz="1800"/>
              <a:t>IP network</a:t>
            </a:r>
            <a:endParaRPr lang="en-US" altLang="en-US" sz="1800"/>
          </a:p>
        </p:txBody>
      </p:sp>
      <p:sp>
        <p:nvSpPr>
          <p:cNvPr id="113671" name="Text Box 7">
            <a:extLst>
              <a:ext uri="{FF2B5EF4-FFF2-40B4-BE49-F238E27FC236}">
                <a16:creationId xmlns:a16="http://schemas.microsoft.com/office/drawing/2014/main" id="{B3D979C3-B26C-4E1D-BE22-4C41A7D9DD27}"/>
              </a:ext>
            </a:extLst>
          </p:cNvPr>
          <p:cNvSpPr txBox="1">
            <a:spLocks noChangeArrowheads="1"/>
          </p:cNvSpPr>
          <p:nvPr/>
        </p:nvSpPr>
        <p:spPr bwMode="auto">
          <a:xfrm>
            <a:off x="1981200" y="245268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sz="1800"/>
              <a:t>(W)LAN</a:t>
            </a:r>
            <a:endParaRPr lang="en-US" altLang="en-US" sz="1800"/>
          </a:p>
        </p:txBody>
      </p:sp>
      <p:sp>
        <p:nvSpPr>
          <p:cNvPr id="113673" name="Text Box 9">
            <a:extLst>
              <a:ext uri="{FF2B5EF4-FFF2-40B4-BE49-F238E27FC236}">
                <a16:creationId xmlns:a16="http://schemas.microsoft.com/office/drawing/2014/main" id="{63327AFF-DAAD-490E-8FA1-465253D31EAE}"/>
              </a:ext>
            </a:extLst>
          </p:cNvPr>
          <p:cNvSpPr txBox="1">
            <a:spLocks noChangeArrowheads="1"/>
          </p:cNvSpPr>
          <p:nvPr/>
        </p:nvSpPr>
        <p:spPr bwMode="auto">
          <a:xfrm>
            <a:off x="7239000" y="3138488"/>
            <a:ext cx="990600" cy="366712"/>
          </a:xfrm>
          <a:prstGeom prst="rect">
            <a:avLst/>
          </a:prstGeom>
          <a:solidFill>
            <a:srgbClr val="66FF33"/>
          </a:solidFill>
          <a:ln>
            <a:noFill/>
          </a:ln>
          <a:effectLst>
            <a:outerShdw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fi-FI" altLang="en-US" sz="1800"/>
              <a:t>Server</a:t>
            </a:r>
            <a:endParaRPr lang="en-US" altLang="en-US" sz="1800"/>
          </a:p>
        </p:txBody>
      </p:sp>
      <p:sp>
        <p:nvSpPr>
          <p:cNvPr id="113674" name="Text Box 10">
            <a:extLst>
              <a:ext uri="{FF2B5EF4-FFF2-40B4-BE49-F238E27FC236}">
                <a16:creationId xmlns:a16="http://schemas.microsoft.com/office/drawing/2014/main" id="{B5E91F5E-5738-436C-9B5D-2C0BEC8C1415}"/>
              </a:ext>
            </a:extLst>
          </p:cNvPr>
          <p:cNvSpPr txBox="1">
            <a:spLocks noChangeArrowheads="1"/>
          </p:cNvSpPr>
          <p:nvPr/>
        </p:nvSpPr>
        <p:spPr bwMode="auto">
          <a:xfrm>
            <a:off x="3276600" y="2863850"/>
            <a:ext cx="1143000" cy="641350"/>
          </a:xfrm>
          <a:prstGeom prst="rect">
            <a:avLst/>
          </a:prstGeom>
          <a:solidFill>
            <a:srgbClr val="66FF33"/>
          </a:solidFill>
          <a:ln>
            <a:noFill/>
          </a:ln>
          <a:effectLst>
            <a:outerShdw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fi-FI" altLang="en-US" sz="1800"/>
              <a:t>NAT device</a:t>
            </a:r>
            <a:endParaRPr lang="en-US" altLang="en-US" sz="1800"/>
          </a:p>
        </p:txBody>
      </p:sp>
      <p:sp>
        <p:nvSpPr>
          <p:cNvPr id="113677" name="Rectangle 13">
            <a:extLst>
              <a:ext uri="{FF2B5EF4-FFF2-40B4-BE49-F238E27FC236}">
                <a16:creationId xmlns:a16="http://schemas.microsoft.com/office/drawing/2014/main" id="{F1A22E68-77B8-457E-AEFF-AE8526A686CF}"/>
              </a:ext>
            </a:extLst>
          </p:cNvPr>
          <p:cNvSpPr>
            <a:spLocks noChangeArrowheads="1"/>
          </p:cNvSpPr>
          <p:nvPr/>
        </p:nvSpPr>
        <p:spPr bwMode="auto">
          <a:xfrm>
            <a:off x="2819400" y="4419600"/>
            <a:ext cx="1189038" cy="34607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i-FI" altLang="en-US" sz="1600">
                <a:solidFill>
                  <a:srgbClr val="0000FF"/>
                </a:solidFill>
              </a:rPr>
              <a:t>10.2.1.57</a:t>
            </a:r>
          </a:p>
        </p:txBody>
      </p:sp>
      <p:sp>
        <p:nvSpPr>
          <p:cNvPr id="113684" name="Text Box 20">
            <a:extLst>
              <a:ext uri="{FF2B5EF4-FFF2-40B4-BE49-F238E27FC236}">
                <a16:creationId xmlns:a16="http://schemas.microsoft.com/office/drawing/2014/main" id="{600E92C9-6D80-486A-B533-3DFA439C944B}"/>
              </a:ext>
            </a:extLst>
          </p:cNvPr>
          <p:cNvSpPr txBox="1">
            <a:spLocks noChangeArrowheads="1"/>
          </p:cNvSpPr>
          <p:nvPr/>
        </p:nvSpPr>
        <p:spPr bwMode="auto">
          <a:xfrm>
            <a:off x="838200" y="2863850"/>
            <a:ext cx="1143000" cy="366713"/>
          </a:xfrm>
          <a:prstGeom prst="rect">
            <a:avLst/>
          </a:prstGeom>
          <a:solidFill>
            <a:srgbClr val="66FF33"/>
          </a:solidFill>
          <a:ln>
            <a:noFill/>
          </a:ln>
          <a:effectLst>
            <a:outerShdw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fi-FI" altLang="en-US" sz="1800"/>
              <a:t>User 1</a:t>
            </a:r>
            <a:endParaRPr lang="en-US" altLang="en-US" sz="1800"/>
          </a:p>
        </p:txBody>
      </p:sp>
      <p:sp>
        <p:nvSpPr>
          <p:cNvPr id="113686" name="Text Box 22">
            <a:extLst>
              <a:ext uri="{FF2B5EF4-FFF2-40B4-BE49-F238E27FC236}">
                <a16:creationId xmlns:a16="http://schemas.microsoft.com/office/drawing/2014/main" id="{C49F63FE-0448-4540-8A2B-6ED13E54E23B}"/>
              </a:ext>
            </a:extLst>
          </p:cNvPr>
          <p:cNvSpPr txBox="1">
            <a:spLocks noChangeArrowheads="1"/>
          </p:cNvSpPr>
          <p:nvPr/>
        </p:nvSpPr>
        <p:spPr bwMode="auto">
          <a:xfrm>
            <a:off x="1295400" y="3581400"/>
            <a:ext cx="1143000" cy="366713"/>
          </a:xfrm>
          <a:prstGeom prst="rect">
            <a:avLst/>
          </a:prstGeom>
          <a:solidFill>
            <a:srgbClr val="66FF33"/>
          </a:solidFill>
          <a:ln>
            <a:noFill/>
          </a:ln>
          <a:effectLst>
            <a:outerShdw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fi-FI" altLang="en-US" sz="1800"/>
              <a:t>User 2</a:t>
            </a:r>
            <a:endParaRPr lang="en-US" altLang="en-US" sz="1800"/>
          </a:p>
        </p:txBody>
      </p:sp>
      <p:sp>
        <p:nvSpPr>
          <p:cNvPr id="113688" name="Text Box 24">
            <a:extLst>
              <a:ext uri="{FF2B5EF4-FFF2-40B4-BE49-F238E27FC236}">
                <a16:creationId xmlns:a16="http://schemas.microsoft.com/office/drawing/2014/main" id="{4351B292-E9D7-4FA8-828A-7AA825F98F58}"/>
              </a:ext>
            </a:extLst>
          </p:cNvPr>
          <p:cNvSpPr txBox="1">
            <a:spLocks noChangeArrowheads="1"/>
          </p:cNvSpPr>
          <p:nvPr/>
        </p:nvSpPr>
        <p:spPr bwMode="auto">
          <a:xfrm>
            <a:off x="762000" y="4419600"/>
            <a:ext cx="21336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sz="1600"/>
              <a:t>User 1 IP address</a:t>
            </a:r>
          </a:p>
          <a:p>
            <a:pPr>
              <a:spcBef>
                <a:spcPct val="50000"/>
              </a:spcBef>
            </a:pPr>
            <a:r>
              <a:rPr lang="fi-FI" altLang="en-US" sz="1600"/>
              <a:t>User 2 IP address</a:t>
            </a:r>
            <a:endParaRPr lang="en-US" altLang="en-US" sz="1600"/>
          </a:p>
        </p:txBody>
      </p:sp>
      <p:sp>
        <p:nvSpPr>
          <p:cNvPr id="113689" name="Rectangle 25">
            <a:extLst>
              <a:ext uri="{FF2B5EF4-FFF2-40B4-BE49-F238E27FC236}">
                <a16:creationId xmlns:a16="http://schemas.microsoft.com/office/drawing/2014/main" id="{C90BC34A-9131-40E6-AA7E-D65094FF8521}"/>
              </a:ext>
            </a:extLst>
          </p:cNvPr>
          <p:cNvSpPr>
            <a:spLocks noChangeArrowheads="1"/>
          </p:cNvSpPr>
          <p:nvPr/>
        </p:nvSpPr>
        <p:spPr bwMode="auto">
          <a:xfrm>
            <a:off x="2819400" y="4876800"/>
            <a:ext cx="1189038" cy="34607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i-FI" altLang="en-US" sz="1600">
                <a:solidFill>
                  <a:srgbClr val="0000FF"/>
                </a:solidFill>
              </a:rPr>
              <a:t>10.2.1.58</a:t>
            </a:r>
          </a:p>
        </p:txBody>
      </p:sp>
      <p:sp>
        <p:nvSpPr>
          <p:cNvPr id="113690" name="Text Box 26">
            <a:extLst>
              <a:ext uri="{FF2B5EF4-FFF2-40B4-BE49-F238E27FC236}">
                <a16:creationId xmlns:a16="http://schemas.microsoft.com/office/drawing/2014/main" id="{EE4FDE30-809A-431F-8FFD-7ED17AF27915}"/>
              </a:ext>
            </a:extLst>
          </p:cNvPr>
          <p:cNvSpPr txBox="1">
            <a:spLocks noChangeArrowheads="1"/>
          </p:cNvSpPr>
          <p:nvPr/>
        </p:nvSpPr>
        <p:spPr bwMode="auto">
          <a:xfrm>
            <a:off x="4572000" y="2895600"/>
            <a:ext cx="2667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sz="1600"/>
              <a:t>IP address for all users in (W)LAN:</a:t>
            </a:r>
          </a:p>
        </p:txBody>
      </p:sp>
      <p:sp>
        <p:nvSpPr>
          <p:cNvPr id="113691" name="Rectangle 27">
            <a:extLst>
              <a:ext uri="{FF2B5EF4-FFF2-40B4-BE49-F238E27FC236}">
                <a16:creationId xmlns:a16="http://schemas.microsoft.com/office/drawing/2014/main" id="{8BBF935B-FF1F-4A79-85ED-4F256CF81863}"/>
              </a:ext>
            </a:extLst>
          </p:cNvPr>
          <p:cNvSpPr>
            <a:spLocks noChangeArrowheads="1"/>
          </p:cNvSpPr>
          <p:nvPr/>
        </p:nvSpPr>
        <p:spPr bwMode="auto">
          <a:xfrm>
            <a:off x="5257800" y="3505200"/>
            <a:ext cx="1317625" cy="34607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i-FI" altLang="en-US" sz="1600">
                <a:solidFill>
                  <a:srgbClr val="0000FF"/>
                </a:solidFill>
              </a:rPr>
              <a:t>124.0.6.12</a:t>
            </a:r>
          </a:p>
        </p:txBody>
      </p:sp>
      <p:sp>
        <p:nvSpPr>
          <p:cNvPr id="113692" name="Rectangle 28">
            <a:extLst>
              <a:ext uri="{FF2B5EF4-FFF2-40B4-BE49-F238E27FC236}">
                <a16:creationId xmlns:a16="http://schemas.microsoft.com/office/drawing/2014/main" id="{3A98B310-8D05-4FDA-9583-DDBA77F51628}"/>
              </a:ext>
            </a:extLst>
          </p:cNvPr>
          <p:cNvSpPr>
            <a:spLocks noChangeArrowheads="1"/>
          </p:cNvSpPr>
          <p:nvPr/>
        </p:nvSpPr>
        <p:spPr bwMode="auto">
          <a:xfrm>
            <a:off x="7240588" y="4419600"/>
            <a:ext cx="836612" cy="34607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i-FI" altLang="en-US" sz="1600">
                <a:solidFill>
                  <a:srgbClr val="0000FF"/>
                </a:solidFill>
              </a:rPr>
              <a:t>14781</a:t>
            </a:r>
          </a:p>
        </p:txBody>
      </p:sp>
      <p:sp>
        <p:nvSpPr>
          <p:cNvPr id="113693" name="Text Box 29">
            <a:extLst>
              <a:ext uri="{FF2B5EF4-FFF2-40B4-BE49-F238E27FC236}">
                <a16:creationId xmlns:a16="http://schemas.microsoft.com/office/drawing/2014/main" id="{82738A67-4242-4034-859D-046C7E790120}"/>
              </a:ext>
            </a:extLst>
          </p:cNvPr>
          <p:cNvSpPr txBox="1">
            <a:spLocks noChangeArrowheads="1"/>
          </p:cNvSpPr>
          <p:nvPr/>
        </p:nvSpPr>
        <p:spPr bwMode="auto">
          <a:xfrm>
            <a:off x="4525963" y="4419600"/>
            <a:ext cx="2713037"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en-US" sz="1600"/>
              <a:t>User 1 TCP port number</a:t>
            </a:r>
          </a:p>
          <a:p>
            <a:pPr>
              <a:spcBef>
                <a:spcPct val="50000"/>
              </a:spcBef>
            </a:pPr>
            <a:r>
              <a:rPr lang="fi-FI" altLang="en-US" sz="1600"/>
              <a:t>User 2 TCP port number</a:t>
            </a:r>
            <a:endParaRPr lang="en-US" altLang="en-US" sz="1600"/>
          </a:p>
        </p:txBody>
      </p:sp>
      <p:sp>
        <p:nvSpPr>
          <p:cNvPr id="113694" name="Rectangle 30">
            <a:extLst>
              <a:ext uri="{FF2B5EF4-FFF2-40B4-BE49-F238E27FC236}">
                <a16:creationId xmlns:a16="http://schemas.microsoft.com/office/drawing/2014/main" id="{0D70A6D8-1361-4354-A215-4713E2118E89}"/>
              </a:ext>
            </a:extLst>
          </p:cNvPr>
          <p:cNvSpPr>
            <a:spLocks noChangeArrowheads="1"/>
          </p:cNvSpPr>
          <p:nvPr/>
        </p:nvSpPr>
        <p:spPr bwMode="auto">
          <a:xfrm>
            <a:off x="7240588" y="4876800"/>
            <a:ext cx="836612" cy="34607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i-FI" altLang="en-US" sz="1600">
                <a:solidFill>
                  <a:srgbClr val="0000FF"/>
                </a:solidFill>
              </a:rPr>
              <a:t>14782</a:t>
            </a:r>
          </a:p>
        </p:txBody>
      </p:sp>
    </p:spTree>
    <p:extLst>
      <p:ext uri="{BB962C8B-B14F-4D97-AF65-F5344CB8AC3E}">
        <p14:creationId xmlns:p14="http://schemas.microsoft.com/office/powerpoint/2010/main" val="1678367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961B-7604-4922-BB0A-81070E72A907}"/>
              </a:ext>
            </a:extLst>
          </p:cNvPr>
          <p:cNvSpPr>
            <a:spLocks noGrp="1"/>
          </p:cNvSpPr>
          <p:nvPr>
            <p:ph type="title"/>
          </p:nvPr>
        </p:nvSpPr>
        <p:spPr/>
        <p:txBody>
          <a:bodyPr/>
          <a:lstStyle/>
          <a:p>
            <a:r>
              <a:rPr lang="en-US" dirty="0"/>
              <a:t>Is WLAN Secure ?</a:t>
            </a:r>
          </a:p>
        </p:txBody>
      </p:sp>
      <p:sp>
        <p:nvSpPr>
          <p:cNvPr id="3" name="Content Placeholder 2">
            <a:extLst>
              <a:ext uri="{FF2B5EF4-FFF2-40B4-BE49-F238E27FC236}">
                <a16:creationId xmlns:a16="http://schemas.microsoft.com/office/drawing/2014/main" id="{4BB5ADEE-CBF6-43D3-B626-CD2752CD6779}"/>
              </a:ext>
            </a:extLst>
          </p:cNvPr>
          <p:cNvSpPr>
            <a:spLocks noGrp="1"/>
          </p:cNvSpPr>
          <p:nvPr>
            <p:ph idx="1"/>
          </p:nvPr>
        </p:nvSpPr>
        <p:spPr>
          <a:xfrm>
            <a:off x="457200" y="1600200"/>
            <a:ext cx="4038600" cy="4525963"/>
          </a:xfrm>
        </p:spPr>
        <p:txBody>
          <a:bodyPr/>
          <a:lstStyle/>
          <a:p>
            <a:pPr>
              <a:buClr>
                <a:schemeClr val="tx2"/>
              </a:buClr>
              <a:buSzPct val="80000"/>
              <a:buFont typeface="Wingdings" panose="05000000000000000000" pitchFamily="2" charset="2"/>
              <a:buChar char="v"/>
            </a:pPr>
            <a:r>
              <a:rPr lang="en-US" altLang="en-US" dirty="0"/>
              <a:t>The Parking Lot attack</a:t>
            </a:r>
          </a:p>
          <a:p>
            <a:pPr>
              <a:buClr>
                <a:schemeClr val="tx2"/>
              </a:buClr>
              <a:buSzPct val="80000"/>
              <a:buFont typeface="Wingdings" panose="05000000000000000000" pitchFamily="2" charset="2"/>
              <a:buChar char="v"/>
            </a:pPr>
            <a:r>
              <a:rPr lang="en-US" altLang="en-US" dirty="0"/>
              <a:t>Man in the middle attack</a:t>
            </a:r>
          </a:p>
          <a:p>
            <a:pPr>
              <a:buClr>
                <a:schemeClr val="tx2"/>
              </a:buClr>
              <a:buSzPct val="80000"/>
              <a:buFont typeface="Wingdings" panose="05000000000000000000" pitchFamily="2" charset="2"/>
              <a:buChar char="v"/>
            </a:pPr>
            <a:r>
              <a:rPr lang="en-US" altLang="en-US" dirty="0"/>
              <a:t>Freely available tools like Air Snort, WEP crack to snoop into a WLAN</a:t>
            </a:r>
          </a:p>
          <a:p>
            <a:endParaRPr lang="en-US" dirty="0"/>
          </a:p>
        </p:txBody>
      </p:sp>
      <p:pic>
        <p:nvPicPr>
          <p:cNvPr id="4" name="Picture 3">
            <a:extLst>
              <a:ext uri="{FF2B5EF4-FFF2-40B4-BE49-F238E27FC236}">
                <a16:creationId xmlns:a16="http://schemas.microsoft.com/office/drawing/2014/main" id="{D432EF57-6904-4F09-82E8-93D1DF721BA0}"/>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782" y="1396856"/>
            <a:ext cx="4389967" cy="5181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940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Basic Security Strategies</a:t>
            </a:r>
          </a:p>
        </p:txBody>
      </p:sp>
      <p:sp>
        <p:nvSpPr>
          <p:cNvPr id="48131" name="Rectangle 3"/>
          <p:cNvSpPr>
            <a:spLocks noGrp="1" noChangeArrowheads="1"/>
          </p:cNvSpPr>
          <p:nvPr>
            <p:ph idx="1"/>
          </p:nvPr>
        </p:nvSpPr>
        <p:spPr/>
        <p:txBody>
          <a:bodyPr/>
          <a:lstStyle/>
          <a:p>
            <a:r>
              <a:rPr lang="en-US"/>
              <a:t>Block your Service Set Identifier (SSID) from being broadcast.</a:t>
            </a:r>
          </a:p>
          <a:p>
            <a:r>
              <a:rPr lang="en-US"/>
              <a:t>Change the default network name in the access point.</a:t>
            </a:r>
          </a:p>
          <a:p>
            <a:r>
              <a:rPr lang="en-US"/>
              <a:t>Change the default access point password.</a:t>
            </a:r>
          </a:p>
          <a:p>
            <a:r>
              <a:rPr lang="en-US"/>
              <a:t>Center the access point in the middle of the building/house.</a:t>
            </a:r>
          </a:p>
        </p:txBody>
      </p:sp>
    </p:spTree>
    <p:extLst>
      <p:ext uri="{BB962C8B-B14F-4D97-AF65-F5344CB8AC3E}">
        <p14:creationId xmlns:p14="http://schemas.microsoft.com/office/powerpoint/2010/main" val="1642306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sz="4000"/>
              <a:t>Media Access Control (MAC) Filtering</a:t>
            </a:r>
          </a:p>
        </p:txBody>
      </p:sp>
      <p:sp>
        <p:nvSpPr>
          <p:cNvPr id="49155" name="Rectangle 3"/>
          <p:cNvSpPr>
            <a:spLocks noGrp="1" noChangeArrowheads="1"/>
          </p:cNvSpPr>
          <p:nvPr>
            <p:ph idx="1"/>
          </p:nvPr>
        </p:nvSpPr>
        <p:spPr/>
        <p:txBody>
          <a:bodyPr/>
          <a:lstStyle/>
          <a:p>
            <a:r>
              <a:rPr lang="en-US"/>
              <a:t>Every network device has a unique MAC address</a:t>
            </a:r>
          </a:p>
          <a:p>
            <a:pPr lvl="1"/>
            <a:r>
              <a:rPr lang="en-US"/>
              <a:t>Allocated by the manufacturer.</a:t>
            </a:r>
          </a:p>
          <a:p>
            <a:r>
              <a:rPr lang="en-US"/>
              <a:t>MAC Filtering only allows certain addresses access. </a:t>
            </a:r>
          </a:p>
          <a:p>
            <a:r>
              <a:rPr lang="en-US"/>
              <a:t>Mostly for home use.</a:t>
            </a:r>
          </a:p>
          <a:p>
            <a:pPr lvl="1"/>
            <a:r>
              <a:rPr lang="en-US"/>
              <a:t>Tedious to implement on a large scale</a:t>
            </a:r>
          </a:p>
        </p:txBody>
      </p:sp>
    </p:spTree>
    <p:extLst>
      <p:ext uri="{BB962C8B-B14F-4D97-AF65-F5344CB8AC3E}">
        <p14:creationId xmlns:p14="http://schemas.microsoft.com/office/powerpoint/2010/main" val="1369739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en-US"/>
              <a:t>Wired Equivalency Protocol (WEP)</a:t>
            </a:r>
          </a:p>
        </p:txBody>
      </p:sp>
      <p:sp>
        <p:nvSpPr>
          <p:cNvPr id="50179" name="Rectangle 3"/>
          <p:cNvSpPr>
            <a:spLocks noGrp="1" noChangeArrowheads="1"/>
          </p:cNvSpPr>
          <p:nvPr>
            <p:ph idx="1"/>
          </p:nvPr>
        </p:nvSpPr>
        <p:spPr/>
        <p:txBody>
          <a:bodyPr>
            <a:normAutofit/>
          </a:bodyPr>
          <a:lstStyle/>
          <a:p>
            <a:pPr>
              <a:lnSpc>
                <a:spcPct val="90000"/>
              </a:lnSpc>
            </a:pPr>
            <a:r>
              <a:rPr lang="en-US" sz="2400"/>
              <a:t>Basic encryption technology.</a:t>
            </a:r>
          </a:p>
          <a:p>
            <a:pPr lvl="1">
              <a:lnSpc>
                <a:spcPct val="90000"/>
              </a:lnSpc>
            </a:pPr>
            <a:r>
              <a:rPr lang="en-US" sz="2000"/>
              <a:t>Uses an RC4 stream cipher.</a:t>
            </a:r>
          </a:p>
          <a:p>
            <a:pPr lvl="2">
              <a:lnSpc>
                <a:spcPct val="90000"/>
              </a:lnSpc>
            </a:pPr>
            <a:r>
              <a:rPr lang="en-US" sz="1800"/>
              <a:t>Pseudo-random bytes.</a:t>
            </a:r>
          </a:p>
          <a:p>
            <a:pPr lvl="1">
              <a:lnSpc>
                <a:spcPct val="90000"/>
              </a:lnSpc>
            </a:pPr>
            <a:r>
              <a:rPr lang="en-US" sz="2000"/>
              <a:t>Two versions: 64-bit and 128-bit versions.</a:t>
            </a:r>
          </a:p>
          <a:p>
            <a:pPr>
              <a:lnSpc>
                <a:spcPct val="90000"/>
              </a:lnSpc>
            </a:pPr>
            <a:r>
              <a:rPr lang="en-US" sz="2400"/>
              <a:t>Built into Wi-Fi certified equipment.</a:t>
            </a:r>
          </a:p>
          <a:p>
            <a:pPr lvl="1">
              <a:lnSpc>
                <a:spcPct val="90000"/>
              </a:lnSpc>
            </a:pPr>
            <a:r>
              <a:rPr lang="en-US" sz="2000"/>
              <a:t>Implemented at the MAC level.</a:t>
            </a:r>
          </a:p>
          <a:p>
            <a:pPr>
              <a:lnSpc>
                <a:spcPct val="90000"/>
              </a:lnSpc>
            </a:pPr>
            <a:r>
              <a:rPr lang="en-US" sz="2400"/>
              <a:t>Protects radio signal between device and access point.</a:t>
            </a:r>
          </a:p>
          <a:p>
            <a:pPr lvl="1">
              <a:lnSpc>
                <a:spcPct val="90000"/>
              </a:lnSpc>
            </a:pPr>
            <a:r>
              <a:rPr lang="en-US" sz="2000"/>
              <a:t>Does not protect data beyond the access point.</a:t>
            </a:r>
          </a:p>
          <a:p>
            <a:pPr>
              <a:lnSpc>
                <a:spcPct val="90000"/>
              </a:lnSpc>
            </a:pPr>
            <a:r>
              <a:rPr lang="en-US" sz="2400"/>
              <a:t>Uses static encryption keys.</a:t>
            </a:r>
          </a:p>
          <a:p>
            <a:pPr lvl="1">
              <a:lnSpc>
                <a:spcPct val="90000"/>
              </a:lnSpc>
            </a:pPr>
            <a:r>
              <a:rPr lang="en-US" sz="2000"/>
              <a:t>Easy to crack.  </a:t>
            </a:r>
          </a:p>
          <a:p>
            <a:pPr lvl="2">
              <a:lnSpc>
                <a:spcPct val="90000"/>
              </a:lnSpc>
            </a:pPr>
            <a:r>
              <a:rPr lang="en-US" sz="1800"/>
              <a:t>Still better then nothing.</a:t>
            </a:r>
          </a:p>
        </p:txBody>
      </p:sp>
    </p:spTree>
    <p:extLst>
      <p:ext uri="{BB962C8B-B14F-4D97-AF65-F5344CB8AC3E}">
        <p14:creationId xmlns:p14="http://schemas.microsoft.com/office/powerpoint/2010/main" val="2068261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Wi-Fi Protected Access (WPA)</a:t>
            </a:r>
          </a:p>
        </p:txBody>
      </p:sp>
      <p:sp>
        <p:nvSpPr>
          <p:cNvPr id="51203" name="Rectangle 3"/>
          <p:cNvSpPr>
            <a:spLocks noGrp="1" noChangeArrowheads="1"/>
          </p:cNvSpPr>
          <p:nvPr>
            <p:ph idx="1"/>
          </p:nvPr>
        </p:nvSpPr>
        <p:spPr/>
        <p:txBody>
          <a:bodyPr>
            <a:normAutofit/>
          </a:bodyPr>
          <a:lstStyle/>
          <a:p>
            <a:pPr>
              <a:lnSpc>
                <a:spcPct val="80000"/>
              </a:lnSpc>
            </a:pPr>
            <a:r>
              <a:rPr lang="en-US" sz="2400"/>
              <a:t>Designed to replace WEP.</a:t>
            </a:r>
          </a:p>
          <a:p>
            <a:pPr lvl="1">
              <a:lnSpc>
                <a:spcPct val="80000"/>
              </a:lnSpc>
            </a:pPr>
            <a:r>
              <a:rPr lang="en-US" sz="2000"/>
              <a:t>Firmware update. </a:t>
            </a:r>
          </a:p>
          <a:p>
            <a:pPr lvl="1">
              <a:lnSpc>
                <a:spcPct val="80000"/>
              </a:lnSpc>
            </a:pPr>
            <a:r>
              <a:rPr lang="en-US" sz="2000"/>
              <a:t>128-bit Temporal Key Integrity Protocol (TKIP) encryption. </a:t>
            </a:r>
          </a:p>
          <a:p>
            <a:pPr lvl="2">
              <a:lnSpc>
                <a:spcPct val="80000"/>
              </a:lnSpc>
            </a:pPr>
            <a:r>
              <a:rPr lang="en-US" sz="1800"/>
              <a:t>Uses a master key that is regularly changed.</a:t>
            </a:r>
          </a:p>
          <a:p>
            <a:pPr lvl="1">
              <a:lnSpc>
                <a:spcPct val="80000"/>
              </a:lnSpc>
            </a:pPr>
            <a:r>
              <a:rPr lang="en-US" sz="2000"/>
              <a:t>User authentication.</a:t>
            </a:r>
          </a:p>
          <a:p>
            <a:pPr lvl="1">
              <a:lnSpc>
                <a:spcPct val="80000"/>
              </a:lnSpc>
            </a:pPr>
            <a:r>
              <a:rPr lang="en-US" sz="2000"/>
              <a:t>Data Integrity.</a:t>
            </a:r>
          </a:p>
          <a:p>
            <a:pPr>
              <a:lnSpc>
                <a:spcPct val="80000"/>
              </a:lnSpc>
            </a:pPr>
            <a:r>
              <a:rPr lang="en-US" sz="2400"/>
              <a:t>Protects radio signal between device and access point.</a:t>
            </a:r>
          </a:p>
          <a:p>
            <a:pPr>
              <a:lnSpc>
                <a:spcPct val="80000"/>
              </a:lnSpc>
            </a:pPr>
            <a:r>
              <a:rPr lang="en-US" sz="2400"/>
              <a:t>Built into Wi-Fi certified equipment.</a:t>
            </a:r>
          </a:p>
          <a:p>
            <a:pPr lvl="1">
              <a:lnSpc>
                <a:spcPct val="80000"/>
              </a:lnSpc>
            </a:pPr>
            <a:r>
              <a:rPr lang="en-US" sz="2000"/>
              <a:t>Implemented at the MAC level.</a:t>
            </a:r>
          </a:p>
          <a:p>
            <a:pPr>
              <a:lnSpc>
                <a:spcPct val="80000"/>
              </a:lnSpc>
            </a:pPr>
            <a:r>
              <a:rPr lang="en-US" sz="2400"/>
              <a:t>Available in two versions:</a:t>
            </a:r>
          </a:p>
          <a:p>
            <a:pPr lvl="1">
              <a:lnSpc>
                <a:spcPct val="80000"/>
              </a:lnSpc>
            </a:pPr>
            <a:r>
              <a:rPr lang="en-US" sz="2000"/>
              <a:t>WPA2 Personal.</a:t>
            </a:r>
          </a:p>
          <a:p>
            <a:pPr lvl="1">
              <a:lnSpc>
                <a:spcPct val="80000"/>
              </a:lnSpc>
            </a:pPr>
            <a:r>
              <a:rPr lang="en-US" sz="2000"/>
              <a:t>WPA2 Enterprise.</a:t>
            </a:r>
          </a:p>
          <a:p>
            <a:pPr lvl="1">
              <a:lnSpc>
                <a:spcPct val="80000"/>
              </a:lnSpc>
            </a:pPr>
            <a:endParaRPr lang="en-US" sz="2000"/>
          </a:p>
        </p:txBody>
      </p:sp>
    </p:spTree>
    <p:extLst>
      <p:ext uri="{BB962C8B-B14F-4D97-AF65-F5344CB8AC3E}">
        <p14:creationId xmlns:p14="http://schemas.microsoft.com/office/powerpoint/2010/main" val="2614034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en-US"/>
              <a:t>Wi-Fi Protected Access 2 (WPA2)</a:t>
            </a:r>
          </a:p>
        </p:txBody>
      </p:sp>
      <p:sp>
        <p:nvSpPr>
          <p:cNvPr id="52227" name="Rectangle 3"/>
          <p:cNvSpPr>
            <a:spLocks noGrp="1" noChangeArrowheads="1"/>
          </p:cNvSpPr>
          <p:nvPr>
            <p:ph idx="1"/>
          </p:nvPr>
        </p:nvSpPr>
        <p:spPr/>
        <p:txBody>
          <a:bodyPr/>
          <a:lstStyle/>
          <a:p>
            <a:r>
              <a:rPr lang="en-US"/>
              <a:t>Designed to replace WEP.</a:t>
            </a:r>
          </a:p>
          <a:p>
            <a:pPr lvl="1"/>
            <a:r>
              <a:rPr lang="en-US"/>
              <a:t>128-bit Advanced Encryption Standard (AES).</a:t>
            </a:r>
          </a:p>
          <a:p>
            <a:r>
              <a:rPr lang="en-US"/>
              <a:t>Based on the IEEE 802.11i standard.</a:t>
            </a:r>
          </a:p>
          <a:p>
            <a:r>
              <a:rPr lang="en-US"/>
              <a:t>Provides government level security.</a:t>
            </a:r>
          </a:p>
          <a:p>
            <a:r>
              <a:rPr lang="en-US"/>
              <a:t>Also available in two versions:</a:t>
            </a:r>
          </a:p>
          <a:p>
            <a:pPr lvl="1"/>
            <a:r>
              <a:rPr lang="en-US"/>
              <a:t>WPA2 Personal.</a:t>
            </a:r>
          </a:p>
          <a:p>
            <a:pPr lvl="1"/>
            <a:r>
              <a:rPr lang="en-US"/>
              <a:t>WPA2 Enterprise.</a:t>
            </a:r>
          </a:p>
        </p:txBody>
      </p:sp>
    </p:spTree>
    <p:extLst>
      <p:ext uri="{BB962C8B-B14F-4D97-AF65-F5344CB8AC3E}">
        <p14:creationId xmlns:p14="http://schemas.microsoft.com/office/powerpoint/2010/main" val="1824998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Virtual Private Network (VPN)</a:t>
            </a:r>
          </a:p>
        </p:txBody>
      </p:sp>
      <p:sp>
        <p:nvSpPr>
          <p:cNvPr id="53251" name="Rectangle 3"/>
          <p:cNvSpPr>
            <a:spLocks noGrp="1" noChangeArrowheads="1"/>
          </p:cNvSpPr>
          <p:nvPr>
            <p:ph idx="1"/>
          </p:nvPr>
        </p:nvSpPr>
        <p:spPr/>
        <p:txBody>
          <a:bodyPr>
            <a:normAutofit/>
          </a:bodyPr>
          <a:lstStyle/>
          <a:p>
            <a:pPr>
              <a:lnSpc>
                <a:spcPct val="90000"/>
              </a:lnSpc>
            </a:pPr>
            <a:r>
              <a:rPr lang="en-US" sz="2800"/>
              <a:t>Creates a secure virtual “tunnel” from remote device to VPN server.</a:t>
            </a:r>
          </a:p>
          <a:p>
            <a:pPr lvl="1">
              <a:lnSpc>
                <a:spcPct val="90000"/>
              </a:lnSpc>
            </a:pPr>
            <a:r>
              <a:rPr lang="en-US" sz="2400"/>
              <a:t>Creates an encryption scheme.</a:t>
            </a:r>
          </a:p>
          <a:p>
            <a:pPr lvl="1">
              <a:lnSpc>
                <a:spcPct val="90000"/>
              </a:lnSpc>
            </a:pPr>
            <a:r>
              <a:rPr lang="en-US" sz="2400"/>
              <a:t>Requires authentication.</a:t>
            </a:r>
          </a:p>
          <a:p>
            <a:pPr>
              <a:lnSpc>
                <a:spcPct val="90000"/>
              </a:lnSpc>
            </a:pPr>
            <a:r>
              <a:rPr lang="en-US" sz="2800"/>
              <a:t>Works across the internet.</a:t>
            </a:r>
          </a:p>
          <a:p>
            <a:pPr>
              <a:lnSpc>
                <a:spcPct val="90000"/>
              </a:lnSpc>
            </a:pPr>
            <a:r>
              <a:rPr lang="en-US" sz="2800"/>
              <a:t>Many types and levels of VPN technology.</a:t>
            </a:r>
          </a:p>
          <a:p>
            <a:pPr lvl="1">
              <a:lnSpc>
                <a:spcPct val="90000"/>
              </a:lnSpc>
            </a:pPr>
            <a:r>
              <a:rPr lang="en-US" sz="2400"/>
              <a:t>May include hardware and software components.</a:t>
            </a:r>
          </a:p>
          <a:p>
            <a:pPr lvl="1">
              <a:lnSpc>
                <a:spcPct val="90000"/>
              </a:lnSpc>
            </a:pPr>
            <a:r>
              <a:rPr lang="en-US" sz="2400"/>
              <a:t>Some very expensive.</a:t>
            </a:r>
          </a:p>
          <a:p>
            <a:pPr lvl="1">
              <a:lnSpc>
                <a:spcPct val="90000"/>
              </a:lnSpc>
            </a:pPr>
            <a:r>
              <a:rPr lang="en-US" sz="2400"/>
              <a:t>Windows provides a basic implementation in its server software.</a:t>
            </a:r>
          </a:p>
        </p:txBody>
      </p:sp>
    </p:spTree>
    <p:extLst>
      <p:ext uri="{BB962C8B-B14F-4D97-AF65-F5344CB8AC3E}">
        <p14:creationId xmlns:p14="http://schemas.microsoft.com/office/powerpoint/2010/main" val="135127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IEEE 802 Organization</a:t>
            </a:r>
          </a:p>
        </p:txBody>
      </p:sp>
      <p:sp>
        <p:nvSpPr>
          <p:cNvPr id="3" name="Content Placeholder 2"/>
          <p:cNvSpPr>
            <a:spLocks noGrp="1"/>
          </p:cNvSpPr>
          <p:nvPr>
            <p:ph idx="1"/>
          </p:nvPr>
        </p:nvSpPr>
        <p:spPr/>
        <p:txBody>
          <a:bodyPr/>
          <a:lstStyle/>
          <a:p>
            <a:endParaRPr lang="id-ID"/>
          </a:p>
        </p:txBody>
      </p:sp>
      <p:grpSp>
        <p:nvGrpSpPr>
          <p:cNvPr id="45" name="Group 44">
            <a:extLst>
              <a:ext uri="{FF2B5EF4-FFF2-40B4-BE49-F238E27FC236}">
                <a16:creationId xmlns:a16="http://schemas.microsoft.com/office/drawing/2014/main" id="{8FD7D519-DD1A-46A1-8EF3-C738843DE2C5}"/>
              </a:ext>
            </a:extLst>
          </p:cNvPr>
          <p:cNvGrpSpPr/>
          <p:nvPr/>
        </p:nvGrpSpPr>
        <p:grpSpPr>
          <a:xfrm>
            <a:off x="395288" y="1196975"/>
            <a:ext cx="8108950" cy="4370388"/>
            <a:chOff x="395288" y="1196975"/>
            <a:chExt cx="8108950" cy="4370388"/>
          </a:xfrm>
        </p:grpSpPr>
        <p:grpSp>
          <p:nvGrpSpPr>
            <p:cNvPr id="46" name="Group 3">
              <a:extLst>
                <a:ext uri="{FF2B5EF4-FFF2-40B4-BE49-F238E27FC236}">
                  <a16:creationId xmlns:a16="http://schemas.microsoft.com/office/drawing/2014/main" id="{312C6E2C-4FD3-4C0A-AB86-433958C328B2}"/>
                </a:ext>
              </a:extLst>
            </p:cNvPr>
            <p:cNvGrpSpPr>
              <a:grpSpLocks/>
            </p:cNvGrpSpPr>
            <p:nvPr/>
          </p:nvGrpSpPr>
          <p:grpSpPr bwMode="auto">
            <a:xfrm>
              <a:off x="395288" y="1196975"/>
              <a:ext cx="8108950" cy="4370388"/>
              <a:chOff x="170" y="787"/>
              <a:chExt cx="5108" cy="2753"/>
            </a:xfrm>
          </p:grpSpPr>
          <p:sp>
            <p:nvSpPr>
              <p:cNvPr id="49" name="Line 4">
                <a:extLst>
                  <a:ext uri="{FF2B5EF4-FFF2-40B4-BE49-F238E27FC236}">
                    <a16:creationId xmlns:a16="http://schemas.microsoft.com/office/drawing/2014/main" id="{7C76696A-C758-433A-B64C-9E7F7FC2E96D}"/>
                  </a:ext>
                </a:extLst>
              </p:cNvPr>
              <p:cNvSpPr>
                <a:spLocks noChangeShapeType="1"/>
              </p:cNvSpPr>
              <p:nvPr/>
            </p:nvSpPr>
            <p:spPr bwMode="auto">
              <a:xfrm>
                <a:off x="4780" y="2162"/>
                <a:ext cx="0" cy="1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50" name="Line 5">
                <a:extLst>
                  <a:ext uri="{FF2B5EF4-FFF2-40B4-BE49-F238E27FC236}">
                    <a16:creationId xmlns:a16="http://schemas.microsoft.com/office/drawing/2014/main" id="{E3D32E7C-0085-4318-A923-F72169E0651D}"/>
                  </a:ext>
                </a:extLst>
              </p:cNvPr>
              <p:cNvSpPr>
                <a:spLocks noChangeShapeType="1"/>
              </p:cNvSpPr>
              <p:nvPr/>
            </p:nvSpPr>
            <p:spPr bwMode="auto">
              <a:xfrm>
                <a:off x="2718" y="1377"/>
                <a:ext cx="0" cy="10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51" name="Line 6">
                <a:extLst>
                  <a:ext uri="{FF2B5EF4-FFF2-40B4-BE49-F238E27FC236}">
                    <a16:creationId xmlns:a16="http://schemas.microsoft.com/office/drawing/2014/main" id="{4E896ED7-3A76-47AD-94F9-CCF88CB8CDFD}"/>
                  </a:ext>
                </a:extLst>
              </p:cNvPr>
              <p:cNvSpPr>
                <a:spLocks noChangeShapeType="1"/>
              </p:cNvSpPr>
              <p:nvPr/>
            </p:nvSpPr>
            <p:spPr bwMode="auto">
              <a:xfrm>
                <a:off x="2739" y="2162"/>
                <a:ext cx="0" cy="15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52" name="Line 7">
                <a:extLst>
                  <a:ext uri="{FF2B5EF4-FFF2-40B4-BE49-F238E27FC236}">
                    <a16:creationId xmlns:a16="http://schemas.microsoft.com/office/drawing/2014/main" id="{4E9A3FBD-7C90-47C9-AF94-42ED92B08C29}"/>
                  </a:ext>
                </a:extLst>
              </p:cNvPr>
              <p:cNvSpPr>
                <a:spLocks noChangeShapeType="1"/>
              </p:cNvSpPr>
              <p:nvPr/>
            </p:nvSpPr>
            <p:spPr bwMode="auto">
              <a:xfrm>
                <a:off x="3484" y="2159"/>
                <a:ext cx="0" cy="1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53" name="Line 8">
                <a:extLst>
                  <a:ext uri="{FF2B5EF4-FFF2-40B4-BE49-F238E27FC236}">
                    <a16:creationId xmlns:a16="http://schemas.microsoft.com/office/drawing/2014/main" id="{C86ADE48-F731-42CF-983B-E296A824CCB7}"/>
                  </a:ext>
                </a:extLst>
              </p:cNvPr>
              <p:cNvSpPr>
                <a:spLocks noChangeShapeType="1"/>
              </p:cNvSpPr>
              <p:nvPr/>
            </p:nvSpPr>
            <p:spPr bwMode="auto">
              <a:xfrm>
                <a:off x="4464" y="2164"/>
                <a:ext cx="1" cy="921"/>
              </a:xfrm>
              <a:prstGeom prst="line">
                <a:avLst/>
              </a:prstGeom>
              <a:noFill/>
              <a:ln w="28575" cap="rnd">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54" name="Line 9">
                <a:extLst>
                  <a:ext uri="{FF2B5EF4-FFF2-40B4-BE49-F238E27FC236}">
                    <a16:creationId xmlns:a16="http://schemas.microsoft.com/office/drawing/2014/main" id="{BA0E5AA0-2FFB-4C82-A660-52A98B12B150}"/>
                  </a:ext>
                </a:extLst>
              </p:cNvPr>
              <p:cNvSpPr>
                <a:spLocks noChangeShapeType="1"/>
              </p:cNvSpPr>
              <p:nvPr/>
            </p:nvSpPr>
            <p:spPr bwMode="auto">
              <a:xfrm>
                <a:off x="5110" y="2168"/>
                <a:ext cx="0" cy="83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55" name="Line 10">
                <a:extLst>
                  <a:ext uri="{FF2B5EF4-FFF2-40B4-BE49-F238E27FC236}">
                    <a16:creationId xmlns:a16="http://schemas.microsoft.com/office/drawing/2014/main" id="{C54C38F6-C74F-4056-8685-2E19CD0F111E}"/>
                  </a:ext>
                </a:extLst>
              </p:cNvPr>
              <p:cNvSpPr>
                <a:spLocks noChangeShapeType="1"/>
              </p:cNvSpPr>
              <p:nvPr/>
            </p:nvSpPr>
            <p:spPr bwMode="auto">
              <a:xfrm>
                <a:off x="4102" y="2162"/>
                <a:ext cx="0" cy="1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56" name="Line 11">
                <a:extLst>
                  <a:ext uri="{FF2B5EF4-FFF2-40B4-BE49-F238E27FC236}">
                    <a16:creationId xmlns:a16="http://schemas.microsoft.com/office/drawing/2014/main" id="{4FC85EA3-A4D3-454F-AFCC-223933BC8C96}"/>
                  </a:ext>
                </a:extLst>
              </p:cNvPr>
              <p:cNvSpPr>
                <a:spLocks noChangeShapeType="1"/>
              </p:cNvSpPr>
              <p:nvPr/>
            </p:nvSpPr>
            <p:spPr bwMode="auto">
              <a:xfrm>
                <a:off x="484" y="2165"/>
                <a:ext cx="0" cy="15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57" name="Line 12">
                <a:extLst>
                  <a:ext uri="{FF2B5EF4-FFF2-40B4-BE49-F238E27FC236}">
                    <a16:creationId xmlns:a16="http://schemas.microsoft.com/office/drawing/2014/main" id="{4B2A4EFD-2C3F-4A42-BAB4-A75CC850CD89}"/>
                  </a:ext>
                </a:extLst>
              </p:cNvPr>
              <p:cNvSpPr>
                <a:spLocks noChangeShapeType="1"/>
              </p:cNvSpPr>
              <p:nvPr/>
            </p:nvSpPr>
            <p:spPr bwMode="auto">
              <a:xfrm>
                <a:off x="1615" y="2162"/>
                <a:ext cx="0" cy="15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58" name="Line 13">
                <a:extLst>
                  <a:ext uri="{FF2B5EF4-FFF2-40B4-BE49-F238E27FC236}">
                    <a16:creationId xmlns:a16="http://schemas.microsoft.com/office/drawing/2014/main" id="{C4E3E20E-0F03-4104-8274-A61D57197B4F}"/>
                  </a:ext>
                </a:extLst>
              </p:cNvPr>
              <p:cNvSpPr>
                <a:spLocks noChangeShapeType="1"/>
              </p:cNvSpPr>
              <p:nvPr/>
            </p:nvSpPr>
            <p:spPr bwMode="auto">
              <a:xfrm flipH="1">
                <a:off x="2183" y="2164"/>
                <a:ext cx="0" cy="144"/>
              </a:xfrm>
              <a:prstGeom prst="line">
                <a:avLst/>
              </a:prstGeom>
              <a:noFill/>
              <a:ln w="28575" cap="rnd">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59" name="Line 14">
                <a:extLst>
                  <a:ext uri="{FF2B5EF4-FFF2-40B4-BE49-F238E27FC236}">
                    <a16:creationId xmlns:a16="http://schemas.microsoft.com/office/drawing/2014/main" id="{FFD3BB89-E2D2-4B89-B0FE-10CC02B1D4A7}"/>
                  </a:ext>
                </a:extLst>
              </p:cNvPr>
              <p:cNvSpPr>
                <a:spLocks noChangeShapeType="1"/>
              </p:cNvSpPr>
              <p:nvPr/>
            </p:nvSpPr>
            <p:spPr bwMode="auto">
              <a:xfrm flipH="1">
                <a:off x="964" y="1945"/>
                <a:ext cx="0" cy="2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60" name="Rectangle 15">
                <a:extLst>
                  <a:ext uri="{FF2B5EF4-FFF2-40B4-BE49-F238E27FC236}">
                    <a16:creationId xmlns:a16="http://schemas.microsoft.com/office/drawing/2014/main" id="{51A7F216-51E7-4837-B6DA-91BF94549450}"/>
                  </a:ext>
                </a:extLst>
              </p:cNvPr>
              <p:cNvSpPr>
                <a:spLocks noChangeArrowheads="1"/>
              </p:cNvSpPr>
              <p:nvPr/>
            </p:nvSpPr>
            <p:spPr bwMode="auto">
              <a:xfrm>
                <a:off x="1957" y="1094"/>
                <a:ext cx="1368" cy="309"/>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a:ln>
                      <a:noFill/>
                    </a:ln>
                    <a:solidFill>
                      <a:srgbClr val="FFFF00"/>
                    </a:solidFill>
                    <a:effectLst/>
                    <a:uLnTx/>
                    <a:uFillTx/>
                    <a:latin typeface="Arial" panose="020B0604020202020204" pitchFamily="34" charset="0"/>
                    <a:ea typeface="ＭＳ Ｐゴシック" panose="020B0600070205080204" pitchFamily="34" charset="-128"/>
                  </a:rPr>
                  <a:t>Standards Activities Board</a:t>
                </a:r>
              </a:p>
            </p:txBody>
          </p:sp>
          <p:sp>
            <p:nvSpPr>
              <p:cNvPr id="61" name="Text Box 16">
                <a:extLst>
                  <a:ext uri="{FF2B5EF4-FFF2-40B4-BE49-F238E27FC236}">
                    <a16:creationId xmlns:a16="http://schemas.microsoft.com/office/drawing/2014/main" id="{D7BB1C25-50A0-4B86-A58E-934BA1E53A7E}"/>
                  </a:ext>
                </a:extLst>
              </p:cNvPr>
              <p:cNvSpPr txBox="1">
                <a:spLocks noChangeArrowheads="1"/>
              </p:cNvSpPr>
              <p:nvPr/>
            </p:nvSpPr>
            <p:spPr bwMode="auto">
              <a:xfrm>
                <a:off x="1689" y="787"/>
                <a:ext cx="20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1"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IEEE Standards Association</a:t>
                </a:r>
              </a:p>
            </p:txBody>
          </p:sp>
          <p:sp>
            <p:nvSpPr>
              <p:cNvPr id="62" name="Rectangle 17">
                <a:extLst>
                  <a:ext uri="{FF2B5EF4-FFF2-40B4-BE49-F238E27FC236}">
                    <a16:creationId xmlns:a16="http://schemas.microsoft.com/office/drawing/2014/main" id="{FE2BD326-0962-4DF5-A48B-F3D2D4E2C486}"/>
                  </a:ext>
                </a:extLst>
              </p:cNvPr>
              <p:cNvSpPr>
                <a:spLocks noChangeArrowheads="1"/>
              </p:cNvSpPr>
              <p:nvPr/>
            </p:nvSpPr>
            <p:spPr bwMode="auto">
              <a:xfrm>
                <a:off x="777" y="2331"/>
                <a:ext cx="465" cy="542"/>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802.3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CSMA/CD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Ethernet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63" name="Rectangle 18">
                <a:extLst>
                  <a:ext uri="{FF2B5EF4-FFF2-40B4-BE49-F238E27FC236}">
                    <a16:creationId xmlns:a16="http://schemas.microsoft.com/office/drawing/2014/main" id="{93D79501-ED72-48A5-B5DB-802922E0ECD6}"/>
                  </a:ext>
                </a:extLst>
              </p:cNvPr>
              <p:cNvSpPr>
                <a:spLocks noChangeArrowheads="1"/>
              </p:cNvSpPr>
              <p:nvPr/>
            </p:nvSpPr>
            <p:spPr bwMode="auto">
              <a:xfrm>
                <a:off x="1340" y="2331"/>
                <a:ext cx="466" cy="542"/>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802.5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Token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Passing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Ring</a:t>
                </a:r>
              </a:p>
            </p:txBody>
          </p:sp>
          <p:sp>
            <p:nvSpPr>
              <p:cNvPr id="64" name="Rectangle 19">
                <a:extLst>
                  <a:ext uri="{FF2B5EF4-FFF2-40B4-BE49-F238E27FC236}">
                    <a16:creationId xmlns:a16="http://schemas.microsoft.com/office/drawing/2014/main" id="{4FB119D7-F9DE-4ED5-B84C-86581B77B806}"/>
                  </a:ext>
                </a:extLst>
              </p:cNvPr>
              <p:cNvSpPr>
                <a:spLocks noChangeArrowheads="1"/>
              </p:cNvSpPr>
              <p:nvPr/>
            </p:nvSpPr>
            <p:spPr bwMode="auto">
              <a:xfrm>
                <a:off x="1907" y="2332"/>
                <a:ext cx="466" cy="541"/>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802.11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Wireless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WLAN</a:t>
                </a:r>
              </a:p>
            </p:txBody>
          </p:sp>
          <p:sp>
            <p:nvSpPr>
              <p:cNvPr id="65" name="Rectangle 20">
                <a:extLst>
                  <a:ext uri="{FF2B5EF4-FFF2-40B4-BE49-F238E27FC236}">
                    <a16:creationId xmlns:a16="http://schemas.microsoft.com/office/drawing/2014/main" id="{2424A719-9743-4729-805A-48BC6FD181B6}"/>
                  </a:ext>
                </a:extLst>
              </p:cNvPr>
              <p:cNvSpPr>
                <a:spLocks noChangeArrowheads="1"/>
              </p:cNvSpPr>
              <p:nvPr/>
            </p:nvSpPr>
            <p:spPr bwMode="auto">
              <a:xfrm>
                <a:off x="2484" y="2331"/>
                <a:ext cx="466" cy="542"/>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802.15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Wireless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Personal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Area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Networks</a:t>
                </a:r>
              </a:p>
            </p:txBody>
          </p:sp>
          <p:sp>
            <p:nvSpPr>
              <p:cNvPr id="66" name="Freeform 21">
                <a:extLst>
                  <a:ext uri="{FF2B5EF4-FFF2-40B4-BE49-F238E27FC236}">
                    <a16:creationId xmlns:a16="http://schemas.microsoft.com/office/drawing/2014/main" id="{F629C4A1-2621-4FFE-B5F6-DBDD0B681949}"/>
                  </a:ext>
                </a:extLst>
              </p:cNvPr>
              <p:cNvSpPr>
                <a:spLocks/>
              </p:cNvSpPr>
              <p:nvPr/>
            </p:nvSpPr>
            <p:spPr bwMode="auto">
              <a:xfrm>
                <a:off x="980" y="1481"/>
                <a:ext cx="2196" cy="154"/>
              </a:xfrm>
              <a:custGeom>
                <a:avLst/>
                <a:gdLst>
                  <a:gd name="T0" fmla="*/ 0 w 1920"/>
                  <a:gd name="T1" fmla="*/ 96 h 96"/>
                  <a:gd name="T2" fmla="*/ 0 w 1920"/>
                  <a:gd name="T3" fmla="*/ 0 h 96"/>
                  <a:gd name="T4" fmla="*/ 1920 w 1920"/>
                  <a:gd name="T5" fmla="*/ 0 h 96"/>
                  <a:gd name="T6" fmla="*/ 1920 w 1920"/>
                  <a:gd name="T7" fmla="*/ 96 h 96"/>
                  <a:gd name="T8" fmla="*/ 0 60000 65536"/>
                  <a:gd name="T9" fmla="*/ 0 60000 65536"/>
                  <a:gd name="T10" fmla="*/ 0 60000 65536"/>
                  <a:gd name="T11" fmla="*/ 0 60000 65536"/>
                  <a:gd name="T12" fmla="*/ 0 w 1920"/>
                  <a:gd name="T13" fmla="*/ 0 h 96"/>
                  <a:gd name="T14" fmla="*/ 1920 w 1920"/>
                  <a:gd name="T15" fmla="*/ 96 h 96"/>
                </a:gdLst>
                <a:ahLst/>
                <a:cxnLst>
                  <a:cxn ang="T8">
                    <a:pos x="T0" y="T1"/>
                  </a:cxn>
                  <a:cxn ang="T9">
                    <a:pos x="T2" y="T3"/>
                  </a:cxn>
                  <a:cxn ang="T10">
                    <a:pos x="T4" y="T5"/>
                  </a:cxn>
                  <a:cxn ang="T11">
                    <a:pos x="T6" y="T7"/>
                  </a:cxn>
                </a:cxnLst>
                <a:rect l="T12" t="T13" r="T14" b="T15"/>
                <a:pathLst>
                  <a:path w="1920" h="96">
                    <a:moveTo>
                      <a:pt x="0" y="96"/>
                    </a:moveTo>
                    <a:lnTo>
                      <a:pt x="0" y="0"/>
                    </a:lnTo>
                    <a:lnTo>
                      <a:pt x="1920" y="0"/>
                    </a:lnTo>
                    <a:lnTo>
                      <a:pt x="1920" y="96"/>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67" name="Line 22">
                <a:extLst>
                  <a:ext uri="{FF2B5EF4-FFF2-40B4-BE49-F238E27FC236}">
                    <a16:creationId xmlns:a16="http://schemas.microsoft.com/office/drawing/2014/main" id="{39AE1FD9-E10C-45C4-9585-11515551FE9D}"/>
                  </a:ext>
                </a:extLst>
              </p:cNvPr>
              <p:cNvSpPr>
                <a:spLocks noChangeShapeType="1"/>
              </p:cNvSpPr>
              <p:nvPr/>
            </p:nvSpPr>
            <p:spPr bwMode="auto">
              <a:xfrm>
                <a:off x="2211" y="1470"/>
                <a:ext cx="0" cy="10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68" name="Rectangle 23">
                <a:extLst>
                  <a:ext uri="{FF2B5EF4-FFF2-40B4-BE49-F238E27FC236}">
                    <a16:creationId xmlns:a16="http://schemas.microsoft.com/office/drawing/2014/main" id="{0B740DBF-10DB-4A72-BC2C-BA94AAF61BEF}"/>
                  </a:ext>
                </a:extLst>
              </p:cNvPr>
              <p:cNvSpPr>
                <a:spLocks noChangeArrowheads="1"/>
              </p:cNvSpPr>
              <p:nvPr/>
            </p:nvSpPr>
            <p:spPr bwMode="auto">
              <a:xfrm>
                <a:off x="4158" y="2999"/>
                <a:ext cx="466" cy="541"/>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802.20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Mobile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Broadband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Wireless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Access </a:t>
                </a:r>
              </a:p>
            </p:txBody>
          </p:sp>
          <p:sp>
            <p:nvSpPr>
              <p:cNvPr id="69" name="Line 24">
                <a:extLst>
                  <a:ext uri="{FF2B5EF4-FFF2-40B4-BE49-F238E27FC236}">
                    <a16:creationId xmlns:a16="http://schemas.microsoft.com/office/drawing/2014/main" id="{F582036A-3785-4DAB-B579-25625BC3D5EC}"/>
                  </a:ext>
                </a:extLst>
              </p:cNvPr>
              <p:cNvSpPr>
                <a:spLocks noChangeShapeType="1"/>
              </p:cNvSpPr>
              <p:nvPr/>
            </p:nvSpPr>
            <p:spPr bwMode="auto">
              <a:xfrm>
                <a:off x="487" y="2165"/>
                <a:ext cx="4628" cy="0"/>
              </a:xfrm>
              <a:prstGeom prst="line">
                <a:avLst/>
              </a:prstGeom>
              <a:noFill/>
              <a:ln w="28575" cap="rnd">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70" name="Line 25">
                <a:extLst>
                  <a:ext uri="{FF2B5EF4-FFF2-40B4-BE49-F238E27FC236}">
                    <a16:creationId xmlns:a16="http://schemas.microsoft.com/office/drawing/2014/main" id="{9878C3CF-8086-41BA-94AC-EC9618F166B3}"/>
                  </a:ext>
                </a:extLst>
              </p:cNvPr>
              <p:cNvSpPr>
                <a:spLocks noChangeShapeType="1"/>
              </p:cNvSpPr>
              <p:nvPr/>
            </p:nvSpPr>
            <p:spPr bwMode="auto">
              <a:xfrm>
                <a:off x="3086" y="2169"/>
                <a:ext cx="1" cy="865"/>
              </a:xfrm>
              <a:prstGeom prst="line">
                <a:avLst/>
              </a:prstGeom>
              <a:noFill/>
              <a:ln w="28575" cap="rnd">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71" name="Rectangle 26">
                <a:extLst>
                  <a:ext uri="{FF2B5EF4-FFF2-40B4-BE49-F238E27FC236}">
                    <a16:creationId xmlns:a16="http://schemas.microsoft.com/office/drawing/2014/main" id="{9C9D8D37-81E0-470A-93CE-79A0203D8BD1}"/>
                  </a:ext>
                </a:extLst>
              </p:cNvPr>
              <p:cNvSpPr>
                <a:spLocks noChangeArrowheads="1"/>
              </p:cNvSpPr>
              <p:nvPr/>
            </p:nvSpPr>
            <p:spPr bwMode="auto">
              <a:xfrm>
                <a:off x="3796" y="2348"/>
                <a:ext cx="547" cy="541"/>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802.19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Co-existence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TAG</a:t>
                </a:r>
              </a:p>
            </p:txBody>
          </p:sp>
          <p:sp>
            <p:nvSpPr>
              <p:cNvPr id="72" name="Line 27">
                <a:extLst>
                  <a:ext uri="{FF2B5EF4-FFF2-40B4-BE49-F238E27FC236}">
                    <a16:creationId xmlns:a16="http://schemas.microsoft.com/office/drawing/2014/main" id="{2862948E-EFD6-4DB7-9A2F-CDDFF7BB9EF2}"/>
                  </a:ext>
                </a:extLst>
              </p:cNvPr>
              <p:cNvSpPr>
                <a:spLocks noChangeShapeType="1"/>
              </p:cNvSpPr>
              <p:nvPr/>
            </p:nvSpPr>
            <p:spPr bwMode="auto">
              <a:xfrm>
                <a:off x="3746" y="2172"/>
                <a:ext cx="1" cy="907"/>
              </a:xfrm>
              <a:prstGeom prst="line">
                <a:avLst/>
              </a:prstGeom>
              <a:noFill/>
              <a:ln w="28575" cap="rnd">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73" name="Rectangle 28">
                <a:extLst>
                  <a:ext uri="{FF2B5EF4-FFF2-40B4-BE49-F238E27FC236}">
                    <a16:creationId xmlns:a16="http://schemas.microsoft.com/office/drawing/2014/main" id="{6DBFCBAD-7127-468C-8E76-A903FC92AFC8}"/>
                  </a:ext>
                </a:extLst>
              </p:cNvPr>
              <p:cNvSpPr>
                <a:spLocks noChangeArrowheads="1"/>
              </p:cNvSpPr>
              <p:nvPr/>
            </p:nvSpPr>
            <p:spPr bwMode="auto">
              <a:xfrm>
                <a:off x="170" y="1580"/>
                <a:ext cx="1526" cy="462"/>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000" b="1" i="0" u="none" strike="noStrike" kern="0" cap="none" spc="0" normalizeH="0" baseline="0" noProof="0">
                  <a:ln>
                    <a:noFill/>
                  </a:ln>
                  <a:solidFill>
                    <a:srgbClr val="FFFF00"/>
                  </a:solidFill>
                  <a:effectLst/>
                  <a:uLnTx/>
                  <a:uFillTx/>
                  <a:latin typeface="Arial" panose="020B0604020202020204" pitchFamily="34" charset="0"/>
                  <a:ea typeface="ＭＳ Ｐゴシック" panose="020B0600070205080204" pitchFamily="34"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00"/>
                    </a:solidFill>
                    <a:effectLst/>
                    <a:uLnTx/>
                    <a:uFillTx/>
                    <a:latin typeface="Arial" panose="020B0604020202020204" pitchFamily="34" charset="0"/>
                    <a:ea typeface="ＭＳ Ｐゴシック" panose="020B0600070205080204" pitchFamily="34" charset="-128"/>
                  </a:rPr>
                  <a:t>Sponsor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00"/>
                    </a:solidFill>
                    <a:effectLst/>
                    <a:uLnTx/>
                    <a:uFillTx/>
                    <a:latin typeface="Arial" panose="020B0604020202020204" pitchFamily="34" charset="0"/>
                    <a:ea typeface="ＭＳ Ｐゴシック" panose="020B0600070205080204" pitchFamily="34" charset="-128"/>
                  </a:rPr>
                  <a:t>IEEE 802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00"/>
                    </a:solidFill>
                    <a:effectLst/>
                    <a:uLnTx/>
                    <a:uFillTx/>
                    <a:latin typeface="Arial" panose="020B0604020202020204" pitchFamily="34" charset="0"/>
                    <a:ea typeface="ＭＳ Ｐゴシック" panose="020B0600070205080204" pitchFamily="34" charset="-128"/>
                  </a:rPr>
                  <a:t>Local and Metropolitan Area Networks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00"/>
                    </a:solidFill>
                    <a:effectLst/>
                    <a:uLnTx/>
                    <a:uFillTx/>
                    <a:latin typeface="Arial" panose="020B0604020202020204" pitchFamily="34" charset="0"/>
                    <a:ea typeface="ＭＳ Ｐゴシック" panose="020B0600070205080204" pitchFamily="34" charset="-128"/>
                  </a:rPr>
                  <a:t>(LMSC)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000" b="1" i="0" u="none" strike="noStrike" kern="0" cap="none" spc="0" normalizeH="0" baseline="0" noProof="0">
                  <a:ln>
                    <a:noFill/>
                  </a:ln>
                  <a:solidFill>
                    <a:srgbClr val="FFFF00"/>
                  </a:solidFill>
                  <a:effectLst/>
                  <a:uLnTx/>
                  <a:uFillTx/>
                  <a:latin typeface="Arial" panose="020B0604020202020204" pitchFamily="34" charset="0"/>
                  <a:ea typeface="ＭＳ Ｐゴシック" panose="020B0600070205080204" pitchFamily="34" charset="-128"/>
                </a:endParaRPr>
              </a:p>
            </p:txBody>
          </p:sp>
          <p:sp>
            <p:nvSpPr>
              <p:cNvPr id="74" name="Rectangle 29">
                <a:extLst>
                  <a:ext uri="{FF2B5EF4-FFF2-40B4-BE49-F238E27FC236}">
                    <a16:creationId xmlns:a16="http://schemas.microsoft.com/office/drawing/2014/main" id="{726A399D-F1EB-4CD0-86ED-E2452DA73022}"/>
                  </a:ext>
                </a:extLst>
              </p:cNvPr>
              <p:cNvSpPr>
                <a:spLocks noChangeArrowheads="1"/>
              </p:cNvSpPr>
              <p:nvPr/>
            </p:nvSpPr>
            <p:spPr bwMode="auto">
              <a:xfrm>
                <a:off x="1866" y="1635"/>
                <a:ext cx="684" cy="310"/>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Sponsor</a:t>
                </a:r>
              </a:p>
            </p:txBody>
          </p:sp>
          <p:sp>
            <p:nvSpPr>
              <p:cNvPr id="75" name="Rectangle 30">
                <a:extLst>
                  <a:ext uri="{FF2B5EF4-FFF2-40B4-BE49-F238E27FC236}">
                    <a16:creationId xmlns:a16="http://schemas.microsoft.com/office/drawing/2014/main" id="{E5C94751-6047-42E1-BC45-455DCFF0D4B5}"/>
                  </a:ext>
                </a:extLst>
              </p:cNvPr>
              <p:cNvSpPr>
                <a:spLocks noChangeArrowheads="1"/>
              </p:cNvSpPr>
              <p:nvPr/>
            </p:nvSpPr>
            <p:spPr bwMode="auto">
              <a:xfrm>
                <a:off x="2761" y="1635"/>
                <a:ext cx="684" cy="310"/>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Sponsor</a:t>
                </a:r>
              </a:p>
            </p:txBody>
          </p:sp>
          <p:sp>
            <p:nvSpPr>
              <p:cNvPr id="76" name="Line 31">
                <a:extLst>
                  <a:ext uri="{FF2B5EF4-FFF2-40B4-BE49-F238E27FC236}">
                    <a16:creationId xmlns:a16="http://schemas.microsoft.com/office/drawing/2014/main" id="{EFE3E026-F601-4ECE-900D-6983CFC44AC6}"/>
                  </a:ext>
                </a:extLst>
              </p:cNvPr>
              <p:cNvSpPr>
                <a:spLocks noChangeShapeType="1"/>
              </p:cNvSpPr>
              <p:nvPr/>
            </p:nvSpPr>
            <p:spPr bwMode="auto">
              <a:xfrm>
                <a:off x="3988" y="1482"/>
                <a:ext cx="1040" cy="0"/>
              </a:xfrm>
              <a:prstGeom prst="line">
                <a:avLst/>
              </a:prstGeom>
              <a:noFill/>
              <a:ln w="28575">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77" name="Rectangle 32">
                <a:extLst>
                  <a:ext uri="{FF2B5EF4-FFF2-40B4-BE49-F238E27FC236}">
                    <a16:creationId xmlns:a16="http://schemas.microsoft.com/office/drawing/2014/main" id="{54F55BC0-9373-4FE2-9F18-424A63AAF67A}"/>
                  </a:ext>
                </a:extLst>
              </p:cNvPr>
              <p:cNvSpPr>
                <a:spLocks noChangeArrowheads="1"/>
              </p:cNvSpPr>
              <p:nvPr/>
            </p:nvSpPr>
            <p:spPr bwMode="auto">
              <a:xfrm>
                <a:off x="3621" y="1635"/>
                <a:ext cx="684" cy="310"/>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Sponsor</a:t>
                </a:r>
              </a:p>
            </p:txBody>
          </p:sp>
          <p:sp>
            <p:nvSpPr>
              <p:cNvPr id="78" name="Line 33">
                <a:extLst>
                  <a:ext uri="{FF2B5EF4-FFF2-40B4-BE49-F238E27FC236}">
                    <a16:creationId xmlns:a16="http://schemas.microsoft.com/office/drawing/2014/main" id="{8B65A77C-4665-47F3-BAA6-39B05ABBA5C9}"/>
                  </a:ext>
                </a:extLst>
              </p:cNvPr>
              <p:cNvSpPr>
                <a:spLocks noChangeShapeType="1"/>
              </p:cNvSpPr>
              <p:nvPr/>
            </p:nvSpPr>
            <p:spPr bwMode="auto">
              <a:xfrm>
                <a:off x="3160" y="1482"/>
                <a:ext cx="864" cy="0"/>
              </a:xfrm>
              <a:prstGeom prst="line">
                <a:avLst/>
              </a:prstGeom>
              <a:noFill/>
              <a:ln w="28575" cap="rnd">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79" name="Line 34">
                <a:extLst>
                  <a:ext uri="{FF2B5EF4-FFF2-40B4-BE49-F238E27FC236}">
                    <a16:creationId xmlns:a16="http://schemas.microsoft.com/office/drawing/2014/main" id="{83793F54-4E79-40D4-9560-D1AA4A97ABB8}"/>
                  </a:ext>
                </a:extLst>
              </p:cNvPr>
              <p:cNvSpPr>
                <a:spLocks noChangeShapeType="1"/>
              </p:cNvSpPr>
              <p:nvPr/>
            </p:nvSpPr>
            <p:spPr bwMode="auto">
              <a:xfrm>
                <a:off x="4024" y="1480"/>
                <a:ext cx="0" cy="128"/>
              </a:xfrm>
              <a:prstGeom prst="line">
                <a:avLst/>
              </a:prstGeom>
              <a:noFill/>
              <a:ln w="28575" cap="rnd">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80" name="Rectangle 35">
                <a:extLst>
                  <a:ext uri="{FF2B5EF4-FFF2-40B4-BE49-F238E27FC236}">
                    <a16:creationId xmlns:a16="http://schemas.microsoft.com/office/drawing/2014/main" id="{12C72935-5BD5-4A36-9D1F-FFDA8A7981B7}"/>
                  </a:ext>
                </a:extLst>
              </p:cNvPr>
              <p:cNvSpPr>
                <a:spLocks noChangeArrowheads="1"/>
              </p:cNvSpPr>
              <p:nvPr/>
            </p:nvSpPr>
            <p:spPr bwMode="auto">
              <a:xfrm>
                <a:off x="3144" y="2338"/>
                <a:ext cx="466" cy="541"/>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802.17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Resilient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Packet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Ring</a:t>
                </a:r>
              </a:p>
            </p:txBody>
          </p:sp>
          <p:sp>
            <p:nvSpPr>
              <p:cNvPr id="81" name="Rectangle 36">
                <a:extLst>
                  <a:ext uri="{FF2B5EF4-FFF2-40B4-BE49-F238E27FC236}">
                    <a16:creationId xmlns:a16="http://schemas.microsoft.com/office/drawing/2014/main" id="{94A76C32-622B-4B29-9C94-AE5FE148A6E5}"/>
                  </a:ext>
                </a:extLst>
              </p:cNvPr>
              <p:cNvSpPr>
                <a:spLocks noChangeArrowheads="1"/>
              </p:cNvSpPr>
              <p:nvPr/>
            </p:nvSpPr>
            <p:spPr bwMode="auto">
              <a:xfrm>
                <a:off x="3426" y="2989"/>
                <a:ext cx="466" cy="541"/>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802.18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Radio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Regulatory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TAG</a:t>
                </a:r>
              </a:p>
            </p:txBody>
          </p:sp>
          <p:sp>
            <p:nvSpPr>
              <p:cNvPr id="82" name="Rectangle 37">
                <a:extLst>
                  <a:ext uri="{FF2B5EF4-FFF2-40B4-BE49-F238E27FC236}">
                    <a16:creationId xmlns:a16="http://schemas.microsoft.com/office/drawing/2014/main" id="{58916AFD-DF8E-4434-85D1-73162F9072F3}"/>
                  </a:ext>
                </a:extLst>
              </p:cNvPr>
              <p:cNvSpPr>
                <a:spLocks noChangeArrowheads="1"/>
              </p:cNvSpPr>
              <p:nvPr/>
            </p:nvSpPr>
            <p:spPr bwMode="auto">
              <a:xfrm>
                <a:off x="2790" y="2988"/>
                <a:ext cx="466" cy="542"/>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802.16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Broadband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Wireless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Broadband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Access</a:t>
                </a:r>
              </a:p>
            </p:txBody>
          </p:sp>
          <p:sp>
            <p:nvSpPr>
              <p:cNvPr id="83" name="Rectangle 38">
                <a:extLst>
                  <a:ext uri="{FF2B5EF4-FFF2-40B4-BE49-F238E27FC236}">
                    <a16:creationId xmlns:a16="http://schemas.microsoft.com/office/drawing/2014/main" id="{63845595-0262-413B-81AF-3950268E98CF}"/>
                  </a:ext>
                </a:extLst>
              </p:cNvPr>
              <p:cNvSpPr>
                <a:spLocks noChangeArrowheads="1"/>
              </p:cNvSpPr>
              <p:nvPr/>
            </p:nvSpPr>
            <p:spPr bwMode="auto">
              <a:xfrm>
                <a:off x="4506" y="2353"/>
                <a:ext cx="547" cy="541"/>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802.21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Media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Independent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Handoff </a:t>
                </a:r>
              </a:p>
            </p:txBody>
          </p:sp>
          <p:sp>
            <p:nvSpPr>
              <p:cNvPr id="84" name="Rectangle 39">
                <a:extLst>
                  <a:ext uri="{FF2B5EF4-FFF2-40B4-BE49-F238E27FC236}">
                    <a16:creationId xmlns:a16="http://schemas.microsoft.com/office/drawing/2014/main" id="{08D79445-D8AA-4C2F-B988-3CDF03DEEA21}"/>
                  </a:ext>
                </a:extLst>
              </p:cNvPr>
              <p:cNvSpPr>
                <a:spLocks noChangeArrowheads="1"/>
              </p:cNvSpPr>
              <p:nvPr/>
            </p:nvSpPr>
            <p:spPr bwMode="auto">
              <a:xfrm>
                <a:off x="195" y="2337"/>
                <a:ext cx="465" cy="542"/>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802.1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Higher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Layer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LAN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Protocols</a:t>
                </a:r>
              </a:p>
            </p:txBody>
          </p:sp>
          <p:sp>
            <p:nvSpPr>
              <p:cNvPr id="85" name="Rectangle 40">
                <a:extLst>
                  <a:ext uri="{FF2B5EF4-FFF2-40B4-BE49-F238E27FC236}">
                    <a16:creationId xmlns:a16="http://schemas.microsoft.com/office/drawing/2014/main" id="{51857623-4120-44AB-86B9-8E4E623489C2}"/>
                  </a:ext>
                </a:extLst>
              </p:cNvPr>
              <p:cNvSpPr>
                <a:spLocks noChangeArrowheads="1"/>
              </p:cNvSpPr>
              <p:nvPr/>
            </p:nvSpPr>
            <p:spPr bwMode="auto">
              <a:xfrm>
                <a:off x="4812" y="2995"/>
                <a:ext cx="466" cy="541"/>
              </a:xfrm>
              <a:prstGeom prst="rect">
                <a:avLst/>
              </a:prstGeom>
              <a:solidFill>
                <a:srgbClr val="3333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3399"/>
                </a:extrusionClr>
                <a:contourClr>
                  <a:srgbClr val="333399"/>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802.22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Wireless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Regional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Area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Networks</a:t>
                </a:r>
              </a:p>
            </p:txBody>
          </p:sp>
        </p:grpSp>
        <p:sp>
          <p:nvSpPr>
            <p:cNvPr id="47" name="Oval 41">
              <a:extLst>
                <a:ext uri="{FF2B5EF4-FFF2-40B4-BE49-F238E27FC236}">
                  <a16:creationId xmlns:a16="http://schemas.microsoft.com/office/drawing/2014/main" id="{9C8FAC8A-14CD-4F4A-AF10-41490B21723E}"/>
                </a:ext>
              </a:extLst>
            </p:cNvPr>
            <p:cNvSpPr>
              <a:spLocks noChangeArrowheads="1"/>
            </p:cNvSpPr>
            <p:nvPr/>
          </p:nvSpPr>
          <p:spPr bwMode="auto">
            <a:xfrm>
              <a:off x="3005138" y="3276600"/>
              <a:ext cx="1143000" cy="16764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grpSp>
    </p:spTree>
    <p:extLst>
      <p:ext uri="{BB962C8B-B14F-4D97-AF65-F5344CB8AC3E}">
        <p14:creationId xmlns:p14="http://schemas.microsoft.com/office/powerpoint/2010/main" val="42405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Firewall</a:t>
            </a:r>
          </a:p>
        </p:txBody>
      </p:sp>
      <p:sp>
        <p:nvSpPr>
          <p:cNvPr id="54275" name="Rectangle 3"/>
          <p:cNvSpPr>
            <a:spLocks noGrp="1" noChangeArrowheads="1"/>
          </p:cNvSpPr>
          <p:nvPr>
            <p:ph idx="1"/>
          </p:nvPr>
        </p:nvSpPr>
        <p:spPr/>
        <p:txBody>
          <a:bodyPr>
            <a:normAutofit/>
          </a:bodyPr>
          <a:lstStyle/>
          <a:p>
            <a:pPr>
              <a:lnSpc>
                <a:spcPct val="90000"/>
              </a:lnSpc>
            </a:pPr>
            <a:r>
              <a:rPr lang="en-US" sz="2400"/>
              <a:t>Can make the network or computer invisible to the internet.</a:t>
            </a:r>
          </a:p>
          <a:p>
            <a:pPr>
              <a:lnSpc>
                <a:spcPct val="90000"/>
              </a:lnSpc>
            </a:pPr>
            <a:r>
              <a:rPr lang="en-US" sz="2400"/>
              <a:t>Block unauthorized users.</a:t>
            </a:r>
          </a:p>
          <a:p>
            <a:pPr>
              <a:lnSpc>
                <a:spcPct val="90000"/>
              </a:lnSpc>
            </a:pPr>
            <a:r>
              <a:rPr lang="en-US" sz="2400"/>
              <a:t>Monitor and control flow of data to/from a network or computer.</a:t>
            </a:r>
          </a:p>
          <a:p>
            <a:pPr>
              <a:lnSpc>
                <a:spcPct val="90000"/>
              </a:lnSpc>
            </a:pPr>
            <a:r>
              <a:rPr lang="en-US" sz="2400"/>
              <a:t>Many types and levels of firewall technology.</a:t>
            </a:r>
          </a:p>
          <a:p>
            <a:pPr lvl="1">
              <a:lnSpc>
                <a:spcPct val="90000"/>
              </a:lnSpc>
            </a:pPr>
            <a:r>
              <a:rPr lang="en-US" sz="2000"/>
              <a:t>Hardware and software combinations</a:t>
            </a:r>
          </a:p>
          <a:p>
            <a:pPr lvl="1">
              <a:lnSpc>
                <a:spcPct val="90000"/>
              </a:lnSpc>
            </a:pPr>
            <a:r>
              <a:rPr lang="en-US" sz="2000"/>
              <a:t>Software only versions.</a:t>
            </a:r>
          </a:p>
          <a:p>
            <a:pPr lvl="2">
              <a:lnSpc>
                <a:spcPct val="90000"/>
              </a:lnSpc>
            </a:pPr>
            <a:r>
              <a:rPr lang="en-US" sz="1800"/>
              <a:t>ZoneAlarm</a:t>
            </a:r>
          </a:p>
          <a:p>
            <a:pPr>
              <a:lnSpc>
                <a:spcPct val="90000"/>
              </a:lnSpc>
            </a:pPr>
            <a:r>
              <a:rPr lang="en-US" sz="2400"/>
              <a:t>Many devices provide basic firewall capability.</a:t>
            </a:r>
          </a:p>
          <a:p>
            <a:pPr lvl="1">
              <a:lnSpc>
                <a:spcPct val="90000"/>
              </a:lnSpc>
            </a:pPr>
            <a:r>
              <a:rPr lang="en-US" sz="2000"/>
              <a:t>Gateways and access points.</a:t>
            </a:r>
          </a:p>
          <a:p>
            <a:pPr lvl="2">
              <a:lnSpc>
                <a:spcPct val="90000"/>
              </a:lnSpc>
            </a:pPr>
            <a:r>
              <a:rPr lang="en-US" sz="1800"/>
              <a:t>Network address translation.</a:t>
            </a:r>
          </a:p>
          <a:p>
            <a:pPr lvl="1">
              <a:lnSpc>
                <a:spcPct val="90000"/>
              </a:lnSpc>
            </a:pPr>
            <a:r>
              <a:rPr lang="en-US" sz="2000"/>
              <a:t>Windows XP operating system.</a:t>
            </a:r>
          </a:p>
        </p:txBody>
      </p:sp>
    </p:spTree>
    <p:extLst>
      <p:ext uri="{BB962C8B-B14F-4D97-AF65-F5344CB8AC3E}">
        <p14:creationId xmlns:p14="http://schemas.microsoft.com/office/powerpoint/2010/main" val="272878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26">
            <a:extLst>
              <a:ext uri="{FF2B5EF4-FFF2-40B4-BE49-F238E27FC236}">
                <a16:creationId xmlns:a16="http://schemas.microsoft.com/office/drawing/2014/main" id="{176599F7-E5AA-4B03-85DE-BE2238095E0E}"/>
              </a:ext>
            </a:extLst>
          </p:cNvPr>
          <p:cNvSpPr>
            <a:spLocks noGrp="1"/>
          </p:cNvSpPr>
          <p:nvPr>
            <p:ph type="ftr" sz="quarter" idx="10"/>
          </p:nvPr>
        </p:nvSpPr>
        <p:spPr/>
        <p:txBody>
          <a:bodyPr/>
          <a:lstStyle/>
          <a:p>
            <a:r>
              <a:rPr lang="en-GB" altLang="en-US"/>
              <a:t>S-72.3240 Wireless Personal, Local, Metropolitan, and Wide Area Networks</a:t>
            </a:r>
          </a:p>
        </p:txBody>
      </p:sp>
      <p:sp>
        <p:nvSpPr>
          <p:cNvPr id="28" name="Slide Number Placeholder 27">
            <a:extLst>
              <a:ext uri="{FF2B5EF4-FFF2-40B4-BE49-F238E27FC236}">
                <a16:creationId xmlns:a16="http://schemas.microsoft.com/office/drawing/2014/main" id="{A2777B71-E5CB-4782-84E5-E6162E6ED378}"/>
              </a:ext>
            </a:extLst>
          </p:cNvPr>
          <p:cNvSpPr>
            <a:spLocks noGrp="1"/>
          </p:cNvSpPr>
          <p:nvPr>
            <p:ph type="sldNum" sz="quarter" idx="11"/>
          </p:nvPr>
        </p:nvSpPr>
        <p:spPr/>
        <p:txBody>
          <a:bodyPr/>
          <a:lstStyle/>
          <a:p>
            <a:fld id="{9DD749A4-2EDA-496F-A8A9-83313FFE39C4}" type="slidenum">
              <a:rPr lang="en-GB" altLang="en-US"/>
              <a:pPr/>
              <a:t>6</a:t>
            </a:fld>
            <a:endParaRPr lang="en-GB" altLang="en-US"/>
          </a:p>
        </p:txBody>
      </p:sp>
      <p:sp>
        <p:nvSpPr>
          <p:cNvPr id="102403" name="Text Box 3">
            <a:extLst>
              <a:ext uri="{FF2B5EF4-FFF2-40B4-BE49-F238E27FC236}">
                <a16:creationId xmlns:a16="http://schemas.microsoft.com/office/drawing/2014/main" id="{722ED5DA-E9DE-4A70-80F6-C701DFABAE0C}"/>
              </a:ext>
            </a:extLst>
          </p:cNvPr>
          <p:cNvSpPr txBox="1">
            <a:spLocks noChangeArrowheads="1"/>
          </p:cNvSpPr>
          <p:nvPr/>
        </p:nvSpPr>
        <p:spPr bwMode="auto">
          <a:xfrm>
            <a:off x="1524000" y="13716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2400">
                <a:solidFill>
                  <a:srgbClr val="0000FF"/>
                </a:solidFill>
              </a:rPr>
              <a:t>IEEE 802 standardisation framework</a:t>
            </a:r>
            <a:endParaRPr lang="en-US" altLang="en-US" sz="2400">
              <a:solidFill>
                <a:srgbClr val="0000FF"/>
              </a:solidFill>
            </a:endParaRPr>
          </a:p>
        </p:txBody>
      </p:sp>
      <p:sp>
        <p:nvSpPr>
          <p:cNvPr id="102404" name="Rectangle 4">
            <a:extLst>
              <a:ext uri="{FF2B5EF4-FFF2-40B4-BE49-F238E27FC236}">
                <a16:creationId xmlns:a16="http://schemas.microsoft.com/office/drawing/2014/main" id="{C0915F90-79DA-4849-900B-74A0C7167B0C}"/>
              </a:ext>
            </a:extLst>
          </p:cNvPr>
          <p:cNvSpPr>
            <a:spLocks noChangeArrowheads="1"/>
          </p:cNvSpPr>
          <p:nvPr/>
        </p:nvSpPr>
        <p:spPr bwMode="auto">
          <a:xfrm>
            <a:off x="838200" y="2133600"/>
            <a:ext cx="990600" cy="28956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2405" name="Text Box 5">
            <a:extLst>
              <a:ext uri="{FF2B5EF4-FFF2-40B4-BE49-F238E27FC236}">
                <a16:creationId xmlns:a16="http://schemas.microsoft.com/office/drawing/2014/main" id="{B6F237FD-DB50-4052-9F0D-EEDBEBFD8B6A}"/>
              </a:ext>
            </a:extLst>
          </p:cNvPr>
          <p:cNvSpPr txBox="1">
            <a:spLocks noChangeArrowheads="1"/>
          </p:cNvSpPr>
          <p:nvPr/>
        </p:nvSpPr>
        <p:spPr bwMode="auto">
          <a:xfrm>
            <a:off x="838200" y="2133600"/>
            <a:ext cx="99060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 </a:t>
            </a:r>
          </a:p>
          <a:p>
            <a:pPr algn="ctr">
              <a:spcBef>
                <a:spcPct val="50000"/>
              </a:spcBef>
            </a:pPr>
            <a:r>
              <a:rPr lang="fi-FI" altLang="en-US" sz="1400"/>
              <a:t>Manage-ment</a:t>
            </a:r>
            <a:endParaRPr lang="en-US" altLang="en-US" sz="1400"/>
          </a:p>
        </p:txBody>
      </p:sp>
      <p:sp>
        <p:nvSpPr>
          <p:cNvPr id="102406" name="Rectangle 6">
            <a:extLst>
              <a:ext uri="{FF2B5EF4-FFF2-40B4-BE49-F238E27FC236}">
                <a16:creationId xmlns:a16="http://schemas.microsoft.com/office/drawing/2014/main" id="{6BD6F3C6-06EA-4068-A9A9-2EAA1F3B49FB}"/>
              </a:ext>
            </a:extLst>
          </p:cNvPr>
          <p:cNvSpPr>
            <a:spLocks noChangeArrowheads="1"/>
          </p:cNvSpPr>
          <p:nvPr/>
        </p:nvSpPr>
        <p:spPr bwMode="auto">
          <a:xfrm>
            <a:off x="1905000" y="2971800"/>
            <a:ext cx="990600" cy="2057400"/>
          </a:xfrm>
          <a:prstGeom prst="rect">
            <a:avLst/>
          </a:prstGeom>
          <a:solidFill>
            <a:srgbClr val="00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2407" name="Text Box 7">
            <a:extLst>
              <a:ext uri="{FF2B5EF4-FFF2-40B4-BE49-F238E27FC236}">
                <a16:creationId xmlns:a16="http://schemas.microsoft.com/office/drawing/2014/main" id="{9523B007-03E7-43CF-8BF1-032C50C582F1}"/>
              </a:ext>
            </a:extLst>
          </p:cNvPr>
          <p:cNvSpPr txBox="1">
            <a:spLocks noChangeArrowheads="1"/>
          </p:cNvSpPr>
          <p:nvPr/>
        </p:nvSpPr>
        <p:spPr bwMode="auto">
          <a:xfrm>
            <a:off x="1905000" y="3124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802.3 </a:t>
            </a:r>
          </a:p>
          <a:p>
            <a:pPr algn="ctr">
              <a:spcBef>
                <a:spcPct val="50000"/>
              </a:spcBef>
            </a:pPr>
            <a:r>
              <a:rPr lang="fi-FI" altLang="en-US" sz="1400"/>
              <a:t>MAC</a:t>
            </a:r>
            <a:endParaRPr lang="en-US" altLang="en-US" sz="1400"/>
          </a:p>
        </p:txBody>
      </p:sp>
      <p:sp>
        <p:nvSpPr>
          <p:cNvPr id="102408" name="Text Box 8">
            <a:extLst>
              <a:ext uri="{FF2B5EF4-FFF2-40B4-BE49-F238E27FC236}">
                <a16:creationId xmlns:a16="http://schemas.microsoft.com/office/drawing/2014/main" id="{E81F505E-6B4A-4988-B337-3698D0F75026}"/>
              </a:ext>
            </a:extLst>
          </p:cNvPr>
          <p:cNvSpPr txBox="1">
            <a:spLocks noChangeArrowheads="1"/>
          </p:cNvSpPr>
          <p:nvPr/>
        </p:nvSpPr>
        <p:spPr bwMode="auto">
          <a:xfrm>
            <a:off x="19050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802.3 </a:t>
            </a:r>
          </a:p>
          <a:p>
            <a:pPr algn="ctr">
              <a:spcBef>
                <a:spcPct val="50000"/>
              </a:spcBef>
            </a:pPr>
            <a:r>
              <a:rPr lang="fi-FI" altLang="en-US" sz="1400"/>
              <a:t>PHY</a:t>
            </a:r>
            <a:endParaRPr lang="en-US" altLang="en-US" sz="1400"/>
          </a:p>
        </p:txBody>
      </p:sp>
      <p:sp>
        <p:nvSpPr>
          <p:cNvPr id="102409" name="Rectangle 9">
            <a:extLst>
              <a:ext uri="{FF2B5EF4-FFF2-40B4-BE49-F238E27FC236}">
                <a16:creationId xmlns:a16="http://schemas.microsoft.com/office/drawing/2014/main" id="{480AAFE8-17EC-418A-9C47-4C712E83FECC}"/>
              </a:ext>
            </a:extLst>
          </p:cNvPr>
          <p:cNvSpPr>
            <a:spLocks noChangeArrowheads="1"/>
          </p:cNvSpPr>
          <p:nvPr/>
        </p:nvSpPr>
        <p:spPr bwMode="auto">
          <a:xfrm>
            <a:off x="2971800" y="2971800"/>
            <a:ext cx="990600" cy="2057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2410" name="Text Box 10">
            <a:extLst>
              <a:ext uri="{FF2B5EF4-FFF2-40B4-BE49-F238E27FC236}">
                <a16:creationId xmlns:a16="http://schemas.microsoft.com/office/drawing/2014/main" id="{668F764F-638C-4E6E-89EA-A691CCD77CA8}"/>
              </a:ext>
            </a:extLst>
          </p:cNvPr>
          <p:cNvSpPr txBox="1">
            <a:spLocks noChangeArrowheads="1"/>
          </p:cNvSpPr>
          <p:nvPr/>
        </p:nvSpPr>
        <p:spPr bwMode="auto">
          <a:xfrm>
            <a:off x="2971800" y="3124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802.5 </a:t>
            </a:r>
          </a:p>
          <a:p>
            <a:pPr algn="ctr">
              <a:spcBef>
                <a:spcPct val="50000"/>
              </a:spcBef>
            </a:pPr>
            <a:r>
              <a:rPr lang="fi-FI" altLang="en-US" sz="1400"/>
              <a:t>MAC</a:t>
            </a:r>
            <a:endParaRPr lang="en-US" altLang="en-US" sz="1400"/>
          </a:p>
        </p:txBody>
      </p:sp>
      <p:sp>
        <p:nvSpPr>
          <p:cNvPr id="102411" name="Text Box 11">
            <a:extLst>
              <a:ext uri="{FF2B5EF4-FFF2-40B4-BE49-F238E27FC236}">
                <a16:creationId xmlns:a16="http://schemas.microsoft.com/office/drawing/2014/main" id="{C3130E90-4672-4293-B02C-289402B8D2BB}"/>
              </a:ext>
            </a:extLst>
          </p:cNvPr>
          <p:cNvSpPr txBox="1">
            <a:spLocks noChangeArrowheads="1"/>
          </p:cNvSpPr>
          <p:nvPr/>
        </p:nvSpPr>
        <p:spPr bwMode="auto">
          <a:xfrm>
            <a:off x="29718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802.5 </a:t>
            </a:r>
          </a:p>
          <a:p>
            <a:pPr algn="ctr">
              <a:spcBef>
                <a:spcPct val="50000"/>
              </a:spcBef>
            </a:pPr>
            <a:r>
              <a:rPr lang="fi-FI" altLang="en-US" sz="1400"/>
              <a:t>PHY</a:t>
            </a:r>
            <a:endParaRPr lang="en-US" altLang="en-US" sz="1400"/>
          </a:p>
        </p:txBody>
      </p:sp>
      <p:sp>
        <p:nvSpPr>
          <p:cNvPr id="102412" name="Rectangle 12">
            <a:extLst>
              <a:ext uri="{FF2B5EF4-FFF2-40B4-BE49-F238E27FC236}">
                <a16:creationId xmlns:a16="http://schemas.microsoft.com/office/drawing/2014/main" id="{367AAAD5-D3F4-4BA7-BBCB-3F2241B36003}"/>
              </a:ext>
            </a:extLst>
          </p:cNvPr>
          <p:cNvSpPr>
            <a:spLocks noChangeArrowheads="1"/>
          </p:cNvSpPr>
          <p:nvPr/>
        </p:nvSpPr>
        <p:spPr bwMode="auto">
          <a:xfrm>
            <a:off x="1905000" y="2133600"/>
            <a:ext cx="6324600" cy="6096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2413" name="Rectangle 13">
            <a:extLst>
              <a:ext uri="{FF2B5EF4-FFF2-40B4-BE49-F238E27FC236}">
                <a16:creationId xmlns:a16="http://schemas.microsoft.com/office/drawing/2014/main" id="{61014525-885F-42A0-B969-BA46CD3E3156}"/>
              </a:ext>
            </a:extLst>
          </p:cNvPr>
          <p:cNvSpPr>
            <a:spLocks noChangeArrowheads="1"/>
          </p:cNvSpPr>
          <p:nvPr/>
        </p:nvSpPr>
        <p:spPr bwMode="auto">
          <a:xfrm>
            <a:off x="4038600" y="2971800"/>
            <a:ext cx="4191000" cy="914400"/>
          </a:xfrm>
          <a:prstGeom prst="rect">
            <a:avLst/>
          </a:prstGeom>
          <a:solidFill>
            <a:srgbClr val="00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2414" name="Rectangle 14">
            <a:extLst>
              <a:ext uri="{FF2B5EF4-FFF2-40B4-BE49-F238E27FC236}">
                <a16:creationId xmlns:a16="http://schemas.microsoft.com/office/drawing/2014/main" id="{7BBD9CEC-2240-4CBD-B212-EA957685BEDC}"/>
              </a:ext>
            </a:extLst>
          </p:cNvPr>
          <p:cNvSpPr>
            <a:spLocks noChangeArrowheads="1"/>
          </p:cNvSpPr>
          <p:nvPr/>
        </p:nvSpPr>
        <p:spPr bwMode="auto">
          <a:xfrm>
            <a:off x="4038600" y="4114800"/>
            <a:ext cx="9906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2415" name="Rectangle 15">
            <a:extLst>
              <a:ext uri="{FF2B5EF4-FFF2-40B4-BE49-F238E27FC236}">
                <a16:creationId xmlns:a16="http://schemas.microsoft.com/office/drawing/2014/main" id="{14AAC650-A0EB-413E-A9D9-62CB7C6C6F21}"/>
              </a:ext>
            </a:extLst>
          </p:cNvPr>
          <p:cNvSpPr>
            <a:spLocks noChangeArrowheads="1"/>
          </p:cNvSpPr>
          <p:nvPr/>
        </p:nvSpPr>
        <p:spPr bwMode="auto">
          <a:xfrm>
            <a:off x="5105400" y="4114800"/>
            <a:ext cx="990600" cy="9144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2416" name="Rectangle 16">
            <a:extLst>
              <a:ext uri="{FF2B5EF4-FFF2-40B4-BE49-F238E27FC236}">
                <a16:creationId xmlns:a16="http://schemas.microsoft.com/office/drawing/2014/main" id="{CC680969-E6DF-4C4A-B8BC-3D520F8ABD45}"/>
              </a:ext>
            </a:extLst>
          </p:cNvPr>
          <p:cNvSpPr>
            <a:spLocks noChangeArrowheads="1"/>
          </p:cNvSpPr>
          <p:nvPr/>
        </p:nvSpPr>
        <p:spPr bwMode="auto">
          <a:xfrm>
            <a:off x="6172200" y="4114800"/>
            <a:ext cx="990600" cy="914400"/>
          </a:xfrm>
          <a:prstGeom prst="rect">
            <a:avLst/>
          </a:prstGeom>
          <a:solidFill>
            <a:srgbClr val="00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2417" name="Rectangle 17">
            <a:extLst>
              <a:ext uri="{FF2B5EF4-FFF2-40B4-BE49-F238E27FC236}">
                <a16:creationId xmlns:a16="http://schemas.microsoft.com/office/drawing/2014/main" id="{0A6EFFAF-FE14-41E3-AAF7-10AE8FEBD06F}"/>
              </a:ext>
            </a:extLst>
          </p:cNvPr>
          <p:cNvSpPr>
            <a:spLocks noChangeArrowheads="1"/>
          </p:cNvSpPr>
          <p:nvPr/>
        </p:nvSpPr>
        <p:spPr bwMode="auto">
          <a:xfrm>
            <a:off x="7239000" y="4114800"/>
            <a:ext cx="990600" cy="914400"/>
          </a:xfrm>
          <a:prstGeom prst="rect">
            <a:avLst/>
          </a:prstGeom>
          <a:solidFill>
            <a:srgbClr val="00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02418" name="Text Box 18">
            <a:extLst>
              <a:ext uri="{FF2B5EF4-FFF2-40B4-BE49-F238E27FC236}">
                <a16:creationId xmlns:a16="http://schemas.microsoft.com/office/drawing/2014/main" id="{87C65A98-C5F8-4377-826E-ACED76BDAF10}"/>
              </a:ext>
            </a:extLst>
          </p:cNvPr>
          <p:cNvSpPr txBox="1">
            <a:spLocks noChangeArrowheads="1"/>
          </p:cNvSpPr>
          <p:nvPr/>
        </p:nvSpPr>
        <p:spPr bwMode="auto">
          <a:xfrm>
            <a:off x="40386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 </a:t>
            </a:r>
          </a:p>
          <a:p>
            <a:pPr algn="ctr">
              <a:spcBef>
                <a:spcPct val="50000"/>
              </a:spcBef>
            </a:pPr>
            <a:r>
              <a:rPr lang="fi-FI" altLang="en-US" sz="1400"/>
              <a:t>PHY</a:t>
            </a:r>
            <a:endParaRPr lang="en-US" altLang="en-US" sz="1400"/>
          </a:p>
        </p:txBody>
      </p:sp>
      <p:sp>
        <p:nvSpPr>
          <p:cNvPr id="102419" name="Text Box 19">
            <a:extLst>
              <a:ext uri="{FF2B5EF4-FFF2-40B4-BE49-F238E27FC236}">
                <a16:creationId xmlns:a16="http://schemas.microsoft.com/office/drawing/2014/main" id="{67DCAEF7-9AB6-4949-A28E-7E06B74A7F01}"/>
              </a:ext>
            </a:extLst>
          </p:cNvPr>
          <p:cNvSpPr txBox="1">
            <a:spLocks noChangeArrowheads="1"/>
          </p:cNvSpPr>
          <p:nvPr/>
        </p:nvSpPr>
        <p:spPr bwMode="auto">
          <a:xfrm>
            <a:off x="51054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802.11a </a:t>
            </a:r>
          </a:p>
          <a:p>
            <a:pPr algn="ctr">
              <a:spcBef>
                <a:spcPct val="50000"/>
              </a:spcBef>
            </a:pPr>
            <a:r>
              <a:rPr lang="fi-FI" altLang="en-US" sz="1400"/>
              <a:t>PHY</a:t>
            </a:r>
            <a:endParaRPr lang="en-US" altLang="en-US" sz="1400"/>
          </a:p>
        </p:txBody>
      </p:sp>
      <p:sp>
        <p:nvSpPr>
          <p:cNvPr id="102420" name="Text Box 20">
            <a:extLst>
              <a:ext uri="{FF2B5EF4-FFF2-40B4-BE49-F238E27FC236}">
                <a16:creationId xmlns:a16="http://schemas.microsoft.com/office/drawing/2014/main" id="{9F9CA11C-E03C-4F04-AD2A-8EF39B09D029}"/>
              </a:ext>
            </a:extLst>
          </p:cNvPr>
          <p:cNvSpPr txBox="1">
            <a:spLocks noChangeArrowheads="1"/>
          </p:cNvSpPr>
          <p:nvPr/>
        </p:nvSpPr>
        <p:spPr bwMode="auto">
          <a:xfrm>
            <a:off x="6096000" y="4267200"/>
            <a:ext cx="11430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802.11b </a:t>
            </a:r>
          </a:p>
          <a:p>
            <a:pPr algn="ctr">
              <a:spcBef>
                <a:spcPct val="50000"/>
              </a:spcBef>
            </a:pPr>
            <a:r>
              <a:rPr lang="fi-FI" altLang="en-US" sz="1400"/>
              <a:t>PHY</a:t>
            </a:r>
            <a:endParaRPr lang="en-US" altLang="en-US" sz="1400"/>
          </a:p>
        </p:txBody>
      </p:sp>
      <p:sp>
        <p:nvSpPr>
          <p:cNvPr id="102421" name="Text Box 21">
            <a:extLst>
              <a:ext uri="{FF2B5EF4-FFF2-40B4-BE49-F238E27FC236}">
                <a16:creationId xmlns:a16="http://schemas.microsoft.com/office/drawing/2014/main" id="{BC2CC51C-71ED-4787-A2CC-E7C32A6204B3}"/>
              </a:ext>
            </a:extLst>
          </p:cNvPr>
          <p:cNvSpPr txBox="1">
            <a:spLocks noChangeArrowheads="1"/>
          </p:cNvSpPr>
          <p:nvPr/>
        </p:nvSpPr>
        <p:spPr bwMode="auto">
          <a:xfrm>
            <a:off x="7239000" y="4267200"/>
            <a:ext cx="9906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802.11g </a:t>
            </a:r>
          </a:p>
          <a:p>
            <a:pPr algn="ctr">
              <a:spcBef>
                <a:spcPct val="50000"/>
              </a:spcBef>
            </a:pPr>
            <a:r>
              <a:rPr lang="fi-FI" altLang="en-US" sz="1400"/>
              <a:t>PHY</a:t>
            </a:r>
            <a:endParaRPr lang="en-US" altLang="en-US" sz="1400"/>
          </a:p>
        </p:txBody>
      </p:sp>
      <p:sp>
        <p:nvSpPr>
          <p:cNvPr id="102422" name="Text Box 22">
            <a:extLst>
              <a:ext uri="{FF2B5EF4-FFF2-40B4-BE49-F238E27FC236}">
                <a16:creationId xmlns:a16="http://schemas.microsoft.com/office/drawing/2014/main" id="{CBE5A4DA-EF9F-4A6B-86C4-76AA99FE8B20}"/>
              </a:ext>
            </a:extLst>
          </p:cNvPr>
          <p:cNvSpPr txBox="1">
            <a:spLocks noChangeArrowheads="1"/>
          </p:cNvSpPr>
          <p:nvPr/>
        </p:nvSpPr>
        <p:spPr bwMode="auto">
          <a:xfrm>
            <a:off x="2743200" y="22860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802.2  Logical Link Control (LLC) </a:t>
            </a:r>
            <a:endParaRPr lang="en-US" altLang="en-US" sz="1400"/>
          </a:p>
        </p:txBody>
      </p:sp>
      <p:sp>
        <p:nvSpPr>
          <p:cNvPr id="102423" name="Text Box 23">
            <a:extLst>
              <a:ext uri="{FF2B5EF4-FFF2-40B4-BE49-F238E27FC236}">
                <a16:creationId xmlns:a16="http://schemas.microsoft.com/office/drawing/2014/main" id="{074A6F4C-AA05-4833-8AE8-DAC4A99E40BD}"/>
              </a:ext>
            </a:extLst>
          </p:cNvPr>
          <p:cNvSpPr txBox="1">
            <a:spLocks noChangeArrowheads="1"/>
          </p:cNvSpPr>
          <p:nvPr/>
        </p:nvSpPr>
        <p:spPr bwMode="auto">
          <a:xfrm>
            <a:off x="4114800" y="3124200"/>
            <a:ext cx="403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400"/>
              <a:t>802.11  Medium Access Control (MAC) </a:t>
            </a:r>
            <a:endParaRPr lang="en-US" altLang="en-US" sz="1400"/>
          </a:p>
        </p:txBody>
      </p:sp>
      <p:sp>
        <p:nvSpPr>
          <p:cNvPr id="102424" name="Text Box 24">
            <a:extLst>
              <a:ext uri="{FF2B5EF4-FFF2-40B4-BE49-F238E27FC236}">
                <a16:creationId xmlns:a16="http://schemas.microsoft.com/office/drawing/2014/main" id="{3E1ECA0E-BB4F-47F1-AD79-9FD8189AC38D}"/>
              </a:ext>
            </a:extLst>
          </p:cNvPr>
          <p:cNvSpPr txBox="1">
            <a:spLocks noChangeArrowheads="1"/>
          </p:cNvSpPr>
          <p:nvPr/>
        </p:nvSpPr>
        <p:spPr bwMode="auto">
          <a:xfrm>
            <a:off x="1676400" y="51054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600">
                <a:solidFill>
                  <a:srgbClr val="0000FF"/>
                </a:solidFill>
              </a:rPr>
              <a:t>CSMA/CD</a:t>
            </a:r>
          </a:p>
          <a:p>
            <a:pPr algn="ctr"/>
            <a:r>
              <a:rPr lang="fi-FI" altLang="en-US" sz="1600">
                <a:solidFill>
                  <a:srgbClr val="0000FF"/>
                </a:solidFill>
              </a:rPr>
              <a:t>(Ethernet)</a:t>
            </a:r>
            <a:endParaRPr lang="en-US" altLang="en-US" sz="1600">
              <a:solidFill>
                <a:srgbClr val="0000FF"/>
              </a:solidFill>
            </a:endParaRPr>
          </a:p>
        </p:txBody>
      </p:sp>
      <p:sp>
        <p:nvSpPr>
          <p:cNvPr id="102425" name="Text Box 25">
            <a:extLst>
              <a:ext uri="{FF2B5EF4-FFF2-40B4-BE49-F238E27FC236}">
                <a16:creationId xmlns:a16="http://schemas.microsoft.com/office/drawing/2014/main" id="{6511A79E-4F63-473E-A3FA-40179620D900}"/>
              </a:ext>
            </a:extLst>
          </p:cNvPr>
          <p:cNvSpPr txBox="1">
            <a:spLocks noChangeArrowheads="1"/>
          </p:cNvSpPr>
          <p:nvPr/>
        </p:nvSpPr>
        <p:spPr bwMode="auto">
          <a:xfrm>
            <a:off x="5334000" y="34290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600"/>
              <a:t>CSMA/CA</a:t>
            </a:r>
          </a:p>
        </p:txBody>
      </p:sp>
      <p:sp>
        <p:nvSpPr>
          <p:cNvPr id="102426" name="Text Box 26">
            <a:extLst>
              <a:ext uri="{FF2B5EF4-FFF2-40B4-BE49-F238E27FC236}">
                <a16:creationId xmlns:a16="http://schemas.microsoft.com/office/drawing/2014/main" id="{13B1D564-22E6-4956-9687-F29ADD159970}"/>
              </a:ext>
            </a:extLst>
          </p:cNvPr>
          <p:cNvSpPr txBox="1">
            <a:spLocks noChangeArrowheads="1"/>
          </p:cNvSpPr>
          <p:nvPr/>
        </p:nvSpPr>
        <p:spPr bwMode="auto">
          <a:xfrm>
            <a:off x="3048000" y="5105400"/>
            <a:ext cx="99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600"/>
              <a:t>Token Ring</a:t>
            </a:r>
            <a:endParaRPr lang="en-US" altLang="en-US" sz="1600"/>
          </a:p>
        </p:txBody>
      </p:sp>
      <p:sp>
        <p:nvSpPr>
          <p:cNvPr id="102428" name="Text Box 28">
            <a:extLst>
              <a:ext uri="{FF2B5EF4-FFF2-40B4-BE49-F238E27FC236}">
                <a16:creationId xmlns:a16="http://schemas.microsoft.com/office/drawing/2014/main" id="{5C2FB388-F101-4D20-A288-3C87AE3B631F}"/>
              </a:ext>
            </a:extLst>
          </p:cNvPr>
          <p:cNvSpPr txBox="1">
            <a:spLocks noChangeArrowheads="1"/>
          </p:cNvSpPr>
          <p:nvPr/>
        </p:nvSpPr>
        <p:spPr bwMode="auto">
          <a:xfrm>
            <a:off x="4495800" y="5181600"/>
            <a:ext cx="3276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altLang="en-US" sz="1600">
                <a:solidFill>
                  <a:srgbClr val="0000FF"/>
                </a:solidFill>
              </a:rPr>
              <a:t>CSMA/CA (Wireless LAN)</a:t>
            </a:r>
            <a:endParaRPr lang="en-US" altLang="en-US" sz="1600">
              <a:solidFill>
                <a:srgbClr val="0000FF"/>
              </a:solidFill>
            </a:endParaRPr>
          </a:p>
        </p:txBody>
      </p:sp>
    </p:spTree>
    <p:extLst>
      <p:ext uri="{BB962C8B-B14F-4D97-AF65-F5344CB8AC3E}">
        <p14:creationId xmlns:p14="http://schemas.microsoft.com/office/powerpoint/2010/main" val="86644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Title 21">
            <a:extLst>
              <a:ext uri="{FF2B5EF4-FFF2-40B4-BE49-F238E27FC236}">
                <a16:creationId xmlns:a16="http://schemas.microsoft.com/office/drawing/2014/main" id="{EA1F966C-E840-4AE7-B86A-1B9364279F7F}"/>
              </a:ext>
            </a:extLst>
          </p:cNvPr>
          <p:cNvSpPr>
            <a:spLocks noGrp="1"/>
          </p:cNvSpPr>
          <p:nvPr>
            <p:ph type="title" idx="4294967295"/>
          </p:nvPr>
        </p:nvSpPr>
        <p:spPr>
          <a:xfrm>
            <a:off x="457200" y="404813"/>
            <a:ext cx="8229600" cy="474662"/>
          </a:xfrm>
        </p:spPr>
        <p:txBody>
          <a:bodyPr anchor="t"/>
          <a:lstStyle/>
          <a:p>
            <a:r>
              <a:rPr lang="en-US" altLang="en-US" sz="3200"/>
              <a:t>Activity History</a:t>
            </a:r>
          </a:p>
        </p:txBody>
      </p:sp>
      <p:sp>
        <p:nvSpPr>
          <p:cNvPr id="618499" name="Date Placeholder 3">
            <a:extLst>
              <a:ext uri="{FF2B5EF4-FFF2-40B4-BE49-F238E27FC236}">
                <a16:creationId xmlns:a16="http://schemas.microsoft.com/office/drawing/2014/main" id="{83671979-9FE9-43FB-80C9-4203A6290308}"/>
              </a:ext>
            </a:extLst>
          </p:cNvPr>
          <p:cNvSpPr txBox="1">
            <a:spLocks noGrp="1"/>
          </p:cNvSpPr>
          <p:nvPr/>
        </p:nvSpPr>
        <p:spPr bwMode="auto">
          <a:xfrm>
            <a:off x="1219200" y="6172200"/>
            <a:ext cx="312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D88F57E-D83E-4B58-949A-C5E0EA2E24DC}" type="datetime5">
              <a:rPr lang="en-US" altLang="en-US" sz="1000">
                <a:solidFill>
                  <a:srgbClr val="898989"/>
                </a:solidFill>
              </a:rPr>
              <a:pPr/>
              <a:t>4-Mar-18</a:t>
            </a:fld>
            <a:endParaRPr lang="en-US" altLang="en-US" sz="1000">
              <a:solidFill>
                <a:srgbClr val="898989"/>
              </a:solidFill>
            </a:endParaRPr>
          </a:p>
        </p:txBody>
      </p:sp>
      <p:sp>
        <p:nvSpPr>
          <p:cNvPr id="618501" name="Rectangle 6">
            <a:extLst>
              <a:ext uri="{FF2B5EF4-FFF2-40B4-BE49-F238E27FC236}">
                <a16:creationId xmlns:a16="http://schemas.microsoft.com/office/drawing/2014/main" id="{B4C5AFAD-8897-417B-9A4F-148A7D778FCA}"/>
              </a:ext>
            </a:extLst>
          </p:cNvPr>
          <p:cNvSpPr>
            <a:spLocks noChangeArrowheads="1"/>
          </p:cNvSpPr>
          <p:nvPr/>
        </p:nvSpPr>
        <p:spPr bwMode="auto">
          <a:xfrm>
            <a:off x="152400" y="1219200"/>
            <a:ext cx="876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80000"/>
              </a:lnSpc>
              <a:spcBef>
                <a:spcPct val="20000"/>
              </a:spcBef>
              <a:buClr>
                <a:schemeClr val="bg2"/>
              </a:buClr>
              <a:buSzPct val="80000"/>
              <a:buFont typeface="Wingdings" panose="05000000000000000000" pitchFamily="2" charset="2"/>
              <a:buBlip>
                <a:blip r:embed="rId3"/>
              </a:buBlip>
            </a:pPr>
            <a:r>
              <a:rPr lang="en-US" altLang="en-US" sz="1800">
                <a:latin typeface="Verdana" panose="020B0604030504040204" pitchFamily="34" charset="0"/>
              </a:rPr>
              <a:t>Feb 14, 1876: Bell files telephone patent</a:t>
            </a:r>
          </a:p>
          <a:p>
            <a:pPr>
              <a:lnSpc>
                <a:spcPct val="80000"/>
              </a:lnSpc>
              <a:spcBef>
                <a:spcPct val="20000"/>
              </a:spcBef>
              <a:buClr>
                <a:schemeClr val="bg2"/>
              </a:buClr>
              <a:buSzPct val="80000"/>
              <a:buFont typeface="Wingdings" panose="05000000000000000000" pitchFamily="2" charset="2"/>
              <a:buBlip>
                <a:blip r:embed="rId3"/>
              </a:buBlip>
            </a:pPr>
            <a:r>
              <a:rPr lang="en-US" altLang="en-US" sz="1800">
                <a:latin typeface="Verdana" panose="020B0604030504040204" pitchFamily="34" charset="0"/>
              </a:rPr>
              <a:t>June 1897: Marconi work- “Signaling through Space without Wires”</a:t>
            </a:r>
          </a:p>
          <a:p>
            <a:pPr>
              <a:lnSpc>
                <a:spcPct val="80000"/>
              </a:lnSpc>
              <a:spcBef>
                <a:spcPct val="20000"/>
              </a:spcBef>
              <a:buClr>
                <a:schemeClr val="bg2"/>
              </a:buClr>
              <a:buSzPct val="80000"/>
              <a:buFont typeface="Wingdings" panose="05000000000000000000" pitchFamily="2" charset="2"/>
              <a:buBlip>
                <a:blip r:embed="rId3"/>
              </a:buBlip>
            </a:pPr>
            <a:r>
              <a:rPr lang="en-US" altLang="en-US" sz="1800">
                <a:latin typeface="Verdana" panose="020B0604030504040204" pitchFamily="34" charset="0"/>
              </a:rPr>
              <a:t>1970: ALOHAnet operational (Abramson, 9600 baud)</a:t>
            </a:r>
          </a:p>
          <a:p>
            <a:pPr>
              <a:lnSpc>
                <a:spcPct val="80000"/>
              </a:lnSpc>
              <a:spcBef>
                <a:spcPct val="20000"/>
              </a:spcBef>
              <a:buClr>
                <a:schemeClr val="bg2"/>
              </a:buClr>
              <a:buSzPct val="80000"/>
              <a:buFont typeface="Wingdings" panose="05000000000000000000" pitchFamily="2" charset="2"/>
              <a:buBlip>
                <a:blip r:embed="rId3"/>
              </a:buBlip>
            </a:pPr>
            <a:r>
              <a:rPr lang="en-US" altLang="en-US" sz="1800">
                <a:latin typeface="Verdana" panose="020B0604030504040204" pitchFamily="34" charset="0"/>
              </a:rPr>
              <a:t>1976: Metcalf &amp; Boggs: “Ethernet: Distributed Packet-Switching for Local Computer Networks”</a:t>
            </a:r>
          </a:p>
          <a:p>
            <a:pPr>
              <a:lnSpc>
                <a:spcPct val="80000"/>
              </a:lnSpc>
              <a:spcBef>
                <a:spcPct val="20000"/>
              </a:spcBef>
              <a:buClr>
                <a:schemeClr val="bg2"/>
              </a:buClr>
              <a:buSzPct val="80000"/>
              <a:buFont typeface="Wingdings" panose="05000000000000000000" pitchFamily="2" charset="2"/>
              <a:buBlip>
                <a:blip r:embed="rId3"/>
              </a:buBlip>
            </a:pPr>
            <a:r>
              <a:rPr lang="en-US" altLang="en-US" sz="2000">
                <a:latin typeface="Verdana" panose="020B0604030504040204" pitchFamily="34" charset="0"/>
              </a:rPr>
              <a:t>1980: Project 802 formed </a:t>
            </a:r>
            <a:r>
              <a:rPr lang="en-US" altLang="en-US" sz="1400">
                <a:latin typeface="Verdana" panose="020B0604030504040204" pitchFamily="34" charset="0"/>
              </a:rPr>
              <a:t>(1 Mbps initially, revised to 20 Mbps 1982) (Feb 1980 , 125+ attendees)</a:t>
            </a:r>
          </a:p>
          <a:p>
            <a:pPr>
              <a:lnSpc>
                <a:spcPct val="80000"/>
              </a:lnSpc>
              <a:spcBef>
                <a:spcPct val="20000"/>
              </a:spcBef>
              <a:buClr>
                <a:schemeClr val="bg2"/>
              </a:buClr>
              <a:buSzPct val="80000"/>
              <a:buFont typeface="Wingdings" panose="05000000000000000000" pitchFamily="2" charset="2"/>
              <a:buBlip>
                <a:blip r:embed="rId3"/>
              </a:buBlip>
            </a:pPr>
            <a:r>
              <a:rPr lang="en-US" altLang="en-US" sz="1800">
                <a:latin typeface="Verdana" panose="020B0604030504040204" pitchFamily="34" charset="0"/>
              </a:rPr>
              <a:t>1980: Ethernet Bluebook published </a:t>
            </a:r>
            <a:r>
              <a:rPr lang="en-US" altLang="en-US" sz="1200">
                <a:latin typeface="Verdana" panose="020B0604030504040204" pitchFamily="34" charset="0"/>
              </a:rPr>
              <a:t>(September , Digital. Intel, Xerox)</a:t>
            </a:r>
          </a:p>
          <a:p>
            <a:pPr>
              <a:lnSpc>
                <a:spcPct val="80000"/>
              </a:lnSpc>
              <a:spcBef>
                <a:spcPct val="20000"/>
              </a:spcBef>
              <a:buClr>
                <a:schemeClr val="bg2"/>
              </a:buClr>
              <a:buSzPct val="80000"/>
              <a:buFont typeface="Wingdings" panose="05000000000000000000" pitchFamily="2" charset="2"/>
              <a:buBlip>
                <a:blip r:embed="rId3"/>
              </a:buBlip>
            </a:pPr>
            <a:r>
              <a:rPr lang="en-US" altLang="en-US" sz="1800">
                <a:latin typeface="Verdana" panose="020B0604030504040204" pitchFamily="34" charset="0"/>
              </a:rPr>
              <a:t>1981: FCC issues NOI for unlicensed spectrum</a:t>
            </a:r>
          </a:p>
          <a:p>
            <a:pPr>
              <a:lnSpc>
                <a:spcPct val="80000"/>
              </a:lnSpc>
              <a:spcBef>
                <a:spcPct val="20000"/>
              </a:spcBef>
              <a:buClr>
                <a:schemeClr val="bg2"/>
              </a:buClr>
              <a:buSzPct val="80000"/>
              <a:buFont typeface="Wingdings" panose="05000000000000000000" pitchFamily="2" charset="2"/>
              <a:buBlip>
                <a:blip r:embed="rId3"/>
              </a:buBlip>
            </a:pPr>
            <a:r>
              <a:rPr lang="en-US" altLang="en-US" sz="1800">
                <a:latin typeface="Verdana" panose="020B0604030504040204" pitchFamily="34" charset="0"/>
              </a:rPr>
              <a:t>1983: First version of 802.3 10Base5 spec completed</a:t>
            </a:r>
          </a:p>
          <a:p>
            <a:pPr>
              <a:lnSpc>
                <a:spcPct val="80000"/>
              </a:lnSpc>
              <a:spcBef>
                <a:spcPct val="20000"/>
              </a:spcBef>
              <a:buClr>
                <a:schemeClr val="bg2"/>
              </a:buClr>
              <a:buSzPct val="80000"/>
              <a:buFont typeface="Wingdings" panose="05000000000000000000" pitchFamily="2" charset="2"/>
              <a:buBlip>
                <a:blip r:embed="rId3"/>
              </a:buBlip>
            </a:pPr>
            <a:r>
              <a:rPr lang="en-US" altLang="en-US" sz="1800">
                <a:latin typeface="Verdana" panose="020B0604030504040204" pitchFamily="34" charset="0"/>
              </a:rPr>
              <a:t>1985: FCC opens ISM Band- spread spectrum allowed</a:t>
            </a:r>
          </a:p>
          <a:p>
            <a:pPr>
              <a:lnSpc>
                <a:spcPct val="80000"/>
              </a:lnSpc>
              <a:spcBef>
                <a:spcPct val="20000"/>
              </a:spcBef>
              <a:buClr>
                <a:schemeClr val="bg2"/>
              </a:buClr>
              <a:buSzPct val="80000"/>
              <a:buFont typeface="Wingdings" panose="05000000000000000000" pitchFamily="2" charset="2"/>
              <a:buBlip>
                <a:blip r:embed="rId3"/>
              </a:buBlip>
            </a:pPr>
            <a:r>
              <a:rPr lang="en-US" altLang="en-US" sz="1800">
                <a:latin typeface="Verdana" panose="020B0604030504040204" pitchFamily="34" charset="0"/>
              </a:rPr>
              <a:t>1985: First version of 802.3 published (10 Mbps)</a:t>
            </a:r>
          </a:p>
          <a:p>
            <a:pPr>
              <a:lnSpc>
                <a:spcPct val="80000"/>
              </a:lnSpc>
              <a:spcBef>
                <a:spcPct val="20000"/>
              </a:spcBef>
              <a:buClr>
                <a:schemeClr val="bg2"/>
              </a:buClr>
              <a:buSzPct val="80000"/>
              <a:buFont typeface="Wingdings" panose="05000000000000000000" pitchFamily="2" charset="2"/>
              <a:buBlip>
                <a:blip r:embed="rId3"/>
              </a:buBlip>
            </a:pPr>
            <a:r>
              <a:rPr lang="en-US" altLang="en-US" sz="1800">
                <a:latin typeface="Verdana" panose="020B0604030504040204" pitchFamily="34" charset="0"/>
              </a:rPr>
              <a:t>1987: Project 802.4L – Wireless Token Bus begins</a:t>
            </a:r>
          </a:p>
          <a:p>
            <a:pPr>
              <a:lnSpc>
                <a:spcPct val="80000"/>
              </a:lnSpc>
              <a:spcBef>
                <a:spcPct val="20000"/>
              </a:spcBef>
              <a:buClr>
                <a:schemeClr val="bg2"/>
              </a:buClr>
              <a:buSzPct val="80000"/>
              <a:buFont typeface="Wingdings" panose="05000000000000000000" pitchFamily="2" charset="2"/>
              <a:buBlip>
                <a:blip r:embed="rId3"/>
              </a:buBlip>
            </a:pPr>
            <a:r>
              <a:rPr lang="en-US" altLang="en-US" sz="1800" b="1">
                <a:latin typeface="Verdana" panose="020B0604030504040204" pitchFamily="34" charset="0"/>
              </a:rPr>
              <a:t>1990: IEEE 802 drops 802.4L starts 802.11 project</a:t>
            </a:r>
          </a:p>
          <a:p>
            <a:pPr>
              <a:lnSpc>
                <a:spcPct val="80000"/>
              </a:lnSpc>
              <a:spcBef>
                <a:spcPct val="20000"/>
              </a:spcBef>
              <a:buClr>
                <a:schemeClr val="bg2"/>
              </a:buClr>
              <a:buSzPct val="80000"/>
              <a:buFont typeface="Wingdings" panose="05000000000000000000" pitchFamily="2" charset="2"/>
              <a:buBlip>
                <a:blip r:embed="rId3"/>
              </a:buBlip>
            </a:pPr>
            <a:r>
              <a:rPr lang="en-US" altLang="en-US" sz="1800">
                <a:latin typeface="Verdana" panose="020B0604030504040204" pitchFamily="34" charset="0"/>
              </a:rPr>
              <a:t>1990: 802.3 10BASE-T (802.3i) released</a:t>
            </a:r>
          </a:p>
          <a:p>
            <a:pPr>
              <a:spcBef>
                <a:spcPct val="20000"/>
              </a:spcBef>
              <a:buClr>
                <a:schemeClr val="bg2"/>
              </a:buClr>
              <a:buSzPct val="80000"/>
              <a:buFont typeface="Wingdings" panose="05000000000000000000" pitchFamily="2" charset="2"/>
              <a:buBlip>
                <a:blip r:embed="rId3"/>
              </a:buBlip>
            </a:pPr>
            <a:r>
              <a:rPr lang="en-US" altLang="en-US"/>
              <a:t>1997: IEEE 802.11 standard approved (2.4GHz – 1Mbps)</a:t>
            </a:r>
          </a:p>
          <a:p>
            <a:pPr>
              <a:lnSpc>
                <a:spcPct val="80000"/>
              </a:lnSpc>
              <a:spcBef>
                <a:spcPct val="20000"/>
              </a:spcBef>
              <a:buClr>
                <a:schemeClr val="bg2"/>
              </a:buClr>
              <a:buSzPct val="80000"/>
              <a:buFont typeface="Wingdings" panose="05000000000000000000" pitchFamily="2" charset="2"/>
              <a:buBlip>
                <a:blip r:embed="rId3"/>
              </a:buBlip>
            </a:pPr>
            <a:r>
              <a:rPr lang="en-US" altLang="en-US" sz="2000">
                <a:latin typeface="Verdana" panose="020B0604030504040204" pitchFamily="34" charset="0"/>
              </a:rPr>
              <a:t>1999: Apple IBook introduced with integrated 802.11 (AirPort)</a:t>
            </a:r>
          </a:p>
          <a:p>
            <a:pPr algn="ctr">
              <a:lnSpc>
                <a:spcPct val="80000"/>
              </a:lnSpc>
              <a:spcBef>
                <a:spcPct val="20000"/>
              </a:spcBef>
              <a:buClr>
                <a:schemeClr val="bg2"/>
              </a:buClr>
              <a:buSzPct val="80000"/>
              <a:buFont typeface="Wingdings" panose="05000000000000000000" pitchFamily="2" charset="2"/>
              <a:buNone/>
            </a:pPr>
            <a:endParaRPr lang="en-US" altLang="en-US" sz="2000">
              <a:latin typeface="Verdana" panose="020B0604030504040204" pitchFamily="34" charset="0"/>
            </a:endParaRPr>
          </a:p>
        </p:txBody>
      </p:sp>
    </p:spTree>
    <p:extLst>
      <p:ext uri="{BB962C8B-B14F-4D97-AF65-F5344CB8AC3E}">
        <p14:creationId xmlns:p14="http://schemas.microsoft.com/office/powerpoint/2010/main" val="815619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Title 21">
            <a:extLst>
              <a:ext uri="{FF2B5EF4-FFF2-40B4-BE49-F238E27FC236}">
                <a16:creationId xmlns:a16="http://schemas.microsoft.com/office/drawing/2014/main" id="{1C19E778-7172-473C-B452-05F9DF71BD85}"/>
              </a:ext>
            </a:extLst>
          </p:cNvPr>
          <p:cNvSpPr>
            <a:spLocks noGrp="1"/>
          </p:cNvSpPr>
          <p:nvPr>
            <p:ph type="title" idx="4294967295"/>
          </p:nvPr>
        </p:nvSpPr>
        <p:spPr>
          <a:xfrm>
            <a:off x="457200" y="404813"/>
            <a:ext cx="8229600" cy="474662"/>
          </a:xfrm>
        </p:spPr>
        <p:txBody>
          <a:bodyPr anchor="t"/>
          <a:lstStyle/>
          <a:p>
            <a:r>
              <a:rPr lang="en-US" altLang="en-US" sz="3200"/>
              <a:t>Activity History</a:t>
            </a:r>
          </a:p>
        </p:txBody>
      </p:sp>
      <p:sp>
        <p:nvSpPr>
          <p:cNvPr id="620549" name="Rectangle 5">
            <a:extLst>
              <a:ext uri="{FF2B5EF4-FFF2-40B4-BE49-F238E27FC236}">
                <a16:creationId xmlns:a16="http://schemas.microsoft.com/office/drawing/2014/main" id="{5F332829-0274-418C-84CA-E918C9A24852}"/>
              </a:ext>
            </a:extLst>
          </p:cNvPr>
          <p:cNvSpPr>
            <a:spLocks noChangeArrowheads="1"/>
          </p:cNvSpPr>
          <p:nvPr/>
        </p:nvSpPr>
        <p:spPr bwMode="auto">
          <a:xfrm>
            <a:off x="152400" y="1411288"/>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Clr>
                <a:schemeClr val="bg2"/>
              </a:buClr>
              <a:buSzPct val="80000"/>
              <a:buFont typeface="Wingdings" panose="05000000000000000000" pitchFamily="2" charset="2"/>
              <a:buBlip>
                <a:blip r:embed="rId3"/>
              </a:buBlip>
            </a:pPr>
            <a:r>
              <a:rPr lang="en-US" altLang="en-US" sz="2000">
                <a:latin typeface="Verdana" panose="020B0604030504040204" pitchFamily="34" charset="0"/>
              </a:rPr>
              <a:t>1997: IEEE 802.11 standard approved (2.4GHz – 1Mbps)</a:t>
            </a:r>
          </a:p>
          <a:p>
            <a:pPr>
              <a:spcBef>
                <a:spcPct val="20000"/>
              </a:spcBef>
              <a:buClr>
                <a:schemeClr val="bg2"/>
              </a:buClr>
              <a:buSzPct val="80000"/>
              <a:buFont typeface="Wingdings" panose="05000000000000000000" pitchFamily="2" charset="2"/>
              <a:buBlip>
                <a:blip r:embed="rId3"/>
              </a:buBlip>
            </a:pPr>
            <a:r>
              <a:rPr lang="en-US" altLang="en-US" sz="2000">
                <a:latin typeface="Verdana" panose="020B0604030504040204" pitchFamily="34" charset="0"/>
              </a:rPr>
              <a:t>1998: UNII (Unlicensed National Information Infrastructure) 		  Band - 5 GHz</a:t>
            </a:r>
          </a:p>
          <a:p>
            <a:pPr>
              <a:spcBef>
                <a:spcPct val="20000"/>
              </a:spcBef>
              <a:buClr>
                <a:schemeClr val="bg2"/>
              </a:buClr>
              <a:buSzPct val="80000"/>
              <a:buFont typeface="Wingdings" panose="05000000000000000000" pitchFamily="2" charset="2"/>
              <a:buBlip>
                <a:blip r:embed="rId3"/>
              </a:buBlip>
            </a:pPr>
            <a:r>
              <a:rPr lang="en-US" altLang="en-US" sz="2000">
                <a:latin typeface="Verdana" panose="020B0604030504040204" pitchFamily="34" charset="0"/>
              </a:rPr>
              <a:t>1999: IEEE 802.11 standard achieved ISO/IEC approval</a:t>
            </a:r>
          </a:p>
          <a:p>
            <a:pPr>
              <a:spcBef>
                <a:spcPct val="20000"/>
              </a:spcBef>
              <a:buClr>
                <a:schemeClr val="bg2"/>
              </a:buClr>
              <a:buSzPct val="80000"/>
              <a:buFont typeface="Wingdings" panose="05000000000000000000" pitchFamily="2" charset="2"/>
              <a:buBlip>
                <a:blip r:embed="rId3"/>
              </a:buBlip>
            </a:pPr>
            <a:r>
              <a:rPr lang="en-US" altLang="en-US" sz="2000">
                <a:latin typeface="Verdana" panose="020B0604030504040204" pitchFamily="34" charset="0"/>
              </a:rPr>
              <a:t>1999: IEEE 802.11a (5GHz – 54Mbps) - approved </a:t>
            </a:r>
            <a:br>
              <a:rPr lang="en-US" altLang="en-US" sz="2000">
                <a:latin typeface="Verdana" panose="020B0604030504040204" pitchFamily="34" charset="0"/>
              </a:rPr>
            </a:br>
            <a:r>
              <a:rPr lang="en-US" altLang="en-US" sz="2000">
                <a:latin typeface="Verdana" panose="020B0604030504040204" pitchFamily="34" charset="0"/>
              </a:rPr>
              <a:t>          IEEE 802.11b (2.4GHz- 11Mbps)- approved </a:t>
            </a:r>
          </a:p>
          <a:p>
            <a:pPr>
              <a:spcBef>
                <a:spcPct val="20000"/>
              </a:spcBef>
              <a:buClr>
                <a:schemeClr val="bg2"/>
              </a:buClr>
              <a:buSzPct val="80000"/>
              <a:buFont typeface="Wingdings" panose="05000000000000000000" pitchFamily="2" charset="2"/>
              <a:buBlip>
                <a:blip r:embed="rId3"/>
              </a:buBlip>
            </a:pPr>
            <a:r>
              <a:rPr lang="en-US" altLang="en-US" sz="2000">
                <a:latin typeface="Verdana" panose="020B0604030504040204" pitchFamily="34" charset="0"/>
              </a:rPr>
              <a:t>1999: Formation of WECA (now Wi-Fi Alliance)</a:t>
            </a:r>
          </a:p>
          <a:p>
            <a:pPr>
              <a:spcBef>
                <a:spcPct val="20000"/>
              </a:spcBef>
              <a:buClr>
                <a:schemeClr val="bg2"/>
              </a:buClr>
              <a:buSzPct val="80000"/>
              <a:buFont typeface="Wingdings" panose="05000000000000000000" pitchFamily="2" charset="2"/>
              <a:buBlip>
                <a:blip r:embed="rId3"/>
              </a:buBlip>
            </a:pPr>
            <a:r>
              <a:rPr lang="en-US" altLang="en-US" sz="2000">
                <a:latin typeface="Verdana" panose="020B0604030504040204" pitchFamily="34" charset="0"/>
              </a:rPr>
              <a:t>2001: IEEE 802.11d Regulatory Domains - approved</a:t>
            </a:r>
          </a:p>
          <a:p>
            <a:pPr>
              <a:spcBef>
                <a:spcPct val="20000"/>
              </a:spcBef>
              <a:buClr>
                <a:schemeClr val="bg2"/>
              </a:buClr>
              <a:buSzPct val="80000"/>
              <a:buFont typeface="Wingdings" panose="05000000000000000000" pitchFamily="2" charset="2"/>
              <a:buBlip>
                <a:blip r:embed="rId3"/>
              </a:buBlip>
            </a:pPr>
            <a:r>
              <a:rPr lang="en-US" altLang="en-US" sz="2000">
                <a:latin typeface="Verdana" panose="020B0604030504040204" pitchFamily="34" charset="0"/>
              </a:rPr>
              <a:t>2003: IEEE 802.11g (Higher rate 2.4GHz PHY) – approved</a:t>
            </a:r>
            <a:br>
              <a:rPr lang="en-US" altLang="en-US" sz="2000">
                <a:latin typeface="Verdana" panose="020B0604030504040204" pitchFamily="34" charset="0"/>
              </a:rPr>
            </a:br>
            <a:r>
              <a:rPr lang="en-US" altLang="en-US" sz="2000">
                <a:latin typeface="Verdana" panose="020B0604030504040204" pitchFamily="34" charset="0"/>
              </a:rPr>
              <a:t>          IEEE 802.11i (Security) - approved</a:t>
            </a:r>
            <a:br>
              <a:rPr lang="en-US" altLang="en-US" sz="2000">
                <a:latin typeface="Verdana" panose="020B0604030504040204" pitchFamily="34" charset="0"/>
              </a:rPr>
            </a:br>
            <a:r>
              <a:rPr lang="en-US" altLang="en-US" sz="2000">
                <a:latin typeface="Verdana" panose="020B0604030504040204" pitchFamily="34" charset="0"/>
              </a:rPr>
              <a:t>          IEEE 802.11h (Spectrum Mgmt) - approved</a:t>
            </a:r>
            <a:br>
              <a:rPr lang="en-US" altLang="en-US" sz="2000">
                <a:latin typeface="Verdana" panose="020B0604030504040204" pitchFamily="34" charset="0"/>
              </a:rPr>
            </a:br>
            <a:r>
              <a:rPr lang="en-US" altLang="en-US" sz="2000">
                <a:latin typeface="Verdana" panose="020B0604030504040204" pitchFamily="34" charset="0"/>
              </a:rPr>
              <a:t>          IEEE 802.11f (interaccess point protocol) – approved</a:t>
            </a:r>
          </a:p>
          <a:p>
            <a:pPr>
              <a:spcBef>
                <a:spcPct val="20000"/>
              </a:spcBef>
              <a:buClr>
                <a:schemeClr val="bg2"/>
              </a:buClr>
              <a:buSzPct val="80000"/>
              <a:buFont typeface="Wingdings" panose="05000000000000000000" pitchFamily="2" charset="2"/>
              <a:buBlip>
                <a:blip r:embed="rId3"/>
              </a:buBlip>
            </a:pPr>
            <a:r>
              <a:rPr lang="en-US" altLang="en-US" sz="2000">
                <a:latin typeface="Verdana" panose="020B0604030504040204" pitchFamily="34" charset="0"/>
              </a:rPr>
              <a:t>2005: IEEE 802.11e (MAC enhancements – QoS) – approved</a:t>
            </a:r>
          </a:p>
          <a:p>
            <a:pPr algn="ctr">
              <a:spcBef>
                <a:spcPct val="20000"/>
              </a:spcBef>
              <a:buClr>
                <a:schemeClr val="bg2"/>
              </a:buClr>
              <a:buSzPct val="80000"/>
              <a:buFont typeface="Wingdings" panose="05000000000000000000" pitchFamily="2" charset="2"/>
              <a:buNone/>
            </a:pPr>
            <a:endParaRPr lang="en-US" altLang="en-US" sz="2000">
              <a:latin typeface="Verdana" panose="020B0604030504040204" pitchFamily="34" charset="0"/>
            </a:endParaRPr>
          </a:p>
        </p:txBody>
      </p:sp>
    </p:spTree>
    <p:extLst>
      <p:ext uri="{BB962C8B-B14F-4D97-AF65-F5344CB8AC3E}">
        <p14:creationId xmlns:p14="http://schemas.microsoft.com/office/powerpoint/2010/main" val="874283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Title 21">
            <a:extLst>
              <a:ext uri="{FF2B5EF4-FFF2-40B4-BE49-F238E27FC236}">
                <a16:creationId xmlns:a16="http://schemas.microsoft.com/office/drawing/2014/main" id="{D5AEAB50-3837-4305-B477-082371C7DB3D}"/>
              </a:ext>
            </a:extLst>
          </p:cNvPr>
          <p:cNvSpPr>
            <a:spLocks noGrp="1"/>
          </p:cNvSpPr>
          <p:nvPr>
            <p:ph type="title" idx="4294967295"/>
          </p:nvPr>
        </p:nvSpPr>
        <p:spPr>
          <a:xfrm>
            <a:off x="457200" y="404813"/>
            <a:ext cx="8229600" cy="474662"/>
          </a:xfrm>
        </p:spPr>
        <p:txBody>
          <a:bodyPr anchor="t"/>
          <a:lstStyle/>
          <a:p>
            <a:r>
              <a:rPr lang="en-US" altLang="en-US" sz="3200"/>
              <a:t>Market Size and Trends</a:t>
            </a:r>
          </a:p>
        </p:txBody>
      </p:sp>
      <p:sp>
        <p:nvSpPr>
          <p:cNvPr id="613379" name="Date Placeholder 3">
            <a:extLst>
              <a:ext uri="{FF2B5EF4-FFF2-40B4-BE49-F238E27FC236}">
                <a16:creationId xmlns:a16="http://schemas.microsoft.com/office/drawing/2014/main" id="{7E59C573-A7A2-4EF0-A0A1-1BA5EC41C707}"/>
              </a:ext>
            </a:extLst>
          </p:cNvPr>
          <p:cNvSpPr txBox="1">
            <a:spLocks noGrp="1"/>
          </p:cNvSpPr>
          <p:nvPr/>
        </p:nvSpPr>
        <p:spPr bwMode="auto">
          <a:xfrm>
            <a:off x="1219200" y="6172200"/>
            <a:ext cx="312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97030E3B-E580-49B4-B803-BCAF9E98377F}" type="datetime5">
              <a:rPr lang="en-US" altLang="en-US" sz="1000">
                <a:solidFill>
                  <a:srgbClr val="898989"/>
                </a:solidFill>
              </a:rPr>
              <a:pPr/>
              <a:t>4-Mar-18</a:t>
            </a:fld>
            <a:endParaRPr lang="en-US" altLang="en-US" sz="1000">
              <a:solidFill>
                <a:srgbClr val="898989"/>
              </a:solidFill>
            </a:endParaRPr>
          </a:p>
        </p:txBody>
      </p:sp>
      <p:sp>
        <p:nvSpPr>
          <p:cNvPr id="613380" name="Slide Number Placeholder 4">
            <a:extLst>
              <a:ext uri="{FF2B5EF4-FFF2-40B4-BE49-F238E27FC236}">
                <a16:creationId xmlns:a16="http://schemas.microsoft.com/office/drawing/2014/main" id="{1F47388A-8937-447A-88C5-736704F092C6}"/>
              </a:ext>
            </a:extLst>
          </p:cNvPr>
          <p:cNvSpPr txBox="1">
            <a:spLocks noGrp="1"/>
          </p:cNvSpPr>
          <p:nvPr/>
        </p:nvSpPr>
        <p:spPr bwMode="auto">
          <a:xfrm>
            <a:off x="533400" y="61722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919A5F12-C8C5-4F69-8EA5-77A4AE111992}" type="slidenum">
              <a:rPr lang="en-US" altLang="en-US" sz="1000">
                <a:solidFill>
                  <a:srgbClr val="898989"/>
                </a:solidFill>
              </a:rPr>
              <a:pPr/>
              <a:t>9</a:t>
            </a:fld>
            <a:endParaRPr lang="en-US" altLang="en-US" sz="1000">
              <a:solidFill>
                <a:srgbClr val="898989"/>
              </a:solidFill>
            </a:endParaRPr>
          </a:p>
        </p:txBody>
      </p:sp>
      <p:sp>
        <p:nvSpPr>
          <p:cNvPr id="613382" name="Rectangle 7">
            <a:extLst>
              <a:ext uri="{FF2B5EF4-FFF2-40B4-BE49-F238E27FC236}">
                <a16:creationId xmlns:a16="http://schemas.microsoft.com/office/drawing/2014/main" id="{7BCC305B-6E63-4275-B924-05436F9F0C5E}"/>
              </a:ext>
            </a:extLst>
          </p:cNvPr>
          <p:cNvSpPr>
            <a:spLocks noChangeArrowheads="1"/>
          </p:cNvSpPr>
          <p:nvPr/>
        </p:nvSpPr>
        <p:spPr bwMode="auto">
          <a:xfrm>
            <a:off x="5181600" y="1295400"/>
            <a:ext cx="37830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1">
              <a:spcBef>
                <a:spcPct val="20000"/>
              </a:spcBef>
              <a:buClr>
                <a:schemeClr val="bg2"/>
              </a:buClr>
              <a:buFontTx/>
              <a:buChar char="–"/>
            </a:pPr>
            <a:r>
              <a:rPr lang="en-AU" altLang="en-US">
                <a:latin typeface="Verdana" panose="020B0604030504040204" pitchFamily="34" charset="0"/>
              </a:rPr>
              <a:t>Market size &amp; segment diversity continues to increase</a:t>
            </a:r>
          </a:p>
        </p:txBody>
      </p:sp>
      <p:cxnSp>
        <p:nvCxnSpPr>
          <p:cNvPr id="13" name="Straight Connector 12">
            <a:extLst>
              <a:ext uri="{FF2B5EF4-FFF2-40B4-BE49-F238E27FC236}">
                <a16:creationId xmlns:a16="http://schemas.microsoft.com/office/drawing/2014/main" id="{E8DC4B8C-7B11-48BA-80C6-C097277B7AE3}"/>
              </a:ext>
            </a:extLst>
          </p:cNvPr>
          <p:cNvCxnSpPr/>
          <p:nvPr/>
        </p:nvCxnSpPr>
        <p:spPr bwMode="auto">
          <a:xfrm>
            <a:off x="2286357" y="3907631"/>
            <a:ext cx="610474" cy="0"/>
          </a:xfrm>
          <a:prstGeom prst="line">
            <a:avLst/>
          </a:prstGeom>
          <a:ln>
            <a:headEnd type="none" w="med" len="med"/>
            <a:tailEnd type="none" w="med" len="med"/>
          </a:ln>
          <a:effectLst>
            <a:glow rad="101600">
              <a:schemeClr val="accent1">
                <a:satMod val="175000"/>
                <a:alpha val="40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sp>
        <p:nvSpPr>
          <p:cNvPr id="613384" name="TextBox 13">
            <a:extLst>
              <a:ext uri="{FF2B5EF4-FFF2-40B4-BE49-F238E27FC236}">
                <a16:creationId xmlns:a16="http://schemas.microsoft.com/office/drawing/2014/main" id="{B47A523E-1694-41E1-A504-6B17E1DDED9D}"/>
              </a:ext>
            </a:extLst>
          </p:cNvPr>
          <p:cNvSpPr txBox="1">
            <a:spLocks noChangeArrowheads="1"/>
          </p:cNvSpPr>
          <p:nvPr/>
        </p:nvSpPr>
        <p:spPr bwMode="auto">
          <a:xfrm>
            <a:off x="1835150" y="2781300"/>
            <a:ext cx="1022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1800"/>
              <a:t>1 million</a:t>
            </a:r>
          </a:p>
          <a:p>
            <a:pPr algn="ctr"/>
            <a:r>
              <a:rPr lang="en-US" altLang="en-US" sz="1800"/>
              <a:t>Units </a:t>
            </a:r>
          </a:p>
          <a:p>
            <a:pPr algn="ctr"/>
            <a:r>
              <a:rPr lang="en-US" altLang="en-US" sz="1800"/>
              <a:t>per day</a:t>
            </a:r>
          </a:p>
        </p:txBody>
      </p:sp>
      <p:sp>
        <p:nvSpPr>
          <p:cNvPr id="613385" name="Right Arrow 14">
            <a:extLst>
              <a:ext uri="{FF2B5EF4-FFF2-40B4-BE49-F238E27FC236}">
                <a16:creationId xmlns:a16="http://schemas.microsoft.com/office/drawing/2014/main" id="{614FC260-8587-49CA-A4B6-CBE512EBAB56}"/>
              </a:ext>
            </a:extLst>
          </p:cNvPr>
          <p:cNvSpPr>
            <a:spLocks noChangeArrowheads="1"/>
          </p:cNvSpPr>
          <p:nvPr/>
        </p:nvSpPr>
        <p:spPr bwMode="auto">
          <a:xfrm rot="-2531232">
            <a:off x="3492500" y="2420938"/>
            <a:ext cx="609600" cy="381000"/>
          </a:xfrm>
          <a:prstGeom prst="rightArrow">
            <a:avLst>
              <a:gd name="adj1" fmla="val 30796"/>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2" name="Straight Connector 12">
            <a:extLst>
              <a:ext uri="{FF2B5EF4-FFF2-40B4-BE49-F238E27FC236}">
                <a16:creationId xmlns:a16="http://schemas.microsoft.com/office/drawing/2014/main" id="{EB129F20-67B0-4F6B-83A9-1A7CC332663E}"/>
              </a:ext>
            </a:extLst>
          </p:cNvPr>
          <p:cNvCxnSpPr/>
          <p:nvPr/>
        </p:nvCxnSpPr>
        <p:spPr bwMode="auto">
          <a:xfrm>
            <a:off x="4159840" y="2231231"/>
            <a:ext cx="622708" cy="0"/>
          </a:xfrm>
          <a:prstGeom prst="line">
            <a:avLst/>
          </a:prstGeom>
          <a:ln>
            <a:headEnd type="none" w="med" len="med"/>
            <a:tailEnd type="none" w="med" len="med"/>
          </a:ln>
          <a:effectLst>
            <a:glow rad="101600">
              <a:schemeClr val="accent1">
                <a:satMod val="175000"/>
                <a:alpha val="40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sp>
        <p:nvSpPr>
          <p:cNvPr id="613387" name="AutoShape 11">
            <a:extLst>
              <a:ext uri="{FF2B5EF4-FFF2-40B4-BE49-F238E27FC236}">
                <a16:creationId xmlns:a16="http://schemas.microsoft.com/office/drawing/2014/main" id="{82D28FF4-0E23-46EB-9426-A975DCD0DCC8}"/>
              </a:ext>
            </a:extLst>
          </p:cNvPr>
          <p:cNvSpPr>
            <a:spLocks noChangeAspect="1" noChangeArrowheads="1" noTextEdit="1"/>
          </p:cNvSpPr>
          <p:nvPr/>
        </p:nvSpPr>
        <p:spPr bwMode="auto">
          <a:xfrm>
            <a:off x="381000" y="2138363"/>
            <a:ext cx="865505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3389" name="Rectangle 13">
            <a:extLst>
              <a:ext uri="{FF2B5EF4-FFF2-40B4-BE49-F238E27FC236}">
                <a16:creationId xmlns:a16="http://schemas.microsoft.com/office/drawing/2014/main" id="{85483129-90F7-454E-A173-42345D99DA6B}"/>
              </a:ext>
            </a:extLst>
          </p:cNvPr>
          <p:cNvSpPr>
            <a:spLocks noChangeArrowheads="1"/>
          </p:cNvSpPr>
          <p:nvPr/>
        </p:nvSpPr>
        <p:spPr bwMode="auto">
          <a:xfrm>
            <a:off x="1930400" y="5005388"/>
            <a:ext cx="419100" cy="493712"/>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3390" name="Rectangle 14">
            <a:extLst>
              <a:ext uri="{FF2B5EF4-FFF2-40B4-BE49-F238E27FC236}">
                <a16:creationId xmlns:a16="http://schemas.microsoft.com/office/drawing/2014/main" id="{FB7ADF67-EDF8-4DDD-BECD-4518796D0717}"/>
              </a:ext>
            </a:extLst>
          </p:cNvPr>
          <p:cNvSpPr>
            <a:spLocks noChangeArrowheads="1"/>
          </p:cNvSpPr>
          <p:nvPr/>
        </p:nvSpPr>
        <p:spPr bwMode="auto">
          <a:xfrm>
            <a:off x="2968625" y="4586288"/>
            <a:ext cx="419100" cy="912812"/>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3391" name="Rectangle 15">
            <a:extLst>
              <a:ext uri="{FF2B5EF4-FFF2-40B4-BE49-F238E27FC236}">
                <a16:creationId xmlns:a16="http://schemas.microsoft.com/office/drawing/2014/main" id="{6F0392E4-15AA-4C74-B63B-DB68E62DEE88}"/>
              </a:ext>
            </a:extLst>
          </p:cNvPr>
          <p:cNvSpPr>
            <a:spLocks noChangeArrowheads="1"/>
          </p:cNvSpPr>
          <p:nvPr/>
        </p:nvSpPr>
        <p:spPr bwMode="auto">
          <a:xfrm>
            <a:off x="2968625" y="3948113"/>
            <a:ext cx="419100" cy="63817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3392" name="Rectangle 16">
            <a:extLst>
              <a:ext uri="{FF2B5EF4-FFF2-40B4-BE49-F238E27FC236}">
                <a16:creationId xmlns:a16="http://schemas.microsoft.com/office/drawing/2014/main" id="{75E79455-4D74-461A-8540-6304795C747F}"/>
              </a:ext>
            </a:extLst>
          </p:cNvPr>
          <p:cNvSpPr>
            <a:spLocks noChangeArrowheads="1"/>
          </p:cNvSpPr>
          <p:nvPr/>
        </p:nvSpPr>
        <p:spPr bwMode="auto">
          <a:xfrm>
            <a:off x="1930400" y="4789488"/>
            <a:ext cx="419100" cy="21590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3393" name="Rectangle 17">
            <a:extLst>
              <a:ext uri="{FF2B5EF4-FFF2-40B4-BE49-F238E27FC236}">
                <a16:creationId xmlns:a16="http://schemas.microsoft.com/office/drawing/2014/main" id="{5E0F377B-2D7C-435E-999C-A49B3780DC1B}"/>
              </a:ext>
            </a:extLst>
          </p:cNvPr>
          <p:cNvSpPr>
            <a:spLocks noChangeArrowheads="1"/>
          </p:cNvSpPr>
          <p:nvPr/>
        </p:nvSpPr>
        <p:spPr bwMode="auto">
          <a:xfrm>
            <a:off x="2968625" y="3152775"/>
            <a:ext cx="419100" cy="795338"/>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3394" name="Rectangle 18">
            <a:extLst>
              <a:ext uri="{FF2B5EF4-FFF2-40B4-BE49-F238E27FC236}">
                <a16:creationId xmlns:a16="http://schemas.microsoft.com/office/drawing/2014/main" id="{691FC9F6-C127-4C3B-B4A6-E740FADFEADC}"/>
              </a:ext>
            </a:extLst>
          </p:cNvPr>
          <p:cNvSpPr>
            <a:spLocks noChangeArrowheads="1"/>
          </p:cNvSpPr>
          <p:nvPr/>
        </p:nvSpPr>
        <p:spPr bwMode="auto">
          <a:xfrm>
            <a:off x="1930400" y="4614863"/>
            <a:ext cx="419100" cy="17462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3395" name="Rectangle 19">
            <a:extLst>
              <a:ext uri="{FF2B5EF4-FFF2-40B4-BE49-F238E27FC236}">
                <a16:creationId xmlns:a16="http://schemas.microsoft.com/office/drawing/2014/main" id="{ADFA6F2E-F0A0-4FB2-9EEB-1682B10567EE}"/>
              </a:ext>
            </a:extLst>
          </p:cNvPr>
          <p:cNvSpPr>
            <a:spLocks noChangeArrowheads="1"/>
          </p:cNvSpPr>
          <p:nvPr/>
        </p:nvSpPr>
        <p:spPr bwMode="auto">
          <a:xfrm>
            <a:off x="2968625" y="2862263"/>
            <a:ext cx="419100" cy="290512"/>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3396" name="Rectangle 20">
            <a:extLst>
              <a:ext uri="{FF2B5EF4-FFF2-40B4-BE49-F238E27FC236}">
                <a16:creationId xmlns:a16="http://schemas.microsoft.com/office/drawing/2014/main" id="{78B1E0EA-BA17-4A9E-A498-0B9A51C0187E}"/>
              </a:ext>
            </a:extLst>
          </p:cNvPr>
          <p:cNvSpPr>
            <a:spLocks noChangeArrowheads="1"/>
          </p:cNvSpPr>
          <p:nvPr/>
        </p:nvSpPr>
        <p:spPr bwMode="auto">
          <a:xfrm>
            <a:off x="1930400" y="4600575"/>
            <a:ext cx="419100" cy="142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3397" name="Rectangle 21">
            <a:extLst>
              <a:ext uri="{FF2B5EF4-FFF2-40B4-BE49-F238E27FC236}">
                <a16:creationId xmlns:a16="http://schemas.microsoft.com/office/drawing/2014/main" id="{EAE88238-28FB-4A51-B378-E48F70DAC9DA}"/>
              </a:ext>
            </a:extLst>
          </p:cNvPr>
          <p:cNvSpPr>
            <a:spLocks noChangeArrowheads="1"/>
          </p:cNvSpPr>
          <p:nvPr/>
        </p:nvSpPr>
        <p:spPr bwMode="auto">
          <a:xfrm>
            <a:off x="2968625" y="2833688"/>
            <a:ext cx="419100" cy="285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3398" name="Line 22">
            <a:extLst>
              <a:ext uri="{FF2B5EF4-FFF2-40B4-BE49-F238E27FC236}">
                <a16:creationId xmlns:a16="http://schemas.microsoft.com/office/drawing/2014/main" id="{0088573C-ED5D-4D13-84F2-6EAFFC99E397}"/>
              </a:ext>
            </a:extLst>
          </p:cNvPr>
          <p:cNvSpPr>
            <a:spLocks noChangeShapeType="1"/>
          </p:cNvSpPr>
          <p:nvPr/>
        </p:nvSpPr>
        <p:spPr bwMode="auto">
          <a:xfrm>
            <a:off x="1619250" y="1412875"/>
            <a:ext cx="0" cy="4086225"/>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3407" name="Line 31">
            <a:extLst>
              <a:ext uri="{FF2B5EF4-FFF2-40B4-BE49-F238E27FC236}">
                <a16:creationId xmlns:a16="http://schemas.microsoft.com/office/drawing/2014/main" id="{C48D25F5-354D-4499-B478-F1D1F6C0A113}"/>
              </a:ext>
            </a:extLst>
          </p:cNvPr>
          <p:cNvSpPr>
            <a:spLocks noChangeShapeType="1"/>
          </p:cNvSpPr>
          <p:nvPr/>
        </p:nvSpPr>
        <p:spPr bwMode="auto">
          <a:xfrm>
            <a:off x="1619250" y="5499100"/>
            <a:ext cx="3116263"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3409" name="Line 33">
            <a:extLst>
              <a:ext uri="{FF2B5EF4-FFF2-40B4-BE49-F238E27FC236}">
                <a16:creationId xmlns:a16="http://schemas.microsoft.com/office/drawing/2014/main" id="{90C02F73-C9C3-4C3E-92C8-5841C1EF6ABC}"/>
              </a:ext>
            </a:extLst>
          </p:cNvPr>
          <p:cNvSpPr>
            <a:spLocks noChangeShapeType="1"/>
          </p:cNvSpPr>
          <p:nvPr/>
        </p:nvSpPr>
        <p:spPr bwMode="auto">
          <a:xfrm flipV="1">
            <a:off x="2659063" y="5499100"/>
            <a:ext cx="0" cy="5715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3410" name="Line 34">
            <a:extLst>
              <a:ext uri="{FF2B5EF4-FFF2-40B4-BE49-F238E27FC236}">
                <a16:creationId xmlns:a16="http://schemas.microsoft.com/office/drawing/2014/main" id="{3D6C10E9-5D7E-48A4-92A0-7D7F2139F913}"/>
              </a:ext>
            </a:extLst>
          </p:cNvPr>
          <p:cNvSpPr>
            <a:spLocks noChangeShapeType="1"/>
          </p:cNvSpPr>
          <p:nvPr/>
        </p:nvSpPr>
        <p:spPr bwMode="auto">
          <a:xfrm flipV="1">
            <a:off x="3697288" y="5499100"/>
            <a:ext cx="0" cy="5715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3411" name="Line 35">
            <a:extLst>
              <a:ext uri="{FF2B5EF4-FFF2-40B4-BE49-F238E27FC236}">
                <a16:creationId xmlns:a16="http://schemas.microsoft.com/office/drawing/2014/main" id="{9F2691EC-5CC2-42B7-AC03-8A40511F5B55}"/>
              </a:ext>
            </a:extLst>
          </p:cNvPr>
          <p:cNvSpPr>
            <a:spLocks noChangeShapeType="1"/>
          </p:cNvSpPr>
          <p:nvPr/>
        </p:nvSpPr>
        <p:spPr bwMode="auto">
          <a:xfrm flipV="1">
            <a:off x="4735513" y="5499100"/>
            <a:ext cx="0" cy="5715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3412" name="Rectangle 36">
            <a:extLst>
              <a:ext uri="{FF2B5EF4-FFF2-40B4-BE49-F238E27FC236}">
                <a16:creationId xmlns:a16="http://schemas.microsoft.com/office/drawing/2014/main" id="{5114583E-0068-40B9-9A4B-9A3F0F596455}"/>
              </a:ext>
            </a:extLst>
          </p:cNvPr>
          <p:cNvSpPr>
            <a:spLocks noChangeArrowheads="1"/>
          </p:cNvSpPr>
          <p:nvPr/>
        </p:nvSpPr>
        <p:spPr bwMode="auto">
          <a:xfrm>
            <a:off x="1309688" y="5383213"/>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00"/>
                </a:solidFill>
              </a:rPr>
              <a:t>0</a:t>
            </a:r>
            <a:endParaRPr lang="en-US" altLang="en-US"/>
          </a:p>
        </p:txBody>
      </p:sp>
      <p:sp>
        <p:nvSpPr>
          <p:cNvPr id="613413" name="Rectangle 37">
            <a:extLst>
              <a:ext uri="{FF2B5EF4-FFF2-40B4-BE49-F238E27FC236}">
                <a16:creationId xmlns:a16="http://schemas.microsoft.com/office/drawing/2014/main" id="{F40665EE-9B6E-4126-A522-E34BF149C670}"/>
              </a:ext>
            </a:extLst>
          </p:cNvPr>
          <p:cNvSpPr>
            <a:spLocks noChangeArrowheads="1"/>
          </p:cNvSpPr>
          <p:nvPr/>
        </p:nvSpPr>
        <p:spPr bwMode="auto">
          <a:xfrm>
            <a:off x="1055688" y="4933950"/>
            <a:ext cx="319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00"/>
                </a:solidFill>
              </a:rPr>
              <a:t>100</a:t>
            </a:r>
            <a:endParaRPr lang="en-US" altLang="en-US"/>
          </a:p>
        </p:txBody>
      </p:sp>
      <p:sp>
        <p:nvSpPr>
          <p:cNvPr id="613414" name="Rectangle 38">
            <a:extLst>
              <a:ext uri="{FF2B5EF4-FFF2-40B4-BE49-F238E27FC236}">
                <a16:creationId xmlns:a16="http://schemas.microsoft.com/office/drawing/2014/main" id="{ADF76906-869A-4242-A253-88FEBC71AB8E}"/>
              </a:ext>
            </a:extLst>
          </p:cNvPr>
          <p:cNvSpPr>
            <a:spLocks noChangeArrowheads="1"/>
          </p:cNvSpPr>
          <p:nvPr/>
        </p:nvSpPr>
        <p:spPr bwMode="auto">
          <a:xfrm>
            <a:off x="1055688" y="4484688"/>
            <a:ext cx="319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00"/>
                </a:solidFill>
              </a:rPr>
              <a:t>200</a:t>
            </a:r>
            <a:endParaRPr lang="en-US" altLang="en-US"/>
          </a:p>
        </p:txBody>
      </p:sp>
      <p:sp>
        <p:nvSpPr>
          <p:cNvPr id="613415" name="Rectangle 39">
            <a:extLst>
              <a:ext uri="{FF2B5EF4-FFF2-40B4-BE49-F238E27FC236}">
                <a16:creationId xmlns:a16="http://schemas.microsoft.com/office/drawing/2014/main" id="{65B8A119-3CCC-4867-93BC-2D86BF52CF7C}"/>
              </a:ext>
            </a:extLst>
          </p:cNvPr>
          <p:cNvSpPr>
            <a:spLocks noChangeArrowheads="1"/>
          </p:cNvSpPr>
          <p:nvPr/>
        </p:nvSpPr>
        <p:spPr bwMode="auto">
          <a:xfrm>
            <a:off x="1055688" y="4035425"/>
            <a:ext cx="319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00"/>
                </a:solidFill>
              </a:rPr>
              <a:t>300</a:t>
            </a:r>
            <a:endParaRPr lang="en-US" altLang="en-US"/>
          </a:p>
        </p:txBody>
      </p:sp>
      <p:sp>
        <p:nvSpPr>
          <p:cNvPr id="613416" name="Rectangle 40">
            <a:extLst>
              <a:ext uri="{FF2B5EF4-FFF2-40B4-BE49-F238E27FC236}">
                <a16:creationId xmlns:a16="http://schemas.microsoft.com/office/drawing/2014/main" id="{4BDBC833-C8D0-4275-8E5E-DA05AE3738D5}"/>
              </a:ext>
            </a:extLst>
          </p:cNvPr>
          <p:cNvSpPr>
            <a:spLocks noChangeArrowheads="1"/>
          </p:cNvSpPr>
          <p:nvPr/>
        </p:nvSpPr>
        <p:spPr bwMode="auto">
          <a:xfrm>
            <a:off x="1055688" y="3600450"/>
            <a:ext cx="319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00"/>
                </a:solidFill>
              </a:rPr>
              <a:t>400</a:t>
            </a:r>
            <a:endParaRPr lang="en-US" altLang="en-US"/>
          </a:p>
        </p:txBody>
      </p:sp>
      <p:sp>
        <p:nvSpPr>
          <p:cNvPr id="613417" name="Rectangle 41">
            <a:extLst>
              <a:ext uri="{FF2B5EF4-FFF2-40B4-BE49-F238E27FC236}">
                <a16:creationId xmlns:a16="http://schemas.microsoft.com/office/drawing/2014/main" id="{3D11E6CC-74C5-4EE8-8C84-74EB99466857}"/>
              </a:ext>
            </a:extLst>
          </p:cNvPr>
          <p:cNvSpPr>
            <a:spLocks noChangeArrowheads="1"/>
          </p:cNvSpPr>
          <p:nvPr/>
        </p:nvSpPr>
        <p:spPr bwMode="auto">
          <a:xfrm>
            <a:off x="1055688" y="3152775"/>
            <a:ext cx="319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00"/>
                </a:solidFill>
              </a:rPr>
              <a:t>500</a:t>
            </a:r>
            <a:endParaRPr lang="en-US" altLang="en-US"/>
          </a:p>
        </p:txBody>
      </p:sp>
      <p:sp>
        <p:nvSpPr>
          <p:cNvPr id="613418" name="Rectangle 42">
            <a:extLst>
              <a:ext uri="{FF2B5EF4-FFF2-40B4-BE49-F238E27FC236}">
                <a16:creationId xmlns:a16="http://schemas.microsoft.com/office/drawing/2014/main" id="{1F10F406-F15E-4711-B8C9-C41BDE261FAC}"/>
              </a:ext>
            </a:extLst>
          </p:cNvPr>
          <p:cNvSpPr>
            <a:spLocks noChangeArrowheads="1"/>
          </p:cNvSpPr>
          <p:nvPr/>
        </p:nvSpPr>
        <p:spPr bwMode="auto">
          <a:xfrm>
            <a:off x="1055688" y="2703513"/>
            <a:ext cx="319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00"/>
                </a:solidFill>
              </a:rPr>
              <a:t>600</a:t>
            </a:r>
            <a:endParaRPr lang="en-US" altLang="en-US"/>
          </a:p>
        </p:txBody>
      </p:sp>
      <p:sp>
        <p:nvSpPr>
          <p:cNvPr id="613419" name="Rectangle 43">
            <a:extLst>
              <a:ext uri="{FF2B5EF4-FFF2-40B4-BE49-F238E27FC236}">
                <a16:creationId xmlns:a16="http://schemas.microsoft.com/office/drawing/2014/main" id="{A86A8993-0852-4D78-8BEB-EC740EC31D80}"/>
              </a:ext>
            </a:extLst>
          </p:cNvPr>
          <p:cNvSpPr>
            <a:spLocks noChangeArrowheads="1"/>
          </p:cNvSpPr>
          <p:nvPr/>
        </p:nvSpPr>
        <p:spPr bwMode="auto">
          <a:xfrm>
            <a:off x="1055688" y="2254250"/>
            <a:ext cx="319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00"/>
                </a:solidFill>
              </a:rPr>
              <a:t>700</a:t>
            </a:r>
            <a:endParaRPr lang="en-US" altLang="en-US"/>
          </a:p>
        </p:txBody>
      </p:sp>
      <p:sp>
        <p:nvSpPr>
          <p:cNvPr id="613420" name="Rectangle 44">
            <a:extLst>
              <a:ext uri="{FF2B5EF4-FFF2-40B4-BE49-F238E27FC236}">
                <a16:creationId xmlns:a16="http://schemas.microsoft.com/office/drawing/2014/main" id="{8848BAB1-80B7-4D83-A5D8-47BEB31D5151}"/>
              </a:ext>
            </a:extLst>
          </p:cNvPr>
          <p:cNvSpPr>
            <a:spLocks noChangeArrowheads="1"/>
          </p:cNvSpPr>
          <p:nvPr/>
        </p:nvSpPr>
        <p:spPr bwMode="auto">
          <a:xfrm>
            <a:off x="1893888" y="5657850"/>
            <a:ext cx="425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00"/>
                </a:solidFill>
              </a:rPr>
              <a:t>2006</a:t>
            </a:r>
            <a:endParaRPr lang="en-US" altLang="en-US"/>
          </a:p>
        </p:txBody>
      </p:sp>
      <p:sp>
        <p:nvSpPr>
          <p:cNvPr id="613421" name="Rectangle 45">
            <a:extLst>
              <a:ext uri="{FF2B5EF4-FFF2-40B4-BE49-F238E27FC236}">
                <a16:creationId xmlns:a16="http://schemas.microsoft.com/office/drawing/2014/main" id="{74EB507B-F048-42FC-AFC4-E3A8BB5BC41D}"/>
              </a:ext>
            </a:extLst>
          </p:cNvPr>
          <p:cNvSpPr>
            <a:spLocks noChangeArrowheads="1"/>
          </p:cNvSpPr>
          <p:nvPr/>
        </p:nvSpPr>
        <p:spPr bwMode="auto">
          <a:xfrm>
            <a:off x="2932113" y="5657850"/>
            <a:ext cx="425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00"/>
                </a:solidFill>
              </a:rPr>
              <a:t>2010</a:t>
            </a:r>
            <a:endParaRPr lang="en-US" altLang="en-US"/>
          </a:p>
        </p:txBody>
      </p:sp>
      <p:sp>
        <p:nvSpPr>
          <p:cNvPr id="613422" name="Rectangle 46">
            <a:extLst>
              <a:ext uri="{FF2B5EF4-FFF2-40B4-BE49-F238E27FC236}">
                <a16:creationId xmlns:a16="http://schemas.microsoft.com/office/drawing/2014/main" id="{2B71CD08-AE5B-46AD-A2C4-7DEA5749741A}"/>
              </a:ext>
            </a:extLst>
          </p:cNvPr>
          <p:cNvSpPr>
            <a:spLocks noChangeArrowheads="1"/>
          </p:cNvSpPr>
          <p:nvPr/>
        </p:nvSpPr>
        <p:spPr bwMode="auto">
          <a:xfrm rot="16200000">
            <a:off x="10319" y="3829844"/>
            <a:ext cx="15128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00"/>
                </a:solidFill>
              </a:rPr>
              <a:t>Devices (million)</a:t>
            </a:r>
            <a:endParaRPr lang="en-US" altLang="en-US"/>
          </a:p>
        </p:txBody>
      </p:sp>
      <p:sp>
        <p:nvSpPr>
          <p:cNvPr id="613423" name="Rectangle 47">
            <a:extLst>
              <a:ext uri="{FF2B5EF4-FFF2-40B4-BE49-F238E27FC236}">
                <a16:creationId xmlns:a16="http://schemas.microsoft.com/office/drawing/2014/main" id="{CC14CAE0-C4EA-4F89-86C2-B88091F29C78}"/>
              </a:ext>
            </a:extLst>
          </p:cNvPr>
          <p:cNvSpPr>
            <a:spLocks noChangeArrowheads="1"/>
          </p:cNvSpPr>
          <p:nvPr/>
        </p:nvSpPr>
        <p:spPr bwMode="auto">
          <a:xfrm>
            <a:off x="5702300" y="4600575"/>
            <a:ext cx="144463" cy="1158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3424" name="Rectangle 48">
            <a:extLst>
              <a:ext uri="{FF2B5EF4-FFF2-40B4-BE49-F238E27FC236}">
                <a16:creationId xmlns:a16="http://schemas.microsoft.com/office/drawing/2014/main" id="{81FC5B0C-C74D-4D1D-8333-B0DAE91D90C8}"/>
              </a:ext>
            </a:extLst>
          </p:cNvPr>
          <p:cNvSpPr>
            <a:spLocks noChangeArrowheads="1"/>
          </p:cNvSpPr>
          <p:nvPr/>
        </p:nvSpPr>
        <p:spPr bwMode="auto">
          <a:xfrm>
            <a:off x="5902325" y="4543425"/>
            <a:ext cx="12715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rPr>
              <a:t>Enterprise APs</a:t>
            </a:r>
            <a:endParaRPr lang="en-US" altLang="en-US"/>
          </a:p>
        </p:txBody>
      </p:sp>
      <p:sp>
        <p:nvSpPr>
          <p:cNvPr id="613425" name="Rectangle 49">
            <a:extLst>
              <a:ext uri="{FF2B5EF4-FFF2-40B4-BE49-F238E27FC236}">
                <a16:creationId xmlns:a16="http://schemas.microsoft.com/office/drawing/2014/main" id="{8FFF3CBF-685B-415A-9511-AFA8DBB55D67}"/>
              </a:ext>
            </a:extLst>
          </p:cNvPr>
          <p:cNvSpPr>
            <a:spLocks noChangeArrowheads="1"/>
          </p:cNvSpPr>
          <p:nvPr/>
        </p:nvSpPr>
        <p:spPr bwMode="auto">
          <a:xfrm>
            <a:off x="5702300" y="4860925"/>
            <a:ext cx="144463" cy="11588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3426" name="Rectangle 50">
            <a:extLst>
              <a:ext uri="{FF2B5EF4-FFF2-40B4-BE49-F238E27FC236}">
                <a16:creationId xmlns:a16="http://schemas.microsoft.com/office/drawing/2014/main" id="{B914605F-1CA1-45EA-9565-F59B5DF17286}"/>
              </a:ext>
            </a:extLst>
          </p:cNvPr>
          <p:cNvSpPr>
            <a:spLocks noChangeArrowheads="1"/>
          </p:cNvSpPr>
          <p:nvPr/>
        </p:nvSpPr>
        <p:spPr bwMode="auto">
          <a:xfrm>
            <a:off x="5902325" y="4803775"/>
            <a:ext cx="1122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rPr>
              <a:t>Home/SOHO</a:t>
            </a:r>
            <a:endParaRPr lang="en-US" altLang="en-US"/>
          </a:p>
        </p:txBody>
      </p:sp>
      <p:sp>
        <p:nvSpPr>
          <p:cNvPr id="613427" name="Rectangle 51">
            <a:extLst>
              <a:ext uri="{FF2B5EF4-FFF2-40B4-BE49-F238E27FC236}">
                <a16:creationId xmlns:a16="http://schemas.microsoft.com/office/drawing/2014/main" id="{7F3809C5-78B9-4BD8-A5FB-8FADEC1D021F}"/>
              </a:ext>
            </a:extLst>
          </p:cNvPr>
          <p:cNvSpPr>
            <a:spLocks noChangeArrowheads="1"/>
          </p:cNvSpPr>
          <p:nvPr/>
        </p:nvSpPr>
        <p:spPr bwMode="auto">
          <a:xfrm>
            <a:off x="5702300" y="5121275"/>
            <a:ext cx="144463" cy="115888"/>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3428" name="Rectangle 52">
            <a:extLst>
              <a:ext uri="{FF2B5EF4-FFF2-40B4-BE49-F238E27FC236}">
                <a16:creationId xmlns:a16="http://schemas.microsoft.com/office/drawing/2014/main" id="{D738044C-0041-4617-A122-811DCF198D28}"/>
              </a:ext>
            </a:extLst>
          </p:cNvPr>
          <p:cNvSpPr>
            <a:spLocks noChangeArrowheads="1"/>
          </p:cNvSpPr>
          <p:nvPr/>
        </p:nvSpPr>
        <p:spPr bwMode="auto">
          <a:xfrm>
            <a:off x="5902325" y="5064125"/>
            <a:ext cx="265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rPr>
              <a:t>CE</a:t>
            </a:r>
            <a:endParaRPr lang="en-US" altLang="en-US"/>
          </a:p>
        </p:txBody>
      </p:sp>
      <p:sp>
        <p:nvSpPr>
          <p:cNvPr id="613429" name="Rectangle 53">
            <a:extLst>
              <a:ext uri="{FF2B5EF4-FFF2-40B4-BE49-F238E27FC236}">
                <a16:creationId xmlns:a16="http://schemas.microsoft.com/office/drawing/2014/main" id="{E06D1D33-AE9D-4E5B-AC4A-4CFC5275E7EE}"/>
              </a:ext>
            </a:extLst>
          </p:cNvPr>
          <p:cNvSpPr>
            <a:spLocks noChangeArrowheads="1"/>
          </p:cNvSpPr>
          <p:nvPr/>
        </p:nvSpPr>
        <p:spPr bwMode="auto">
          <a:xfrm>
            <a:off x="5702300" y="5367338"/>
            <a:ext cx="144463" cy="115887"/>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3430" name="Rectangle 54">
            <a:extLst>
              <a:ext uri="{FF2B5EF4-FFF2-40B4-BE49-F238E27FC236}">
                <a16:creationId xmlns:a16="http://schemas.microsoft.com/office/drawing/2014/main" id="{645F5638-41FE-4009-8D6A-E29EEFCB8E9B}"/>
              </a:ext>
            </a:extLst>
          </p:cNvPr>
          <p:cNvSpPr>
            <a:spLocks noChangeArrowheads="1"/>
          </p:cNvSpPr>
          <p:nvPr/>
        </p:nvSpPr>
        <p:spPr bwMode="auto">
          <a:xfrm>
            <a:off x="5902325" y="5310188"/>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rPr>
              <a:t>Phones</a:t>
            </a:r>
            <a:endParaRPr lang="en-US" altLang="en-US"/>
          </a:p>
        </p:txBody>
      </p:sp>
      <p:sp>
        <p:nvSpPr>
          <p:cNvPr id="613431" name="Rectangle 55">
            <a:extLst>
              <a:ext uri="{FF2B5EF4-FFF2-40B4-BE49-F238E27FC236}">
                <a16:creationId xmlns:a16="http://schemas.microsoft.com/office/drawing/2014/main" id="{477EA48B-646A-41F9-ACF5-F3126E855B70}"/>
              </a:ext>
            </a:extLst>
          </p:cNvPr>
          <p:cNvSpPr>
            <a:spLocks noChangeArrowheads="1"/>
          </p:cNvSpPr>
          <p:nvPr/>
        </p:nvSpPr>
        <p:spPr bwMode="auto">
          <a:xfrm>
            <a:off x="5702300" y="5629275"/>
            <a:ext cx="144463" cy="115888"/>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3432" name="Rectangle 56">
            <a:extLst>
              <a:ext uri="{FF2B5EF4-FFF2-40B4-BE49-F238E27FC236}">
                <a16:creationId xmlns:a16="http://schemas.microsoft.com/office/drawing/2014/main" id="{118EBEB7-CC2E-4434-B5BE-1148A711AD88}"/>
              </a:ext>
            </a:extLst>
          </p:cNvPr>
          <p:cNvSpPr>
            <a:spLocks noChangeArrowheads="1"/>
          </p:cNvSpPr>
          <p:nvPr/>
        </p:nvSpPr>
        <p:spPr bwMode="auto">
          <a:xfrm>
            <a:off x="5902325" y="5572125"/>
            <a:ext cx="360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rPr>
              <a:t>PCs</a:t>
            </a:r>
            <a:endParaRPr lang="en-US" altLang="en-US"/>
          </a:p>
        </p:txBody>
      </p:sp>
      <p:sp>
        <p:nvSpPr>
          <p:cNvPr id="613433" name="Rectangle 57">
            <a:extLst>
              <a:ext uri="{FF2B5EF4-FFF2-40B4-BE49-F238E27FC236}">
                <a16:creationId xmlns:a16="http://schemas.microsoft.com/office/drawing/2014/main" id="{17C19310-C291-498A-ABB1-FCCB90F6C16A}"/>
              </a:ext>
            </a:extLst>
          </p:cNvPr>
          <p:cNvSpPr>
            <a:spLocks noChangeArrowheads="1"/>
          </p:cNvSpPr>
          <p:nvPr/>
        </p:nvSpPr>
        <p:spPr bwMode="auto">
          <a:xfrm>
            <a:off x="1019175" y="5672138"/>
            <a:ext cx="762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latin typeface="Small Fonts" charset="0"/>
              </a:rPr>
              <a:t>Source: In-Stat</a:t>
            </a:r>
            <a:endParaRPr lang="en-US" altLang="en-US"/>
          </a:p>
        </p:txBody>
      </p:sp>
      <p:sp>
        <p:nvSpPr>
          <p:cNvPr id="613399" name="Line 23">
            <a:extLst>
              <a:ext uri="{FF2B5EF4-FFF2-40B4-BE49-F238E27FC236}">
                <a16:creationId xmlns:a16="http://schemas.microsoft.com/office/drawing/2014/main" id="{5BD130D2-34BC-406F-95A5-90AC41E4E9FB}"/>
              </a:ext>
            </a:extLst>
          </p:cNvPr>
          <p:cNvSpPr>
            <a:spLocks noChangeShapeType="1"/>
          </p:cNvSpPr>
          <p:nvPr/>
        </p:nvSpPr>
        <p:spPr bwMode="auto">
          <a:xfrm>
            <a:off x="1547813" y="5045075"/>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3400" name="Line 24">
            <a:extLst>
              <a:ext uri="{FF2B5EF4-FFF2-40B4-BE49-F238E27FC236}">
                <a16:creationId xmlns:a16="http://schemas.microsoft.com/office/drawing/2014/main" id="{1B353673-A6BF-4A09-9185-4AF850A40F84}"/>
              </a:ext>
            </a:extLst>
          </p:cNvPr>
          <p:cNvSpPr>
            <a:spLocks noChangeShapeType="1"/>
          </p:cNvSpPr>
          <p:nvPr/>
        </p:nvSpPr>
        <p:spPr bwMode="auto">
          <a:xfrm>
            <a:off x="1547813" y="4602163"/>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3401" name="Line 25">
            <a:extLst>
              <a:ext uri="{FF2B5EF4-FFF2-40B4-BE49-F238E27FC236}">
                <a16:creationId xmlns:a16="http://schemas.microsoft.com/office/drawing/2014/main" id="{B009DC9E-92C6-48C1-BB9E-D55767CD92A7}"/>
              </a:ext>
            </a:extLst>
          </p:cNvPr>
          <p:cNvSpPr>
            <a:spLocks noChangeShapeType="1"/>
          </p:cNvSpPr>
          <p:nvPr/>
        </p:nvSpPr>
        <p:spPr bwMode="auto">
          <a:xfrm>
            <a:off x="1547813" y="4157663"/>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3402" name="Line 26">
            <a:extLst>
              <a:ext uri="{FF2B5EF4-FFF2-40B4-BE49-F238E27FC236}">
                <a16:creationId xmlns:a16="http://schemas.microsoft.com/office/drawing/2014/main" id="{B2D19AE9-63F6-48E3-8295-819E47E96171}"/>
              </a:ext>
            </a:extLst>
          </p:cNvPr>
          <p:cNvSpPr>
            <a:spLocks noChangeShapeType="1"/>
          </p:cNvSpPr>
          <p:nvPr/>
        </p:nvSpPr>
        <p:spPr bwMode="auto">
          <a:xfrm>
            <a:off x="1547813" y="3714750"/>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3403" name="Line 27">
            <a:extLst>
              <a:ext uri="{FF2B5EF4-FFF2-40B4-BE49-F238E27FC236}">
                <a16:creationId xmlns:a16="http://schemas.microsoft.com/office/drawing/2014/main" id="{F883BC0F-FDC0-4FAA-9F66-60525AE8DB2F}"/>
              </a:ext>
            </a:extLst>
          </p:cNvPr>
          <p:cNvSpPr>
            <a:spLocks noChangeShapeType="1"/>
          </p:cNvSpPr>
          <p:nvPr/>
        </p:nvSpPr>
        <p:spPr bwMode="auto">
          <a:xfrm>
            <a:off x="1547813" y="3270250"/>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3404" name="Line 28">
            <a:extLst>
              <a:ext uri="{FF2B5EF4-FFF2-40B4-BE49-F238E27FC236}">
                <a16:creationId xmlns:a16="http://schemas.microsoft.com/office/drawing/2014/main" id="{41E027DC-247A-4CE4-AE05-4766BE781E77}"/>
              </a:ext>
            </a:extLst>
          </p:cNvPr>
          <p:cNvSpPr>
            <a:spLocks noChangeShapeType="1"/>
          </p:cNvSpPr>
          <p:nvPr/>
        </p:nvSpPr>
        <p:spPr bwMode="auto">
          <a:xfrm>
            <a:off x="1547813" y="2827338"/>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3405" name="Line 29">
            <a:extLst>
              <a:ext uri="{FF2B5EF4-FFF2-40B4-BE49-F238E27FC236}">
                <a16:creationId xmlns:a16="http://schemas.microsoft.com/office/drawing/2014/main" id="{C479A606-09DF-4F9D-B49B-BDFD875AD13E}"/>
              </a:ext>
            </a:extLst>
          </p:cNvPr>
          <p:cNvSpPr>
            <a:spLocks noChangeShapeType="1"/>
          </p:cNvSpPr>
          <p:nvPr/>
        </p:nvSpPr>
        <p:spPr bwMode="auto">
          <a:xfrm>
            <a:off x="1547813" y="2382838"/>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3406" name="Line 30">
            <a:extLst>
              <a:ext uri="{FF2B5EF4-FFF2-40B4-BE49-F238E27FC236}">
                <a16:creationId xmlns:a16="http://schemas.microsoft.com/office/drawing/2014/main" id="{8E1074FD-0F7E-4B32-876D-1A37EE53E1F0}"/>
              </a:ext>
            </a:extLst>
          </p:cNvPr>
          <p:cNvSpPr>
            <a:spLocks noChangeShapeType="1"/>
          </p:cNvSpPr>
          <p:nvPr/>
        </p:nvSpPr>
        <p:spPr bwMode="auto">
          <a:xfrm>
            <a:off x="1547813" y="1939925"/>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3408" name="Line 32">
            <a:extLst>
              <a:ext uri="{FF2B5EF4-FFF2-40B4-BE49-F238E27FC236}">
                <a16:creationId xmlns:a16="http://schemas.microsoft.com/office/drawing/2014/main" id="{C010A42D-AEA2-4602-A00F-950C02314BC3}"/>
              </a:ext>
            </a:extLst>
          </p:cNvPr>
          <p:cNvSpPr>
            <a:spLocks noChangeShapeType="1"/>
          </p:cNvSpPr>
          <p:nvPr/>
        </p:nvSpPr>
        <p:spPr bwMode="auto">
          <a:xfrm flipV="1">
            <a:off x="1619250" y="5491163"/>
            <a:ext cx="0" cy="65087"/>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3434" name="Line 58">
            <a:extLst>
              <a:ext uri="{FF2B5EF4-FFF2-40B4-BE49-F238E27FC236}">
                <a16:creationId xmlns:a16="http://schemas.microsoft.com/office/drawing/2014/main" id="{73212DD1-993A-414F-9B68-AFC58A8CAC6B}"/>
              </a:ext>
            </a:extLst>
          </p:cNvPr>
          <p:cNvSpPr>
            <a:spLocks noChangeShapeType="1"/>
          </p:cNvSpPr>
          <p:nvPr/>
        </p:nvSpPr>
        <p:spPr bwMode="auto">
          <a:xfrm>
            <a:off x="1547813" y="1495425"/>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3437" name="Rectangle 61">
            <a:extLst>
              <a:ext uri="{FF2B5EF4-FFF2-40B4-BE49-F238E27FC236}">
                <a16:creationId xmlns:a16="http://schemas.microsoft.com/office/drawing/2014/main" id="{04066548-A515-4EEA-BCD8-203D84569017}"/>
              </a:ext>
            </a:extLst>
          </p:cNvPr>
          <p:cNvSpPr>
            <a:spLocks noChangeArrowheads="1"/>
          </p:cNvSpPr>
          <p:nvPr/>
        </p:nvSpPr>
        <p:spPr bwMode="auto">
          <a:xfrm>
            <a:off x="1042988" y="1806575"/>
            <a:ext cx="319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00"/>
                </a:solidFill>
              </a:rPr>
              <a:t>800</a:t>
            </a:r>
            <a:endParaRPr lang="en-US" altLang="en-US"/>
          </a:p>
        </p:txBody>
      </p:sp>
      <p:sp>
        <p:nvSpPr>
          <p:cNvPr id="613438" name="Rectangle 62">
            <a:extLst>
              <a:ext uri="{FF2B5EF4-FFF2-40B4-BE49-F238E27FC236}">
                <a16:creationId xmlns:a16="http://schemas.microsoft.com/office/drawing/2014/main" id="{DB766DFA-5F83-4492-AC78-5A4A0AE1D015}"/>
              </a:ext>
            </a:extLst>
          </p:cNvPr>
          <p:cNvSpPr>
            <a:spLocks noChangeArrowheads="1"/>
          </p:cNvSpPr>
          <p:nvPr/>
        </p:nvSpPr>
        <p:spPr bwMode="auto">
          <a:xfrm>
            <a:off x="1042988" y="1357313"/>
            <a:ext cx="319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00"/>
                </a:solidFill>
              </a:rPr>
              <a:t>900</a:t>
            </a:r>
            <a:endParaRPr lang="en-US" altLang="en-US"/>
          </a:p>
        </p:txBody>
      </p:sp>
      <p:sp>
        <p:nvSpPr>
          <p:cNvPr id="613439" name="TextBox 13">
            <a:extLst>
              <a:ext uri="{FF2B5EF4-FFF2-40B4-BE49-F238E27FC236}">
                <a16:creationId xmlns:a16="http://schemas.microsoft.com/office/drawing/2014/main" id="{2406872B-8105-4FFA-AED5-AB11403F3078}"/>
              </a:ext>
            </a:extLst>
          </p:cNvPr>
          <p:cNvSpPr txBox="1">
            <a:spLocks noChangeArrowheads="1"/>
          </p:cNvSpPr>
          <p:nvPr/>
        </p:nvSpPr>
        <p:spPr bwMode="auto">
          <a:xfrm>
            <a:off x="3044825" y="1289050"/>
            <a:ext cx="1022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1800"/>
              <a:t>2 million</a:t>
            </a:r>
          </a:p>
          <a:p>
            <a:pPr algn="ctr"/>
            <a:r>
              <a:rPr lang="en-US" altLang="en-US" sz="1800"/>
              <a:t>Units </a:t>
            </a:r>
          </a:p>
          <a:p>
            <a:pPr algn="ctr"/>
            <a:r>
              <a:rPr lang="en-US" altLang="en-US" sz="1800"/>
              <a:t>per day</a:t>
            </a:r>
          </a:p>
        </p:txBody>
      </p:sp>
    </p:spTree>
    <p:extLst>
      <p:ext uri="{BB962C8B-B14F-4D97-AF65-F5344CB8AC3E}">
        <p14:creationId xmlns:p14="http://schemas.microsoft.com/office/powerpoint/2010/main" val="2992153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1375</TotalTime>
  <Words>3275</Words>
  <Application>Microsoft Office PowerPoint</Application>
  <PresentationFormat>On-screen Show (4:3)</PresentationFormat>
  <Paragraphs>796</Paragraphs>
  <Slides>50</Slides>
  <Notes>19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2" baseType="lpstr">
      <vt:lpstr>Gulim</vt:lpstr>
      <vt:lpstr>ＭＳ Ｐゴシック</vt:lpstr>
      <vt:lpstr>Arial</vt:lpstr>
      <vt:lpstr>Arial Black</vt:lpstr>
      <vt:lpstr>Calibri</vt:lpstr>
      <vt:lpstr>Small Fonts</vt:lpstr>
      <vt:lpstr>Symbol</vt:lpstr>
      <vt:lpstr>Times New Roman</vt:lpstr>
      <vt:lpstr>Verdana</vt:lpstr>
      <vt:lpstr>Wingdings</vt:lpstr>
      <vt:lpstr>Office Theme</vt:lpstr>
      <vt:lpstr>Bitmap Image</vt:lpstr>
      <vt:lpstr>MOBILE COMPUTING</vt:lpstr>
      <vt:lpstr>Learning Outcomes</vt:lpstr>
      <vt:lpstr>PowerPoint Presentation</vt:lpstr>
      <vt:lpstr>Brief History</vt:lpstr>
      <vt:lpstr>IEEE 802 Organization</vt:lpstr>
      <vt:lpstr>PowerPoint Presentation</vt:lpstr>
      <vt:lpstr>Activity History</vt:lpstr>
      <vt:lpstr>Activity History</vt:lpstr>
      <vt:lpstr>Market Size and Trends</vt:lpstr>
      <vt:lpstr>Wi-Fi Alliance</vt:lpstr>
      <vt:lpstr>Wi-Fi Alliance</vt:lpstr>
      <vt:lpstr>Konsorsium WiFi</vt:lpstr>
      <vt:lpstr>Hotspot</vt:lpstr>
      <vt:lpstr>Wi-Fi Hotspot Public Access</vt:lpstr>
      <vt:lpstr>The 802 LAN Architecture</vt:lpstr>
      <vt:lpstr>PowerPoint Presentation</vt:lpstr>
      <vt:lpstr>Basic Access Method - Protocol Behavior</vt:lpstr>
      <vt:lpstr>Basic Service Protocol - Listen Before Talk 1Mbps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802.11 Standard</vt:lpstr>
      <vt:lpstr>802.11b Standard</vt:lpstr>
      <vt:lpstr>802.11g Standard</vt:lpstr>
      <vt:lpstr>802.11a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WLAN Secure ?</vt:lpstr>
      <vt:lpstr>Basic Security Strategies</vt:lpstr>
      <vt:lpstr>Media Access Control (MAC) Filtering</vt:lpstr>
      <vt:lpstr>Wired Equivalency Protocol (WEP)</vt:lpstr>
      <vt:lpstr>Wi-Fi Protected Access (WPA)</vt:lpstr>
      <vt:lpstr>Wi-Fi Protected Access 2 (WPA2)</vt:lpstr>
      <vt:lpstr>Virtual Private Network (VPN)</vt:lpstr>
      <vt:lpstr>Firewall</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hg</cp:lastModifiedBy>
  <cp:revision>239</cp:revision>
  <dcterms:created xsi:type="dcterms:W3CDTF">2010-08-24T06:47:44Z</dcterms:created>
  <dcterms:modified xsi:type="dcterms:W3CDTF">2018-03-04T03:39:52Z</dcterms:modified>
</cp:coreProperties>
</file>