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83" r:id="rId2"/>
    <p:sldId id="405" r:id="rId3"/>
    <p:sldId id="406" r:id="rId4"/>
    <p:sldId id="407" r:id="rId5"/>
    <p:sldId id="408" r:id="rId6"/>
    <p:sldId id="409"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403" r:id="rId21"/>
    <p:sldId id="404" r:id="rId22"/>
    <p:sldId id="410" r:id="rId23"/>
    <p:sldId id="411" r:id="rId24"/>
    <p:sldId id="412" r:id="rId25"/>
    <p:sldId id="413" r:id="rId26"/>
    <p:sldId id="414" r:id="rId27"/>
    <p:sldId id="415" r:id="rId28"/>
    <p:sldId id="416" r:id="rId29"/>
    <p:sldId id="417" r:id="rId30"/>
    <p:sldId id="418" r:id="rId31"/>
    <p:sldId id="419" r:id="rId32"/>
    <p:sldId id="420" r:id="rId33"/>
    <p:sldId id="421" r:id="rId34"/>
    <p:sldId id="422" r:id="rId35"/>
    <p:sldId id="423" r:id="rId36"/>
    <p:sldId id="424"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varScale="1">
        <p:scale>
          <a:sx n="58" d="100"/>
          <a:sy n="58" d="100"/>
        </p:scale>
        <p:origin x="1546" y="53"/>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09/12/2017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09/12/2017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96498BCD-03FE-424B-AD3C-3A85E3CAF1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9DE9DD-0DE3-4A3B-8356-32351811A6A4}" type="slidenum">
              <a:rPr lang="en-US" altLang="en-US">
                <a:solidFill>
                  <a:srgbClr val="000000"/>
                </a:solidFill>
                <a:latin typeface="Calibri" panose="020F0502020204030204" pitchFamily="34" charset="0"/>
                <a:cs typeface="Arial" panose="020B0604020202020204" pitchFamily="34" charset="0"/>
              </a:rPr>
              <a:pPr eaLnBrk="1" hangingPunct="1"/>
              <a:t>22</a:t>
            </a:fld>
            <a:endParaRPr lang="en-US" altLang="en-US">
              <a:solidFill>
                <a:srgbClr val="000000"/>
              </a:solidFill>
              <a:latin typeface="Calibri" panose="020F0502020204030204" pitchFamily="34" charset="0"/>
              <a:cs typeface="Arial" panose="020B0604020202020204" pitchFamily="34" charset="0"/>
            </a:endParaRPr>
          </a:p>
        </p:txBody>
      </p:sp>
      <p:sp>
        <p:nvSpPr>
          <p:cNvPr id="64515" name="Rectangle 1">
            <a:extLst>
              <a:ext uri="{FF2B5EF4-FFF2-40B4-BE49-F238E27FC236}">
                <a16:creationId xmlns:a16="http://schemas.microsoft.com/office/drawing/2014/main" id="{4DC2113C-A94D-451E-BD56-ADC6D938C699}"/>
              </a:ext>
            </a:extLst>
          </p:cNvPr>
          <p:cNvSpPr>
            <a:spLocks noGrp="1" noRot="1" noChangeAspect="1" noChangeArrowheads="1" noTextEdit="1"/>
          </p:cNvSpPr>
          <p:nvPr>
            <p:ph type="sldImg"/>
          </p:nvPr>
        </p:nvSpPr>
        <p:spPr bwMode="auto">
          <a:xfrm>
            <a:off x="1143000" y="685800"/>
            <a:ext cx="4568825" cy="3425825"/>
          </a:xfrm>
          <a:solidFill>
            <a:srgbClr val="FFFFFF"/>
          </a:solidFill>
          <a:ln>
            <a:solidFill>
              <a:srgbClr val="000000"/>
            </a:solidFill>
            <a:miter lim="800000"/>
            <a:headEnd/>
            <a:tailEnd/>
          </a:ln>
        </p:spPr>
      </p:sp>
      <p:sp>
        <p:nvSpPr>
          <p:cNvPr id="64516" name="Text Box 2">
            <a:extLst>
              <a:ext uri="{FF2B5EF4-FFF2-40B4-BE49-F238E27FC236}">
                <a16:creationId xmlns:a16="http://schemas.microsoft.com/office/drawing/2014/main" id="{EA612FC1-ED94-45A7-B646-47F9966FF0B1}"/>
              </a:ext>
            </a:extLst>
          </p:cNvPr>
          <p:cNvSpPr>
            <a:spLocks noGrp="1" noChangeArrowheads="1"/>
          </p:cNvSpPr>
          <p:nvPr>
            <p:ph type="body" idx="1"/>
          </p:nvPr>
        </p:nvSpPr>
        <p:spPr bwMode="auto">
          <a:xfrm>
            <a:off x="685800" y="4343400"/>
            <a:ext cx="548322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19" tIns="48058" rIns="92419" bIns="48058" numCol="1" anchor="t" anchorCtr="0" compatLnSpc="1">
            <a:prstTxWarp prst="textNoShape">
              <a:avLst/>
            </a:prstTxWarp>
          </a:bodyPr>
          <a:lstStyle/>
          <a:p>
            <a:pPr eaLnBrk="1" hangingPunct="1">
              <a:lnSpc>
                <a:spcPct val="81000"/>
              </a:lnSpc>
              <a:spcBef>
                <a:spcPts val="463"/>
              </a:spcBef>
              <a:tabLst>
                <a:tab pos="0" algn="l"/>
                <a:tab pos="468313" algn="l"/>
                <a:tab pos="938213" algn="l"/>
                <a:tab pos="1408113" algn="l"/>
                <a:tab pos="1876425" algn="l"/>
                <a:tab pos="2346325" algn="l"/>
                <a:tab pos="2816225" algn="l"/>
                <a:tab pos="3286125" algn="l"/>
                <a:tab pos="3754438" algn="l"/>
                <a:tab pos="4224338" algn="l"/>
                <a:tab pos="4694238" algn="l"/>
                <a:tab pos="5164138" algn="l"/>
                <a:tab pos="5632450" algn="l"/>
                <a:tab pos="6102350" algn="l"/>
                <a:tab pos="6572250" algn="l"/>
                <a:tab pos="7042150" algn="l"/>
                <a:tab pos="7510463" algn="l"/>
                <a:tab pos="7980363" algn="l"/>
                <a:tab pos="8450263" algn="l"/>
                <a:tab pos="8920163" algn="l"/>
                <a:tab pos="9388475" algn="l"/>
              </a:tabLst>
            </a:pPr>
            <a:r>
              <a:rPr lang="en-US" altLang="en-US">
                <a:solidFill>
                  <a:srgbClr val="333333"/>
                </a:solidFill>
                <a:ea typeface="MS Gothic" panose="020B0609070205080204" pitchFamily="49" charset="-128"/>
              </a:rPr>
              <a:t>Of course these are all facts we inherently know about our smartphones and tablets, but lets consider what they mean in context of enterprise security and management. </a:t>
            </a:r>
          </a:p>
          <a:p>
            <a:pPr eaLnBrk="1" hangingPunct="1">
              <a:lnSpc>
                <a:spcPct val="81000"/>
              </a:lnSpc>
              <a:spcBef>
                <a:spcPct val="0"/>
              </a:spcBef>
              <a:tabLst>
                <a:tab pos="0" algn="l"/>
                <a:tab pos="468313" algn="l"/>
                <a:tab pos="938213" algn="l"/>
                <a:tab pos="1408113" algn="l"/>
                <a:tab pos="1876425" algn="l"/>
                <a:tab pos="2346325" algn="l"/>
                <a:tab pos="2816225" algn="l"/>
                <a:tab pos="3286125" algn="l"/>
                <a:tab pos="3754438" algn="l"/>
                <a:tab pos="4224338" algn="l"/>
                <a:tab pos="4694238" algn="l"/>
                <a:tab pos="5164138" algn="l"/>
                <a:tab pos="5632450" algn="l"/>
                <a:tab pos="6102350" algn="l"/>
                <a:tab pos="6572250" algn="l"/>
                <a:tab pos="7042150" algn="l"/>
                <a:tab pos="7510463" algn="l"/>
                <a:tab pos="7980363" algn="l"/>
                <a:tab pos="8450263" algn="l"/>
                <a:tab pos="8920163" algn="l"/>
                <a:tab pos="9388475" algn="l"/>
              </a:tabLst>
            </a:pPr>
            <a:endParaRPr lang="en-US" altLang="en-US">
              <a:solidFill>
                <a:srgbClr val="333333"/>
              </a:solidFill>
              <a:ea typeface="MS Gothic" panose="020B0609070205080204" pitchFamily="49" charset="-128"/>
            </a:endParaRPr>
          </a:p>
          <a:p>
            <a:pPr eaLnBrk="1" hangingPunct="1">
              <a:lnSpc>
                <a:spcPct val="81000"/>
              </a:lnSpc>
              <a:spcBef>
                <a:spcPts val="463"/>
              </a:spcBef>
              <a:buSzPct val="45000"/>
              <a:buFont typeface="Wingdings" panose="05000000000000000000" pitchFamily="2" charset="2"/>
              <a:buChar char=""/>
              <a:tabLst>
                <a:tab pos="0" algn="l"/>
                <a:tab pos="468313" algn="l"/>
                <a:tab pos="938213" algn="l"/>
                <a:tab pos="1408113" algn="l"/>
                <a:tab pos="1876425" algn="l"/>
                <a:tab pos="2346325" algn="l"/>
                <a:tab pos="2816225" algn="l"/>
                <a:tab pos="3286125" algn="l"/>
                <a:tab pos="3754438" algn="l"/>
                <a:tab pos="4224338" algn="l"/>
                <a:tab pos="4694238" algn="l"/>
                <a:tab pos="5164138" algn="l"/>
                <a:tab pos="5632450" algn="l"/>
                <a:tab pos="6102350" algn="l"/>
                <a:tab pos="6572250" algn="l"/>
                <a:tab pos="7042150" algn="l"/>
                <a:tab pos="7510463" algn="l"/>
                <a:tab pos="7980363" algn="l"/>
                <a:tab pos="8450263" algn="l"/>
                <a:tab pos="8920163" algn="l"/>
                <a:tab pos="9388475" algn="l"/>
              </a:tabLst>
            </a:pPr>
            <a:r>
              <a:rPr lang="en-US" altLang="en-US">
                <a:solidFill>
                  <a:srgbClr val="333333"/>
                </a:solidFill>
                <a:ea typeface="MS Gothic" panose="020B0609070205080204" pitchFamily="49" charset="-128"/>
              </a:rPr>
              <a:t>  Certainly BYOD devices are likely to be shared with family members and friends, explicitly or implicity adopting multiple personas.  This means BYOD users are even more resistant to strong device access passwords and will have a wide-variety of apps downloaded. Corporate apps and data must be protected from accidental corruption and unauthorized access</a:t>
            </a:r>
          </a:p>
          <a:p>
            <a:pPr eaLnBrk="1" hangingPunct="1">
              <a:lnSpc>
                <a:spcPct val="81000"/>
              </a:lnSpc>
              <a:spcBef>
                <a:spcPts val="463"/>
              </a:spcBef>
              <a:buSzPct val="45000"/>
              <a:buFont typeface="Wingdings" panose="05000000000000000000" pitchFamily="2" charset="2"/>
              <a:buChar char=""/>
              <a:tabLst>
                <a:tab pos="0" algn="l"/>
                <a:tab pos="468313" algn="l"/>
                <a:tab pos="938213" algn="l"/>
                <a:tab pos="1408113" algn="l"/>
                <a:tab pos="1876425" algn="l"/>
                <a:tab pos="2346325" algn="l"/>
                <a:tab pos="2816225" algn="l"/>
                <a:tab pos="3286125" algn="l"/>
                <a:tab pos="3754438" algn="l"/>
                <a:tab pos="4224338" algn="l"/>
                <a:tab pos="4694238" algn="l"/>
                <a:tab pos="5164138" algn="l"/>
                <a:tab pos="5632450" algn="l"/>
                <a:tab pos="6102350" algn="l"/>
                <a:tab pos="6572250" algn="l"/>
                <a:tab pos="7042150" algn="l"/>
                <a:tab pos="7510463" algn="l"/>
                <a:tab pos="7980363" algn="l"/>
                <a:tab pos="8450263" algn="l"/>
                <a:tab pos="8920163" algn="l"/>
                <a:tab pos="9388475" algn="l"/>
              </a:tabLst>
            </a:pPr>
            <a:r>
              <a:rPr lang="en-US" altLang="en-US">
                <a:solidFill>
                  <a:srgbClr val="333333"/>
                </a:solidFill>
                <a:ea typeface="MS Gothic" panose="020B0609070205080204" pitchFamily="49" charset="-128"/>
              </a:rPr>
              <a:t>  While many organizations were all, or nearly all, Microsoft Windows shops when it came to their desktops and laptops, the mobile device revolution has forced IT departments to deal with a much wider variety of operating systems, OS capabilities, management capabilities, and network access support. </a:t>
            </a:r>
          </a:p>
          <a:p>
            <a:pPr eaLnBrk="1" hangingPunct="1">
              <a:lnSpc>
                <a:spcPct val="81000"/>
              </a:lnSpc>
              <a:spcBef>
                <a:spcPts val="463"/>
              </a:spcBef>
              <a:buSzPct val="45000"/>
              <a:buFont typeface="Wingdings" panose="05000000000000000000" pitchFamily="2" charset="2"/>
              <a:buChar char=""/>
              <a:tabLst>
                <a:tab pos="0" algn="l"/>
                <a:tab pos="468313" algn="l"/>
                <a:tab pos="938213" algn="l"/>
                <a:tab pos="1408113" algn="l"/>
                <a:tab pos="1876425" algn="l"/>
                <a:tab pos="2346325" algn="l"/>
                <a:tab pos="2816225" algn="l"/>
                <a:tab pos="3286125" algn="l"/>
                <a:tab pos="3754438" algn="l"/>
                <a:tab pos="4224338" algn="l"/>
                <a:tab pos="4694238" algn="l"/>
                <a:tab pos="5164138" algn="l"/>
                <a:tab pos="5632450" algn="l"/>
                <a:tab pos="6102350" algn="l"/>
                <a:tab pos="6572250" algn="l"/>
                <a:tab pos="7042150" algn="l"/>
                <a:tab pos="7510463" algn="l"/>
                <a:tab pos="7980363" algn="l"/>
                <a:tab pos="8450263" algn="l"/>
                <a:tab pos="8920163" algn="l"/>
                <a:tab pos="9388475" algn="l"/>
              </a:tabLst>
            </a:pPr>
            <a:r>
              <a:rPr lang="en-US" altLang="en-US">
                <a:solidFill>
                  <a:srgbClr val="333333"/>
                </a:solidFill>
                <a:ea typeface="MS Gothic" panose="020B0609070205080204" pitchFamily="49" charset="-128"/>
              </a:rPr>
              <a:t>  Finally, perhaps the most critical factor is that today's most commonly used mobile operating systems prioritize the end user experience, putting the user in complete control over that device. This prevents enterprise IT shops from performing many of the functions they would like to do - silent install of apps, preventing users from removing security controls, forcibly un-installing apps regardless of where they came from - even on enterprise-owned devices. Often work-arounds such as alerting and disabling of corporate access is needed to enforce policy.</a:t>
            </a:r>
          </a:p>
          <a:p>
            <a:pPr eaLnBrk="1" hangingPunct="1">
              <a:lnSpc>
                <a:spcPct val="81000"/>
              </a:lnSpc>
              <a:spcBef>
                <a:spcPct val="0"/>
              </a:spcBef>
              <a:tabLst>
                <a:tab pos="0" algn="l"/>
                <a:tab pos="468313" algn="l"/>
                <a:tab pos="938213" algn="l"/>
                <a:tab pos="1408113" algn="l"/>
                <a:tab pos="1876425" algn="l"/>
                <a:tab pos="2346325" algn="l"/>
                <a:tab pos="2816225" algn="l"/>
                <a:tab pos="3286125" algn="l"/>
                <a:tab pos="3754438" algn="l"/>
                <a:tab pos="4224338" algn="l"/>
                <a:tab pos="4694238" algn="l"/>
                <a:tab pos="5164138" algn="l"/>
                <a:tab pos="5632450" algn="l"/>
                <a:tab pos="6102350" algn="l"/>
                <a:tab pos="6572250" algn="l"/>
                <a:tab pos="7042150" algn="l"/>
                <a:tab pos="7510463" algn="l"/>
                <a:tab pos="7980363" algn="l"/>
                <a:tab pos="8450263" algn="l"/>
                <a:tab pos="8920163" algn="l"/>
                <a:tab pos="9388475" algn="l"/>
              </a:tabLst>
            </a:pPr>
            <a:endParaRPr lang="en-US" altLang="en-US">
              <a:solidFill>
                <a:srgbClr val="333333"/>
              </a:solidFill>
              <a:ea typeface="MS Gothic" panose="020B0609070205080204" pitchFamily="49" charset="-128"/>
            </a:endParaRPr>
          </a:p>
          <a:p>
            <a:pPr eaLnBrk="1" hangingPunct="1">
              <a:lnSpc>
                <a:spcPct val="81000"/>
              </a:lnSpc>
              <a:spcBef>
                <a:spcPct val="0"/>
              </a:spcBef>
              <a:tabLst>
                <a:tab pos="0" algn="l"/>
                <a:tab pos="468313" algn="l"/>
                <a:tab pos="938213" algn="l"/>
                <a:tab pos="1408113" algn="l"/>
                <a:tab pos="1876425" algn="l"/>
                <a:tab pos="2346325" algn="l"/>
                <a:tab pos="2816225" algn="l"/>
                <a:tab pos="3286125" algn="l"/>
                <a:tab pos="3754438" algn="l"/>
                <a:tab pos="4224338" algn="l"/>
                <a:tab pos="4694238" algn="l"/>
                <a:tab pos="5164138" algn="l"/>
                <a:tab pos="5632450" algn="l"/>
                <a:tab pos="6102350" algn="l"/>
                <a:tab pos="6572250" algn="l"/>
                <a:tab pos="7042150" algn="l"/>
                <a:tab pos="7510463" algn="l"/>
                <a:tab pos="7980363" algn="l"/>
                <a:tab pos="8450263" algn="l"/>
                <a:tab pos="8920163" algn="l"/>
                <a:tab pos="9388475" algn="l"/>
              </a:tabLst>
            </a:pPr>
            <a:endParaRPr lang="en-US" altLang="en-US">
              <a:solidFill>
                <a:srgbClr val="333333"/>
              </a:solidFill>
              <a:ea typeface="MS Gothic" panose="020B0609070205080204" pitchFamily="49" charset="-128"/>
            </a:endParaRPr>
          </a:p>
          <a:p>
            <a:pPr eaLnBrk="1" hangingPunct="1">
              <a:lnSpc>
                <a:spcPct val="81000"/>
              </a:lnSpc>
              <a:spcBef>
                <a:spcPts val="463"/>
              </a:spcBef>
              <a:tabLst>
                <a:tab pos="0" algn="l"/>
                <a:tab pos="468313" algn="l"/>
                <a:tab pos="938213" algn="l"/>
                <a:tab pos="1408113" algn="l"/>
                <a:tab pos="1876425" algn="l"/>
                <a:tab pos="2346325" algn="l"/>
                <a:tab pos="2816225" algn="l"/>
                <a:tab pos="3286125" algn="l"/>
                <a:tab pos="3754438" algn="l"/>
                <a:tab pos="4224338" algn="l"/>
                <a:tab pos="4694238" algn="l"/>
                <a:tab pos="5164138" algn="l"/>
                <a:tab pos="5632450" algn="l"/>
                <a:tab pos="6102350" algn="l"/>
                <a:tab pos="6572250" algn="l"/>
                <a:tab pos="7042150" algn="l"/>
                <a:tab pos="7510463" algn="l"/>
                <a:tab pos="7980363" algn="l"/>
                <a:tab pos="8450263" algn="l"/>
                <a:tab pos="8920163" algn="l"/>
                <a:tab pos="9388475" algn="l"/>
              </a:tabLst>
            </a:pPr>
            <a:r>
              <a:rPr lang="en-US" altLang="en-US">
                <a:solidFill>
                  <a:srgbClr val="333333"/>
                </a:solidFill>
                <a:ea typeface="MS Gothic" panose="020B0609070205080204" pitchFamily="49" charset="-128"/>
              </a:rPr>
              <a:t>And the solutions to these challenges will vary depending on who owns the device and what it's being used for. </a:t>
            </a:r>
          </a:p>
          <a:p>
            <a:pPr eaLnBrk="1" hangingPunct="1">
              <a:spcBef>
                <a:spcPts val="463"/>
              </a:spcBef>
              <a:tabLst>
                <a:tab pos="0" algn="l"/>
                <a:tab pos="468313" algn="l"/>
                <a:tab pos="938213" algn="l"/>
                <a:tab pos="1408113" algn="l"/>
                <a:tab pos="1876425" algn="l"/>
                <a:tab pos="2346325" algn="l"/>
                <a:tab pos="2816225" algn="l"/>
                <a:tab pos="3286125" algn="l"/>
                <a:tab pos="3754438" algn="l"/>
                <a:tab pos="4224338" algn="l"/>
                <a:tab pos="4694238" algn="l"/>
                <a:tab pos="5164138" algn="l"/>
                <a:tab pos="5632450" algn="l"/>
                <a:tab pos="6102350" algn="l"/>
                <a:tab pos="6572250" algn="l"/>
                <a:tab pos="7042150" algn="l"/>
                <a:tab pos="7510463" algn="l"/>
                <a:tab pos="7980363" algn="l"/>
                <a:tab pos="8450263" algn="l"/>
                <a:tab pos="8920163" algn="l"/>
                <a:tab pos="9388475" algn="l"/>
              </a:tabLst>
            </a:pPr>
            <a:endParaRPr lang="en-US" altLang="en-US">
              <a:solidFill>
                <a:srgbClr val="333333"/>
              </a:solidFill>
              <a:ea typeface="MS Gothic" panose="020B0609070205080204" pitchFamily="49" charset="-128"/>
            </a:endParaRPr>
          </a:p>
        </p:txBody>
      </p:sp>
      <p:sp>
        <p:nvSpPr>
          <p:cNvPr id="64517" name="Text Box 3">
            <a:extLst>
              <a:ext uri="{FF2B5EF4-FFF2-40B4-BE49-F238E27FC236}">
                <a16:creationId xmlns:a16="http://schemas.microsoft.com/office/drawing/2014/main" id="{B82265E2-FFF6-4B07-850E-4FD1359B5EC9}"/>
              </a:ext>
            </a:extLst>
          </p:cNvPr>
          <p:cNvSpPr txBox="1">
            <a:spLocks noChangeArrowheads="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2419" tIns="48058" rIns="92419" bIns="48058" anchor="b"/>
          <a:lstStyle>
            <a:lvl1pPr marL="368300" indent="-349250" eaLnBrk="0" hangingPunct="0">
              <a:tabLst>
                <a:tab pos="368300" algn="l"/>
                <a:tab pos="836613" algn="l"/>
                <a:tab pos="1306513" algn="l"/>
                <a:tab pos="1776413" algn="l"/>
                <a:tab pos="2246313" algn="l"/>
                <a:tab pos="2714625" algn="l"/>
                <a:tab pos="3184525" algn="l"/>
                <a:tab pos="3654425" algn="l"/>
                <a:tab pos="4122738" algn="l"/>
                <a:tab pos="4592638" algn="l"/>
                <a:tab pos="5062538" algn="l"/>
                <a:tab pos="5532438" algn="l"/>
                <a:tab pos="6000750" algn="l"/>
                <a:tab pos="6470650" algn="l"/>
                <a:tab pos="6940550" algn="l"/>
                <a:tab pos="7410450" algn="l"/>
                <a:tab pos="7878763" algn="l"/>
                <a:tab pos="8348663" algn="l"/>
                <a:tab pos="8818563" algn="l"/>
                <a:tab pos="9288463" algn="l"/>
                <a:tab pos="9756775" algn="l"/>
              </a:tabLst>
              <a:defRPr>
                <a:solidFill>
                  <a:schemeClr val="tx1"/>
                </a:solidFill>
                <a:latin typeface="Arial" panose="020B0604020202020204" pitchFamily="34" charset="0"/>
              </a:defRPr>
            </a:lvl1pPr>
            <a:lvl2pPr marL="742950" indent="-285750" eaLnBrk="0" hangingPunct="0">
              <a:tabLst>
                <a:tab pos="368300" algn="l"/>
                <a:tab pos="836613" algn="l"/>
                <a:tab pos="1306513" algn="l"/>
                <a:tab pos="1776413" algn="l"/>
                <a:tab pos="2246313" algn="l"/>
                <a:tab pos="2714625" algn="l"/>
                <a:tab pos="3184525" algn="l"/>
                <a:tab pos="3654425" algn="l"/>
                <a:tab pos="4122738" algn="l"/>
                <a:tab pos="4592638" algn="l"/>
                <a:tab pos="5062538" algn="l"/>
                <a:tab pos="5532438" algn="l"/>
                <a:tab pos="6000750" algn="l"/>
                <a:tab pos="6470650" algn="l"/>
                <a:tab pos="6940550" algn="l"/>
                <a:tab pos="7410450" algn="l"/>
                <a:tab pos="7878763" algn="l"/>
                <a:tab pos="8348663" algn="l"/>
                <a:tab pos="8818563" algn="l"/>
                <a:tab pos="9288463" algn="l"/>
                <a:tab pos="9756775" algn="l"/>
              </a:tabLst>
              <a:defRPr>
                <a:solidFill>
                  <a:schemeClr val="tx1"/>
                </a:solidFill>
                <a:latin typeface="Arial" panose="020B0604020202020204" pitchFamily="34" charset="0"/>
              </a:defRPr>
            </a:lvl2pPr>
            <a:lvl3pPr marL="1143000" indent="-228600" eaLnBrk="0" hangingPunct="0">
              <a:tabLst>
                <a:tab pos="368300" algn="l"/>
                <a:tab pos="836613" algn="l"/>
                <a:tab pos="1306513" algn="l"/>
                <a:tab pos="1776413" algn="l"/>
                <a:tab pos="2246313" algn="l"/>
                <a:tab pos="2714625" algn="l"/>
                <a:tab pos="3184525" algn="l"/>
                <a:tab pos="3654425" algn="l"/>
                <a:tab pos="4122738" algn="l"/>
                <a:tab pos="4592638" algn="l"/>
                <a:tab pos="5062538" algn="l"/>
                <a:tab pos="5532438" algn="l"/>
                <a:tab pos="6000750" algn="l"/>
                <a:tab pos="6470650" algn="l"/>
                <a:tab pos="6940550" algn="l"/>
                <a:tab pos="7410450" algn="l"/>
                <a:tab pos="7878763" algn="l"/>
                <a:tab pos="8348663" algn="l"/>
                <a:tab pos="8818563" algn="l"/>
                <a:tab pos="9288463" algn="l"/>
                <a:tab pos="9756775" algn="l"/>
              </a:tabLst>
              <a:defRPr>
                <a:solidFill>
                  <a:schemeClr val="tx1"/>
                </a:solidFill>
                <a:latin typeface="Arial" panose="020B0604020202020204" pitchFamily="34" charset="0"/>
              </a:defRPr>
            </a:lvl3pPr>
            <a:lvl4pPr marL="1600200" indent="-228600" eaLnBrk="0" hangingPunct="0">
              <a:tabLst>
                <a:tab pos="368300" algn="l"/>
                <a:tab pos="836613" algn="l"/>
                <a:tab pos="1306513" algn="l"/>
                <a:tab pos="1776413" algn="l"/>
                <a:tab pos="2246313" algn="l"/>
                <a:tab pos="2714625" algn="l"/>
                <a:tab pos="3184525" algn="l"/>
                <a:tab pos="3654425" algn="l"/>
                <a:tab pos="4122738" algn="l"/>
                <a:tab pos="4592638" algn="l"/>
                <a:tab pos="5062538" algn="l"/>
                <a:tab pos="5532438" algn="l"/>
                <a:tab pos="6000750" algn="l"/>
                <a:tab pos="6470650" algn="l"/>
                <a:tab pos="6940550" algn="l"/>
                <a:tab pos="7410450" algn="l"/>
                <a:tab pos="7878763" algn="l"/>
                <a:tab pos="8348663" algn="l"/>
                <a:tab pos="8818563" algn="l"/>
                <a:tab pos="9288463" algn="l"/>
                <a:tab pos="9756775" algn="l"/>
              </a:tabLst>
              <a:defRPr>
                <a:solidFill>
                  <a:schemeClr val="tx1"/>
                </a:solidFill>
                <a:latin typeface="Arial" panose="020B0604020202020204" pitchFamily="34" charset="0"/>
              </a:defRPr>
            </a:lvl4pPr>
            <a:lvl5pPr marL="2057400" indent="-228600" eaLnBrk="0" hangingPunct="0">
              <a:tabLst>
                <a:tab pos="368300" algn="l"/>
                <a:tab pos="836613" algn="l"/>
                <a:tab pos="1306513" algn="l"/>
                <a:tab pos="1776413" algn="l"/>
                <a:tab pos="2246313" algn="l"/>
                <a:tab pos="2714625" algn="l"/>
                <a:tab pos="3184525" algn="l"/>
                <a:tab pos="3654425" algn="l"/>
                <a:tab pos="4122738" algn="l"/>
                <a:tab pos="4592638" algn="l"/>
                <a:tab pos="5062538" algn="l"/>
                <a:tab pos="5532438" algn="l"/>
                <a:tab pos="6000750" algn="l"/>
                <a:tab pos="6470650" algn="l"/>
                <a:tab pos="6940550" algn="l"/>
                <a:tab pos="7410450" algn="l"/>
                <a:tab pos="7878763" algn="l"/>
                <a:tab pos="8348663" algn="l"/>
                <a:tab pos="8818563" algn="l"/>
                <a:tab pos="9288463" algn="l"/>
                <a:tab pos="9756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68300" algn="l"/>
                <a:tab pos="836613" algn="l"/>
                <a:tab pos="1306513" algn="l"/>
                <a:tab pos="1776413" algn="l"/>
                <a:tab pos="2246313" algn="l"/>
                <a:tab pos="2714625" algn="l"/>
                <a:tab pos="3184525" algn="l"/>
                <a:tab pos="3654425" algn="l"/>
                <a:tab pos="4122738" algn="l"/>
                <a:tab pos="4592638" algn="l"/>
                <a:tab pos="5062538" algn="l"/>
                <a:tab pos="5532438" algn="l"/>
                <a:tab pos="6000750" algn="l"/>
                <a:tab pos="6470650" algn="l"/>
                <a:tab pos="6940550" algn="l"/>
                <a:tab pos="7410450" algn="l"/>
                <a:tab pos="7878763" algn="l"/>
                <a:tab pos="8348663" algn="l"/>
                <a:tab pos="8818563" algn="l"/>
                <a:tab pos="9288463" algn="l"/>
                <a:tab pos="9756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68300" algn="l"/>
                <a:tab pos="836613" algn="l"/>
                <a:tab pos="1306513" algn="l"/>
                <a:tab pos="1776413" algn="l"/>
                <a:tab pos="2246313" algn="l"/>
                <a:tab pos="2714625" algn="l"/>
                <a:tab pos="3184525" algn="l"/>
                <a:tab pos="3654425" algn="l"/>
                <a:tab pos="4122738" algn="l"/>
                <a:tab pos="4592638" algn="l"/>
                <a:tab pos="5062538" algn="l"/>
                <a:tab pos="5532438" algn="l"/>
                <a:tab pos="6000750" algn="l"/>
                <a:tab pos="6470650" algn="l"/>
                <a:tab pos="6940550" algn="l"/>
                <a:tab pos="7410450" algn="l"/>
                <a:tab pos="7878763" algn="l"/>
                <a:tab pos="8348663" algn="l"/>
                <a:tab pos="8818563" algn="l"/>
                <a:tab pos="9288463" algn="l"/>
                <a:tab pos="9756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68300" algn="l"/>
                <a:tab pos="836613" algn="l"/>
                <a:tab pos="1306513" algn="l"/>
                <a:tab pos="1776413" algn="l"/>
                <a:tab pos="2246313" algn="l"/>
                <a:tab pos="2714625" algn="l"/>
                <a:tab pos="3184525" algn="l"/>
                <a:tab pos="3654425" algn="l"/>
                <a:tab pos="4122738" algn="l"/>
                <a:tab pos="4592638" algn="l"/>
                <a:tab pos="5062538" algn="l"/>
                <a:tab pos="5532438" algn="l"/>
                <a:tab pos="6000750" algn="l"/>
                <a:tab pos="6470650" algn="l"/>
                <a:tab pos="6940550" algn="l"/>
                <a:tab pos="7410450" algn="l"/>
                <a:tab pos="7878763" algn="l"/>
                <a:tab pos="8348663" algn="l"/>
                <a:tab pos="8818563" algn="l"/>
                <a:tab pos="9288463" algn="l"/>
                <a:tab pos="9756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68300" algn="l"/>
                <a:tab pos="836613" algn="l"/>
                <a:tab pos="1306513" algn="l"/>
                <a:tab pos="1776413" algn="l"/>
                <a:tab pos="2246313" algn="l"/>
                <a:tab pos="2714625" algn="l"/>
                <a:tab pos="3184525" algn="l"/>
                <a:tab pos="3654425" algn="l"/>
                <a:tab pos="4122738" algn="l"/>
                <a:tab pos="4592638" algn="l"/>
                <a:tab pos="5062538" algn="l"/>
                <a:tab pos="5532438" algn="l"/>
                <a:tab pos="6000750" algn="l"/>
                <a:tab pos="6470650" algn="l"/>
                <a:tab pos="6940550" algn="l"/>
                <a:tab pos="7410450" algn="l"/>
                <a:tab pos="7878763" algn="l"/>
                <a:tab pos="8348663" algn="l"/>
                <a:tab pos="8818563" algn="l"/>
                <a:tab pos="9288463" algn="l"/>
                <a:tab pos="9756775" algn="l"/>
              </a:tabLst>
              <a:defRPr>
                <a:solidFill>
                  <a:schemeClr val="tx1"/>
                </a:solidFill>
                <a:latin typeface="Arial" panose="020B0604020202020204" pitchFamily="34" charset="0"/>
              </a:defRPr>
            </a:lvl9pPr>
          </a:lstStyle>
          <a:p>
            <a:pPr algn="r" eaLnBrk="1" hangingPunct="1">
              <a:buSzPct val="45000"/>
            </a:pPr>
            <a:fld id="{E07ECF4B-CDCF-4FBB-89B8-EC628232049F}" type="slidenum">
              <a:rPr lang="en-US" altLang="en-US" sz="1200">
                <a:solidFill>
                  <a:srgbClr val="000000"/>
                </a:solidFill>
                <a:ea typeface="MS PGothic" panose="020B0600070205080204" pitchFamily="34" charset="-128"/>
                <a:cs typeface="Arial" panose="020B0604020202020204" pitchFamily="34" charset="0"/>
              </a:rPr>
              <a:pPr algn="r" eaLnBrk="1" hangingPunct="1">
                <a:buSzPct val="45000"/>
              </a:pPr>
              <a:t>22</a:t>
            </a:fld>
            <a:endParaRPr lang="en-US" altLang="en-US" sz="1200">
              <a:solidFill>
                <a:srgbClr val="000000"/>
              </a:solidFill>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15276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E10C50A-ECFD-41E6-AC69-882A3EFB85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B87E7670-5528-4F29-9FDD-8345006FD2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Geneva"/>
                <a:cs typeface="Geneva"/>
              </a:rPr>
              <a:t>Twice as appealing to hackers – both corporate and personal data</a:t>
            </a:r>
          </a:p>
        </p:txBody>
      </p:sp>
      <p:sp>
        <p:nvSpPr>
          <p:cNvPr id="65540" name="Slide Number Placeholder 3">
            <a:extLst>
              <a:ext uri="{FF2B5EF4-FFF2-40B4-BE49-F238E27FC236}">
                <a16:creationId xmlns:a16="http://schemas.microsoft.com/office/drawing/2014/main" id="{F0DDC09A-70F5-4ECF-8ED2-99A81A2C91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A1283F-5C9B-4D14-BF08-4AE23DE0A792}" type="slidenum">
              <a:rPr lang="en-US" altLang="en-US">
                <a:solidFill>
                  <a:srgbClr val="000000"/>
                </a:solidFill>
                <a:latin typeface="Calibri" panose="020F0502020204030204" pitchFamily="34" charset="0"/>
                <a:cs typeface="Arial" panose="020B0604020202020204" pitchFamily="34" charset="0"/>
              </a:rPr>
              <a:pPr eaLnBrk="1" hangingPunct="1"/>
              <a:t>23</a:t>
            </a:fld>
            <a:endParaRPr lang="en-US" altLang="en-US">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43609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EB3A1BE-F4C4-4476-B1D3-23DB25B244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C32E35C6-9805-4F8B-9514-A74EA05659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4088">
              <a:spcBef>
                <a:spcPct val="0"/>
              </a:spcBef>
            </a:pPr>
            <a:r>
              <a:rPr lang="en-US" altLang="en-US">
                <a:solidFill>
                  <a:srgbClr val="000099"/>
                </a:solidFill>
              </a:rPr>
              <a:t>According to </a:t>
            </a:r>
            <a:r>
              <a:rPr lang="en-US" altLang="en-US">
                <a:solidFill>
                  <a:schemeClr val="tx2"/>
                </a:solidFill>
              </a:rPr>
              <a:t>IBM Market Insights team who commissioned a Tech Trends Report October 2012 - i</a:t>
            </a:r>
            <a:r>
              <a:rPr lang="en-US" altLang="en-US">
                <a:solidFill>
                  <a:srgbClr val="000099"/>
                </a:solidFill>
              </a:rPr>
              <a:t>ncreasing workforce efficiency and productivity is the top driver for adopting mobile, but </a:t>
            </a:r>
            <a:r>
              <a:rPr lang="en-US" altLang="en-US"/>
              <a:t>security is the leading barrier and inhibitor for mobile adoption</a:t>
            </a:r>
          </a:p>
          <a:p>
            <a:pPr defTabSz="954088">
              <a:spcBef>
                <a:spcPct val="0"/>
              </a:spcBef>
            </a:pPr>
            <a:endParaRPr lang="en-US" altLang="en-US"/>
          </a:p>
          <a:p>
            <a:pPr defTabSz="954088">
              <a:spcBef>
                <a:spcPct val="0"/>
              </a:spcBef>
            </a:pPr>
            <a:r>
              <a:rPr lang="en-US" altLang="en-US"/>
              <a:t>The leading security concern for mobile is the handling of confidential data. Around one-half are concerned about identity and access management and vulnerability to virus and malware. </a:t>
            </a:r>
          </a:p>
          <a:p>
            <a:pPr defTabSz="954088">
              <a:spcBef>
                <a:spcPct val="0"/>
              </a:spcBef>
            </a:pPr>
            <a:endParaRPr lang="en-US" altLang="en-US"/>
          </a:p>
          <a:p>
            <a:pPr defTabSz="954088">
              <a:spcBef>
                <a:spcPct val="0"/>
              </a:spcBef>
            </a:pPr>
            <a:r>
              <a:rPr lang="en-US" altLang="en-US"/>
              <a:t>IT is more concerned about  identity and access management, insufficient policy/governance/compliance, support for fragmented mobile standards/platforms, and unmanaged roll outs of service packs/updates.</a:t>
            </a:r>
          </a:p>
          <a:p>
            <a:pPr defTabSz="954088"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BEC610A0-5F2B-4BB9-8D75-B1C5F5E45AA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4" tIns="47427" rIns="94854" bIns="47427"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9DA44F6-9CB3-494F-9959-A16003B9F152}" type="slidenum">
              <a:rPr lang="en-US" altLang="en-US" sz="1300">
                <a:solidFill>
                  <a:srgbClr val="000000"/>
                </a:solidFill>
                <a:ea typeface="MS PGothic" panose="020B0600070205080204" pitchFamily="34" charset="-128"/>
                <a:cs typeface="Arial" panose="020B0604020202020204" pitchFamily="34" charset="0"/>
              </a:rPr>
              <a:pPr algn="r" eaLnBrk="1" hangingPunct="1"/>
              <a:t>24</a:t>
            </a:fld>
            <a:endParaRPr lang="en-US" altLang="en-US" sz="1300">
              <a:solidFill>
                <a:srgbClr val="000000"/>
              </a:solidFill>
              <a:ea typeface="MS PGothic" panose="020B0600070205080204" pitchFamily="34" charset="-128"/>
              <a:cs typeface="Arial" panose="020B0604020202020204" pitchFamily="34" charset="0"/>
            </a:endParaRPr>
          </a:p>
        </p:txBody>
      </p:sp>
      <p:sp>
        <p:nvSpPr>
          <p:cNvPr id="66565" name="Rectangle 1">
            <a:extLst>
              <a:ext uri="{FF2B5EF4-FFF2-40B4-BE49-F238E27FC236}">
                <a16:creationId xmlns:a16="http://schemas.microsoft.com/office/drawing/2014/main" id="{CDD2B1B5-F7AB-41E4-8F34-F08FB48A1ACA}"/>
              </a:ext>
            </a:extLst>
          </p:cNvPr>
          <p:cNvSpPr>
            <a:spLocks noChangeArrowheads="1"/>
          </p:cNvSpPr>
          <p:nvPr/>
        </p:nvSpPr>
        <p:spPr bwMode="auto">
          <a:xfrm>
            <a:off x="511175" y="4752975"/>
            <a:ext cx="4070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3822" tIns="46911" rIns="93822" bIns="46911"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n-US" sz="1200" b="1" i="1">
                <a:solidFill>
                  <a:srgbClr val="EEECE1"/>
                </a:solidFill>
                <a:ea typeface="MS PGothic" panose="020B0600070205080204" pitchFamily="34" charset="-128"/>
                <a:cs typeface="Arial" panose="020B0604020202020204" pitchFamily="34" charset="0"/>
              </a:rPr>
              <a:t>Drivers for Adopting Mobile Computing</a:t>
            </a:r>
          </a:p>
          <a:p>
            <a:pPr eaLnBrk="1" hangingPunct="1"/>
            <a:r>
              <a:rPr lang="en-US" altLang="en-US" sz="1200" i="1">
                <a:solidFill>
                  <a:srgbClr val="EEECE1"/>
                </a:solidFill>
                <a:ea typeface="MS PGothic" panose="020B0600070205080204" pitchFamily="34" charset="-128"/>
                <a:cs typeface="Arial" panose="020B0604020202020204" pitchFamily="34" charset="0"/>
              </a:rPr>
              <a:t>Q. What drives your organization to adopt Mobile Computing?  Please check all that apply.</a:t>
            </a:r>
          </a:p>
          <a:p>
            <a:pPr eaLnBrk="1" hangingPunct="1"/>
            <a:endParaRPr lang="en-US" altLang="en-US" sz="1200" i="1">
              <a:solidFill>
                <a:srgbClr val="EEECE1"/>
              </a:solidFill>
              <a:ea typeface="MS PGothic" panose="020B0600070205080204" pitchFamily="34" charset="-128"/>
              <a:cs typeface="Arial" panose="020B0604020202020204" pitchFamily="34" charset="0"/>
            </a:endParaRPr>
          </a:p>
          <a:p>
            <a:pPr eaLnBrk="1" hangingPunct="1"/>
            <a:endParaRPr lang="en-US" altLang="en-US" sz="1200" i="1">
              <a:solidFill>
                <a:srgbClr val="EEECE1"/>
              </a:solidFill>
              <a:ea typeface="MS PGothic" panose="020B0600070205080204" pitchFamily="34" charset="-128"/>
              <a:cs typeface="Arial" panose="020B0604020202020204" pitchFamily="34" charset="0"/>
            </a:endParaRPr>
          </a:p>
          <a:p>
            <a:pPr eaLnBrk="1" hangingPunct="1"/>
            <a:endParaRPr lang="en-US" altLang="en-US" sz="1200" i="1">
              <a:solidFill>
                <a:srgbClr val="EEECE1"/>
              </a:solidFill>
              <a:ea typeface="MS PGothic" panose="020B0600070205080204" pitchFamily="34" charset="-128"/>
              <a:cs typeface="Arial" panose="020B0604020202020204" pitchFamily="34" charset="0"/>
            </a:endParaRPr>
          </a:p>
        </p:txBody>
      </p:sp>
      <p:sp>
        <p:nvSpPr>
          <p:cNvPr id="66566" name="Rectangle 1">
            <a:extLst>
              <a:ext uri="{FF2B5EF4-FFF2-40B4-BE49-F238E27FC236}">
                <a16:creationId xmlns:a16="http://schemas.microsoft.com/office/drawing/2014/main" id="{5B93A135-BF2E-490F-B183-9945EF72632F}"/>
              </a:ext>
            </a:extLst>
          </p:cNvPr>
          <p:cNvSpPr>
            <a:spLocks noChangeArrowheads="1"/>
          </p:cNvSpPr>
          <p:nvPr/>
        </p:nvSpPr>
        <p:spPr bwMode="auto">
          <a:xfrm>
            <a:off x="422275" y="6075363"/>
            <a:ext cx="40703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3822" tIns="46911" rIns="93822" bIns="46911"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n-US" sz="1200" b="1" i="1">
                <a:solidFill>
                  <a:srgbClr val="EEECE1"/>
                </a:solidFill>
                <a:ea typeface="MS PGothic" panose="020B0600070205080204" pitchFamily="34" charset="-128"/>
                <a:cs typeface="Arial" panose="020B0604020202020204" pitchFamily="34" charset="0"/>
              </a:rPr>
              <a:t>Barriers to Adopting Mobile Computing</a:t>
            </a:r>
          </a:p>
          <a:p>
            <a:pPr eaLnBrk="1" hangingPunct="1"/>
            <a:r>
              <a:rPr lang="en-US" altLang="en-US" sz="1200" i="1">
                <a:solidFill>
                  <a:srgbClr val="EEECE1"/>
                </a:solidFill>
                <a:ea typeface="MS PGothic" panose="020B0600070205080204" pitchFamily="34" charset="-128"/>
                <a:cs typeface="Arial" panose="020B0604020202020204" pitchFamily="34" charset="0"/>
              </a:rPr>
              <a:t>Q. What are the major barriers to adopting Mobile Computing in your organization?  Please select up to three.</a:t>
            </a:r>
          </a:p>
          <a:p>
            <a:pPr eaLnBrk="1" hangingPunct="1"/>
            <a:endParaRPr lang="en-US" altLang="en-US" sz="1200" i="1">
              <a:solidFill>
                <a:srgbClr val="EEECE1"/>
              </a:solidFill>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2596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3130B32-488A-438F-96AC-7A2F4C4869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6A21089B-9D2D-4B78-AE74-68F850431D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There is a broad spectrum of security challenges from managing the data, the application, to the device.   Many of the challenges are interrelated.  For example, you can’t secure mobile application data unless you develop a secure application.  </a:t>
            </a:r>
          </a:p>
          <a:p>
            <a:pPr eaLnBrk="1" hangingPunct="1">
              <a:spcBef>
                <a:spcPct val="0"/>
              </a:spcBef>
            </a:pPr>
            <a:endParaRPr lang="en-US" altLang="en-US"/>
          </a:p>
          <a:p>
            <a:pPr eaLnBrk="1" hangingPunct="1">
              <a:spcBef>
                <a:spcPct val="0"/>
              </a:spcBef>
            </a:pPr>
            <a:r>
              <a:rPr lang="en-US" altLang="en-US"/>
              <a:t>Mobile application security must be able to detect security risks and vulnerabilities by understanding how data enters an application and where it goes.  By understanding data and call flow information inside an application, developers can better ensure that when data leaves the application it is appropriately secured.</a:t>
            </a:r>
          </a:p>
          <a:p>
            <a:pPr eaLnBrk="1" hangingPunct="1">
              <a:spcBef>
                <a:spcPct val="0"/>
              </a:spcBef>
            </a:pPr>
            <a:endParaRPr lang="en-US" altLang="en-US"/>
          </a:p>
          <a:p>
            <a:pPr eaLnBrk="1" hangingPunct="1">
              <a:spcBef>
                <a:spcPct val="0"/>
              </a:spcBef>
            </a:pPr>
            <a:r>
              <a:rPr lang="en-US" altLang="en-US"/>
              <a:t>According to ComScore 88% of mobile interaction occurs via a mobile application while 12% is mobile browser only.  The applications must be doing something on the device.</a:t>
            </a:r>
          </a:p>
          <a:p>
            <a:pPr eaLnBrk="1" hangingPunct="1">
              <a:spcBef>
                <a:spcPct val="0"/>
              </a:spcBef>
            </a:pPr>
            <a:endParaRPr lang="en-US" altLang="en-US"/>
          </a:p>
          <a:p>
            <a:pPr eaLnBrk="1" hangingPunct="1">
              <a:spcBef>
                <a:spcPct val="0"/>
              </a:spcBef>
            </a:pPr>
            <a:r>
              <a:rPr lang="en-US" altLang="en-US"/>
              <a:t>“Designing &amp; Instituting an Adaptive Security Posture”  is a focus for more mature customers.  These customers understand they need a more proactive approach to security mobile computing.  </a:t>
            </a:r>
          </a:p>
        </p:txBody>
      </p:sp>
      <p:sp>
        <p:nvSpPr>
          <p:cNvPr id="67588" name="Slide Number Placeholder 3">
            <a:extLst>
              <a:ext uri="{FF2B5EF4-FFF2-40B4-BE49-F238E27FC236}">
                <a16:creationId xmlns:a16="http://schemas.microsoft.com/office/drawing/2014/main" id="{93F7C6EB-7F3F-4D66-A31C-C7AADEA3F0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DEABC1-F0D8-4D64-8609-025F573318AD}" type="slidenum">
              <a:rPr lang="en-US" altLang="en-US">
                <a:solidFill>
                  <a:srgbClr val="000000"/>
                </a:solidFill>
                <a:latin typeface="Calibri" panose="020F0502020204030204" pitchFamily="34" charset="0"/>
                <a:cs typeface="Arial" panose="020B0604020202020204" pitchFamily="34" charset="0"/>
              </a:rPr>
              <a:pPr eaLnBrk="1" hangingPunct="1"/>
              <a:t>25</a:t>
            </a:fld>
            <a:endParaRPr lang="en-US" altLang="en-US">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563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21024F54-78D4-4D9D-8FCF-A35C15F5E9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3CED70AE-0F81-4C45-8D0C-65E41984E8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en-US"/>
              <a:t>Here‘s how IBM visualizes mobile security.  There are really three points of control.</a:t>
            </a:r>
          </a:p>
          <a:p>
            <a:pPr eaLnBrk="1" hangingPunct="1">
              <a:spcBef>
                <a:spcPct val="0"/>
              </a:spcBef>
            </a:pPr>
            <a:endParaRPr lang="de-DE" altLang="en-US"/>
          </a:p>
          <a:p>
            <a:pPr eaLnBrk="1" hangingPunct="1">
              <a:spcBef>
                <a:spcPct val="0"/>
              </a:spcBef>
            </a:pPr>
            <a:r>
              <a:rPr lang="de-DE" altLang="en-US"/>
              <a:t>On the left you have device security, protecting both the device and the data.</a:t>
            </a:r>
          </a:p>
          <a:p>
            <a:pPr eaLnBrk="1" hangingPunct="1">
              <a:spcBef>
                <a:spcPct val="0"/>
              </a:spcBef>
            </a:pPr>
            <a:endParaRPr lang="de-DE" altLang="en-US"/>
          </a:p>
          <a:p>
            <a:pPr eaLnBrk="1" hangingPunct="1">
              <a:spcBef>
                <a:spcPct val="0"/>
              </a:spcBef>
            </a:pPr>
            <a:r>
              <a:rPr lang="de-DE" altLang="en-US"/>
              <a:t>On the top right you have mobile application security which includes secure application development and analyzing applications for security risk.  Note the reference to web sites; you also need to protect the server-side web-based application.</a:t>
            </a:r>
          </a:p>
          <a:p>
            <a:pPr eaLnBrk="1" hangingPunct="1">
              <a:spcBef>
                <a:spcPct val="0"/>
              </a:spcBef>
            </a:pPr>
            <a:endParaRPr lang="de-DE" altLang="en-US"/>
          </a:p>
          <a:p>
            <a:pPr eaLnBrk="1" hangingPunct="1">
              <a:spcBef>
                <a:spcPct val="0"/>
              </a:spcBef>
            </a:pPr>
            <a:r>
              <a:rPr lang="de-DE" altLang="en-US"/>
              <a:t>The bottom right highlights the need for to provide secure access to applications and data.</a:t>
            </a:r>
          </a:p>
          <a:p>
            <a:pPr eaLnBrk="1" hangingPunct="1">
              <a:spcBef>
                <a:spcPct val="0"/>
              </a:spcBef>
            </a:pPr>
            <a:endParaRPr lang="de-DE" altLang="en-US"/>
          </a:p>
          <a:p>
            <a:pPr eaLnBrk="1" hangingPunct="1">
              <a:spcBef>
                <a:spcPct val="0"/>
              </a:spcBef>
            </a:pPr>
            <a:r>
              <a:rPr lang="de-DE" altLang="en-US"/>
              <a:t>They are all interlinked and interconnected.  </a:t>
            </a:r>
          </a:p>
          <a:p>
            <a:pPr eaLnBrk="1" hangingPunct="1">
              <a:spcBef>
                <a:spcPct val="0"/>
              </a:spcBef>
            </a:pPr>
            <a:endParaRPr lang="de-DE" altLang="en-US"/>
          </a:p>
          <a:p>
            <a:pPr eaLnBrk="1" hangingPunct="1">
              <a:spcBef>
                <a:spcPct val="0"/>
              </a:spcBef>
            </a:pPr>
            <a:r>
              <a:rPr lang="de-DE" altLang="en-US"/>
              <a:t>To achieve visibility and enable an adaptive security posture you need security intelligence.   For example, if you see an incorrect login attempt for a mobile device 50 time, you might choose to lock down the device.</a:t>
            </a:r>
          </a:p>
        </p:txBody>
      </p:sp>
      <p:sp>
        <p:nvSpPr>
          <p:cNvPr id="68612" name="Slide Number Placeholder 3">
            <a:extLst>
              <a:ext uri="{FF2B5EF4-FFF2-40B4-BE49-F238E27FC236}">
                <a16:creationId xmlns:a16="http://schemas.microsoft.com/office/drawing/2014/main" id="{12F35CE5-8BFA-4FDA-AF0D-C8D5D0E06E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3CBD90-D474-4356-8DAD-BCBDC983C573}" type="slidenum">
              <a:rPr lang="en-US" altLang="en-US">
                <a:solidFill>
                  <a:srgbClr val="000000"/>
                </a:solidFill>
                <a:latin typeface="Calibri" panose="020F0502020204030204" pitchFamily="34" charset="0"/>
                <a:cs typeface="Arial" panose="020B0604020202020204" pitchFamily="34" charset="0"/>
              </a:rPr>
              <a:pPr eaLnBrk="1" hangingPunct="1"/>
              <a:t>26</a:t>
            </a:fld>
            <a:endParaRPr lang="en-US" altLang="en-US">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84943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80ABDEF-AF56-4676-B4E7-FB8E66CF51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AE3E00D-FF59-474C-83FA-D151B87EC1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Geneva"/>
              <a:cs typeface="Geneva"/>
            </a:endParaRPr>
          </a:p>
        </p:txBody>
      </p:sp>
      <p:sp>
        <p:nvSpPr>
          <p:cNvPr id="69636" name="Header Placeholder 3">
            <a:extLst>
              <a:ext uri="{FF2B5EF4-FFF2-40B4-BE49-F238E27FC236}">
                <a16:creationId xmlns:a16="http://schemas.microsoft.com/office/drawing/2014/main" id="{EF90AE07-20E6-4773-92FC-69239F24A067}"/>
              </a:ext>
            </a:extLst>
          </p:cNvPr>
          <p:cNvSpPr txBox="1">
            <a:spLocks noGrp="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000000"/>
                </a:solidFill>
                <a:ea typeface="MS PGothic" panose="020B0600070205080204" pitchFamily="34" charset="-128"/>
                <a:cs typeface="Arial" panose="020B0604020202020204" pitchFamily="34" charset="0"/>
              </a:rPr>
              <a:t>IBM IOD 2012</a:t>
            </a:r>
          </a:p>
        </p:txBody>
      </p:sp>
      <p:sp>
        <p:nvSpPr>
          <p:cNvPr id="69637" name="Date Placeholder 4">
            <a:extLst>
              <a:ext uri="{FF2B5EF4-FFF2-40B4-BE49-F238E27FC236}">
                <a16:creationId xmlns:a16="http://schemas.microsoft.com/office/drawing/2014/main" id="{B89F9760-02B6-41FE-A5AD-EBAA929272BF}"/>
              </a:ext>
            </a:extLst>
          </p:cNvPr>
          <p:cNvSpPr txBox="1">
            <a:spLocks noGrp="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FAB5B8B-AEFB-41CF-9E0F-B9F6C69C6497}" type="datetime1">
              <a:rPr lang="en-US" altLang="en-US" sz="1200">
                <a:solidFill>
                  <a:srgbClr val="000000"/>
                </a:solidFill>
                <a:ea typeface="MS PGothic" panose="020B0600070205080204" pitchFamily="34" charset="-128"/>
                <a:cs typeface="Arial" panose="020B0604020202020204" pitchFamily="34" charset="0"/>
              </a:rPr>
              <a:pPr algn="r" eaLnBrk="1" hangingPunct="1"/>
              <a:t>12/9/2017</a:t>
            </a:fld>
            <a:endParaRPr lang="en-US" altLang="en-US" sz="1200">
              <a:solidFill>
                <a:srgbClr val="000000"/>
              </a:solidFill>
              <a:ea typeface="MS PGothic" panose="020B0600070205080204" pitchFamily="34" charset="-128"/>
              <a:cs typeface="Arial" panose="020B0604020202020204" pitchFamily="34" charset="0"/>
            </a:endParaRPr>
          </a:p>
        </p:txBody>
      </p:sp>
      <p:sp>
        <p:nvSpPr>
          <p:cNvPr id="69638" name="Slide Number Placeholder 6">
            <a:extLst>
              <a:ext uri="{FF2B5EF4-FFF2-40B4-BE49-F238E27FC236}">
                <a16:creationId xmlns:a16="http://schemas.microsoft.com/office/drawing/2014/main" id="{214483CB-9E40-478F-9453-ABAEDDB3D05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91A3CA5-F69B-44B5-A97C-8C7CA3765458}" type="slidenum">
              <a:rPr lang="en-US" altLang="en-US" sz="1200">
                <a:solidFill>
                  <a:srgbClr val="000000"/>
                </a:solidFill>
                <a:ea typeface="MS PGothic" panose="020B0600070205080204" pitchFamily="34" charset="-128"/>
                <a:cs typeface="Arial" panose="020B0604020202020204" pitchFamily="34" charset="0"/>
              </a:rPr>
              <a:pPr algn="r" eaLnBrk="1" hangingPunct="1"/>
              <a:t>27</a:t>
            </a:fld>
            <a:endParaRPr lang="en-US" altLang="en-US" sz="1200">
              <a:solidFill>
                <a:srgbClr val="000000"/>
              </a:solidFill>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8802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EE8EEFAD-2DC1-47C5-A46C-D8FF61C22B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902B651B-3FC7-4782-94F2-22F5A471C4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Geneva"/>
              <a:cs typeface="Geneva"/>
            </a:endParaRPr>
          </a:p>
        </p:txBody>
      </p:sp>
      <p:sp>
        <p:nvSpPr>
          <p:cNvPr id="70660" name="Slide Number Placeholder 3">
            <a:extLst>
              <a:ext uri="{FF2B5EF4-FFF2-40B4-BE49-F238E27FC236}">
                <a16:creationId xmlns:a16="http://schemas.microsoft.com/office/drawing/2014/main" id="{FC2F3212-8B9A-4E81-8AB1-5DF4415F5D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57F775-226F-484C-A8EA-1BB7CB5C0B2C}" type="slidenum">
              <a:rPr lang="en-US" altLang="en-US">
                <a:solidFill>
                  <a:srgbClr val="000000"/>
                </a:solidFill>
                <a:latin typeface="Calibri" panose="020F0502020204030204" pitchFamily="34" charset="0"/>
                <a:cs typeface="Arial" panose="020B0604020202020204" pitchFamily="34" charset="0"/>
              </a:rPr>
              <a:pPr eaLnBrk="1" hangingPunct="1"/>
              <a:t>28</a:t>
            </a:fld>
            <a:endParaRPr lang="en-US" altLang="en-US">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52657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0740C30-64F7-4B07-8071-F6276E3654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7446E37F-3801-417E-A191-AA9D631EBB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en-US"/>
              <a:t>Reference:</a:t>
            </a:r>
          </a:p>
          <a:p>
            <a:pPr eaLnBrk="1" hangingPunct="1">
              <a:spcBef>
                <a:spcPct val="0"/>
              </a:spcBef>
            </a:pPr>
            <a:r>
              <a:rPr lang="de-DE" altLang="en-US"/>
              <a:t>http://www.nfl.com/qs/ipadplaybook/index.jsp?module=HP11_cp&amp;utm_source=loopinsight.com&amp;utm_medium=referral&amp;utm_campaign=Feed%3A+loopinsight%2FKqJb+%28The+Loop%29</a:t>
            </a:r>
          </a:p>
          <a:p>
            <a:pPr eaLnBrk="1" hangingPunct="1">
              <a:spcBef>
                <a:spcPct val="0"/>
              </a:spcBef>
            </a:pPr>
            <a:endParaRPr lang="de-DE" altLang="en-US"/>
          </a:p>
          <a:p>
            <a:pPr eaLnBrk="1" hangingPunct="1">
              <a:spcBef>
                <a:spcPct val="0"/>
              </a:spcBef>
            </a:pPr>
            <a:r>
              <a:rPr lang="de-DE" altLang="en-US"/>
              <a:t>Where you start is based on your operational priorities.</a:t>
            </a:r>
          </a:p>
          <a:p>
            <a:pPr eaLnBrk="1" hangingPunct="1">
              <a:spcBef>
                <a:spcPct val="0"/>
              </a:spcBef>
            </a:pPr>
            <a:endParaRPr lang="de-DE" altLang="en-US"/>
          </a:p>
          <a:p>
            <a:pPr eaLnBrk="1" hangingPunct="1">
              <a:spcBef>
                <a:spcPct val="0"/>
              </a:spcBef>
            </a:pPr>
            <a:r>
              <a:rPr lang="de-DE" altLang="en-US"/>
              <a:t>In our previous example we talked about the NFL using an iPad for team playbooks.  The NFL teams who developed these apps wanted to start with security on the device and mobile device management.  They were concerned about players losing their iPads.  They were concerned about what happened after players got cut or traded.  They required a way to Wipe the playbook. </a:t>
            </a:r>
          </a:p>
          <a:p>
            <a:pPr eaLnBrk="1" hangingPunct="1">
              <a:spcBef>
                <a:spcPct val="0"/>
              </a:spcBef>
            </a:pPr>
            <a:endParaRPr lang="de-DE" altLang="en-US"/>
          </a:p>
          <a:p>
            <a:pPr eaLnBrk="1" hangingPunct="1">
              <a:spcBef>
                <a:spcPct val="0"/>
              </a:spcBef>
            </a:pPr>
            <a:r>
              <a:rPr lang="de-DE" altLang="en-US"/>
              <a:t>A bank or financial services company may choose to start on the right.  They cannot control or manage consumer devices, however this doesn‘t obviate the need to develop secure mobile applications.  These organizations need to ensure no corporate or personal data is “leaked“.   They can enforce and control secure mobile application development best practices.</a:t>
            </a:r>
          </a:p>
          <a:p>
            <a:pPr eaLnBrk="1" hangingPunct="1">
              <a:spcBef>
                <a:spcPct val="0"/>
              </a:spcBef>
            </a:pPr>
            <a:endParaRPr lang="de-DE" altLang="en-US"/>
          </a:p>
          <a:p>
            <a:pPr eaLnBrk="1" hangingPunct="1">
              <a:spcBef>
                <a:spcPct val="0"/>
              </a:spcBef>
            </a:pPr>
            <a:r>
              <a:rPr lang="de-DE" altLang="en-US"/>
              <a:t>In almost almost allmost scenarios providing secure access is a requirement.</a:t>
            </a:r>
          </a:p>
        </p:txBody>
      </p:sp>
      <p:sp>
        <p:nvSpPr>
          <p:cNvPr id="71684" name="Slide Number Placeholder 3">
            <a:extLst>
              <a:ext uri="{FF2B5EF4-FFF2-40B4-BE49-F238E27FC236}">
                <a16:creationId xmlns:a16="http://schemas.microsoft.com/office/drawing/2014/main" id="{45FE60BB-F57B-444B-BEEF-3D21374394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24EA4D-886A-4718-9F19-7903BC9F4053}" type="slidenum">
              <a:rPr lang="en-US" altLang="en-US">
                <a:solidFill>
                  <a:srgbClr val="000000"/>
                </a:solidFill>
                <a:latin typeface="Calibri" panose="020F0502020204030204" pitchFamily="34" charset="0"/>
                <a:cs typeface="Arial" panose="020B0604020202020204" pitchFamily="34" charset="0"/>
              </a:rPr>
              <a:pPr eaLnBrk="1" hangingPunct="1"/>
              <a:t>29</a:t>
            </a:fld>
            <a:endParaRPr lang="en-US" altLang="en-US">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1285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12/9/2017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12/9/2017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12/9/2017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12/9/2017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12/9/2017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12/9/2017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12/9/2017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12/9/2017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12/9/2017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12/9/2017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12/9/2017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12/9/2017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ert.org/tech_tips/denial_of_service.html" TargetMode="External"/><Relationship Id="rId2" Type="http://schemas.openxmlformats.org/officeDocument/2006/relationships/hyperlink" Target="http://www.cert.org/advisories/" TargetMode="External"/><Relationship Id="rId1" Type="http://schemas.openxmlformats.org/officeDocument/2006/relationships/slideLayout" Target="../slideLayouts/slideLayout2.xml"/><Relationship Id="rId5" Type="http://schemas.openxmlformats.org/officeDocument/2006/relationships/hyperlink" Target="http://www.securiteam.com/" TargetMode="External"/><Relationship Id="rId4" Type="http://schemas.openxmlformats.org/officeDocument/2006/relationships/hyperlink" Target="http://www.securityfocus.com/archive/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cert.org/advisories/CA-1998-01.html" TargetMode="External"/><Relationship Id="rId2" Type="http://schemas.openxmlformats.org/officeDocument/2006/relationships/hyperlink" Target="http://www.cert.org/advisories/CA-1996-21.html" TargetMode="External"/><Relationship Id="rId1" Type="http://schemas.openxmlformats.org/officeDocument/2006/relationships/slideLayout" Target="../slideLayouts/slideLayout2.xml"/><Relationship Id="rId5" Type="http://schemas.openxmlformats.org/officeDocument/2006/relationships/hyperlink" Target="http://www.cert.org/advisories/CA-1997-28.html" TargetMode="External"/><Relationship Id="rId4" Type="http://schemas.openxmlformats.org/officeDocument/2006/relationships/hyperlink" Target="http://www.cert.org/advisories/CA-1996-2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cert.org/incident_notes/IN-2000-05.html" TargetMode="External"/><Relationship Id="rId2" Type="http://schemas.openxmlformats.org/officeDocument/2006/relationships/hyperlink" Target="http://staff.washington.edu/dittrich/misc/ddo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kismetwireless.net/" TargetMode="External"/><Relationship Id="rId2" Type="http://schemas.openxmlformats.org/officeDocument/2006/relationships/hyperlink" Target="http://www.netstumbler.com/" TargetMode="External"/><Relationship Id="rId1" Type="http://schemas.openxmlformats.org/officeDocument/2006/relationships/slideLayout" Target="../slideLayouts/slideLayout2.xml"/><Relationship Id="rId4" Type="http://schemas.openxmlformats.org/officeDocument/2006/relationships/hyperlink" Target="http://www.wardriving.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png"/><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MOBILE COMPUTING</a:t>
            </a:r>
            <a:endParaRPr lang="id-ID" dirty="0"/>
          </a:p>
        </p:txBody>
      </p:sp>
      <p:sp>
        <p:nvSpPr>
          <p:cNvPr id="3" name="Subtitle 2"/>
          <p:cNvSpPr>
            <a:spLocks noGrp="1"/>
          </p:cNvSpPr>
          <p:nvPr>
            <p:ph type="subTitle" idx="1"/>
          </p:nvPr>
        </p:nvSpPr>
        <p:spPr/>
        <p:txBody>
          <a:bodyPr/>
          <a:lstStyle/>
          <a:p>
            <a:r>
              <a:rPr lang="en-US" dirty="0"/>
              <a:t>SECURITY</a:t>
            </a:r>
            <a:br>
              <a:rPr lang="en-US" dirty="0"/>
            </a:br>
            <a:r>
              <a:rPr lang="en-US" dirty="0" err="1"/>
              <a:t>Pertemuan</a:t>
            </a:r>
            <a:r>
              <a:rPr lang="en-US" dirty="0"/>
              <a:t> 11</a:t>
            </a:r>
            <a:br>
              <a:rPr lang="en-US" dirty="0"/>
            </a:br>
            <a:r>
              <a:rPr lang="en-US" dirty="0" err="1"/>
              <a:t>Dosen</a:t>
            </a:r>
            <a:r>
              <a:rPr lang="en-US" dirty="0"/>
              <a:t> </a:t>
            </a:r>
            <a:r>
              <a:rPr lang="en-US" dirty="0" err="1"/>
              <a:t>Pengampu</a:t>
            </a:r>
            <a:r>
              <a:rPr lang="en-US" dirty="0"/>
              <a:t>: Hendry Gunawan </a:t>
            </a:r>
            <a:r>
              <a:rPr lang="en-US" dirty="0" err="1"/>
              <a:t>S.Kom</a:t>
            </a:r>
            <a:r>
              <a:rPr lang="en-US" dirty="0"/>
              <a:t>, MM</a:t>
            </a:r>
          </a:p>
          <a:p>
            <a:r>
              <a:rPr lang="en-US" dirty="0"/>
              <a:t>Prodi </a:t>
            </a:r>
            <a:r>
              <a:rPr lang="en-US" dirty="0" err="1"/>
              <a:t>Sistem</a:t>
            </a:r>
            <a:r>
              <a:rPr lang="en-US" dirty="0"/>
              <a:t> </a:t>
            </a:r>
            <a:r>
              <a:rPr lang="en-US" dirty="0" err="1"/>
              <a:t>Informasi</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0240A200-F94B-4C5A-8D92-25E2A371ABF7}"/>
              </a:ext>
            </a:extLst>
          </p:cNvPr>
          <p:cNvSpPr>
            <a:spLocks noGrp="1" noChangeArrowheads="1"/>
          </p:cNvSpPr>
          <p:nvPr>
            <p:ph type="title"/>
          </p:nvPr>
        </p:nvSpPr>
        <p:spPr/>
        <p:txBody>
          <a:bodyPr/>
          <a:lstStyle/>
          <a:p>
            <a:r>
              <a:rPr lang="en-US" altLang="en-US" sz="4000" dirty="0" err="1"/>
              <a:t>DoS</a:t>
            </a:r>
            <a:r>
              <a:rPr lang="en-US" altLang="en-US" sz="4000" dirty="0"/>
              <a:t> Attacks - Information</a:t>
            </a:r>
          </a:p>
        </p:txBody>
      </p:sp>
      <p:sp>
        <p:nvSpPr>
          <p:cNvPr id="95235" name="Rectangle 3">
            <a:extLst>
              <a:ext uri="{FF2B5EF4-FFF2-40B4-BE49-F238E27FC236}">
                <a16:creationId xmlns:a16="http://schemas.microsoft.com/office/drawing/2014/main" id="{FC42EF3C-5D04-4727-852E-4589CD9A2870}"/>
              </a:ext>
            </a:extLst>
          </p:cNvPr>
          <p:cNvSpPr>
            <a:spLocks noGrp="1" noChangeArrowheads="1"/>
          </p:cNvSpPr>
          <p:nvPr>
            <p:ph idx="1"/>
          </p:nvPr>
        </p:nvSpPr>
        <p:spPr/>
        <p:txBody>
          <a:bodyPr/>
          <a:lstStyle/>
          <a:p>
            <a:r>
              <a:rPr lang="en-US" altLang="en-US">
                <a:latin typeface="Arial" panose="020B0604020202020204" pitchFamily="34" charset="0"/>
              </a:rPr>
              <a:t>The Computer Emergency Response Team Coordination Center (CERT/CC) </a:t>
            </a:r>
            <a:r>
              <a:rPr lang="en-US" altLang="en-US">
                <a:latin typeface="Arial" panose="020B0604020202020204" pitchFamily="34" charset="0"/>
                <a:hlinkClick r:id="rId2"/>
              </a:rPr>
              <a:t>www.cert.org/advisories/</a:t>
            </a:r>
            <a:r>
              <a:rPr lang="en-US" altLang="en-US">
                <a:latin typeface="Arial" panose="020B0604020202020204" pitchFamily="34" charset="0"/>
              </a:rPr>
              <a:t>, </a:t>
            </a:r>
            <a:r>
              <a:rPr lang="en-US" altLang="en-US" sz="2800">
                <a:latin typeface="Arial" panose="020B0604020202020204" pitchFamily="34" charset="0"/>
              </a:rPr>
              <a:t>Denial of Services: </a:t>
            </a:r>
            <a:r>
              <a:rPr lang="en-US" altLang="en-US" sz="2800">
                <a:latin typeface="Arial" panose="020B0604020202020204" pitchFamily="34" charset="0"/>
                <a:hlinkClick r:id="rId3"/>
              </a:rPr>
              <a:t>http://www.cert.org/tech_tips/denial_of_service.html</a:t>
            </a:r>
            <a:r>
              <a:rPr lang="en-US" altLang="en-US">
                <a:latin typeface="Arial" panose="020B0604020202020204" pitchFamily="34" charset="0"/>
              </a:rPr>
              <a:t> </a:t>
            </a:r>
          </a:p>
          <a:p>
            <a:r>
              <a:rPr lang="en-US" altLang="en-US">
                <a:latin typeface="Arial" panose="020B0604020202020204" pitchFamily="34" charset="0"/>
              </a:rPr>
              <a:t>SecurityFocus’s bugtraq, </a:t>
            </a:r>
            <a:r>
              <a:rPr lang="en-US" altLang="en-US" sz="2800">
                <a:latin typeface="Arial" panose="020B0604020202020204" pitchFamily="34" charset="0"/>
                <a:hlinkClick r:id="rId4"/>
              </a:rPr>
              <a:t>http://www.securityfocus.com/archive/1</a:t>
            </a:r>
            <a:r>
              <a:rPr lang="en-US" altLang="en-US" sz="2800">
                <a:latin typeface="Arial" panose="020B0604020202020204" pitchFamily="34" charset="0"/>
              </a:rPr>
              <a:t> </a:t>
            </a:r>
          </a:p>
          <a:p>
            <a:r>
              <a:rPr lang="en-US" altLang="en-US">
                <a:latin typeface="Arial" panose="020B0604020202020204" pitchFamily="34" charset="0"/>
              </a:rPr>
              <a:t>SecuriTeam, </a:t>
            </a:r>
            <a:r>
              <a:rPr lang="en-US" altLang="en-US" sz="2800">
                <a:latin typeface="Arial" panose="020B0604020202020204" pitchFamily="34" charset="0"/>
                <a:hlinkClick r:id="rId5"/>
              </a:rPr>
              <a:t>http://www.securiteam.com/</a:t>
            </a:r>
            <a:r>
              <a:rPr lang="en-US" altLang="en-US" sz="2800">
                <a:latin typeface="Arial" panose="020B0604020202020204" pitchFamily="34" charset="0"/>
              </a:rPr>
              <a:t> </a:t>
            </a:r>
          </a:p>
        </p:txBody>
      </p:sp>
    </p:spTree>
    <p:extLst>
      <p:ext uri="{BB962C8B-B14F-4D97-AF65-F5344CB8AC3E}">
        <p14:creationId xmlns:p14="http://schemas.microsoft.com/office/powerpoint/2010/main" val="1882578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108DFB76-2EEF-4AF1-A706-110309AFF72A}"/>
              </a:ext>
            </a:extLst>
          </p:cNvPr>
          <p:cNvSpPr>
            <a:spLocks noGrp="1" noChangeArrowheads="1"/>
          </p:cNvSpPr>
          <p:nvPr>
            <p:ph type="title"/>
          </p:nvPr>
        </p:nvSpPr>
        <p:spPr/>
        <p:txBody>
          <a:bodyPr/>
          <a:lstStyle/>
          <a:p>
            <a:r>
              <a:rPr lang="en-US" altLang="en-US" sz="4000" dirty="0" err="1"/>
              <a:t>DoS</a:t>
            </a:r>
            <a:r>
              <a:rPr lang="en-US" altLang="en-US" sz="4000" dirty="0"/>
              <a:t> Attacks</a:t>
            </a:r>
            <a:endParaRPr lang="en-US" altLang="en-US" sz="2800" dirty="0"/>
          </a:p>
        </p:txBody>
      </p:sp>
      <p:sp>
        <p:nvSpPr>
          <p:cNvPr id="96259" name="Rectangle 3">
            <a:extLst>
              <a:ext uri="{FF2B5EF4-FFF2-40B4-BE49-F238E27FC236}">
                <a16:creationId xmlns:a16="http://schemas.microsoft.com/office/drawing/2014/main" id="{7160B197-554C-47CE-B0C8-500754A8E21D}"/>
              </a:ext>
            </a:extLst>
          </p:cNvPr>
          <p:cNvSpPr>
            <a:spLocks noGrp="1" noChangeArrowheads="1"/>
          </p:cNvSpPr>
          <p:nvPr>
            <p:ph idx="1"/>
          </p:nvPr>
        </p:nvSpPr>
        <p:spPr/>
        <p:txBody>
          <a:bodyPr/>
          <a:lstStyle/>
          <a:p>
            <a:r>
              <a:rPr lang="en-US" altLang="en-US">
                <a:latin typeface="Arial" panose="020B0604020202020204" pitchFamily="34" charset="0"/>
              </a:rPr>
              <a:t>Syn_flood, </a:t>
            </a:r>
            <a:r>
              <a:rPr lang="en-US" altLang="en-US" sz="2400">
                <a:latin typeface="Arial" panose="020B0604020202020204" pitchFamily="34" charset="0"/>
                <a:hlinkClick r:id="rId2"/>
              </a:rPr>
              <a:t>http://www.cert.org/advisories/CA-1996-21.html</a:t>
            </a:r>
            <a:r>
              <a:rPr lang="en-US" altLang="en-US" sz="2000"/>
              <a:t> </a:t>
            </a:r>
          </a:p>
          <a:p>
            <a:pPr lvl="1"/>
            <a:r>
              <a:rPr lang="en-US" altLang="en-US">
                <a:latin typeface="Arial" panose="020B0604020202020204" pitchFamily="34" charset="0"/>
              </a:rPr>
              <a:t>TCP SYNC Flooding and IP Spoofing Attacks</a:t>
            </a:r>
          </a:p>
          <a:p>
            <a:r>
              <a:rPr lang="en-US" altLang="en-US">
                <a:latin typeface="Arial" panose="020B0604020202020204" pitchFamily="34" charset="0"/>
              </a:rPr>
              <a:t>Smurf, </a:t>
            </a:r>
            <a:r>
              <a:rPr lang="en-US" altLang="en-US" sz="2400">
                <a:latin typeface="Arial" panose="020B0604020202020204" pitchFamily="34" charset="0"/>
                <a:hlinkClick r:id="rId3"/>
              </a:rPr>
              <a:t>http://www.cert.org/advisories/CA-1998-01.html</a:t>
            </a:r>
            <a:r>
              <a:rPr lang="en-US" altLang="en-US" sz="2400">
                <a:latin typeface="Arial" panose="020B0604020202020204" pitchFamily="34" charset="0"/>
              </a:rPr>
              <a:t> </a:t>
            </a:r>
          </a:p>
          <a:p>
            <a:pPr lvl="1"/>
            <a:r>
              <a:rPr lang="en-US" altLang="en-US" sz="2400">
                <a:latin typeface="Arial" panose="020B0604020202020204" pitchFamily="34" charset="0"/>
              </a:rPr>
              <a:t>Smurf IP Denial-of-Service Attacks</a:t>
            </a:r>
          </a:p>
          <a:p>
            <a:r>
              <a:rPr lang="en-US" altLang="en-US">
                <a:latin typeface="Arial" panose="020B0604020202020204" pitchFamily="34" charset="0"/>
              </a:rPr>
              <a:t>Ping_of_death, </a:t>
            </a:r>
            <a:r>
              <a:rPr lang="en-US" altLang="en-US" sz="2400">
                <a:latin typeface="Arial" panose="020B0604020202020204" pitchFamily="34" charset="0"/>
                <a:hlinkClick r:id="rId4"/>
              </a:rPr>
              <a:t>http://www.cert.org/advisories/CA-1996-26.html</a:t>
            </a:r>
            <a:endParaRPr lang="en-US" altLang="en-US" sz="2400">
              <a:latin typeface="Arial" panose="020B0604020202020204" pitchFamily="34" charset="0"/>
            </a:endParaRPr>
          </a:p>
          <a:p>
            <a:pPr lvl="1"/>
            <a:r>
              <a:rPr lang="en-US" altLang="en-US">
                <a:latin typeface="Arial" panose="020B0604020202020204" pitchFamily="34" charset="0"/>
              </a:rPr>
              <a:t>Denial-of-Service via ping</a:t>
            </a:r>
          </a:p>
          <a:p>
            <a:r>
              <a:rPr lang="en-US" altLang="en-US">
                <a:latin typeface="Arial" panose="020B0604020202020204" pitchFamily="34" charset="0"/>
              </a:rPr>
              <a:t>Teardrop, </a:t>
            </a:r>
            <a:r>
              <a:rPr lang="en-US" altLang="en-US" sz="2400">
                <a:latin typeface="Arial" panose="020B0604020202020204" pitchFamily="34" charset="0"/>
                <a:hlinkClick r:id="rId5"/>
              </a:rPr>
              <a:t>http://www.cert.org/advisories/CA-1997-28.html</a:t>
            </a:r>
            <a:r>
              <a:rPr lang="en-US" altLang="en-US" sz="2400">
                <a:latin typeface="Arial" panose="020B0604020202020204" pitchFamily="34" charset="0"/>
              </a:rPr>
              <a:t> </a:t>
            </a:r>
          </a:p>
        </p:txBody>
      </p:sp>
    </p:spTree>
    <p:extLst>
      <p:ext uri="{BB962C8B-B14F-4D97-AF65-F5344CB8AC3E}">
        <p14:creationId xmlns:p14="http://schemas.microsoft.com/office/powerpoint/2010/main" val="3459866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E354F1DD-7DD2-4514-863A-10E61CBCB4C9}"/>
              </a:ext>
            </a:extLst>
          </p:cNvPr>
          <p:cNvSpPr>
            <a:spLocks noGrp="1" noChangeArrowheads="1"/>
          </p:cNvSpPr>
          <p:nvPr>
            <p:ph type="title"/>
          </p:nvPr>
        </p:nvSpPr>
        <p:spPr/>
        <p:txBody>
          <a:bodyPr/>
          <a:lstStyle/>
          <a:p>
            <a:r>
              <a:rPr lang="en-US" altLang="en-US" sz="4000" dirty="0"/>
              <a:t>Distributed </a:t>
            </a:r>
            <a:r>
              <a:rPr lang="en-US" altLang="en-US" sz="4000" dirty="0" err="1"/>
              <a:t>DoS</a:t>
            </a:r>
            <a:r>
              <a:rPr lang="en-US" altLang="en-US" sz="4000" dirty="0"/>
              <a:t> Attacks</a:t>
            </a:r>
            <a:endParaRPr lang="en-US" altLang="en-US" sz="2800" dirty="0"/>
          </a:p>
        </p:txBody>
      </p:sp>
      <p:sp>
        <p:nvSpPr>
          <p:cNvPr id="97283" name="Rectangle 3">
            <a:extLst>
              <a:ext uri="{FF2B5EF4-FFF2-40B4-BE49-F238E27FC236}">
                <a16:creationId xmlns:a16="http://schemas.microsoft.com/office/drawing/2014/main" id="{670CB730-FCD5-4B79-BB3E-9C21F2DBF7C3}"/>
              </a:ext>
            </a:extLst>
          </p:cNvPr>
          <p:cNvSpPr>
            <a:spLocks noGrp="1" noChangeArrowheads="1"/>
          </p:cNvSpPr>
          <p:nvPr>
            <p:ph idx="1"/>
          </p:nvPr>
        </p:nvSpPr>
        <p:spPr/>
        <p:txBody>
          <a:bodyPr/>
          <a:lstStyle/>
          <a:p>
            <a:r>
              <a:rPr lang="en-US" altLang="en-US" sz="2800">
                <a:latin typeface="Arial" panose="020B0604020202020204" pitchFamily="34" charset="0"/>
              </a:rPr>
              <a:t>Distributed Denial of Service (DDos) Attacks/Tools, </a:t>
            </a:r>
            <a:r>
              <a:rPr lang="en-US" altLang="en-US" sz="2800">
                <a:latin typeface="Arial" panose="020B0604020202020204" pitchFamily="34" charset="0"/>
                <a:hlinkClick r:id="rId2"/>
              </a:rPr>
              <a:t>http://staff.washington.edu/dittrich/misc/ddos/</a:t>
            </a:r>
            <a:r>
              <a:rPr lang="en-US" altLang="en-US" sz="2800">
                <a:latin typeface="Arial" panose="020B0604020202020204" pitchFamily="34" charset="0"/>
              </a:rPr>
              <a:t> </a:t>
            </a:r>
          </a:p>
          <a:p>
            <a:r>
              <a:rPr lang="en-US" altLang="en-US" sz="2800">
                <a:latin typeface="Arial" panose="020B0604020202020204" pitchFamily="34" charset="0"/>
              </a:rPr>
              <a:t>“mstream” Distributed DoS,</a:t>
            </a:r>
            <a:r>
              <a:rPr lang="en-US" altLang="en-US">
                <a:latin typeface="Arial" panose="020B0604020202020204" pitchFamily="34" charset="0"/>
              </a:rPr>
              <a:t> </a:t>
            </a:r>
            <a:r>
              <a:rPr lang="en-US" altLang="en-US" sz="2400">
                <a:latin typeface="Arial" panose="020B0604020202020204" pitchFamily="34" charset="0"/>
                <a:hlinkClick r:id="rId3"/>
              </a:rPr>
              <a:t>http://www.cert.org/incident_notes/IN-2000-05.html</a:t>
            </a:r>
            <a:r>
              <a:rPr lang="en-US" altLang="en-US" sz="2400">
                <a:latin typeface="Arial" panose="020B0604020202020204" pitchFamily="34" charset="0"/>
              </a:rPr>
              <a:t> </a:t>
            </a:r>
          </a:p>
          <a:p>
            <a:r>
              <a:rPr lang="en-US" altLang="en-US" sz="2800">
                <a:latin typeface="Arial" panose="020B0604020202020204" pitchFamily="34" charset="0"/>
              </a:rPr>
              <a:t>Distributed DOS attack software,</a:t>
            </a:r>
            <a:r>
              <a:rPr lang="en-US" altLang="en-US" sz="2400">
                <a:latin typeface="Arial" panose="020B0604020202020204" pitchFamily="34" charset="0"/>
              </a:rPr>
              <a:t> http://www.tenebril.com/src/spyware/distributed-dos-attack-software.php</a:t>
            </a:r>
          </a:p>
        </p:txBody>
      </p:sp>
    </p:spTree>
    <p:extLst>
      <p:ext uri="{BB962C8B-B14F-4D97-AF65-F5344CB8AC3E}">
        <p14:creationId xmlns:p14="http://schemas.microsoft.com/office/powerpoint/2010/main" val="2404775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277CA8B9-2C1D-4393-B9E8-943759A1D42D}"/>
              </a:ext>
            </a:extLst>
          </p:cNvPr>
          <p:cNvSpPr>
            <a:spLocks noGrp="1" noChangeArrowheads="1"/>
          </p:cNvSpPr>
          <p:nvPr>
            <p:ph type="title"/>
          </p:nvPr>
        </p:nvSpPr>
        <p:spPr/>
        <p:txBody>
          <a:bodyPr/>
          <a:lstStyle/>
          <a:p>
            <a:r>
              <a:rPr lang="en-US" altLang="en-US" sz="3600" dirty="0"/>
              <a:t>Mobile and Wireless Security</a:t>
            </a:r>
          </a:p>
        </p:txBody>
      </p:sp>
      <p:sp>
        <p:nvSpPr>
          <p:cNvPr id="98307" name="Rectangle 3">
            <a:extLst>
              <a:ext uri="{FF2B5EF4-FFF2-40B4-BE49-F238E27FC236}">
                <a16:creationId xmlns:a16="http://schemas.microsoft.com/office/drawing/2014/main" id="{087CBAD7-31C3-4CC6-97A3-74D0DE5DE7D7}"/>
              </a:ext>
            </a:extLst>
          </p:cNvPr>
          <p:cNvSpPr>
            <a:spLocks noGrp="1" noChangeArrowheads="1"/>
          </p:cNvSpPr>
          <p:nvPr>
            <p:ph idx="1"/>
          </p:nvPr>
        </p:nvSpPr>
        <p:spPr/>
        <p:txBody>
          <a:bodyPr/>
          <a:lstStyle/>
          <a:p>
            <a:r>
              <a:rPr lang="en-US" altLang="en-US">
                <a:latin typeface="Arial" panose="020B0604020202020204" pitchFamily="34" charset="0"/>
              </a:rPr>
              <a:t>Physical Security</a:t>
            </a:r>
          </a:p>
          <a:p>
            <a:r>
              <a:rPr lang="en-US" altLang="en-US">
                <a:latin typeface="Arial" panose="020B0604020202020204" pitchFamily="34" charset="0"/>
              </a:rPr>
              <a:t>Information Security</a:t>
            </a:r>
          </a:p>
          <a:p>
            <a:pPr lvl="1"/>
            <a:r>
              <a:rPr lang="en-US" altLang="en-US">
                <a:latin typeface="Arial" panose="020B0604020202020204" pitchFamily="34" charset="0"/>
              </a:rPr>
              <a:t>Email</a:t>
            </a:r>
          </a:p>
          <a:p>
            <a:pPr lvl="1"/>
            <a:r>
              <a:rPr lang="en-US" altLang="en-US">
                <a:latin typeface="Arial" panose="020B0604020202020204" pitchFamily="34" charset="0"/>
              </a:rPr>
              <a:t>Contact database</a:t>
            </a:r>
          </a:p>
          <a:p>
            <a:pPr lvl="1"/>
            <a:r>
              <a:rPr lang="en-US" altLang="en-US">
                <a:latin typeface="Arial" panose="020B0604020202020204" pitchFamily="34" charset="0"/>
              </a:rPr>
              <a:t>Price lists</a:t>
            </a:r>
          </a:p>
          <a:p>
            <a:pPr lvl="1"/>
            <a:r>
              <a:rPr lang="en-US" altLang="en-US">
                <a:latin typeface="Arial" panose="020B0604020202020204" pitchFamily="34" charset="0"/>
              </a:rPr>
              <a:t>Personal Information Manager</a:t>
            </a:r>
          </a:p>
          <a:p>
            <a:pPr lvl="1"/>
            <a:r>
              <a:rPr lang="en-US" altLang="en-US">
                <a:latin typeface="Arial" panose="020B0604020202020204" pitchFamily="34" charset="0"/>
              </a:rPr>
              <a:t>Business plan, documents</a:t>
            </a:r>
          </a:p>
          <a:p>
            <a:pPr>
              <a:buFont typeface="Wingdings" panose="05000000000000000000" pitchFamily="2" charset="2"/>
              <a:buNone/>
            </a:pPr>
            <a:endParaRPr lang="en-US" altLang="en-US">
              <a:latin typeface="Arial" panose="020B0604020202020204" pitchFamily="34" charset="0"/>
            </a:endParaRPr>
          </a:p>
        </p:txBody>
      </p:sp>
    </p:spTree>
    <p:extLst>
      <p:ext uri="{BB962C8B-B14F-4D97-AF65-F5344CB8AC3E}">
        <p14:creationId xmlns:p14="http://schemas.microsoft.com/office/powerpoint/2010/main" val="175661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E2172CA6-E204-4D26-A6CA-348B7FA5766C}"/>
              </a:ext>
            </a:extLst>
          </p:cNvPr>
          <p:cNvSpPr>
            <a:spLocks noGrp="1" noChangeArrowheads="1"/>
          </p:cNvSpPr>
          <p:nvPr>
            <p:ph type="title"/>
          </p:nvPr>
        </p:nvSpPr>
        <p:spPr/>
        <p:txBody>
          <a:bodyPr/>
          <a:lstStyle/>
          <a:p>
            <a:r>
              <a:rPr lang="en-US" altLang="en-US" sz="3600" dirty="0"/>
              <a:t>Mobile and Wireless Security Issues</a:t>
            </a:r>
          </a:p>
        </p:txBody>
      </p:sp>
      <p:sp>
        <p:nvSpPr>
          <p:cNvPr id="99331" name="Rectangle 3">
            <a:extLst>
              <a:ext uri="{FF2B5EF4-FFF2-40B4-BE49-F238E27FC236}">
                <a16:creationId xmlns:a16="http://schemas.microsoft.com/office/drawing/2014/main" id="{C2194603-65BD-47FE-9647-866184F20C97}"/>
              </a:ext>
            </a:extLst>
          </p:cNvPr>
          <p:cNvSpPr>
            <a:spLocks noGrp="1" noChangeArrowheads="1"/>
          </p:cNvSpPr>
          <p:nvPr>
            <p:ph idx="1"/>
          </p:nvPr>
        </p:nvSpPr>
        <p:spPr/>
        <p:txBody>
          <a:bodyPr/>
          <a:lstStyle/>
          <a:p>
            <a:pPr>
              <a:lnSpc>
                <a:spcPct val="90000"/>
              </a:lnSpc>
            </a:pPr>
            <a:r>
              <a:rPr lang="en-US" altLang="en-US" sz="2800">
                <a:latin typeface="Arial" panose="020B0604020202020204" pitchFamily="34" charset="0"/>
              </a:rPr>
              <a:t>Physical Security</a:t>
            </a:r>
          </a:p>
          <a:p>
            <a:pPr lvl="1">
              <a:lnSpc>
                <a:spcPct val="90000"/>
              </a:lnSpc>
            </a:pPr>
            <a:r>
              <a:rPr lang="en-US" altLang="en-US" sz="2400">
                <a:latin typeface="Arial" panose="020B0604020202020204" pitchFamily="34" charset="0"/>
              </a:rPr>
              <a:t>Detectability </a:t>
            </a:r>
          </a:p>
          <a:p>
            <a:pPr lvl="2">
              <a:lnSpc>
                <a:spcPct val="90000"/>
              </a:lnSpc>
            </a:pPr>
            <a:r>
              <a:rPr lang="en-US" altLang="en-US">
                <a:latin typeface="Arial" panose="020B0604020202020204" pitchFamily="34" charset="0"/>
              </a:rPr>
              <a:t>RF signal</a:t>
            </a:r>
          </a:p>
          <a:p>
            <a:pPr lvl="2">
              <a:lnSpc>
                <a:spcPct val="90000"/>
              </a:lnSpc>
            </a:pPr>
            <a:r>
              <a:rPr lang="en-US" altLang="en-US">
                <a:latin typeface="Arial" panose="020B0604020202020204" pitchFamily="34" charset="0"/>
              </a:rPr>
              <a:t>Changing frequencies</a:t>
            </a:r>
          </a:p>
          <a:p>
            <a:pPr lvl="2">
              <a:lnSpc>
                <a:spcPct val="90000"/>
              </a:lnSpc>
            </a:pPr>
            <a:r>
              <a:rPr lang="en-US" altLang="en-US">
                <a:latin typeface="Arial" panose="020B0604020202020204" pitchFamily="34" charset="0"/>
              </a:rPr>
              <a:t>Use very directional antenna</a:t>
            </a:r>
          </a:p>
          <a:p>
            <a:pPr lvl="2">
              <a:lnSpc>
                <a:spcPct val="90000"/>
              </a:lnSpc>
            </a:pPr>
            <a:r>
              <a:rPr lang="en-US" altLang="en-US">
                <a:latin typeface="Arial" panose="020B0604020202020204" pitchFamily="34" charset="0"/>
              </a:rPr>
              <a:t>Use minimal power</a:t>
            </a:r>
          </a:p>
          <a:p>
            <a:pPr lvl="1">
              <a:lnSpc>
                <a:spcPct val="90000"/>
              </a:lnSpc>
            </a:pPr>
            <a:r>
              <a:rPr lang="en-US" altLang="en-US" sz="2400">
                <a:latin typeface="Arial" panose="020B0604020202020204" pitchFamily="34" charset="0"/>
              </a:rPr>
              <a:t>Resource Depletion/Exhaustion attack </a:t>
            </a:r>
          </a:p>
          <a:p>
            <a:pPr lvl="2">
              <a:lnSpc>
                <a:spcPct val="90000"/>
              </a:lnSpc>
            </a:pPr>
            <a:r>
              <a:rPr lang="en-US" altLang="en-US">
                <a:latin typeface="Arial" panose="020B0604020202020204" pitchFamily="34" charset="0"/>
              </a:rPr>
              <a:t>Shortens the lifespan of the battery, consumes all the power in a battery</a:t>
            </a:r>
          </a:p>
          <a:p>
            <a:pPr lvl="2">
              <a:lnSpc>
                <a:spcPct val="90000"/>
              </a:lnSpc>
            </a:pPr>
            <a:r>
              <a:rPr lang="en-US" altLang="en-US">
                <a:latin typeface="Arial" panose="020B0604020202020204" pitchFamily="34" charset="0"/>
              </a:rPr>
              <a:t>In Ad Hoc networks – attacks cause key routing nodes to fail, and leaving parts of the network unreachable</a:t>
            </a:r>
          </a:p>
          <a:p>
            <a:pPr>
              <a:lnSpc>
                <a:spcPct val="90000"/>
              </a:lnSpc>
            </a:pPr>
            <a:endParaRPr lang="en-US" altLang="en-US" sz="2400">
              <a:latin typeface="Arial" panose="020B0604020202020204" pitchFamily="34" charset="0"/>
            </a:endParaRPr>
          </a:p>
        </p:txBody>
      </p:sp>
    </p:spTree>
    <p:extLst>
      <p:ext uri="{BB962C8B-B14F-4D97-AF65-F5344CB8AC3E}">
        <p14:creationId xmlns:p14="http://schemas.microsoft.com/office/powerpoint/2010/main" val="1116867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04B4CC15-4358-4601-BA59-155D089B7AE6}"/>
              </a:ext>
            </a:extLst>
          </p:cNvPr>
          <p:cNvSpPr>
            <a:spLocks noGrp="1" noChangeArrowheads="1"/>
          </p:cNvSpPr>
          <p:nvPr>
            <p:ph type="title"/>
          </p:nvPr>
        </p:nvSpPr>
        <p:spPr/>
        <p:txBody>
          <a:bodyPr/>
          <a:lstStyle/>
          <a:p>
            <a:r>
              <a:rPr lang="en-US" altLang="en-US" sz="3600" dirty="0"/>
              <a:t>Mobile and Wireless Security Issues</a:t>
            </a:r>
            <a:endParaRPr lang="en-US" altLang="en-US" sz="2400" dirty="0">
              <a:solidFill>
                <a:schemeClr val="folHlink"/>
              </a:solidFill>
            </a:endParaRPr>
          </a:p>
        </p:txBody>
      </p:sp>
      <p:sp>
        <p:nvSpPr>
          <p:cNvPr id="100355" name="Rectangle 3">
            <a:extLst>
              <a:ext uri="{FF2B5EF4-FFF2-40B4-BE49-F238E27FC236}">
                <a16:creationId xmlns:a16="http://schemas.microsoft.com/office/drawing/2014/main" id="{861D613E-993D-468E-A33F-EA986B058A1C}"/>
              </a:ext>
            </a:extLst>
          </p:cNvPr>
          <p:cNvSpPr>
            <a:spLocks noGrp="1" noChangeArrowheads="1"/>
          </p:cNvSpPr>
          <p:nvPr>
            <p:ph idx="1"/>
          </p:nvPr>
        </p:nvSpPr>
        <p:spPr/>
        <p:txBody>
          <a:bodyPr/>
          <a:lstStyle/>
          <a:p>
            <a:r>
              <a:rPr lang="en-US" altLang="en-US" sz="2800">
                <a:latin typeface="Arial" panose="020B0604020202020204" pitchFamily="34" charset="0"/>
              </a:rPr>
              <a:t>Physical Intercept Problems</a:t>
            </a:r>
          </a:p>
          <a:p>
            <a:pPr lvl="1"/>
            <a:r>
              <a:rPr lang="en-US" altLang="en-US" sz="2400">
                <a:latin typeface="Arial" panose="020B0604020202020204" pitchFamily="34" charset="0"/>
              </a:rPr>
              <a:t>Wireless/broadcast</a:t>
            </a:r>
          </a:p>
          <a:p>
            <a:pPr lvl="1"/>
            <a:r>
              <a:rPr lang="en-US" altLang="en-US" sz="2400">
                <a:latin typeface="Arial" panose="020B0604020202020204" pitchFamily="34" charset="0"/>
              </a:rPr>
              <a:t>Mitigation: </a:t>
            </a:r>
          </a:p>
          <a:p>
            <a:pPr lvl="2"/>
            <a:r>
              <a:rPr lang="en-US" altLang="en-US">
                <a:latin typeface="Arial" panose="020B0604020202020204" pitchFamily="34" charset="0"/>
              </a:rPr>
              <a:t>Directional antenna</a:t>
            </a:r>
          </a:p>
          <a:p>
            <a:pPr lvl="2"/>
            <a:r>
              <a:rPr lang="en-US" altLang="en-US">
                <a:latin typeface="Arial" panose="020B0604020202020204" pitchFamily="34" charset="0"/>
              </a:rPr>
              <a:t>Low-power transmissions</a:t>
            </a:r>
          </a:p>
          <a:p>
            <a:pPr lvl="2"/>
            <a:r>
              <a:rPr lang="en-US" altLang="en-US">
                <a:latin typeface="Arial" panose="020B0604020202020204" pitchFamily="34" charset="0"/>
              </a:rPr>
              <a:t>Frequency-hopping/spread spectrum technology</a:t>
            </a:r>
          </a:p>
          <a:p>
            <a:pPr lvl="2"/>
            <a:r>
              <a:rPr lang="en-US" altLang="en-US">
                <a:latin typeface="Arial" panose="020B0604020202020204" pitchFamily="34" charset="0"/>
              </a:rPr>
              <a:t>Encryption techniques at higher layers </a:t>
            </a:r>
          </a:p>
        </p:txBody>
      </p:sp>
    </p:spTree>
    <p:extLst>
      <p:ext uri="{BB962C8B-B14F-4D97-AF65-F5344CB8AC3E}">
        <p14:creationId xmlns:p14="http://schemas.microsoft.com/office/powerpoint/2010/main" val="246302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34DFB1D7-835B-4D34-935D-F3D19FF2A947}"/>
              </a:ext>
            </a:extLst>
          </p:cNvPr>
          <p:cNvSpPr>
            <a:spLocks noGrp="1" noChangeArrowheads="1"/>
          </p:cNvSpPr>
          <p:nvPr>
            <p:ph type="title"/>
          </p:nvPr>
        </p:nvSpPr>
        <p:spPr/>
        <p:txBody>
          <a:bodyPr/>
          <a:lstStyle/>
          <a:p>
            <a:r>
              <a:rPr lang="en-US" altLang="en-US" sz="3600" dirty="0"/>
              <a:t>Mobile and Wireless Security Issues</a:t>
            </a:r>
            <a:endParaRPr lang="en-US" altLang="en-US" sz="2400" dirty="0">
              <a:solidFill>
                <a:schemeClr val="folHlink"/>
              </a:solidFill>
            </a:endParaRPr>
          </a:p>
        </p:txBody>
      </p:sp>
      <p:sp>
        <p:nvSpPr>
          <p:cNvPr id="101379" name="Rectangle 3">
            <a:extLst>
              <a:ext uri="{FF2B5EF4-FFF2-40B4-BE49-F238E27FC236}">
                <a16:creationId xmlns:a16="http://schemas.microsoft.com/office/drawing/2014/main" id="{FFAA0D06-8855-4DF4-B93A-1B88EDBC4C54}"/>
              </a:ext>
            </a:extLst>
          </p:cNvPr>
          <p:cNvSpPr>
            <a:spLocks noGrp="1" noChangeArrowheads="1"/>
          </p:cNvSpPr>
          <p:nvPr>
            <p:ph idx="1"/>
          </p:nvPr>
        </p:nvSpPr>
        <p:spPr/>
        <p:txBody>
          <a:bodyPr/>
          <a:lstStyle/>
          <a:p>
            <a:r>
              <a:rPr lang="en-US" altLang="en-US" sz="2800">
                <a:latin typeface="Arial" panose="020B0604020202020204" pitchFamily="34" charset="0"/>
              </a:rPr>
              <a:t>Theft of Services</a:t>
            </a:r>
          </a:p>
          <a:p>
            <a:r>
              <a:rPr lang="en-US" altLang="en-US" sz="2800">
                <a:latin typeface="Arial" panose="020B0604020202020204" pitchFamily="34" charset="0"/>
              </a:rPr>
              <a:t>War Driving</a:t>
            </a:r>
          </a:p>
          <a:p>
            <a:pPr lvl="1"/>
            <a:r>
              <a:rPr lang="en-US" altLang="en-US" sz="2400">
                <a:latin typeface="Arial" panose="020B0604020202020204" pitchFamily="34" charset="0"/>
              </a:rPr>
              <a:t>Wireless card running some detection software</a:t>
            </a:r>
          </a:p>
          <a:p>
            <a:pPr lvl="1"/>
            <a:r>
              <a:rPr lang="en-US" altLang="en-US" sz="2400">
                <a:latin typeface="Arial" panose="020B0604020202020204" pitchFamily="34" charset="0"/>
              </a:rPr>
              <a:t>GPS</a:t>
            </a:r>
          </a:p>
          <a:p>
            <a:pPr lvl="1"/>
            <a:r>
              <a:rPr lang="en-US" altLang="en-US" sz="2400">
                <a:latin typeface="Arial" panose="020B0604020202020204" pitchFamily="34" charset="0"/>
              </a:rPr>
              <a:t>Driving around: detect the presence of wireless networks, and GPS gives the location for later reference</a:t>
            </a:r>
          </a:p>
          <a:p>
            <a:r>
              <a:rPr lang="en-US" altLang="en-US" sz="2800">
                <a:latin typeface="Arial" panose="020B0604020202020204" pitchFamily="34" charset="0"/>
              </a:rPr>
              <a:t>References (detection software):</a:t>
            </a:r>
          </a:p>
          <a:p>
            <a:pPr lvl="1"/>
            <a:r>
              <a:rPr lang="en-US" altLang="en-US" sz="2400">
                <a:latin typeface="Arial" panose="020B0604020202020204" pitchFamily="34" charset="0"/>
                <a:hlinkClick r:id="rId2"/>
              </a:rPr>
              <a:t>http://www.netstumbler.com/</a:t>
            </a:r>
            <a:endParaRPr lang="en-US" altLang="en-US" sz="2400">
              <a:latin typeface="Arial" panose="020B0604020202020204" pitchFamily="34" charset="0"/>
            </a:endParaRPr>
          </a:p>
          <a:p>
            <a:pPr lvl="1"/>
            <a:r>
              <a:rPr lang="en-US" altLang="en-US" sz="2400">
                <a:latin typeface="Arial" panose="020B0604020202020204" pitchFamily="34" charset="0"/>
                <a:hlinkClick r:id="rId3"/>
              </a:rPr>
              <a:t>http://www.kismetwireless.net/</a:t>
            </a:r>
            <a:r>
              <a:rPr lang="en-US" altLang="en-US" sz="2400">
                <a:latin typeface="Arial" panose="020B0604020202020204" pitchFamily="34" charset="0"/>
              </a:rPr>
              <a:t>  </a:t>
            </a:r>
          </a:p>
          <a:p>
            <a:pPr lvl="1"/>
            <a:r>
              <a:rPr lang="en-US" altLang="en-US" sz="2400">
                <a:latin typeface="Arial" panose="020B0604020202020204" pitchFamily="34" charset="0"/>
                <a:hlinkClick r:id="rId4"/>
              </a:rPr>
              <a:t>http://www.wardriving.com/</a:t>
            </a:r>
            <a:r>
              <a:rPr lang="en-US" altLang="en-US" sz="2400">
                <a:latin typeface="Arial" panose="020B0604020202020204" pitchFamily="34" charset="0"/>
              </a:rPr>
              <a:t> </a:t>
            </a:r>
          </a:p>
        </p:txBody>
      </p:sp>
    </p:spTree>
    <p:extLst>
      <p:ext uri="{BB962C8B-B14F-4D97-AF65-F5344CB8AC3E}">
        <p14:creationId xmlns:p14="http://schemas.microsoft.com/office/powerpoint/2010/main" val="2756240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AA2EBDA3-1537-4E53-8AC4-F87AB2827953}"/>
              </a:ext>
            </a:extLst>
          </p:cNvPr>
          <p:cNvSpPr>
            <a:spLocks noGrp="1" noChangeArrowheads="1"/>
          </p:cNvSpPr>
          <p:nvPr>
            <p:ph type="title"/>
          </p:nvPr>
        </p:nvSpPr>
        <p:spPr/>
        <p:txBody>
          <a:bodyPr/>
          <a:lstStyle/>
          <a:p>
            <a:r>
              <a:rPr lang="en-US" altLang="en-US" sz="3600" dirty="0"/>
              <a:t>Mobile and Wireless Security Issues</a:t>
            </a:r>
            <a:endParaRPr lang="en-US" altLang="en-US" sz="2400" dirty="0">
              <a:solidFill>
                <a:schemeClr val="folHlink"/>
              </a:solidFill>
            </a:endParaRPr>
          </a:p>
        </p:txBody>
      </p:sp>
      <p:sp>
        <p:nvSpPr>
          <p:cNvPr id="102403" name="Rectangle 3">
            <a:extLst>
              <a:ext uri="{FF2B5EF4-FFF2-40B4-BE49-F238E27FC236}">
                <a16:creationId xmlns:a16="http://schemas.microsoft.com/office/drawing/2014/main" id="{BBD4BB0C-7AE1-4327-8A54-F49A669B04DB}"/>
              </a:ext>
            </a:extLst>
          </p:cNvPr>
          <p:cNvSpPr>
            <a:spLocks noGrp="1" noChangeArrowheads="1"/>
          </p:cNvSpPr>
          <p:nvPr>
            <p:ph idx="1"/>
          </p:nvPr>
        </p:nvSpPr>
        <p:spPr/>
        <p:txBody>
          <a:bodyPr/>
          <a:lstStyle/>
          <a:p>
            <a:r>
              <a:rPr lang="en-US" altLang="en-US" sz="2800">
                <a:latin typeface="Arial" panose="020B0604020202020204" pitchFamily="34" charset="0"/>
              </a:rPr>
              <a:t>War Walking</a:t>
            </a:r>
          </a:p>
          <a:p>
            <a:pPr lvl="1"/>
            <a:r>
              <a:rPr lang="en-US" altLang="en-US" sz="2400">
                <a:latin typeface="Arial" panose="020B0604020202020204" pitchFamily="34" charset="0"/>
              </a:rPr>
              <a:t>Lightweight computer: PDA PocketPC, laptop</a:t>
            </a:r>
          </a:p>
          <a:p>
            <a:pPr lvl="1"/>
            <a:r>
              <a:rPr lang="en-US" altLang="en-US" sz="2400">
                <a:latin typeface="Arial" panose="020B0604020202020204" pitchFamily="34" charset="0"/>
              </a:rPr>
              <a:t>Walking around</a:t>
            </a:r>
          </a:p>
          <a:p>
            <a:r>
              <a:rPr lang="en-US" altLang="en-US" sz="2800">
                <a:latin typeface="Arial" panose="020B0604020202020204" pitchFamily="34" charset="0"/>
              </a:rPr>
              <a:t>War Chalking (symbols)</a:t>
            </a:r>
          </a:p>
          <a:p>
            <a:pPr lvl="1"/>
            <a:r>
              <a:rPr lang="en-US" altLang="en-US" sz="2400">
                <a:latin typeface="Arial" panose="020B0604020202020204" pitchFamily="34" charset="0"/>
              </a:rPr>
              <a:t>Open network</a:t>
            </a:r>
          </a:p>
          <a:p>
            <a:pPr lvl="1"/>
            <a:r>
              <a:rPr lang="en-US" altLang="en-US" sz="2400">
                <a:latin typeface="Arial" panose="020B0604020202020204" pitchFamily="34" charset="0"/>
              </a:rPr>
              <a:t>Closed networks</a:t>
            </a:r>
          </a:p>
          <a:p>
            <a:pPr lvl="1"/>
            <a:r>
              <a:rPr lang="en-US" altLang="en-US" sz="2400">
                <a:latin typeface="Arial" panose="020B0604020202020204" pitchFamily="34" charset="0"/>
              </a:rPr>
              <a:t>WEP (Wired Equivalent Privacy) password protected network</a:t>
            </a:r>
          </a:p>
          <a:p>
            <a:endParaRPr lang="en-US" altLang="en-US" sz="2800">
              <a:latin typeface="Arial" panose="020B0604020202020204" pitchFamily="34" charset="0"/>
            </a:endParaRPr>
          </a:p>
        </p:txBody>
      </p:sp>
    </p:spTree>
    <p:extLst>
      <p:ext uri="{BB962C8B-B14F-4D97-AF65-F5344CB8AC3E}">
        <p14:creationId xmlns:p14="http://schemas.microsoft.com/office/powerpoint/2010/main" val="2684983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A3AF2B9C-7C54-4829-84AB-5FF61141175F}"/>
              </a:ext>
            </a:extLst>
          </p:cNvPr>
          <p:cNvSpPr>
            <a:spLocks noGrp="1" noChangeArrowheads="1"/>
          </p:cNvSpPr>
          <p:nvPr>
            <p:ph type="title"/>
          </p:nvPr>
        </p:nvSpPr>
        <p:spPr/>
        <p:txBody>
          <a:bodyPr/>
          <a:lstStyle/>
          <a:p>
            <a:r>
              <a:rPr lang="en-US" altLang="en-US" sz="3600" dirty="0"/>
              <a:t>Problems in Ad Hoc Networks</a:t>
            </a:r>
          </a:p>
        </p:txBody>
      </p:sp>
      <p:sp>
        <p:nvSpPr>
          <p:cNvPr id="103427" name="Rectangle 3">
            <a:extLst>
              <a:ext uri="{FF2B5EF4-FFF2-40B4-BE49-F238E27FC236}">
                <a16:creationId xmlns:a16="http://schemas.microsoft.com/office/drawing/2014/main" id="{EB5BB616-D690-4E18-A16C-98D6FD985722}"/>
              </a:ext>
            </a:extLst>
          </p:cNvPr>
          <p:cNvSpPr>
            <a:spLocks noGrp="1" noChangeArrowheads="1"/>
          </p:cNvSpPr>
          <p:nvPr>
            <p:ph idx="1"/>
          </p:nvPr>
        </p:nvSpPr>
        <p:spPr/>
        <p:txBody>
          <a:bodyPr/>
          <a:lstStyle/>
          <a:p>
            <a:r>
              <a:rPr lang="en-US" altLang="en-US" sz="2800">
                <a:latin typeface="Arial" panose="020B0604020202020204" pitchFamily="34" charset="0"/>
              </a:rPr>
              <a:t>Problems in Ad Hoc Networks</a:t>
            </a:r>
          </a:p>
          <a:p>
            <a:pPr lvl="1"/>
            <a:r>
              <a:rPr lang="en-US" altLang="en-US" sz="2400">
                <a:latin typeface="Arial" panose="020B0604020202020204" pitchFamily="34" charset="0"/>
              </a:rPr>
              <a:t>Data pass through several other Ad Hoc networks</a:t>
            </a:r>
          </a:p>
          <a:p>
            <a:pPr lvl="1"/>
            <a:r>
              <a:rPr lang="en-US" altLang="en-US" sz="2400">
                <a:latin typeface="Arial" panose="020B0604020202020204" pitchFamily="34" charset="0"/>
              </a:rPr>
              <a:t>Man in the middle attack to copy or corrupt data in transit</a:t>
            </a:r>
          </a:p>
          <a:p>
            <a:r>
              <a:rPr lang="en-US" altLang="en-US" sz="2800">
                <a:latin typeface="Arial" panose="020B0604020202020204" pitchFamily="34" charset="0"/>
              </a:rPr>
              <a:t>Routing (risks)</a:t>
            </a:r>
          </a:p>
          <a:p>
            <a:pPr lvl="1"/>
            <a:r>
              <a:rPr lang="en-US" altLang="en-US" sz="2400">
                <a:latin typeface="Arial" panose="020B0604020202020204" pitchFamily="34" charset="0"/>
              </a:rPr>
              <a:t>Spoofing</a:t>
            </a:r>
          </a:p>
          <a:p>
            <a:pPr lvl="2"/>
            <a:r>
              <a:rPr lang="en-US" altLang="en-US" sz="2000">
                <a:latin typeface="Arial" panose="020B0604020202020204" pitchFamily="34" charset="0"/>
              </a:rPr>
              <a:t>ARP Spoofing: request an address and pass data to impersonator</a:t>
            </a:r>
          </a:p>
          <a:p>
            <a:pPr lvl="1"/>
            <a:r>
              <a:rPr lang="en-US" altLang="en-US" sz="2400">
                <a:latin typeface="Arial" panose="020B0604020202020204" pitchFamily="34" charset="0"/>
              </a:rPr>
              <a:t>ARP cache poisoning: actively corrupt data as it pass through</a:t>
            </a:r>
          </a:p>
          <a:p>
            <a:pPr lvl="1"/>
            <a:r>
              <a:rPr lang="en-US" altLang="en-US" sz="2400">
                <a:latin typeface="Arial" panose="020B0604020202020204" pitchFamily="34" charset="0"/>
              </a:rPr>
              <a:t>Resource-exhaustion attack</a:t>
            </a:r>
          </a:p>
          <a:p>
            <a:pPr lvl="1"/>
            <a:endParaRPr lang="en-US" altLang="en-US" sz="2400">
              <a:latin typeface="Arial" panose="020B0604020202020204" pitchFamily="34" charset="0"/>
            </a:endParaRPr>
          </a:p>
        </p:txBody>
      </p:sp>
    </p:spTree>
    <p:extLst>
      <p:ext uri="{BB962C8B-B14F-4D97-AF65-F5344CB8AC3E}">
        <p14:creationId xmlns:p14="http://schemas.microsoft.com/office/powerpoint/2010/main" val="3436535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9EDD7F53-B04F-45B8-8882-408ED41E1383}"/>
              </a:ext>
            </a:extLst>
          </p:cNvPr>
          <p:cNvSpPr>
            <a:spLocks noGrp="1" noChangeArrowheads="1"/>
          </p:cNvSpPr>
          <p:nvPr>
            <p:ph type="title"/>
          </p:nvPr>
        </p:nvSpPr>
        <p:spPr/>
        <p:txBody>
          <a:bodyPr/>
          <a:lstStyle/>
          <a:p>
            <a:r>
              <a:rPr lang="en-US" altLang="en-US" sz="3600" dirty="0"/>
              <a:t>Problems in Ad Hoc Networks</a:t>
            </a:r>
            <a:endParaRPr lang="en-US" altLang="en-US" sz="3600" dirty="0">
              <a:solidFill>
                <a:schemeClr val="folHlink"/>
              </a:solidFill>
            </a:endParaRPr>
          </a:p>
        </p:txBody>
      </p:sp>
      <p:sp>
        <p:nvSpPr>
          <p:cNvPr id="104451" name="Rectangle 3">
            <a:extLst>
              <a:ext uri="{FF2B5EF4-FFF2-40B4-BE49-F238E27FC236}">
                <a16:creationId xmlns:a16="http://schemas.microsoft.com/office/drawing/2014/main" id="{DC1F4E55-123C-4ED6-ACFB-564BD96F3634}"/>
              </a:ext>
            </a:extLst>
          </p:cNvPr>
          <p:cNvSpPr>
            <a:spLocks noGrp="1" noChangeArrowheads="1"/>
          </p:cNvSpPr>
          <p:nvPr>
            <p:ph idx="1"/>
          </p:nvPr>
        </p:nvSpPr>
        <p:spPr/>
        <p:txBody>
          <a:bodyPr/>
          <a:lstStyle/>
          <a:p>
            <a:pPr>
              <a:lnSpc>
                <a:spcPct val="90000"/>
              </a:lnSpc>
            </a:pPr>
            <a:r>
              <a:rPr lang="en-US" altLang="en-US">
                <a:latin typeface="Arial" panose="020B0604020202020204" pitchFamily="34" charset="0"/>
              </a:rPr>
              <a:t>Key management</a:t>
            </a:r>
          </a:p>
          <a:p>
            <a:pPr lvl="1">
              <a:lnSpc>
                <a:spcPct val="90000"/>
              </a:lnSpc>
            </a:pPr>
            <a:r>
              <a:rPr lang="en-US" altLang="en-US">
                <a:latin typeface="Arial" panose="020B0604020202020204" pitchFamily="34" charset="0"/>
              </a:rPr>
              <a:t>Encryption and Authentication</a:t>
            </a:r>
          </a:p>
          <a:p>
            <a:pPr lvl="1">
              <a:lnSpc>
                <a:spcPct val="90000"/>
              </a:lnSpc>
            </a:pPr>
            <a:r>
              <a:rPr lang="en-US" altLang="en-US">
                <a:latin typeface="Arial" panose="020B0604020202020204" pitchFamily="34" charset="0"/>
              </a:rPr>
              <a:t>Creating, sharing, storing, encryption keys</a:t>
            </a:r>
          </a:p>
          <a:p>
            <a:pPr>
              <a:lnSpc>
                <a:spcPct val="90000"/>
              </a:lnSpc>
            </a:pPr>
            <a:r>
              <a:rPr lang="en-US" altLang="en-US">
                <a:latin typeface="Arial" panose="020B0604020202020204" pitchFamily="34" charset="0"/>
              </a:rPr>
              <a:t>Private key encryption (symmetric)</a:t>
            </a:r>
          </a:p>
          <a:p>
            <a:pPr>
              <a:lnSpc>
                <a:spcPct val="90000"/>
              </a:lnSpc>
              <a:buFont typeface="Wingdings" panose="05000000000000000000" pitchFamily="2" charset="2"/>
              <a:buNone/>
            </a:pPr>
            <a:r>
              <a:rPr lang="en-US" altLang="en-US">
                <a:latin typeface="Arial" panose="020B0604020202020204" pitchFamily="34" charset="0"/>
              </a:rPr>
              <a:t>   	  P – plaintext		C - ciphertext</a:t>
            </a:r>
          </a:p>
          <a:p>
            <a:pPr>
              <a:lnSpc>
                <a:spcPct val="90000"/>
              </a:lnSpc>
              <a:buFont typeface="Wingdings" panose="05000000000000000000" pitchFamily="2" charset="2"/>
              <a:buNone/>
            </a:pPr>
            <a:r>
              <a:rPr lang="en-US" altLang="en-US">
                <a:latin typeface="Arial" panose="020B0604020202020204" pitchFamily="34" charset="0"/>
              </a:rPr>
              <a:t>	  C = E</a:t>
            </a:r>
            <a:r>
              <a:rPr lang="en-US" altLang="en-US" baseline="-25000">
                <a:latin typeface="Arial" panose="020B0604020202020204" pitchFamily="34" charset="0"/>
              </a:rPr>
              <a:t>k</a:t>
            </a:r>
            <a:r>
              <a:rPr lang="en-US" altLang="en-US">
                <a:latin typeface="Arial" panose="020B0604020202020204" pitchFamily="34" charset="0"/>
              </a:rPr>
              <a:t>(P)		P = D</a:t>
            </a:r>
            <a:r>
              <a:rPr lang="en-US" altLang="en-US" baseline="-25000">
                <a:latin typeface="Arial" panose="020B0604020202020204" pitchFamily="34" charset="0"/>
              </a:rPr>
              <a:t>k</a:t>
            </a:r>
            <a:r>
              <a:rPr lang="en-US" altLang="en-US">
                <a:latin typeface="Arial" panose="020B0604020202020204" pitchFamily="34" charset="0"/>
              </a:rPr>
              <a:t>(C)</a:t>
            </a:r>
          </a:p>
          <a:p>
            <a:pPr>
              <a:lnSpc>
                <a:spcPct val="90000"/>
              </a:lnSpc>
            </a:pPr>
            <a:r>
              <a:rPr lang="en-US" altLang="en-US">
                <a:latin typeface="Arial" panose="020B0604020202020204" pitchFamily="34" charset="0"/>
              </a:rPr>
              <a:t>Public key encryption (asymmetric)</a:t>
            </a:r>
          </a:p>
          <a:p>
            <a:pPr lvl="2">
              <a:lnSpc>
                <a:spcPct val="90000"/>
              </a:lnSpc>
            </a:pPr>
            <a:r>
              <a:rPr lang="en-US" altLang="en-US">
                <a:latin typeface="Arial" panose="020B0604020202020204" pitchFamily="34" charset="0"/>
              </a:rPr>
              <a:t>C = E</a:t>
            </a:r>
            <a:r>
              <a:rPr lang="en-US" altLang="en-US" sz="3200" baseline="-25000">
                <a:latin typeface="Arial" panose="020B0604020202020204" pitchFamily="34" charset="0"/>
              </a:rPr>
              <a:t>private</a:t>
            </a:r>
            <a:r>
              <a:rPr lang="en-US" altLang="en-US">
                <a:latin typeface="Arial" panose="020B0604020202020204" pitchFamily="34" charset="0"/>
              </a:rPr>
              <a:t>(P)        P = D</a:t>
            </a:r>
            <a:r>
              <a:rPr lang="en-US" altLang="en-US" sz="3200" baseline="-25000">
                <a:latin typeface="Arial" panose="020B0604020202020204" pitchFamily="34" charset="0"/>
              </a:rPr>
              <a:t>public</a:t>
            </a:r>
            <a:r>
              <a:rPr lang="en-US" altLang="en-US">
                <a:latin typeface="Arial" panose="020B0604020202020204" pitchFamily="34" charset="0"/>
              </a:rPr>
              <a:t>(C)</a:t>
            </a:r>
          </a:p>
          <a:p>
            <a:pPr lvl="2">
              <a:lnSpc>
                <a:spcPct val="90000"/>
              </a:lnSpc>
            </a:pPr>
            <a:r>
              <a:rPr lang="en-US" altLang="en-US">
                <a:latin typeface="Arial" panose="020B0604020202020204" pitchFamily="34" charset="0"/>
              </a:rPr>
              <a:t>C = E</a:t>
            </a:r>
            <a:r>
              <a:rPr lang="en-US" altLang="en-US" sz="3200" baseline="-25000">
                <a:latin typeface="Arial" panose="020B0604020202020204" pitchFamily="34" charset="0"/>
              </a:rPr>
              <a:t>public</a:t>
            </a:r>
            <a:r>
              <a:rPr lang="en-US" altLang="en-US">
                <a:latin typeface="Arial" panose="020B0604020202020204" pitchFamily="34" charset="0"/>
              </a:rPr>
              <a:t>(P)          P=D</a:t>
            </a:r>
            <a:r>
              <a:rPr lang="en-US" altLang="en-US" sz="3200" baseline="-25000">
                <a:latin typeface="Arial" panose="020B0604020202020204" pitchFamily="34" charset="0"/>
              </a:rPr>
              <a:t>private</a:t>
            </a:r>
            <a:r>
              <a:rPr lang="en-US" altLang="en-US">
                <a:latin typeface="Arial" panose="020B0604020202020204" pitchFamily="34" charset="0"/>
              </a:rPr>
              <a:t>( C ) </a:t>
            </a:r>
          </a:p>
          <a:p>
            <a:pPr>
              <a:lnSpc>
                <a:spcPct val="90000"/>
              </a:lnSpc>
              <a:buFont typeface="Wingdings" panose="05000000000000000000" pitchFamily="2" charset="2"/>
              <a:buChar char="q"/>
            </a:pPr>
            <a:r>
              <a:rPr lang="en-US" altLang="en-US">
                <a:latin typeface="Arial" panose="020B0604020202020204" pitchFamily="34" charset="0"/>
              </a:rPr>
              <a:t>Prekeying: not practical </a:t>
            </a:r>
          </a:p>
        </p:txBody>
      </p:sp>
    </p:spTree>
    <p:extLst>
      <p:ext uri="{BB962C8B-B14F-4D97-AF65-F5344CB8AC3E}">
        <p14:creationId xmlns:p14="http://schemas.microsoft.com/office/powerpoint/2010/main" val="241671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9BC38-3CE5-4886-8100-894817C2D8D2}"/>
              </a:ext>
            </a:extLst>
          </p:cNvPr>
          <p:cNvSpPr>
            <a:spLocks noGrp="1"/>
          </p:cNvSpPr>
          <p:nvPr>
            <p:ph type="title"/>
          </p:nvPr>
        </p:nvSpPr>
        <p:spPr/>
        <p:txBody>
          <a:bodyPr/>
          <a:lstStyle/>
          <a:p>
            <a:r>
              <a:rPr lang="en-US" altLang="en-US" sz="4000" dirty="0"/>
              <a:t>Mobile and Wireless Security</a:t>
            </a:r>
            <a:endParaRPr lang="en-US" dirty="0"/>
          </a:p>
        </p:txBody>
      </p:sp>
      <p:sp>
        <p:nvSpPr>
          <p:cNvPr id="3" name="Content Placeholder 2">
            <a:extLst>
              <a:ext uri="{FF2B5EF4-FFF2-40B4-BE49-F238E27FC236}">
                <a16:creationId xmlns:a16="http://schemas.microsoft.com/office/drawing/2014/main" id="{CF738BA5-1F60-4758-85E1-32C3EC747845}"/>
              </a:ext>
            </a:extLst>
          </p:cNvPr>
          <p:cNvSpPr>
            <a:spLocks noGrp="1"/>
          </p:cNvSpPr>
          <p:nvPr>
            <p:ph idx="1"/>
          </p:nvPr>
        </p:nvSpPr>
        <p:spPr/>
        <p:txBody>
          <a:bodyPr/>
          <a:lstStyle/>
          <a:p>
            <a:r>
              <a:rPr lang="en-US" altLang="en-US" dirty="0">
                <a:latin typeface="Arial" panose="020B0604020202020204" pitchFamily="34" charset="0"/>
              </a:rPr>
              <a:t>Various Security Risks</a:t>
            </a:r>
          </a:p>
          <a:p>
            <a:r>
              <a:rPr lang="en-US" altLang="en-US" dirty="0">
                <a:latin typeface="Arial" panose="020B0604020202020204" pitchFamily="34" charset="0"/>
              </a:rPr>
              <a:t>Traditional Security Issues</a:t>
            </a:r>
          </a:p>
          <a:p>
            <a:r>
              <a:rPr lang="en-US" altLang="en-US" dirty="0">
                <a:latin typeface="Arial" panose="020B0604020202020204" pitchFamily="34" charset="0"/>
              </a:rPr>
              <a:t>Mobile and Wireless Security Issues </a:t>
            </a:r>
          </a:p>
          <a:p>
            <a:r>
              <a:rPr lang="en-US" altLang="en-US" dirty="0">
                <a:latin typeface="Arial" panose="020B0604020202020204" pitchFamily="34" charset="0"/>
              </a:rPr>
              <a:t>Problems in Ad Hoc Networks</a:t>
            </a:r>
          </a:p>
          <a:p>
            <a:r>
              <a:rPr lang="en-US" altLang="en-US" dirty="0">
                <a:latin typeface="Arial" panose="020B0604020202020204" pitchFamily="34" charset="0"/>
              </a:rPr>
              <a:t>Additional Types of Attacks</a:t>
            </a:r>
          </a:p>
          <a:p>
            <a:endParaRPr lang="en-US" dirty="0"/>
          </a:p>
        </p:txBody>
      </p:sp>
    </p:spTree>
    <p:extLst>
      <p:ext uri="{BB962C8B-B14F-4D97-AF65-F5344CB8AC3E}">
        <p14:creationId xmlns:p14="http://schemas.microsoft.com/office/powerpoint/2010/main" val="3286715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0768CC68-A072-417D-98AA-615B26B28567}"/>
              </a:ext>
            </a:extLst>
          </p:cNvPr>
          <p:cNvSpPr>
            <a:spLocks noGrp="1" noChangeArrowheads="1"/>
          </p:cNvSpPr>
          <p:nvPr>
            <p:ph type="title"/>
          </p:nvPr>
        </p:nvSpPr>
        <p:spPr/>
        <p:txBody>
          <a:bodyPr/>
          <a:lstStyle/>
          <a:p>
            <a:r>
              <a:rPr lang="en-US" altLang="en-US" sz="3600" dirty="0"/>
              <a:t>Problems in Ad Hoc Networks</a:t>
            </a:r>
            <a:endParaRPr lang="en-US" altLang="en-US" sz="3600" dirty="0">
              <a:solidFill>
                <a:schemeClr val="folHlink"/>
              </a:solidFill>
            </a:endParaRPr>
          </a:p>
        </p:txBody>
      </p:sp>
      <p:sp>
        <p:nvSpPr>
          <p:cNvPr id="105475" name="Rectangle 3">
            <a:extLst>
              <a:ext uri="{FF2B5EF4-FFF2-40B4-BE49-F238E27FC236}">
                <a16:creationId xmlns:a16="http://schemas.microsoft.com/office/drawing/2014/main" id="{73C67AE3-07C7-4FDB-BF89-B1D10C6E50D5}"/>
              </a:ext>
            </a:extLst>
          </p:cNvPr>
          <p:cNvSpPr>
            <a:spLocks noGrp="1" noChangeArrowheads="1"/>
          </p:cNvSpPr>
          <p:nvPr>
            <p:ph idx="1"/>
          </p:nvPr>
        </p:nvSpPr>
        <p:spPr/>
        <p:txBody>
          <a:bodyPr/>
          <a:lstStyle/>
          <a:p>
            <a:r>
              <a:rPr lang="en-US" altLang="en-US" sz="2800">
                <a:latin typeface="Arial" panose="020B0604020202020204" pitchFamily="34" charset="0"/>
              </a:rPr>
              <a:t>Reconfiguring</a:t>
            </a:r>
          </a:p>
          <a:p>
            <a:pPr lvl="1"/>
            <a:r>
              <a:rPr lang="en-US" altLang="en-US">
                <a:latin typeface="Arial" panose="020B0604020202020204" pitchFamily="34" charset="0"/>
              </a:rPr>
              <a:t>Dynamic nature </a:t>
            </a:r>
          </a:p>
          <a:p>
            <a:pPr lvl="1"/>
            <a:r>
              <a:rPr lang="en-US" altLang="en-US">
                <a:latin typeface="Arial" panose="020B0604020202020204" pitchFamily="34" charset="0"/>
              </a:rPr>
              <a:t>Topology changes over time</a:t>
            </a:r>
          </a:p>
          <a:p>
            <a:pPr lvl="1"/>
            <a:r>
              <a:rPr lang="en-US" altLang="en-US">
                <a:latin typeface="Arial" panose="020B0604020202020204" pitchFamily="34" charset="0"/>
              </a:rPr>
              <a:t>Route may no longer work</a:t>
            </a:r>
          </a:p>
          <a:p>
            <a:r>
              <a:rPr lang="en-US" altLang="en-US" sz="2800">
                <a:latin typeface="Arial" panose="020B0604020202020204" pitchFamily="34" charset="0"/>
              </a:rPr>
              <a:t>Hostile Environment</a:t>
            </a:r>
          </a:p>
          <a:p>
            <a:pPr lvl="1"/>
            <a:r>
              <a:rPr lang="en-US" altLang="en-US">
                <a:latin typeface="Arial" panose="020B0604020202020204" pitchFamily="34" charset="0"/>
              </a:rPr>
              <a:t>Unsecured physical locations (coffee shops, airports, etc)</a:t>
            </a:r>
          </a:p>
          <a:p>
            <a:pPr lvl="1"/>
            <a:r>
              <a:rPr lang="en-US" altLang="en-US">
                <a:latin typeface="Arial" panose="020B0604020202020204" pitchFamily="34" charset="0"/>
              </a:rPr>
              <a:t> Ad Hoc networks of soldiers</a:t>
            </a:r>
          </a:p>
        </p:txBody>
      </p:sp>
    </p:spTree>
    <p:extLst>
      <p:ext uri="{BB962C8B-B14F-4D97-AF65-F5344CB8AC3E}">
        <p14:creationId xmlns:p14="http://schemas.microsoft.com/office/powerpoint/2010/main" val="286744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57C7CA47-37D8-48C3-8F7D-1DE8A7E7DA1E}"/>
              </a:ext>
            </a:extLst>
          </p:cNvPr>
          <p:cNvSpPr>
            <a:spLocks noGrp="1" noChangeArrowheads="1"/>
          </p:cNvSpPr>
          <p:nvPr>
            <p:ph type="title"/>
          </p:nvPr>
        </p:nvSpPr>
        <p:spPr/>
        <p:txBody>
          <a:bodyPr/>
          <a:lstStyle/>
          <a:p>
            <a:r>
              <a:rPr lang="en-US" altLang="en-US" sz="3600" dirty="0"/>
              <a:t>Additional Types of Attacks</a:t>
            </a:r>
          </a:p>
        </p:txBody>
      </p:sp>
      <p:sp>
        <p:nvSpPr>
          <p:cNvPr id="108547" name="Rectangle 3">
            <a:extLst>
              <a:ext uri="{FF2B5EF4-FFF2-40B4-BE49-F238E27FC236}">
                <a16:creationId xmlns:a16="http://schemas.microsoft.com/office/drawing/2014/main" id="{DFF02555-A124-4BA0-9BF5-EAA061B60A40}"/>
              </a:ext>
            </a:extLst>
          </p:cNvPr>
          <p:cNvSpPr>
            <a:spLocks noGrp="1" noChangeArrowheads="1"/>
          </p:cNvSpPr>
          <p:nvPr>
            <p:ph idx="1"/>
          </p:nvPr>
        </p:nvSpPr>
        <p:spPr/>
        <p:txBody>
          <a:bodyPr/>
          <a:lstStyle/>
          <a:p>
            <a:r>
              <a:rPr lang="en-US" altLang="en-US" sz="2800">
                <a:latin typeface="Arial" panose="020B0604020202020204" pitchFamily="34" charset="0"/>
              </a:rPr>
              <a:t>“Man in the Middle” Attacks</a:t>
            </a:r>
          </a:p>
          <a:p>
            <a:r>
              <a:rPr lang="en-US" altLang="en-US" sz="2800">
                <a:latin typeface="Arial" panose="020B0604020202020204" pitchFamily="34" charset="0"/>
              </a:rPr>
              <a:t>Traffic Analysis</a:t>
            </a:r>
          </a:p>
          <a:p>
            <a:r>
              <a:rPr lang="en-US" altLang="en-US" sz="2800">
                <a:latin typeface="Arial" panose="020B0604020202020204" pitchFamily="34" charset="0"/>
              </a:rPr>
              <a:t>Replay Attacks</a:t>
            </a:r>
          </a:p>
          <a:p>
            <a:pPr lvl="1"/>
            <a:r>
              <a:rPr lang="en-US" altLang="en-US" sz="2400">
                <a:latin typeface="Arial" panose="020B0604020202020204" pitchFamily="34" charset="0"/>
              </a:rPr>
              <a:t>Reusing data in a packet observed by a malicious node</a:t>
            </a:r>
          </a:p>
          <a:p>
            <a:r>
              <a:rPr lang="en-US" altLang="en-US" sz="2800">
                <a:latin typeface="Arial" panose="020B0604020202020204" pitchFamily="34" charset="0"/>
              </a:rPr>
              <a:t>Buffer-Overflow Attacks</a:t>
            </a:r>
          </a:p>
          <a:p>
            <a:pPr lvl="1"/>
            <a:r>
              <a:rPr lang="en-US" altLang="en-US" sz="2400">
                <a:latin typeface="Arial" panose="020B0604020202020204" pitchFamily="34" charset="0"/>
              </a:rPr>
              <a:t>Extra data cause the program to execute different code by changing variables values, program flow, or similar</a:t>
            </a:r>
          </a:p>
        </p:txBody>
      </p:sp>
    </p:spTree>
    <p:extLst>
      <p:ext uri="{BB962C8B-B14F-4D97-AF65-F5344CB8AC3E}">
        <p14:creationId xmlns:p14="http://schemas.microsoft.com/office/powerpoint/2010/main" val="3233437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3">
            <a:extLst>
              <a:ext uri="{FF2B5EF4-FFF2-40B4-BE49-F238E27FC236}">
                <a16:creationId xmlns:a16="http://schemas.microsoft.com/office/drawing/2014/main" id="{5A43084F-33AF-4FAA-BA6C-7BB4CB635EB8}"/>
              </a:ext>
            </a:extLst>
          </p:cNvPr>
          <p:cNvSpPr>
            <a:spLocks noChangeArrowheads="1"/>
          </p:cNvSpPr>
          <p:nvPr/>
        </p:nvSpPr>
        <p:spPr bwMode="auto">
          <a:xfrm>
            <a:off x="198438" y="1298575"/>
            <a:ext cx="1619250" cy="4781550"/>
          </a:xfrm>
          <a:prstGeom prst="roundRect">
            <a:avLst>
              <a:gd name="adj" fmla="val 3505"/>
            </a:avLst>
          </a:prstGeom>
          <a:gradFill rotWithShape="0">
            <a:gsLst>
              <a:gs pos="0">
                <a:srgbClr val="83D1F5"/>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1437" tIns="45717" rIns="91437" bIns="45717"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cs typeface="Arial" panose="020B0604020202020204" pitchFamily="34" charset="0"/>
            </a:endParaRPr>
          </a:p>
        </p:txBody>
      </p:sp>
      <p:sp>
        <p:nvSpPr>
          <p:cNvPr id="28675" name="Text Box 4">
            <a:extLst>
              <a:ext uri="{FF2B5EF4-FFF2-40B4-BE49-F238E27FC236}">
                <a16:creationId xmlns:a16="http://schemas.microsoft.com/office/drawing/2014/main" id="{F179A1C1-68D5-4CE0-A652-53B0BAA3453E}"/>
              </a:ext>
            </a:extLst>
          </p:cNvPr>
          <p:cNvSpPr txBox="1">
            <a:spLocks noChangeArrowheads="1"/>
          </p:cNvSpPr>
          <p:nvPr/>
        </p:nvSpPr>
        <p:spPr bwMode="auto">
          <a:xfrm>
            <a:off x="236538" y="1349375"/>
            <a:ext cx="15811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9997" tIns="91437" rIns="89997" bIns="46797"/>
          <a:lstStyle>
            <a:lvl1pPr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panose="020B0604020202020204" pitchFamily="34" charset="0"/>
              </a:defRPr>
            </a:lvl1pPr>
            <a:lvl2pPr marL="742950" indent="-28575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defRPr>
            </a:lvl2pPr>
            <a:lvl3pPr marL="11430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defRPr>
            </a:lvl3pPr>
            <a:lvl4pPr marL="16002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4pPr>
            <a:lvl5pPr marL="20574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9pPr>
          </a:lstStyle>
          <a:p>
            <a:pPr eaLnBrk="1" hangingPunct="1">
              <a:lnSpc>
                <a:spcPct val="102000"/>
              </a:lnSpc>
              <a:spcBef>
                <a:spcPct val="0"/>
              </a:spcBef>
              <a:buFontTx/>
              <a:buNone/>
            </a:pPr>
            <a:r>
              <a:rPr lang="en-US" altLang="en-US" sz="1800" b="1">
                <a:solidFill>
                  <a:srgbClr val="000000"/>
                </a:solidFill>
                <a:cs typeface="Arial" panose="020B0604020202020204" pitchFamily="34" charset="0"/>
              </a:rPr>
              <a:t>Mobile devices are shared more often</a:t>
            </a:r>
          </a:p>
        </p:txBody>
      </p:sp>
      <p:sp>
        <p:nvSpPr>
          <p:cNvPr id="28676" name="Rectangle 5">
            <a:extLst>
              <a:ext uri="{FF2B5EF4-FFF2-40B4-BE49-F238E27FC236}">
                <a16:creationId xmlns:a16="http://schemas.microsoft.com/office/drawing/2014/main" id="{8139A4BF-B39E-441A-A2E9-9B6F4E8B0FF8}"/>
              </a:ext>
            </a:extLst>
          </p:cNvPr>
          <p:cNvSpPr>
            <a:spLocks noChangeArrowheads="1"/>
          </p:cNvSpPr>
          <p:nvPr/>
        </p:nvSpPr>
        <p:spPr bwMode="auto">
          <a:xfrm>
            <a:off x="228600" y="2598738"/>
            <a:ext cx="1350963"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7" tIns="45717" rIns="91437" bIns="45717"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200">
              <a:solidFill>
                <a:srgbClr val="000000"/>
              </a:solidFill>
              <a:cs typeface="Arial" panose="020B0604020202020204" pitchFamily="34" charset="0"/>
            </a:endParaRPr>
          </a:p>
        </p:txBody>
      </p:sp>
      <p:pic>
        <p:nvPicPr>
          <p:cNvPr id="28677" name="Picture 6">
            <a:extLst>
              <a:ext uri="{FF2B5EF4-FFF2-40B4-BE49-F238E27FC236}">
                <a16:creationId xmlns:a16="http://schemas.microsoft.com/office/drawing/2014/main" id="{FF58BC3C-8ADB-4073-A4D5-11B43178E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4811713"/>
            <a:ext cx="135731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pic>
      <p:sp>
        <p:nvSpPr>
          <p:cNvPr id="28678" name="AutoShape 9">
            <a:extLst>
              <a:ext uri="{FF2B5EF4-FFF2-40B4-BE49-F238E27FC236}">
                <a16:creationId xmlns:a16="http://schemas.microsoft.com/office/drawing/2014/main" id="{6FEA0DC3-5CE4-46E7-8BBA-FEA11B0C0E49}"/>
              </a:ext>
            </a:extLst>
          </p:cNvPr>
          <p:cNvSpPr>
            <a:spLocks noChangeArrowheads="1"/>
          </p:cNvSpPr>
          <p:nvPr/>
        </p:nvSpPr>
        <p:spPr bwMode="auto">
          <a:xfrm>
            <a:off x="5473700" y="1298575"/>
            <a:ext cx="1619250" cy="4781550"/>
          </a:xfrm>
          <a:prstGeom prst="roundRect">
            <a:avLst>
              <a:gd name="adj" fmla="val 3505"/>
            </a:avLst>
          </a:prstGeom>
          <a:gradFill rotWithShape="0">
            <a:gsLst>
              <a:gs pos="0">
                <a:srgbClr val="83D1F5"/>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1437" tIns="45717" rIns="91437" bIns="45717"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cs typeface="Arial" panose="020B0604020202020204" pitchFamily="34" charset="0"/>
            </a:endParaRPr>
          </a:p>
        </p:txBody>
      </p:sp>
      <p:sp>
        <p:nvSpPr>
          <p:cNvPr id="28679" name="Text Box 10">
            <a:extLst>
              <a:ext uri="{FF2B5EF4-FFF2-40B4-BE49-F238E27FC236}">
                <a16:creationId xmlns:a16="http://schemas.microsoft.com/office/drawing/2014/main" id="{2940BDA3-1363-4F89-A2A3-8F29AF5D2667}"/>
              </a:ext>
            </a:extLst>
          </p:cNvPr>
          <p:cNvSpPr txBox="1">
            <a:spLocks noChangeArrowheads="1"/>
          </p:cNvSpPr>
          <p:nvPr/>
        </p:nvSpPr>
        <p:spPr bwMode="auto">
          <a:xfrm>
            <a:off x="5511800" y="1349375"/>
            <a:ext cx="16065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9997" tIns="91437" rIns="89997" bIns="46797"/>
          <a:lstStyle>
            <a:lvl1pPr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panose="020B0604020202020204" pitchFamily="34" charset="0"/>
              </a:defRPr>
            </a:lvl1pPr>
            <a:lvl2pPr marL="742950" indent="-28575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defRPr>
            </a:lvl2pPr>
            <a:lvl3pPr marL="11430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defRPr>
            </a:lvl3pPr>
            <a:lvl4pPr marL="16002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4pPr>
            <a:lvl5pPr marL="20574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9pPr>
          </a:lstStyle>
          <a:p>
            <a:pPr eaLnBrk="1" hangingPunct="1">
              <a:lnSpc>
                <a:spcPct val="102000"/>
              </a:lnSpc>
              <a:spcBef>
                <a:spcPct val="0"/>
              </a:spcBef>
              <a:buFontTx/>
              <a:buNone/>
            </a:pPr>
            <a:r>
              <a:rPr lang="en-US" altLang="en-US" sz="1800" b="1">
                <a:solidFill>
                  <a:srgbClr val="000000"/>
                </a:solidFill>
                <a:cs typeface="Arial" panose="020B0604020202020204" pitchFamily="34" charset="0"/>
              </a:rPr>
              <a:t>Mobile devices are used in more locations</a:t>
            </a:r>
          </a:p>
        </p:txBody>
      </p:sp>
      <p:sp>
        <p:nvSpPr>
          <p:cNvPr id="28680" name="Rectangle 11">
            <a:extLst>
              <a:ext uri="{FF2B5EF4-FFF2-40B4-BE49-F238E27FC236}">
                <a16:creationId xmlns:a16="http://schemas.microsoft.com/office/drawing/2014/main" id="{8F170862-3C51-4C98-BFB3-814170B8DA98}"/>
              </a:ext>
            </a:extLst>
          </p:cNvPr>
          <p:cNvSpPr>
            <a:spLocks noChangeArrowheads="1"/>
          </p:cNvSpPr>
          <p:nvPr/>
        </p:nvSpPr>
        <p:spPr bwMode="auto">
          <a:xfrm>
            <a:off x="5592763" y="2109788"/>
            <a:ext cx="1350962"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7" tIns="45717" rIns="91437" bIns="45717"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cs typeface="Arial" panose="020B0604020202020204" pitchFamily="34" charset="0"/>
            </a:endParaRPr>
          </a:p>
        </p:txBody>
      </p:sp>
      <p:pic>
        <p:nvPicPr>
          <p:cNvPr id="28681" name="Picture 13">
            <a:extLst>
              <a:ext uri="{FF2B5EF4-FFF2-40B4-BE49-F238E27FC236}">
                <a16:creationId xmlns:a16="http://schemas.microsoft.com/office/drawing/2014/main" id="{49F8F134-EFB5-4D00-B2F8-57A66598D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738" y="4594225"/>
            <a:ext cx="642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pic>
      <p:pic>
        <p:nvPicPr>
          <p:cNvPr id="28682" name="Picture 14">
            <a:extLst>
              <a:ext uri="{FF2B5EF4-FFF2-40B4-BE49-F238E27FC236}">
                <a16:creationId xmlns:a16="http://schemas.microsoft.com/office/drawing/2014/main" id="{47D4C8AC-C0FA-4C85-9E15-153FD2AD70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4946650"/>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pic>
      <p:pic>
        <p:nvPicPr>
          <p:cNvPr id="28683" name="Picture 15">
            <a:extLst>
              <a:ext uri="{FF2B5EF4-FFF2-40B4-BE49-F238E27FC236}">
                <a16:creationId xmlns:a16="http://schemas.microsoft.com/office/drawing/2014/main" id="{A703081B-6CFD-4B4E-94C5-6BA2F6638A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3738" y="5465763"/>
            <a:ext cx="5302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pic>
      <p:sp>
        <p:nvSpPr>
          <p:cNvPr id="28684" name="AutoShape 18">
            <a:extLst>
              <a:ext uri="{FF2B5EF4-FFF2-40B4-BE49-F238E27FC236}">
                <a16:creationId xmlns:a16="http://schemas.microsoft.com/office/drawing/2014/main" id="{92374DEA-72CB-44F4-9F0B-12D8C96781FA}"/>
              </a:ext>
            </a:extLst>
          </p:cNvPr>
          <p:cNvSpPr>
            <a:spLocks noChangeArrowheads="1"/>
          </p:cNvSpPr>
          <p:nvPr/>
        </p:nvSpPr>
        <p:spPr bwMode="auto">
          <a:xfrm>
            <a:off x="7235825" y="1298575"/>
            <a:ext cx="1619250" cy="4781550"/>
          </a:xfrm>
          <a:prstGeom prst="roundRect">
            <a:avLst>
              <a:gd name="adj" fmla="val 3505"/>
            </a:avLst>
          </a:prstGeom>
          <a:gradFill rotWithShape="0">
            <a:gsLst>
              <a:gs pos="0">
                <a:srgbClr val="83D1F5"/>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1437" tIns="45717" rIns="91437" bIns="45717"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cs typeface="Arial" panose="020B0604020202020204" pitchFamily="34" charset="0"/>
            </a:endParaRPr>
          </a:p>
        </p:txBody>
      </p:sp>
      <p:sp>
        <p:nvSpPr>
          <p:cNvPr id="28685" name="Text Box 19">
            <a:extLst>
              <a:ext uri="{FF2B5EF4-FFF2-40B4-BE49-F238E27FC236}">
                <a16:creationId xmlns:a16="http://schemas.microsoft.com/office/drawing/2014/main" id="{DF989B87-B36F-4364-963C-56F557D61C3E}"/>
              </a:ext>
            </a:extLst>
          </p:cNvPr>
          <p:cNvSpPr txBox="1">
            <a:spLocks noChangeArrowheads="1"/>
          </p:cNvSpPr>
          <p:nvPr/>
        </p:nvSpPr>
        <p:spPr bwMode="auto">
          <a:xfrm>
            <a:off x="7273925" y="1349375"/>
            <a:ext cx="15811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9997" tIns="91437" rIns="89997" bIns="46797"/>
          <a:lstStyle>
            <a:lvl1pPr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panose="020B0604020202020204" pitchFamily="34" charset="0"/>
              </a:defRPr>
            </a:lvl1pPr>
            <a:lvl2pPr marL="742950" indent="-28575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defRPr>
            </a:lvl2pPr>
            <a:lvl3pPr marL="11430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defRPr>
            </a:lvl3pPr>
            <a:lvl4pPr marL="16002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4pPr>
            <a:lvl5pPr marL="20574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9pPr>
          </a:lstStyle>
          <a:p>
            <a:pPr eaLnBrk="1" hangingPunct="1">
              <a:lnSpc>
                <a:spcPct val="102000"/>
              </a:lnSpc>
              <a:spcBef>
                <a:spcPct val="0"/>
              </a:spcBef>
              <a:buFontTx/>
              <a:buNone/>
            </a:pPr>
            <a:r>
              <a:rPr lang="en-US" altLang="en-US" sz="1800" b="1">
                <a:solidFill>
                  <a:srgbClr val="000000"/>
                </a:solidFill>
                <a:cs typeface="Arial" panose="020B0604020202020204" pitchFamily="34" charset="0"/>
              </a:rPr>
              <a:t>Mobile devices prioritize the user </a:t>
            </a:r>
          </a:p>
        </p:txBody>
      </p:sp>
      <p:sp>
        <p:nvSpPr>
          <p:cNvPr id="28686" name="Rectangle 20">
            <a:extLst>
              <a:ext uri="{FF2B5EF4-FFF2-40B4-BE49-F238E27FC236}">
                <a16:creationId xmlns:a16="http://schemas.microsoft.com/office/drawing/2014/main" id="{3F5D378B-F8BC-401A-8DE7-B7BE12821574}"/>
              </a:ext>
            </a:extLst>
          </p:cNvPr>
          <p:cNvSpPr>
            <a:spLocks noChangeArrowheads="1"/>
          </p:cNvSpPr>
          <p:nvPr/>
        </p:nvSpPr>
        <p:spPr bwMode="auto">
          <a:xfrm>
            <a:off x="7354888" y="2109788"/>
            <a:ext cx="1350962"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7" tIns="45717" rIns="91437" bIns="45717"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cs typeface="Arial" panose="020B0604020202020204" pitchFamily="34" charset="0"/>
            </a:endParaRPr>
          </a:p>
        </p:txBody>
      </p:sp>
      <p:pic>
        <p:nvPicPr>
          <p:cNvPr id="28687" name="Picture 21">
            <a:extLst>
              <a:ext uri="{FF2B5EF4-FFF2-40B4-BE49-F238E27FC236}">
                <a16:creationId xmlns:a16="http://schemas.microsoft.com/office/drawing/2014/main" id="{71AE9E16-E551-45FD-8C1D-5EADCC7079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3313" y="4895850"/>
            <a:ext cx="11795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pic>
      <p:sp>
        <p:nvSpPr>
          <p:cNvPr id="28688" name="AutoShape 24">
            <a:extLst>
              <a:ext uri="{FF2B5EF4-FFF2-40B4-BE49-F238E27FC236}">
                <a16:creationId xmlns:a16="http://schemas.microsoft.com/office/drawing/2014/main" id="{D7D4FE1C-EBF0-43D6-95FE-D77796E9DA3E}"/>
              </a:ext>
            </a:extLst>
          </p:cNvPr>
          <p:cNvSpPr>
            <a:spLocks noChangeArrowheads="1"/>
          </p:cNvSpPr>
          <p:nvPr/>
        </p:nvSpPr>
        <p:spPr bwMode="auto">
          <a:xfrm>
            <a:off x="3697288" y="1298575"/>
            <a:ext cx="1619250" cy="4781550"/>
          </a:xfrm>
          <a:prstGeom prst="roundRect">
            <a:avLst>
              <a:gd name="adj" fmla="val 3505"/>
            </a:avLst>
          </a:prstGeom>
          <a:gradFill rotWithShape="0">
            <a:gsLst>
              <a:gs pos="0">
                <a:srgbClr val="83D1F5"/>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1437" tIns="45717" rIns="91437" bIns="45717"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cs typeface="Arial" panose="020B0604020202020204" pitchFamily="34" charset="0"/>
            </a:endParaRPr>
          </a:p>
        </p:txBody>
      </p:sp>
      <p:sp>
        <p:nvSpPr>
          <p:cNvPr id="28689" name="Text Box 25">
            <a:extLst>
              <a:ext uri="{FF2B5EF4-FFF2-40B4-BE49-F238E27FC236}">
                <a16:creationId xmlns:a16="http://schemas.microsoft.com/office/drawing/2014/main" id="{03D53FAF-94EA-4F3C-8F0A-706BEA03620A}"/>
              </a:ext>
            </a:extLst>
          </p:cNvPr>
          <p:cNvSpPr txBox="1">
            <a:spLocks noChangeArrowheads="1"/>
          </p:cNvSpPr>
          <p:nvPr/>
        </p:nvSpPr>
        <p:spPr bwMode="auto">
          <a:xfrm>
            <a:off x="3735388" y="1349375"/>
            <a:ext cx="15811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9997" tIns="91437" rIns="89997" bIns="46797"/>
          <a:lstStyle>
            <a:lvl1pPr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panose="020B0604020202020204" pitchFamily="34" charset="0"/>
              </a:defRPr>
            </a:lvl1pPr>
            <a:lvl2pPr marL="742950" indent="-28575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defRPr>
            </a:lvl2pPr>
            <a:lvl3pPr marL="11430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defRPr>
            </a:lvl3pPr>
            <a:lvl4pPr marL="16002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4pPr>
            <a:lvl5pPr marL="20574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9pPr>
          </a:lstStyle>
          <a:p>
            <a:pPr eaLnBrk="1" hangingPunct="1">
              <a:lnSpc>
                <a:spcPct val="102000"/>
              </a:lnSpc>
              <a:spcBef>
                <a:spcPct val="0"/>
              </a:spcBef>
              <a:buFontTx/>
              <a:buNone/>
            </a:pPr>
            <a:r>
              <a:rPr lang="en-US" altLang="en-US" sz="1800" b="1">
                <a:solidFill>
                  <a:srgbClr val="000000"/>
                </a:solidFill>
                <a:cs typeface="Arial" panose="020B0604020202020204" pitchFamily="34" charset="0"/>
              </a:rPr>
              <a:t>Mobile devices are diverse</a:t>
            </a:r>
          </a:p>
        </p:txBody>
      </p:sp>
      <p:sp>
        <p:nvSpPr>
          <p:cNvPr id="28690" name="Rectangle 26">
            <a:extLst>
              <a:ext uri="{FF2B5EF4-FFF2-40B4-BE49-F238E27FC236}">
                <a16:creationId xmlns:a16="http://schemas.microsoft.com/office/drawing/2014/main" id="{60AA521A-58B5-4806-A492-B8F575836042}"/>
              </a:ext>
            </a:extLst>
          </p:cNvPr>
          <p:cNvSpPr>
            <a:spLocks noChangeArrowheads="1"/>
          </p:cNvSpPr>
          <p:nvPr/>
        </p:nvSpPr>
        <p:spPr bwMode="auto">
          <a:xfrm>
            <a:off x="3816350" y="2109788"/>
            <a:ext cx="1350963"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0" tIns="19440" rIns="0" bIns="0">
            <a:spAutoFit/>
          </a:bodyPr>
          <a:lstStyle>
            <a:lvl1pPr eaLnBrk="0" hangingPunct="0">
              <a:spcBef>
                <a:spcPct val="20000"/>
              </a:spcBef>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3200">
                <a:solidFill>
                  <a:schemeClr val="tx1"/>
                </a:solidFill>
                <a:latin typeface="Arial" panose="020B0604020202020204" pitchFamily="34" charset="0"/>
              </a:defRPr>
            </a:lvl1pPr>
            <a:lvl2pPr marL="742950" indent="-285750" eaLnBrk="0" hangingPunct="0">
              <a:spcBef>
                <a:spcPct val="20000"/>
              </a:spcBef>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800">
                <a:solidFill>
                  <a:schemeClr val="tx1"/>
                </a:solidFill>
                <a:latin typeface="Arial" panose="020B0604020202020204" pitchFamily="34" charset="0"/>
              </a:defRPr>
            </a:lvl2pPr>
            <a:lvl3pPr marL="1143000" indent="-228600" eaLnBrk="0" hangingPunct="0">
              <a:spcBef>
                <a:spcPct val="20000"/>
              </a:spcBef>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panose="020B0604020202020204" pitchFamily="34" charset="0"/>
              </a:defRPr>
            </a:lvl3pPr>
            <a:lvl4pPr marL="1600200" indent="-228600" eaLnBrk="0" hangingPunct="0">
              <a:spcBef>
                <a:spcPct val="20000"/>
              </a:spcBef>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000">
                <a:solidFill>
                  <a:schemeClr val="tx1"/>
                </a:solidFill>
                <a:latin typeface="Arial" panose="020B0604020202020204" pitchFamily="34" charset="0"/>
              </a:defRPr>
            </a:lvl4pPr>
            <a:lvl5pPr marL="2057400" indent="-228600" eaLnBrk="0" hangingPunct="0">
              <a:spcBef>
                <a:spcPct val="20000"/>
              </a:spcBef>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0000"/>
                </a:solidFill>
                <a:cs typeface="Arial" panose="020B0604020202020204" pitchFamily="34" charset="0"/>
              </a:rPr>
              <a:t>.</a:t>
            </a:r>
          </a:p>
        </p:txBody>
      </p:sp>
      <p:pic>
        <p:nvPicPr>
          <p:cNvPr id="28691" name="Picture 28">
            <a:extLst>
              <a:ext uri="{FF2B5EF4-FFF2-40B4-BE49-F238E27FC236}">
                <a16:creationId xmlns:a16="http://schemas.microsoft.com/office/drawing/2014/main" id="{315DF37E-352D-4E79-A67B-A9946C7532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3825" y="5072063"/>
            <a:ext cx="727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pic>
      <p:pic>
        <p:nvPicPr>
          <p:cNvPr id="28692" name="Picture 29">
            <a:extLst>
              <a:ext uri="{FF2B5EF4-FFF2-40B4-BE49-F238E27FC236}">
                <a16:creationId xmlns:a16="http://schemas.microsoft.com/office/drawing/2014/main" id="{5BA43216-D212-4A56-ABD9-E4345B195E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1663" y="4776788"/>
            <a:ext cx="7207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pic>
      <p:sp>
        <p:nvSpPr>
          <p:cNvPr id="28693" name="AutoShape 32">
            <a:extLst>
              <a:ext uri="{FF2B5EF4-FFF2-40B4-BE49-F238E27FC236}">
                <a16:creationId xmlns:a16="http://schemas.microsoft.com/office/drawing/2014/main" id="{D2A3E7A7-1376-4C68-B94B-3EF0DCD1E0EF}"/>
              </a:ext>
            </a:extLst>
          </p:cNvPr>
          <p:cNvSpPr>
            <a:spLocks noChangeArrowheads="1"/>
          </p:cNvSpPr>
          <p:nvPr/>
        </p:nvSpPr>
        <p:spPr bwMode="auto">
          <a:xfrm>
            <a:off x="1939925" y="1298575"/>
            <a:ext cx="1619250" cy="4781550"/>
          </a:xfrm>
          <a:prstGeom prst="roundRect">
            <a:avLst>
              <a:gd name="adj" fmla="val 3505"/>
            </a:avLst>
          </a:prstGeom>
          <a:gradFill rotWithShape="0">
            <a:gsLst>
              <a:gs pos="0">
                <a:srgbClr val="83D1F5"/>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1437" tIns="45717" rIns="91437" bIns="45717"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cs typeface="Arial" panose="020B0604020202020204" pitchFamily="34" charset="0"/>
            </a:endParaRPr>
          </a:p>
        </p:txBody>
      </p:sp>
      <p:sp>
        <p:nvSpPr>
          <p:cNvPr id="28694" name="Text Box 33">
            <a:extLst>
              <a:ext uri="{FF2B5EF4-FFF2-40B4-BE49-F238E27FC236}">
                <a16:creationId xmlns:a16="http://schemas.microsoft.com/office/drawing/2014/main" id="{4C2A6498-0FEE-452F-B3DE-83AC22C42AFD}"/>
              </a:ext>
            </a:extLst>
          </p:cNvPr>
          <p:cNvSpPr txBox="1">
            <a:spLocks noChangeArrowheads="1"/>
          </p:cNvSpPr>
          <p:nvPr/>
        </p:nvSpPr>
        <p:spPr bwMode="auto">
          <a:xfrm>
            <a:off x="1978025" y="1349375"/>
            <a:ext cx="166528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9997" tIns="91437" rIns="89997" bIns="46797"/>
          <a:lstStyle>
            <a:lvl1pPr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panose="020B0604020202020204" pitchFamily="34" charset="0"/>
              </a:defRPr>
            </a:lvl1pPr>
            <a:lvl2pPr marL="742950" indent="-28575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defRPr>
            </a:lvl2pPr>
            <a:lvl3pPr marL="11430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defRPr>
            </a:lvl3pPr>
            <a:lvl4pPr marL="16002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4pPr>
            <a:lvl5pPr marL="20574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9pPr>
          </a:lstStyle>
          <a:p>
            <a:pPr eaLnBrk="1" hangingPunct="1">
              <a:lnSpc>
                <a:spcPct val="102000"/>
              </a:lnSpc>
              <a:spcBef>
                <a:spcPct val="0"/>
              </a:spcBef>
              <a:buFontTx/>
              <a:buNone/>
            </a:pPr>
            <a:r>
              <a:rPr lang="en-US" altLang="en-US" sz="1800" b="1">
                <a:solidFill>
                  <a:srgbClr val="000000"/>
                </a:solidFill>
                <a:cs typeface="Arial" panose="020B0604020202020204" pitchFamily="34" charset="0"/>
              </a:rPr>
              <a:t>Mobile devices have multiple personas</a:t>
            </a:r>
          </a:p>
        </p:txBody>
      </p:sp>
      <p:sp>
        <p:nvSpPr>
          <p:cNvPr id="28695" name="Rectangle 34">
            <a:extLst>
              <a:ext uri="{FF2B5EF4-FFF2-40B4-BE49-F238E27FC236}">
                <a16:creationId xmlns:a16="http://schemas.microsoft.com/office/drawing/2014/main" id="{26F1D3B6-6C45-49BD-BE3A-7B5647CACF0E}"/>
              </a:ext>
            </a:extLst>
          </p:cNvPr>
          <p:cNvSpPr>
            <a:spLocks noChangeArrowheads="1"/>
          </p:cNvSpPr>
          <p:nvPr/>
        </p:nvSpPr>
        <p:spPr bwMode="auto">
          <a:xfrm>
            <a:off x="2058988" y="2109788"/>
            <a:ext cx="1350962"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7" tIns="45717" rIns="91437" bIns="45717"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cs typeface="Arial" panose="020B0604020202020204" pitchFamily="34" charset="0"/>
            </a:endParaRPr>
          </a:p>
        </p:txBody>
      </p:sp>
      <p:pic>
        <p:nvPicPr>
          <p:cNvPr id="28696" name="Picture 35">
            <a:extLst>
              <a:ext uri="{FF2B5EF4-FFF2-40B4-BE49-F238E27FC236}">
                <a16:creationId xmlns:a16="http://schemas.microsoft.com/office/drawing/2014/main" id="{4C31E819-F97E-4030-8458-D003C9CA83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4563" y="4786313"/>
            <a:ext cx="1030287"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pic>
      <p:sp>
        <p:nvSpPr>
          <p:cNvPr id="28697" name="Text Box 36">
            <a:extLst>
              <a:ext uri="{FF2B5EF4-FFF2-40B4-BE49-F238E27FC236}">
                <a16:creationId xmlns:a16="http://schemas.microsoft.com/office/drawing/2014/main" id="{2FC2794F-D894-4BF7-BF89-71798BD30392}"/>
              </a:ext>
            </a:extLst>
          </p:cNvPr>
          <p:cNvSpPr txBox="1">
            <a:spLocks noChangeArrowheads="1"/>
          </p:cNvSpPr>
          <p:nvPr/>
        </p:nvSpPr>
        <p:spPr bwMode="auto">
          <a:xfrm>
            <a:off x="166688" y="2730500"/>
            <a:ext cx="171132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9997" tIns="57237" rIns="89997" bIns="45000"/>
          <a:lstStyle>
            <a:lvl1pPr marL="112713" indent="-112713"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3200">
                <a:solidFill>
                  <a:schemeClr val="tx1"/>
                </a:solidFill>
                <a:latin typeface="Arial" panose="020B0604020202020204" pitchFamily="34" charset="0"/>
              </a:defRPr>
            </a:lvl1pPr>
            <a:lvl2pPr marL="742950" indent="-285750"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800">
                <a:solidFill>
                  <a:schemeClr val="tx1"/>
                </a:solidFill>
                <a:latin typeface="Arial" panose="020B0604020202020204" pitchFamily="34" charset="0"/>
              </a:defRPr>
            </a:lvl2pPr>
            <a:lvl3pPr marL="1143000" indent="-228600"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400">
                <a:solidFill>
                  <a:schemeClr val="tx1"/>
                </a:solidFill>
                <a:latin typeface="Arial" panose="020B0604020202020204" pitchFamily="34" charset="0"/>
              </a:defRPr>
            </a:lvl3pPr>
            <a:lvl4pPr marL="1600200" indent="-228600"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4pPr>
            <a:lvl5pPr marL="2057400" indent="-228600"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9pPr>
          </a:lstStyle>
          <a:p>
            <a:pPr eaLnBrk="1" hangingPunct="1">
              <a:spcBef>
                <a:spcPts val="363"/>
              </a:spcBef>
            </a:pPr>
            <a:r>
              <a:rPr lang="en-US" altLang="en-US" sz="1200">
                <a:solidFill>
                  <a:srgbClr val="000000"/>
                </a:solidFill>
                <a:cs typeface="Arial" panose="020B0604020202020204" pitchFamily="34" charset="0"/>
              </a:rPr>
              <a:t>Personal phones  and tablets shared with family</a:t>
            </a:r>
          </a:p>
          <a:p>
            <a:pPr eaLnBrk="1" hangingPunct="1">
              <a:spcBef>
                <a:spcPts val="363"/>
              </a:spcBef>
            </a:pPr>
            <a:r>
              <a:rPr lang="en-US" altLang="en-US" sz="1200">
                <a:solidFill>
                  <a:srgbClr val="000000"/>
                </a:solidFill>
                <a:cs typeface="Arial" panose="020B0604020202020204" pitchFamily="34" charset="0"/>
              </a:rPr>
              <a:t>Enterprise tablet shared with co-workers</a:t>
            </a:r>
          </a:p>
          <a:p>
            <a:pPr eaLnBrk="1" hangingPunct="1">
              <a:spcBef>
                <a:spcPts val="363"/>
              </a:spcBef>
            </a:pPr>
            <a:r>
              <a:rPr lang="en-US" altLang="en-US" sz="1200">
                <a:solidFill>
                  <a:srgbClr val="000000"/>
                </a:solidFill>
                <a:cs typeface="Arial" panose="020B0604020202020204" pitchFamily="34" charset="0"/>
              </a:rPr>
              <a:t>Social norms of mobile apps vs. file systems</a:t>
            </a:r>
          </a:p>
        </p:txBody>
      </p:sp>
      <p:sp>
        <p:nvSpPr>
          <p:cNvPr id="28698" name="Text Box 37">
            <a:extLst>
              <a:ext uri="{FF2B5EF4-FFF2-40B4-BE49-F238E27FC236}">
                <a16:creationId xmlns:a16="http://schemas.microsoft.com/office/drawing/2014/main" id="{3097A97C-FC73-4790-ACF0-194B9B060526}"/>
              </a:ext>
            </a:extLst>
          </p:cNvPr>
          <p:cNvSpPr txBox="1">
            <a:spLocks noChangeArrowheads="1"/>
          </p:cNvSpPr>
          <p:nvPr/>
        </p:nvSpPr>
        <p:spPr bwMode="auto">
          <a:xfrm>
            <a:off x="1893888" y="2730500"/>
            <a:ext cx="171132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9997" tIns="57237" rIns="89997" bIns="45000"/>
          <a:lstStyle>
            <a:lvl1pPr marL="112713" indent="-112713"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3200">
                <a:solidFill>
                  <a:schemeClr val="tx1"/>
                </a:solidFill>
                <a:latin typeface="Arial" panose="020B0604020202020204" pitchFamily="34" charset="0"/>
              </a:defRPr>
            </a:lvl1pPr>
            <a:lvl2pPr marL="742950" indent="-285750"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800">
                <a:solidFill>
                  <a:schemeClr val="tx1"/>
                </a:solidFill>
                <a:latin typeface="Arial" panose="020B0604020202020204" pitchFamily="34" charset="0"/>
              </a:defRPr>
            </a:lvl2pPr>
            <a:lvl3pPr marL="1143000" indent="-228600"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400">
                <a:solidFill>
                  <a:schemeClr val="tx1"/>
                </a:solidFill>
                <a:latin typeface="Arial" panose="020B0604020202020204" pitchFamily="34" charset="0"/>
              </a:defRPr>
            </a:lvl3pPr>
            <a:lvl4pPr marL="1600200" indent="-228600"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4pPr>
            <a:lvl5pPr marL="2057400" indent="-228600"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9pPr>
          </a:lstStyle>
          <a:p>
            <a:pPr eaLnBrk="1" hangingPunct="1">
              <a:spcBef>
                <a:spcPts val="363"/>
              </a:spcBef>
            </a:pPr>
            <a:r>
              <a:rPr lang="en-US" altLang="en-US" sz="1200">
                <a:solidFill>
                  <a:srgbClr val="000000"/>
                </a:solidFill>
                <a:cs typeface="Arial" panose="020B0604020202020204" pitchFamily="34" charset="0"/>
              </a:rPr>
              <a:t>Work tool</a:t>
            </a:r>
          </a:p>
          <a:p>
            <a:pPr eaLnBrk="1" hangingPunct="1">
              <a:spcBef>
                <a:spcPts val="363"/>
              </a:spcBef>
            </a:pPr>
            <a:r>
              <a:rPr lang="en-US" altLang="en-US" sz="1200">
                <a:solidFill>
                  <a:srgbClr val="000000"/>
                </a:solidFill>
                <a:cs typeface="Arial" panose="020B0604020202020204" pitchFamily="34" charset="0"/>
              </a:rPr>
              <a:t>Entertainment device</a:t>
            </a:r>
          </a:p>
          <a:p>
            <a:pPr eaLnBrk="1" hangingPunct="1">
              <a:spcBef>
                <a:spcPts val="363"/>
              </a:spcBef>
            </a:pPr>
            <a:r>
              <a:rPr lang="en-US" altLang="en-US" sz="1200">
                <a:solidFill>
                  <a:srgbClr val="000000"/>
                </a:solidFill>
                <a:cs typeface="Arial" panose="020B0604020202020204" pitchFamily="34" charset="0"/>
              </a:rPr>
              <a:t>Personal organization</a:t>
            </a:r>
          </a:p>
          <a:p>
            <a:pPr eaLnBrk="1" hangingPunct="1">
              <a:spcBef>
                <a:spcPts val="363"/>
              </a:spcBef>
            </a:pPr>
            <a:r>
              <a:rPr lang="en-US" altLang="en-US" sz="1200">
                <a:solidFill>
                  <a:srgbClr val="000000"/>
                </a:solidFill>
                <a:cs typeface="Arial" panose="020B0604020202020204" pitchFamily="34" charset="0"/>
              </a:rPr>
              <a:t>Security profile per persona?</a:t>
            </a:r>
          </a:p>
        </p:txBody>
      </p:sp>
      <p:sp>
        <p:nvSpPr>
          <p:cNvPr id="28699" name="Text Box 38">
            <a:extLst>
              <a:ext uri="{FF2B5EF4-FFF2-40B4-BE49-F238E27FC236}">
                <a16:creationId xmlns:a16="http://schemas.microsoft.com/office/drawing/2014/main" id="{7B095203-99DC-4F5B-B07C-BD34031BC181}"/>
              </a:ext>
            </a:extLst>
          </p:cNvPr>
          <p:cNvSpPr txBox="1">
            <a:spLocks noChangeArrowheads="1"/>
          </p:cNvSpPr>
          <p:nvPr/>
        </p:nvSpPr>
        <p:spPr bwMode="auto">
          <a:xfrm>
            <a:off x="3659188" y="2730500"/>
            <a:ext cx="1711325"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9997" tIns="57237" rIns="89997" bIns="45000"/>
          <a:lstStyle>
            <a:lvl1pPr marL="112713" indent="-112713"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3200">
                <a:solidFill>
                  <a:schemeClr val="tx1"/>
                </a:solidFill>
                <a:latin typeface="Arial" panose="020B0604020202020204" pitchFamily="34" charset="0"/>
              </a:defRPr>
            </a:lvl1pPr>
            <a:lvl2pPr marL="742950" indent="-285750"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800">
                <a:solidFill>
                  <a:schemeClr val="tx1"/>
                </a:solidFill>
                <a:latin typeface="Arial" panose="020B0604020202020204" pitchFamily="34" charset="0"/>
              </a:defRPr>
            </a:lvl2pPr>
            <a:lvl3pPr marL="1143000" indent="-228600"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400">
                <a:solidFill>
                  <a:schemeClr val="tx1"/>
                </a:solidFill>
                <a:latin typeface="Arial" panose="020B0604020202020204" pitchFamily="34" charset="0"/>
              </a:defRPr>
            </a:lvl3pPr>
            <a:lvl4pPr marL="1600200" indent="-228600"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4pPr>
            <a:lvl5pPr marL="2057400" indent="-228600"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9pPr>
          </a:lstStyle>
          <a:p>
            <a:pPr eaLnBrk="1" hangingPunct="1">
              <a:spcBef>
                <a:spcPts val="363"/>
              </a:spcBef>
            </a:pPr>
            <a:r>
              <a:rPr lang="en-US" altLang="en-US" sz="1200">
                <a:solidFill>
                  <a:srgbClr val="000000"/>
                </a:solidFill>
                <a:cs typeface="Arial" panose="020B0604020202020204" pitchFamily="34" charset="0"/>
              </a:rPr>
              <a:t>OS immaturity for enterprise mgmt</a:t>
            </a:r>
          </a:p>
          <a:p>
            <a:pPr eaLnBrk="1" hangingPunct="1">
              <a:spcBef>
                <a:spcPts val="363"/>
              </a:spcBef>
            </a:pPr>
            <a:r>
              <a:rPr lang="en-US" altLang="en-US" sz="1200">
                <a:solidFill>
                  <a:srgbClr val="000000"/>
                </a:solidFill>
                <a:cs typeface="Arial" panose="020B0604020202020204" pitchFamily="34" charset="0"/>
              </a:rPr>
              <a:t>BYOD dictates multiple OSs</a:t>
            </a:r>
          </a:p>
          <a:p>
            <a:pPr eaLnBrk="1" hangingPunct="1">
              <a:spcBef>
                <a:spcPts val="363"/>
              </a:spcBef>
            </a:pPr>
            <a:r>
              <a:rPr lang="en-US" altLang="en-US" sz="1200">
                <a:solidFill>
                  <a:srgbClr val="000000"/>
                </a:solidFill>
                <a:cs typeface="Arial" panose="020B0604020202020204" pitchFamily="34" charset="0"/>
              </a:rPr>
              <a:t>Vendor / carrier control dictates multiple OS versions</a:t>
            </a:r>
          </a:p>
        </p:txBody>
      </p:sp>
      <p:sp>
        <p:nvSpPr>
          <p:cNvPr id="28700" name="Text Box 39">
            <a:extLst>
              <a:ext uri="{FF2B5EF4-FFF2-40B4-BE49-F238E27FC236}">
                <a16:creationId xmlns:a16="http://schemas.microsoft.com/office/drawing/2014/main" id="{B16AFC35-EE0D-4BF3-8020-AE851B73F684}"/>
              </a:ext>
            </a:extLst>
          </p:cNvPr>
          <p:cNvSpPr txBox="1">
            <a:spLocks noChangeArrowheads="1"/>
          </p:cNvSpPr>
          <p:nvPr/>
        </p:nvSpPr>
        <p:spPr bwMode="auto">
          <a:xfrm>
            <a:off x="5422900" y="2730500"/>
            <a:ext cx="171132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9997" tIns="57237" rIns="89997" bIns="45000"/>
          <a:lstStyle>
            <a:lvl1pPr marL="112713" indent="-112713"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3200">
                <a:solidFill>
                  <a:schemeClr val="tx1"/>
                </a:solidFill>
                <a:latin typeface="Arial" panose="020B0604020202020204" pitchFamily="34" charset="0"/>
              </a:defRPr>
            </a:lvl1pPr>
            <a:lvl2pPr marL="742950" indent="-285750"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800">
                <a:solidFill>
                  <a:schemeClr val="tx1"/>
                </a:solidFill>
                <a:latin typeface="Arial" panose="020B0604020202020204" pitchFamily="34" charset="0"/>
              </a:defRPr>
            </a:lvl2pPr>
            <a:lvl3pPr marL="1143000" indent="-228600"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400">
                <a:solidFill>
                  <a:schemeClr val="tx1"/>
                </a:solidFill>
                <a:latin typeface="Arial" panose="020B0604020202020204" pitchFamily="34" charset="0"/>
              </a:defRPr>
            </a:lvl3pPr>
            <a:lvl4pPr marL="1600200" indent="-228600"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4pPr>
            <a:lvl5pPr marL="2057400" indent="-228600"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9pPr>
          </a:lstStyle>
          <a:p>
            <a:pPr eaLnBrk="1" hangingPunct="1">
              <a:spcBef>
                <a:spcPts val="363"/>
              </a:spcBef>
            </a:pPr>
            <a:r>
              <a:rPr lang="en-US" altLang="en-US" sz="1200">
                <a:solidFill>
                  <a:srgbClr val="000000"/>
                </a:solidFill>
                <a:cs typeface="Arial" panose="020B0604020202020204" pitchFamily="34" charset="0"/>
              </a:rPr>
              <a:t>A single location could offer public, private, and cell connections</a:t>
            </a:r>
          </a:p>
          <a:p>
            <a:pPr eaLnBrk="1" hangingPunct="1">
              <a:spcBef>
                <a:spcPts val="363"/>
              </a:spcBef>
            </a:pPr>
            <a:r>
              <a:rPr lang="en-US" altLang="en-US" sz="1200">
                <a:solidFill>
                  <a:srgbClr val="000000"/>
                </a:solidFill>
                <a:cs typeface="Arial" panose="020B0604020202020204" pitchFamily="34" charset="0"/>
              </a:rPr>
              <a:t>Anywhere, anytime</a:t>
            </a:r>
          </a:p>
          <a:p>
            <a:pPr eaLnBrk="1" hangingPunct="1">
              <a:spcBef>
                <a:spcPts val="363"/>
              </a:spcBef>
            </a:pPr>
            <a:r>
              <a:rPr lang="en-US" altLang="en-US" sz="1200">
                <a:solidFill>
                  <a:srgbClr val="000000"/>
                </a:solidFill>
                <a:cs typeface="Arial" panose="020B0604020202020204" pitchFamily="34" charset="0"/>
              </a:rPr>
              <a:t>Increasing reliance on enterprise WiFi</a:t>
            </a:r>
          </a:p>
        </p:txBody>
      </p:sp>
      <p:sp>
        <p:nvSpPr>
          <p:cNvPr id="28701" name="Text Box 40">
            <a:extLst>
              <a:ext uri="{FF2B5EF4-FFF2-40B4-BE49-F238E27FC236}">
                <a16:creationId xmlns:a16="http://schemas.microsoft.com/office/drawing/2014/main" id="{0964255B-E2CE-4B47-96A4-F87E022DD8F7}"/>
              </a:ext>
            </a:extLst>
          </p:cNvPr>
          <p:cNvSpPr txBox="1">
            <a:spLocks noChangeArrowheads="1"/>
          </p:cNvSpPr>
          <p:nvPr/>
        </p:nvSpPr>
        <p:spPr bwMode="auto">
          <a:xfrm>
            <a:off x="7186613" y="2730500"/>
            <a:ext cx="1711325"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89997" tIns="57237" rIns="89997" bIns="45000"/>
          <a:lstStyle>
            <a:lvl1pPr marL="112713" indent="-112713"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3200">
                <a:solidFill>
                  <a:schemeClr val="tx1"/>
                </a:solidFill>
                <a:latin typeface="Arial" panose="020B0604020202020204" pitchFamily="34" charset="0"/>
              </a:defRPr>
            </a:lvl1pPr>
            <a:lvl2pPr marL="742950" indent="-285750"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800">
                <a:solidFill>
                  <a:schemeClr val="tx1"/>
                </a:solidFill>
                <a:latin typeface="Arial" panose="020B0604020202020204" pitchFamily="34" charset="0"/>
              </a:defRPr>
            </a:lvl2pPr>
            <a:lvl3pPr marL="1143000" indent="-228600"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400">
                <a:solidFill>
                  <a:schemeClr val="tx1"/>
                </a:solidFill>
                <a:latin typeface="Arial" panose="020B0604020202020204" pitchFamily="34" charset="0"/>
              </a:defRPr>
            </a:lvl3pPr>
            <a:lvl4pPr marL="1600200" indent="-228600"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4pPr>
            <a:lvl5pPr marL="2057400" indent="-228600" eaLnBrk="0" hangingPunct="0">
              <a:spcBef>
                <a:spcPct val="20000"/>
              </a:spcBef>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sz="2000">
                <a:solidFill>
                  <a:schemeClr val="tx1"/>
                </a:solidFill>
                <a:latin typeface="Arial" panose="020B0604020202020204" pitchFamily="34" charset="0"/>
              </a:defRPr>
            </a:lvl9pPr>
          </a:lstStyle>
          <a:p>
            <a:pPr eaLnBrk="1" hangingPunct="1">
              <a:spcBef>
                <a:spcPts val="363"/>
              </a:spcBef>
            </a:pPr>
            <a:r>
              <a:rPr lang="en-US" altLang="en-US" sz="1200">
                <a:solidFill>
                  <a:srgbClr val="000000"/>
                </a:solidFill>
                <a:cs typeface="Arial" panose="020B0604020202020204" pitchFamily="34" charset="0"/>
              </a:rPr>
              <a:t>Conflicts with user experience not tolerated</a:t>
            </a:r>
          </a:p>
          <a:p>
            <a:pPr eaLnBrk="1" hangingPunct="1">
              <a:spcBef>
                <a:spcPts val="363"/>
              </a:spcBef>
            </a:pPr>
            <a:r>
              <a:rPr lang="en-US" altLang="en-US" sz="1200">
                <a:solidFill>
                  <a:srgbClr val="000000"/>
                </a:solidFill>
                <a:cs typeface="Arial" panose="020B0604020202020204" pitchFamily="34" charset="0"/>
              </a:rPr>
              <a:t>OS architecture puts the user in control</a:t>
            </a:r>
          </a:p>
          <a:p>
            <a:pPr eaLnBrk="1" hangingPunct="1">
              <a:spcBef>
                <a:spcPts val="363"/>
              </a:spcBef>
            </a:pPr>
            <a:r>
              <a:rPr lang="en-US" altLang="en-US" sz="1200">
                <a:solidFill>
                  <a:srgbClr val="000000"/>
                </a:solidFill>
                <a:cs typeface="Arial" panose="020B0604020202020204" pitchFamily="34" charset="0"/>
              </a:rPr>
              <a:t>Difficult to enforce policy, app lists</a:t>
            </a:r>
          </a:p>
        </p:txBody>
      </p:sp>
      <p:sp>
        <p:nvSpPr>
          <p:cNvPr id="28702" name="Title 1">
            <a:extLst>
              <a:ext uri="{FF2B5EF4-FFF2-40B4-BE49-F238E27FC236}">
                <a16:creationId xmlns:a16="http://schemas.microsoft.com/office/drawing/2014/main" id="{8C2ADCA7-C501-49A1-BB47-C890E3D61CE5}"/>
              </a:ext>
            </a:extLst>
          </p:cNvPr>
          <p:cNvSpPr>
            <a:spLocks noGrp="1"/>
          </p:cNvSpPr>
          <p:nvPr>
            <p:ph type="title"/>
          </p:nvPr>
        </p:nvSpPr>
        <p:spPr/>
        <p:txBody>
          <a:bodyPr/>
          <a:lstStyle/>
          <a:p>
            <a:pPr eaLnBrk="1" hangingPunct="1"/>
            <a:r>
              <a:rPr lang="en-US" altLang="en-US"/>
              <a:t>Uniqueness of Mobile…</a:t>
            </a:r>
          </a:p>
        </p:txBody>
      </p:sp>
      <p:sp>
        <p:nvSpPr>
          <p:cNvPr id="28703" name="TextBox 6">
            <a:extLst>
              <a:ext uri="{FF2B5EF4-FFF2-40B4-BE49-F238E27FC236}">
                <a16:creationId xmlns:a16="http://schemas.microsoft.com/office/drawing/2014/main" id="{5D1D6265-BD40-4D2F-8BCB-544874D2F24F}"/>
              </a:ext>
            </a:extLst>
          </p:cNvPr>
          <p:cNvSpPr txBox="1">
            <a:spLocks noChangeArrowheads="1"/>
          </p:cNvSpPr>
          <p:nvPr/>
        </p:nvSpPr>
        <p:spPr bwMode="auto">
          <a:xfrm>
            <a:off x="1214438" y="6215063"/>
            <a:ext cx="657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marL="228600" indent="-10953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900"/>
              </a:spcAft>
              <a:buFontTx/>
              <a:buNone/>
            </a:pPr>
            <a:r>
              <a:rPr lang="en-US" altLang="en-US" sz="2000" b="1" i="1">
                <a:solidFill>
                  <a:srgbClr val="000000"/>
                </a:solidFill>
                <a:latin typeface="Georgia" panose="02040502050405020303" pitchFamily="18" charset="0"/>
                <a:cs typeface="Arial" panose="020B0604020202020204" pitchFamily="34" charset="0"/>
              </a:rPr>
              <a:t>“Why would anyone want to limit the iPhone?”</a:t>
            </a:r>
          </a:p>
        </p:txBody>
      </p:sp>
    </p:spTree>
    <p:extLst>
      <p:ext uri="{BB962C8B-B14F-4D97-AF65-F5344CB8AC3E}">
        <p14:creationId xmlns:p14="http://schemas.microsoft.com/office/powerpoint/2010/main" val="10391238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0">
            <a:extLst>
              <a:ext uri="{FF2B5EF4-FFF2-40B4-BE49-F238E27FC236}">
                <a16:creationId xmlns:a16="http://schemas.microsoft.com/office/drawing/2014/main" id="{69E21717-00A5-4B2C-B932-D174F01CFB06}"/>
              </a:ext>
            </a:extLst>
          </p:cNvPr>
          <p:cNvSpPr txBox="1">
            <a:spLocks noChangeArrowheads="1"/>
          </p:cNvSpPr>
          <p:nvPr/>
        </p:nvSpPr>
        <p:spPr bwMode="auto">
          <a:xfrm>
            <a:off x="339725" y="1320800"/>
            <a:ext cx="322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900" b="1">
                <a:solidFill>
                  <a:srgbClr val="008A8A"/>
                </a:solidFill>
                <a:cs typeface="Arial" panose="020B0604020202020204" pitchFamily="34" charset="0"/>
              </a:rPr>
              <a:t>1 in 20</a:t>
            </a:r>
            <a:r>
              <a:rPr lang="en-US" altLang="en-US" sz="1700" b="1">
                <a:solidFill>
                  <a:srgbClr val="008A8A"/>
                </a:solidFill>
                <a:cs typeface="Arial" panose="020B0604020202020204" pitchFamily="34" charset="0"/>
              </a:rPr>
              <a:t> </a:t>
            </a:r>
            <a:r>
              <a:rPr lang="en-US" altLang="en-US" sz="1700">
                <a:solidFill>
                  <a:srgbClr val="000000"/>
                </a:solidFill>
                <a:cs typeface="Arial" panose="020B0604020202020204" pitchFamily="34" charset="0"/>
              </a:rPr>
              <a:t>Mobile devices stolen in 2010</a:t>
            </a:r>
          </a:p>
        </p:txBody>
      </p:sp>
      <p:sp>
        <p:nvSpPr>
          <p:cNvPr id="29699" name="Text Box 13">
            <a:extLst>
              <a:ext uri="{FF2B5EF4-FFF2-40B4-BE49-F238E27FC236}">
                <a16:creationId xmlns:a16="http://schemas.microsoft.com/office/drawing/2014/main" id="{7B9151C5-EA90-4BC3-B14B-573CC30531FC}"/>
              </a:ext>
            </a:extLst>
          </p:cNvPr>
          <p:cNvSpPr txBox="1">
            <a:spLocks noChangeArrowheads="1"/>
          </p:cNvSpPr>
          <p:nvPr/>
        </p:nvSpPr>
        <p:spPr bwMode="auto">
          <a:xfrm>
            <a:off x="339725" y="2878138"/>
            <a:ext cx="302418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900" b="1">
                <a:solidFill>
                  <a:srgbClr val="5B5B89"/>
                </a:solidFill>
                <a:cs typeface="Arial" panose="020B0604020202020204" pitchFamily="34" charset="0"/>
              </a:rPr>
              <a:t>70%</a:t>
            </a:r>
            <a:r>
              <a:rPr lang="en-US" altLang="en-US" sz="1700">
                <a:solidFill>
                  <a:srgbClr val="666699"/>
                </a:solidFill>
                <a:cs typeface="Arial" panose="020B0604020202020204" pitchFamily="34" charset="0"/>
              </a:rPr>
              <a:t> </a:t>
            </a:r>
            <a:r>
              <a:rPr lang="en-US" altLang="en-US" sz="1700">
                <a:solidFill>
                  <a:srgbClr val="000000"/>
                </a:solidFill>
                <a:cs typeface="Arial" panose="020B0604020202020204" pitchFamily="34" charset="0"/>
              </a:rPr>
              <a:t>of Mobile device</a:t>
            </a:r>
            <a:br>
              <a:rPr lang="en-US" altLang="en-US" sz="1700">
                <a:solidFill>
                  <a:srgbClr val="000000"/>
                </a:solidFill>
                <a:cs typeface="Arial" panose="020B0604020202020204" pitchFamily="34" charset="0"/>
              </a:rPr>
            </a:br>
            <a:r>
              <a:rPr lang="en-US" altLang="en-US" sz="1700">
                <a:solidFill>
                  <a:srgbClr val="000000"/>
                </a:solidFill>
                <a:cs typeface="Arial" panose="020B0604020202020204" pitchFamily="34" charset="0"/>
              </a:rPr>
              <a:t>spam is fraudulent </a:t>
            </a:r>
            <a:br>
              <a:rPr lang="en-US" altLang="en-US" sz="1700">
                <a:solidFill>
                  <a:srgbClr val="000000"/>
                </a:solidFill>
                <a:cs typeface="Arial" panose="020B0604020202020204" pitchFamily="34" charset="0"/>
              </a:rPr>
            </a:br>
            <a:r>
              <a:rPr lang="en-US" altLang="en-US" sz="1700">
                <a:solidFill>
                  <a:srgbClr val="000000"/>
                </a:solidFill>
                <a:cs typeface="Arial" panose="020B0604020202020204" pitchFamily="34" charset="0"/>
              </a:rPr>
              <a:t>financial services</a:t>
            </a:r>
          </a:p>
        </p:txBody>
      </p:sp>
      <p:sp>
        <p:nvSpPr>
          <p:cNvPr id="29700" name="Rectangle 25">
            <a:extLst>
              <a:ext uri="{FF2B5EF4-FFF2-40B4-BE49-F238E27FC236}">
                <a16:creationId xmlns:a16="http://schemas.microsoft.com/office/drawing/2014/main" id="{025E80D3-EA99-49F7-AA01-A1D498464A13}"/>
              </a:ext>
            </a:extLst>
          </p:cNvPr>
          <p:cNvSpPr>
            <a:spLocks noChangeArrowheads="1"/>
          </p:cNvSpPr>
          <p:nvPr/>
        </p:nvSpPr>
        <p:spPr bwMode="auto">
          <a:xfrm>
            <a:off x="6159500" y="2878138"/>
            <a:ext cx="2652713"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900" b="1">
                <a:solidFill>
                  <a:srgbClr val="5B5B89"/>
                </a:solidFill>
                <a:cs typeface="Arial" panose="020B0604020202020204" pitchFamily="34" charset="0"/>
              </a:rPr>
              <a:t>77%</a:t>
            </a:r>
            <a:r>
              <a:rPr lang="en-US" altLang="en-US" sz="1700">
                <a:solidFill>
                  <a:srgbClr val="666699"/>
                </a:solidFill>
                <a:cs typeface="Arial" panose="020B0604020202020204" pitchFamily="34" charset="0"/>
              </a:rPr>
              <a:t> </a:t>
            </a:r>
            <a:r>
              <a:rPr lang="en-US" altLang="en-US" sz="1700">
                <a:solidFill>
                  <a:srgbClr val="000000"/>
                </a:solidFill>
                <a:cs typeface="Arial" panose="020B0604020202020204" pitchFamily="34" charset="0"/>
              </a:rPr>
              <a:t>growth in Google Android malware from Jun 2010 to Jan 2011</a:t>
            </a:r>
          </a:p>
        </p:txBody>
      </p:sp>
      <p:sp>
        <p:nvSpPr>
          <p:cNvPr id="29701" name="Rectangle 26">
            <a:extLst>
              <a:ext uri="{FF2B5EF4-FFF2-40B4-BE49-F238E27FC236}">
                <a16:creationId xmlns:a16="http://schemas.microsoft.com/office/drawing/2014/main" id="{F5CD706F-6706-46BF-8450-536AE3E97AD0}"/>
              </a:ext>
            </a:extLst>
          </p:cNvPr>
          <p:cNvSpPr>
            <a:spLocks noChangeArrowheads="1"/>
          </p:cNvSpPr>
          <p:nvPr/>
        </p:nvSpPr>
        <p:spPr bwMode="auto">
          <a:xfrm>
            <a:off x="339725" y="4578350"/>
            <a:ext cx="3889375"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900" b="1">
                <a:solidFill>
                  <a:srgbClr val="808080"/>
                </a:solidFill>
                <a:cs typeface="Arial" panose="020B0604020202020204" pitchFamily="34" charset="0"/>
              </a:rPr>
              <a:t>350%</a:t>
            </a:r>
            <a:r>
              <a:rPr lang="en-US" altLang="en-US" sz="1700">
                <a:solidFill>
                  <a:srgbClr val="000000"/>
                </a:solidFill>
                <a:cs typeface="Arial" panose="020B0604020202020204" pitchFamily="34" charset="0"/>
              </a:rPr>
              <a:t> by which WiFi </a:t>
            </a:r>
            <a:br>
              <a:rPr lang="en-US" altLang="en-US" sz="1700">
                <a:solidFill>
                  <a:srgbClr val="000000"/>
                </a:solidFill>
                <a:cs typeface="Arial" panose="020B0604020202020204" pitchFamily="34" charset="0"/>
              </a:rPr>
            </a:br>
            <a:r>
              <a:rPr lang="en-US" altLang="en-US" sz="1700">
                <a:solidFill>
                  <a:srgbClr val="000000"/>
                </a:solidFill>
                <a:cs typeface="Arial" panose="020B0604020202020204" pitchFamily="34" charset="0"/>
              </a:rPr>
              <a:t>hotspots are set to increase by </a:t>
            </a:r>
            <a:br>
              <a:rPr lang="en-US" altLang="en-US" sz="1700">
                <a:solidFill>
                  <a:srgbClr val="000000"/>
                </a:solidFill>
                <a:cs typeface="Arial" panose="020B0604020202020204" pitchFamily="34" charset="0"/>
              </a:rPr>
            </a:br>
            <a:r>
              <a:rPr lang="en-US" altLang="en-US" sz="1700">
                <a:solidFill>
                  <a:srgbClr val="000000"/>
                </a:solidFill>
                <a:cs typeface="Arial" panose="020B0604020202020204" pitchFamily="34" charset="0"/>
              </a:rPr>
              <a:t>2015, providing more opportunities </a:t>
            </a:r>
            <a:br>
              <a:rPr lang="en-US" altLang="en-US" sz="1700">
                <a:solidFill>
                  <a:srgbClr val="000000"/>
                </a:solidFill>
                <a:cs typeface="Arial" panose="020B0604020202020204" pitchFamily="34" charset="0"/>
              </a:rPr>
            </a:br>
            <a:r>
              <a:rPr lang="en-US" altLang="en-US" sz="1700">
                <a:solidFill>
                  <a:srgbClr val="000000"/>
                </a:solidFill>
                <a:cs typeface="Arial" panose="020B0604020202020204" pitchFamily="34" charset="0"/>
              </a:rPr>
              <a:t>for </a:t>
            </a:r>
            <a:r>
              <a:rPr lang="ja-JP" altLang="en-US" sz="1700">
                <a:solidFill>
                  <a:srgbClr val="000000"/>
                </a:solidFill>
                <a:ea typeface="MS PGothic" panose="020B0600070205080204" pitchFamily="34" charset="-128"/>
                <a:cs typeface="Arial" panose="020B0604020202020204" pitchFamily="34" charset="0"/>
              </a:rPr>
              <a:t>“</a:t>
            </a:r>
            <a:r>
              <a:rPr lang="en-US" altLang="ja-JP" sz="1700">
                <a:solidFill>
                  <a:srgbClr val="000000"/>
                </a:solidFill>
                <a:ea typeface="MS PGothic" panose="020B0600070205080204" pitchFamily="34" charset="-128"/>
                <a:cs typeface="Arial" panose="020B0604020202020204" pitchFamily="34" charset="0"/>
              </a:rPr>
              <a:t>man-in-the middle</a:t>
            </a:r>
            <a:r>
              <a:rPr lang="ja-JP" altLang="en-US" sz="1700">
                <a:solidFill>
                  <a:srgbClr val="000000"/>
                </a:solidFill>
                <a:ea typeface="MS PGothic" panose="020B0600070205080204" pitchFamily="34" charset="-128"/>
                <a:cs typeface="Arial" panose="020B0604020202020204" pitchFamily="34" charset="0"/>
              </a:rPr>
              <a:t>”</a:t>
            </a:r>
            <a:r>
              <a:rPr lang="en-US" altLang="ja-JP" sz="1700">
                <a:solidFill>
                  <a:srgbClr val="000000"/>
                </a:solidFill>
                <a:ea typeface="MS PGothic" panose="020B0600070205080204" pitchFamily="34" charset="-128"/>
                <a:cs typeface="Arial" panose="020B0604020202020204" pitchFamily="34" charset="0"/>
              </a:rPr>
              <a:t> attacks</a:t>
            </a:r>
            <a:endParaRPr lang="en-US" altLang="en-US" sz="1700">
              <a:solidFill>
                <a:srgbClr val="000000"/>
              </a:solidFill>
              <a:cs typeface="Arial" panose="020B0604020202020204" pitchFamily="34" charset="0"/>
            </a:endParaRPr>
          </a:p>
        </p:txBody>
      </p:sp>
      <p:sp>
        <p:nvSpPr>
          <p:cNvPr id="29702" name="Rectangle 18">
            <a:extLst>
              <a:ext uri="{FF2B5EF4-FFF2-40B4-BE49-F238E27FC236}">
                <a16:creationId xmlns:a16="http://schemas.microsoft.com/office/drawing/2014/main" id="{AD1E61F5-997D-45C7-9F0C-D892870D594E}"/>
              </a:ext>
            </a:extLst>
          </p:cNvPr>
          <p:cNvSpPr>
            <a:spLocks noChangeArrowheads="1"/>
          </p:cNvSpPr>
          <p:nvPr/>
        </p:nvSpPr>
        <p:spPr bwMode="auto">
          <a:xfrm>
            <a:off x="5305425" y="4578350"/>
            <a:ext cx="3506788"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ts val="700"/>
              </a:spcBef>
              <a:buFontTx/>
              <a:buNone/>
            </a:pPr>
            <a:r>
              <a:rPr lang="en-US" altLang="en-US" sz="1900" b="1">
                <a:solidFill>
                  <a:srgbClr val="808080"/>
                </a:solidFill>
                <a:cs typeface="Arial" panose="020B0604020202020204" pitchFamily="34" charset="0"/>
              </a:rPr>
              <a:t>10 Billion</a:t>
            </a:r>
            <a:r>
              <a:rPr lang="en-US" altLang="en-US" sz="1700" b="1">
                <a:solidFill>
                  <a:srgbClr val="008ABF"/>
                </a:solidFill>
                <a:cs typeface="Arial" panose="020B0604020202020204" pitchFamily="34" charset="0"/>
              </a:rPr>
              <a:t> </a:t>
            </a:r>
            <a:r>
              <a:rPr lang="en-US" altLang="en-US" sz="1700">
                <a:solidFill>
                  <a:srgbClr val="000000"/>
                </a:solidFill>
                <a:cs typeface="Arial" panose="020B0604020202020204" pitchFamily="34" charset="0"/>
              </a:rPr>
              <a:t>Android app downloads reached by </a:t>
            </a:r>
            <a:br>
              <a:rPr lang="en-US" altLang="en-US" sz="1700">
                <a:solidFill>
                  <a:srgbClr val="000000"/>
                </a:solidFill>
                <a:cs typeface="Arial" panose="020B0604020202020204" pitchFamily="34" charset="0"/>
              </a:rPr>
            </a:br>
            <a:r>
              <a:rPr lang="en-US" altLang="en-US" sz="1700">
                <a:solidFill>
                  <a:srgbClr val="000000"/>
                </a:solidFill>
                <a:cs typeface="Arial" panose="020B0604020202020204" pitchFamily="34" charset="0"/>
              </a:rPr>
              <a:t>the end of 2011 – over 90% </a:t>
            </a:r>
            <a:br>
              <a:rPr lang="en-US" altLang="en-US" sz="1700">
                <a:solidFill>
                  <a:srgbClr val="000000"/>
                </a:solidFill>
                <a:cs typeface="Arial" panose="020B0604020202020204" pitchFamily="34" charset="0"/>
              </a:rPr>
            </a:br>
            <a:r>
              <a:rPr lang="en-US" altLang="en-US" sz="1700">
                <a:solidFill>
                  <a:srgbClr val="000000"/>
                </a:solidFill>
                <a:cs typeface="Arial" panose="020B0604020202020204" pitchFamily="34" charset="0"/>
              </a:rPr>
              <a:t>of the top 100 have been hacked</a:t>
            </a:r>
          </a:p>
        </p:txBody>
      </p:sp>
      <p:sp>
        <p:nvSpPr>
          <p:cNvPr id="29703" name="Rectangle 40">
            <a:extLst>
              <a:ext uri="{FF2B5EF4-FFF2-40B4-BE49-F238E27FC236}">
                <a16:creationId xmlns:a16="http://schemas.microsoft.com/office/drawing/2014/main" id="{C20E5202-45E4-4C37-AF71-C26E43B89384}"/>
              </a:ext>
            </a:extLst>
          </p:cNvPr>
          <p:cNvSpPr>
            <a:spLocks noChangeArrowheads="1"/>
          </p:cNvSpPr>
          <p:nvPr/>
        </p:nvSpPr>
        <p:spPr bwMode="auto">
          <a:xfrm>
            <a:off x="3063875" y="5910263"/>
            <a:ext cx="58515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800">
                <a:solidFill>
                  <a:srgbClr val="000000"/>
                </a:solidFill>
                <a:cs typeface="Arial" panose="020B0604020202020204" pitchFamily="34" charset="0"/>
              </a:rPr>
              <a:t>Source: Evans Data Mobile Developer Survey Mobile Development Report 2012 Volume </a:t>
            </a:r>
          </a:p>
          <a:p>
            <a:pPr algn="r" eaLnBrk="1" hangingPunct="1">
              <a:spcBef>
                <a:spcPct val="0"/>
              </a:spcBef>
              <a:buFontTx/>
              <a:buNone/>
            </a:pPr>
            <a:r>
              <a:rPr lang="en-US" altLang="en-US" sz="800">
                <a:solidFill>
                  <a:srgbClr val="000000"/>
                </a:solidFill>
                <a:cs typeface="Arial" panose="020B0604020202020204" pitchFamily="34" charset="0"/>
              </a:rPr>
              <a:t>Source: Business Insider (September 2012)</a:t>
            </a:r>
          </a:p>
        </p:txBody>
      </p:sp>
      <p:grpSp>
        <p:nvGrpSpPr>
          <p:cNvPr id="29704" name="Group 32">
            <a:extLst>
              <a:ext uri="{FF2B5EF4-FFF2-40B4-BE49-F238E27FC236}">
                <a16:creationId xmlns:a16="http://schemas.microsoft.com/office/drawing/2014/main" id="{FCAFBE96-CE67-42F9-B969-433BC1AD9DBF}"/>
              </a:ext>
            </a:extLst>
          </p:cNvPr>
          <p:cNvGrpSpPr>
            <a:grpSpLocks/>
          </p:cNvGrpSpPr>
          <p:nvPr/>
        </p:nvGrpSpPr>
        <p:grpSpPr bwMode="auto">
          <a:xfrm>
            <a:off x="2819400" y="1519238"/>
            <a:ext cx="3452813" cy="3455987"/>
            <a:chOff x="1936" y="1403"/>
            <a:chExt cx="1940" cy="1941"/>
          </a:xfrm>
        </p:grpSpPr>
        <p:pic>
          <p:nvPicPr>
            <p:cNvPr id="29707" name="Picture 29">
              <a:extLst>
                <a:ext uri="{FF2B5EF4-FFF2-40B4-BE49-F238E27FC236}">
                  <a16:creationId xmlns:a16="http://schemas.microsoft.com/office/drawing/2014/main" id="{E1431428-E9AF-450A-A69E-BBED73050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 y="1405"/>
              <a:ext cx="1939" cy="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Oval 30">
              <a:extLst>
                <a:ext uri="{FF2B5EF4-FFF2-40B4-BE49-F238E27FC236}">
                  <a16:creationId xmlns:a16="http://schemas.microsoft.com/office/drawing/2014/main" id="{836AD355-48DA-4FE8-B110-AE11F21B2217}"/>
                </a:ext>
              </a:extLst>
            </p:cNvPr>
            <p:cNvSpPr>
              <a:spLocks noChangeArrowheads="1"/>
            </p:cNvSpPr>
            <p:nvPr/>
          </p:nvSpPr>
          <p:spPr bwMode="auto">
            <a:xfrm>
              <a:off x="1936" y="1403"/>
              <a:ext cx="1940" cy="1940"/>
            </a:xfrm>
            <a:prstGeom prst="ellipse">
              <a:avLst/>
            </a:prstGeom>
            <a:noFill/>
            <a:ln w="57150">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cs typeface="Arial" panose="020B0604020202020204" pitchFamily="34" charset="0"/>
              </a:endParaRPr>
            </a:p>
          </p:txBody>
        </p:sp>
      </p:grpSp>
      <p:sp>
        <p:nvSpPr>
          <p:cNvPr id="29705" name="Rectangle 25">
            <a:extLst>
              <a:ext uri="{FF2B5EF4-FFF2-40B4-BE49-F238E27FC236}">
                <a16:creationId xmlns:a16="http://schemas.microsoft.com/office/drawing/2014/main" id="{1F59ED5A-6711-405B-814C-32A6BCDAFF4A}"/>
              </a:ext>
            </a:extLst>
          </p:cNvPr>
          <p:cNvSpPr>
            <a:spLocks noChangeArrowheads="1"/>
          </p:cNvSpPr>
          <p:nvPr/>
        </p:nvSpPr>
        <p:spPr bwMode="auto">
          <a:xfrm>
            <a:off x="5921375" y="1316038"/>
            <a:ext cx="2890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900" b="1">
                <a:solidFill>
                  <a:srgbClr val="008A8A"/>
                </a:solidFill>
                <a:cs typeface="Arial" panose="020B0604020202020204" pitchFamily="34" charset="0"/>
              </a:rPr>
              <a:t>155%</a:t>
            </a:r>
            <a:r>
              <a:rPr lang="en-US" altLang="en-US" sz="1700" b="1">
                <a:solidFill>
                  <a:srgbClr val="008A8A"/>
                </a:solidFill>
                <a:cs typeface="Arial" panose="020B0604020202020204" pitchFamily="34" charset="0"/>
              </a:rPr>
              <a:t> </a:t>
            </a:r>
            <a:r>
              <a:rPr lang="en-US" altLang="en-US" sz="1700">
                <a:solidFill>
                  <a:srgbClr val="000000"/>
                </a:solidFill>
                <a:cs typeface="Arial" panose="020B0604020202020204" pitchFamily="34" charset="0"/>
              </a:rPr>
              <a:t>by which mobile malware increased 2011</a:t>
            </a:r>
          </a:p>
        </p:txBody>
      </p:sp>
      <p:sp>
        <p:nvSpPr>
          <p:cNvPr id="29706" name="Rectangle 4">
            <a:extLst>
              <a:ext uri="{FF2B5EF4-FFF2-40B4-BE49-F238E27FC236}">
                <a16:creationId xmlns:a16="http://schemas.microsoft.com/office/drawing/2014/main" id="{5505816B-6E00-45BA-9B82-BF2D594D21B8}"/>
              </a:ext>
            </a:extLst>
          </p:cNvPr>
          <p:cNvSpPr txBox="1">
            <a:spLocks noChangeArrowheads="1"/>
          </p:cNvSpPr>
          <p:nvPr/>
        </p:nvSpPr>
        <p:spPr bwMode="auto">
          <a:xfrm>
            <a:off x="285750" y="571500"/>
            <a:ext cx="7750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a:solidFill>
                  <a:srgbClr val="7889FB"/>
                </a:solidFill>
                <a:cs typeface="Arial" panose="020B0604020202020204" pitchFamily="34" charset="0"/>
                <a:sym typeface="Arial" panose="020B0604020202020204" pitchFamily="34" charset="0"/>
              </a:rPr>
              <a:t>Mobile Presents Management and Security Challenges</a:t>
            </a:r>
          </a:p>
        </p:txBody>
      </p:sp>
    </p:spTree>
    <p:extLst>
      <p:ext uri="{BB962C8B-B14F-4D97-AF65-F5344CB8AC3E}">
        <p14:creationId xmlns:p14="http://schemas.microsoft.com/office/powerpoint/2010/main" val="26377723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11CDBF21-FAC2-43DE-941C-A2F479202FE6}"/>
              </a:ext>
            </a:extLst>
          </p:cNvPr>
          <p:cNvSpPr txBox="1">
            <a:spLocks noGrp="1"/>
          </p:cNvSpPr>
          <p:nvPr/>
        </p:nvSpPr>
        <p:spPr bwMode="black">
          <a:xfrm>
            <a:off x="182563" y="6537325"/>
            <a:ext cx="366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1D3D16B-5E58-41AD-8416-4E60E6A1B67D}" type="slidenum">
              <a:rPr lang="en-US" altLang="en-US" sz="800">
                <a:solidFill>
                  <a:srgbClr val="000000"/>
                </a:solidFill>
                <a:cs typeface="Arial" panose="020B0604020202020204" pitchFamily="34" charset="0"/>
              </a:rPr>
              <a:pPr eaLnBrk="1" hangingPunct="1">
                <a:spcBef>
                  <a:spcPct val="0"/>
                </a:spcBef>
                <a:buFontTx/>
                <a:buNone/>
              </a:pPr>
              <a:t>24</a:t>
            </a:fld>
            <a:endParaRPr lang="en-US" altLang="en-US" sz="800">
              <a:solidFill>
                <a:srgbClr val="000000"/>
              </a:solidFill>
              <a:cs typeface="Arial" panose="020B0604020202020204" pitchFamily="34" charset="0"/>
            </a:endParaRPr>
          </a:p>
        </p:txBody>
      </p:sp>
      <p:sp>
        <p:nvSpPr>
          <p:cNvPr id="30723" name="Footer Placeholder 4">
            <a:extLst>
              <a:ext uri="{FF2B5EF4-FFF2-40B4-BE49-F238E27FC236}">
                <a16:creationId xmlns:a16="http://schemas.microsoft.com/office/drawing/2014/main" id="{2330758E-D9D5-4D60-AA31-943C7B526AB2}"/>
              </a:ext>
            </a:extLst>
          </p:cNvPr>
          <p:cNvSpPr txBox="1">
            <a:spLocks noGrp="1"/>
          </p:cNvSpPr>
          <p:nvPr/>
        </p:nvSpPr>
        <p:spPr bwMode="auto">
          <a:xfrm>
            <a:off x="1554163" y="6537325"/>
            <a:ext cx="594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solidFill>
                  <a:srgbClr val="00B2EF"/>
                </a:solidFill>
                <a:cs typeface="Arial" panose="020B0604020202020204" pitchFamily="34" charset="0"/>
              </a:rPr>
              <a:t>2012 Tech Trends Report (Weighted by GMV – IBM Proprietary) | IBM Market Insights | IBM Confidential  </a:t>
            </a:r>
          </a:p>
        </p:txBody>
      </p:sp>
      <p:sp>
        <p:nvSpPr>
          <p:cNvPr id="30724" name="Date Placeholder 5">
            <a:extLst>
              <a:ext uri="{FF2B5EF4-FFF2-40B4-BE49-F238E27FC236}">
                <a16:creationId xmlns:a16="http://schemas.microsoft.com/office/drawing/2014/main" id="{CDDB48E8-8903-4AB1-AB0B-FDFBE6579883}"/>
              </a:ext>
            </a:extLst>
          </p:cNvPr>
          <p:cNvSpPr txBox="1">
            <a:spLocks noGrp="1"/>
          </p:cNvSpPr>
          <p:nvPr/>
        </p:nvSpPr>
        <p:spPr bwMode="auto">
          <a:xfrm>
            <a:off x="549275" y="6537325"/>
            <a:ext cx="10048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solidFill>
                  <a:srgbClr val="000000"/>
                </a:solidFill>
                <a:cs typeface="Arial" panose="020B0604020202020204" pitchFamily="34" charset="0"/>
              </a:rPr>
              <a:t>October 2012</a:t>
            </a:r>
          </a:p>
        </p:txBody>
      </p:sp>
      <p:sp>
        <p:nvSpPr>
          <p:cNvPr id="219141" name="Rectangle 2">
            <a:extLst>
              <a:ext uri="{FF2B5EF4-FFF2-40B4-BE49-F238E27FC236}">
                <a16:creationId xmlns:a16="http://schemas.microsoft.com/office/drawing/2014/main" id="{ECF1AF4C-F37C-4DF0-B001-82A797C101E2}"/>
              </a:ext>
            </a:extLst>
          </p:cNvPr>
          <p:cNvSpPr>
            <a:spLocks noGrp="1" noChangeArrowheads="1"/>
          </p:cNvSpPr>
          <p:nvPr>
            <p:ph type="title" idx="4294967295"/>
          </p:nvPr>
        </p:nvSpPr>
        <p:spPr/>
        <p:txBody>
          <a:bodyPr/>
          <a:lstStyle/>
          <a:p>
            <a:pPr eaLnBrk="1" hangingPunct="1">
              <a:tabLst>
                <a:tab pos="0" algn="l"/>
                <a:tab pos="457187" algn="l"/>
                <a:tab pos="914373" algn="l"/>
                <a:tab pos="1371560" algn="l"/>
                <a:tab pos="1828746" algn="l"/>
                <a:tab pos="2285933" algn="l"/>
                <a:tab pos="2743119" algn="l"/>
                <a:tab pos="3200304" algn="l"/>
                <a:tab pos="3657489" algn="l"/>
                <a:tab pos="4114677" algn="l"/>
                <a:tab pos="4571862" algn="l"/>
                <a:tab pos="5029050" algn="l"/>
                <a:tab pos="5486235" algn="l"/>
                <a:tab pos="5943422" algn="l"/>
                <a:tab pos="6400608" algn="l"/>
                <a:tab pos="6857795" algn="l"/>
                <a:tab pos="7314980" algn="l"/>
                <a:tab pos="7772167" algn="l"/>
                <a:tab pos="8229353" algn="l"/>
                <a:tab pos="8686539" algn="l"/>
                <a:tab pos="9143725" algn="l"/>
              </a:tabLst>
              <a:defRPr/>
            </a:pPr>
            <a:r>
              <a:rPr lang="en-US" kern="1200" dirty="0">
                <a:ea typeface="+mn-ea"/>
                <a:cs typeface="+mn-cs"/>
                <a:sym typeface="Arial" pitchFamily="34" charset="0"/>
              </a:rPr>
              <a:t>Security is the leading barrier to mobile adoption</a:t>
            </a:r>
          </a:p>
        </p:txBody>
      </p:sp>
      <p:sp>
        <p:nvSpPr>
          <p:cNvPr id="30726" name="Rectangle 1">
            <a:extLst>
              <a:ext uri="{FF2B5EF4-FFF2-40B4-BE49-F238E27FC236}">
                <a16:creationId xmlns:a16="http://schemas.microsoft.com/office/drawing/2014/main" id="{F14F7E30-AD53-4232-813A-628CAFD106DF}"/>
              </a:ext>
            </a:extLst>
          </p:cNvPr>
          <p:cNvSpPr>
            <a:spLocks noChangeArrowheads="1"/>
          </p:cNvSpPr>
          <p:nvPr/>
        </p:nvSpPr>
        <p:spPr bwMode="auto">
          <a:xfrm>
            <a:off x="327025" y="1719263"/>
            <a:ext cx="40846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7" tIns="45717" rIns="91437" bIns="45717"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1800" b="1" i="1">
                <a:solidFill>
                  <a:srgbClr val="008ABF"/>
                </a:solidFill>
                <a:cs typeface="Arial" panose="020B0604020202020204" pitchFamily="34" charset="0"/>
              </a:rPr>
              <a:t>Drivers for Adopting Mobile </a:t>
            </a:r>
          </a:p>
          <a:p>
            <a:pPr algn="ctr" eaLnBrk="1" hangingPunct="1">
              <a:spcBef>
                <a:spcPct val="0"/>
              </a:spcBef>
              <a:buFontTx/>
              <a:buNone/>
            </a:pPr>
            <a:endParaRPr lang="en-US" altLang="en-US" sz="1800" i="1">
              <a:solidFill>
                <a:srgbClr val="008ABF"/>
              </a:solidFill>
              <a:cs typeface="Arial" panose="020B0604020202020204" pitchFamily="34" charset="0"/>
            </a:endParaRPr>
          </a:p>
        </p:txBody>
      </p:sp>
      <p:graphicFrame>
        <p:nvGraphicFramePr>
          <p:cNvPr id="30727" name="Object 12">
            <a:extLst>
              <a:ext uri="{FF2B5EF4-FFF2-40B4-BE49-F238E27FC236}">
                <a16:creationId xmlns:a16="http://schemas.microsoft.com/office/drawing/2014/main" id="{FCAF08F0-8131-42E7-B373-70D7427EB5A0}"/>
              </a:ext>
            </a:extLst>
          </p:cNvPr>
          <p:cNvGraphicFramePr>
            <a:graphicFrameLocks/>
          </p:cNvGraphicFramePr>
          <p:nvPr/>
        </p:nvGraphicFramePr>
        <p:xfrm>
          <a:off x="285750" y="2428875"/>
          <a:ext cx="4140200" cy="2778125"/>
        </p:xfrm>
        <a:graphic>
          <a:graphicData uri="http://schemas.openxmlformats.org/presentationml/2006/ole">
            <mc:AlternateContent xmlns:mc="http://schemas.openxmlformats.org/markup-compatibility/2006">
              <mc:Choice xmlns:v="urn:schemas-microsoft-com:vml" Requires="v">
                <p:oleObj spid="_x0000_s5122" r:id="rId4" imgW="4145639" imgH="2780017" progId="Excel.Sheet.8">
                  <p:embed/>
                </p:oleObj>
              </mc:Choice>
              <mc:Fallback>
                <p:oleObj r:id="rId4" imgW="4145639" imgH="2780017" progId="Excel.Sheet.8">
                  <p:embed/>
                  <p:pic>
                    <p:nvPicPr>
                      <p:cNvPr id="30727" name="Object 12">
                        <a:extLst>
                          <a:ext uri="{FF2B5EF4-FFF2-40B4-BE49-F238E27FC236}">
                            <a16:creationId xmlns:a16="http://schemas.microsoft.com/office/drawing/2014/main" id="{FCAF08F0-8131-42E7-B373-70D7427EB5A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428875"/>
                        <a:ext cx="41402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8" name="TextBox 9">
            <a:extLst>
              <a:ext uri="{FF2B5EF4-FFF2-40B4-BE49-F238E27FC236}">
                <a16:creationId xmlns:a16="http://schemas.microsoft.com/office/drawing/2014/main" id="{C68D530F-0F06-4F5C-86AB-647EA9FF8432}"/>
              </a:ext>
            </a:extLst>
          </p:cNvPr>
          <p:cNvSpPr txBox="1">
            <a:spLocks noChangeArrowheads="1"/>
          </p:cNvSpPr>
          <p:nvPr/>
        </p:nvSpPr>
        <p:spPr bwMode="auto">
          <a:xfrm>
            <a:off x="600075" y="5270500"/>
            <a:ext cx="317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i="1">
                <a:solidFill>
                  <a:srgbClr val="000000"/>
                </a:solidFill>
                <a:cs typeface="Arial" panose="020B0604020202020204" pitchFamily="34" charset="0"/>
              </a:rPr>
              <a:t>Base: Those who deployed/piloted/plan to adopt mobile, excluding don’t know (n=1117)</a:t>
            </a:r>
          </a:p>
        </p:txBody>
      </p:sp>
      <p:sp>
        <p:nvSpPr>
          <p:cNvPr id="30729" name="Rectangle 1">
            <a:extLst>
              <a:ext uri="{FF2B5EF4-FFF2-40B4-BE49-F238E27FC236}">
                <a16:creationId xmlns:a16="http://schemas.microsoft.com/office/drawing/2014/main" id="{C34D553E-93E8-4E11-A6FC-25C6F14ADB21}"/>
              </a:ext>
            </a:extLst>
          </p:cNvPr>
          <p:cNvSpPr>
            <a:spLocks noChangeArrowheads="1"/>
          </p:cNvSpPr>
          <p:nvPr/>
        </p:nvSpPr>
        <p:spPr bwMode="auto">
          <a:xfrm>
            <a:off x="4432300" y="1719263"/>
            <a:ext cx="40846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7" tIns="45717" rIns="91437" bIns="45717"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1800" b="1" i="1">
                <a:solidFill>
                  <a:srgbClr val="008ABF"/>
                </a:solidFill>
                <a:cs typeface="Arial" panose="020B0604020202020204" pitchFamily="34" charset="0"/>
              </a:rPr>
              <a:t>Barriers to Adopting Mobile </a:t>
            </a:r>
          </a:p>
          <a:p>
            <a:pPr algn="ctr" eaLnBrk="1" hangingPunct="1">
              <a:spcBef>
                <a:spcPct val="0"/>
              </a:spcBef>
              <a:buFontTx/>
              <a:buNone/>
            </a:pPr>
            <a:endParaRPr lang="en-US" altLang="en-US" sz="1800" i="1">
              <a:solidFill>
                <a:srgbClr val="008ABF"/>
              </a:solidFill>
              <a:cs typeface="Arial" panose="020B0604020202020204" pitchFamily="34" charset="0"/>
            </a:endParaRPr>
          </a:p>
        </p:txBody>
      </p:sp>
      <p:graphicFrame>
        <p:nvGraphicFramePr>
          <p:cNvPr id="30730" name="Object 13">
            <a:extLst>
              <a:ext uri="{FF2B5EF4-FFF2-40B4-BE49-F238E27FC236}">
                <a16:creationId xmlns:a16="http://schemas.microsoft.com/office/drawing/2014/main" id="{A4BE8512-2010-401F-8E0B-4C4A04305BAF}"/>
              </a:ext>
            </a:extLst>
          </p:cNvPr>
          <p:cNvGraphicFramePr>
            <a:graphicFrameLocks/>
          </p:cNvGraphicFramePr>
          <p:nvPr/>
        </p:nvGraphicFramePr>
        <p:xfrm>
          <a:off x="4086225" y="2409825"/>
          <a:ext cx="4692650" cy="2778125"/>
        </p:xfrm>
        <a:graphic>
          <a:graphicData uri="http://schemas.openxmlformats.org/presentationml/2006/ole">
            <mc:AlternateContent xmlns:mc="http://schemas.openxmlformats.org/markup-compatibility/2006">
              <mc:Choice xmlns:v="urn:schemas-microsoft-com:vml" Requires="v">
                <p:oleObj spid="_x0000_s5123" r:id="rId6" imgW="4694327" imgH="2780017" progId="Excel.Sheet.8">
                  <p:embed/>
                </p:oleObj>
              </mc:Choice>
              <mc:Fallback>
                <p:oleObj r:id="rId6" imgW="4694327" imgH="2780017" progId="Excel.Sheet.8">
                  <p:embed/>
                  <p:pic>
                    <p:nvPicPr>
                      <p:cNvPr id="30730" name="Object 13">
                        <a:extLst>
                          <a:ext uri="{FF2B5EF4-FFF2-40B4-BE49-F238E27FC236}">
                            <a16:creationId xmlns:a16="http://schemas.microsoft.com/office/drawing/2014/main" id="{A4BE8512-2010-401F-8E0B-4C4A04305BAF}"/>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6225" y="2409825"/>
                        <a:ext cx="469265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1" name="TextBox 9">
            <a:extLst>
              <a:ext uri="{FF2B5EF4-FFF2-40B4-BE49-F238E27FC236}">
                <a16:creationId xmlns:a16="http://schemas.microsoft.com/office/drawing/2014/main" id="{D58F743E-E068-4CC0-B1A4-8EF381375F87}"/>
              </a:ext>
            </a:extLst>
          </p:cNvPr>
          <p:cNvSpPr txBox="1">
            <a:spLocks noChangeArrowheads="1"/>
          </p:cNvSpPr>
          <p:nvPr/>
        </p:nvSpPr>
        <p:spPr bwMode="auto">
          <a:xfrm>
            <a:off x="4629150" y="5270500"/>
            <a:ext cx="3498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i="1">
                <a:solidFill>
                  <a:srgbClr val="000000"/>
                </a:solidFill>
                <a:cs typeface="Arial" panose="020B0604020202020204" pitchFamily="34" charset="0"/>
              </a:rPr>
              <a:t>Base: Those who deployed/piloted/plan to adopt mobile, excluding don’t know (n=1115)</a:t>
            </a:r>
          </a:p>
        </p:txBody>
      </p:sp>
      <p:sp>
        <p:nvSpPr>
          <p:cNvPr id="30732" name="Oval 12">
            <a:extLst>
              <a:ext uri="{FF2B5EF4-FFF2-40B4-BE49-F238E27FC236}">
                <a16:creationId xmlns:a16="http://schemas.microsoft.com/office/drawing/2014/main" id="{900FC053-E2FA-4E6D-BD03-4D62AB7594F9}"/>
              </a:ext>
            </a:extLst>
          </p:cNvPr>
          <p:cNvSpPr>
            <a:spLocks noChangeArrowheads="1"/>
          </p:cNvSpPr>
          <p:nvPr/>
        </p:nvSpPr>
        <p:spPr bwMode="auto">
          <a:xfrm>
            <a:off x="4930775" y="2460625"/>
            <a:ext cx="3571875" cy="4127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37" tIns="45717" rIns="91437" bIns="45717"/>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cs typeface="Arial" panose="020B0604020202020204" pitchFamily="34" charset="0"/>
            </a:endParaRPr>
          </a:p>
        </p:txBody>
      </p:sp>
    </p:spTree>
    <p:extLst>
      <p:ext uri="{BB962C8B-B14F-4D97-AF65-F5344CB8AC3E}">
        <p14:creationId xmlns:p14="http://schemas.microsoft.com/office/powerpoint/2010/main" val="657845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CDC42B5-BCE7-487D-9BC3-BDDDDB464D72}"/>
              </a:ext>
            </a:extLst>
          </p:cNvPr>
          <p:cNvCxnSpPr/>
          <p:nvPr/>
        </p:nvCxnSpPr>
        <p:spPr>
          <a:xfrm rot="16200000" flipH="1">
            <a:off x="5992019" y="3761582"/>
            <a:ext cx="5375275" cy="14287"/>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747" name="Title 1">
            <a:extLst>
              <a:ext uri="{FF2B5EF4-FFF2-40B4-BE49-F238E27FC236}">
                <a16:creationId xmlns:a16="http://schemas.microsoft.com/office/drawing/2014/main" id="{7A2E6838-FFF6-4691-9D17-8F7BA8A62ECC}"/>
              </a:ext>
            </a:extLst>
          </p:cNvPr>
          <p:cNvSpPr>
            <a:spLocks noGrp="1"/>
          </p:cNvSpPr>
          <p:nvPr>
            <p:ph type="title"/>
          </p:nvPr>
        </p:nvSpPr>
        <p:spPr>
          <a:xfrm>
            <a:off x="449263" y="152400"/>
            <a:ext cx="8229600" cy="762000"/>
          </a:xfrm>
        </p:spPr>
        <p:txBody>
          <a:bodyPr/>
          <a:lstStyle/>
          <a:p>
            <a:pPr eaLnBrk="1" hangingPunct="1"/>
            <a:r>
              <a:rPr lang="en-US" altLang="en-US" sz="2800"/>
              <a:t>Mobile Security Challenges Faced By Enterprises</a:t>
            </a:r>
          </a:p>
        </p:txBody>
      </p:sp>
      <p:grpSp>
        <p:nvGrpSpPr>
          <p:cNvPr id="31748" name="Group 6">
            <a:extLst>
              <a:ext uri="{FF2B5EF4-FFF2-40B4-BE49-F238E27FC236}">
                <a16:creationId xmlns:a16="http://schemas.microsoft.com/office/drawing/2014/main" id="{7DCE9AF8-2676-409D-AED6-39EAE94C0F07}"/>
              </a:ext>
            </a:extLst>
          </p:cNvPr>
          <p:cNvGrpSpPr>
            <a:grpSpLocks/>
          </p:cNvGrpSpPr>
          <p:nvPr/>
        </p:nvGrpSpPr>
        <p:grpSpPr bwMode="auto">
          <a:xfrm>
            <a:off x="565150" y="1077913"/>
            <a:ext cx="7740650" cy="1112837"/>
            <a:chOff x="476545" y="1493785"/>
            <a:chExt cx="7740860" cy="1362960"/>
          </a:xfrm>
        </p:grpSpPr>
        <p:sp>
          <p:nvSpPr>
            <p:cNvPr id="29" name="Rounded Rectangle 28">
              <a:extLst>
                <a:ext uri="{FF2B5EF4-FFF2-40B4-BE49-F238E27FC236}">
                  <a16:creationId xmlns:a16="http://schemas.microsoft.com/office/drawing/2014/main" id="{A5624C47-8933-4F86-B7DF-FBDE19B71A45}"/>
                </a:ext>
              </a:extLst>
            </p:cNvPr>
            <p:cNvSpPr/>
            <p:nvPr/>
          </p:nvSpPr>
          <p:spPr bwMode="auto">
            <a:xfrm>
              <a:off x="476545" y="1493785"/>
              <a:ext cx="7740860" cy="1296853"/>
            </a:xfrm>
            <a:prstGeom prst="roundRect">
              <a:avLst>
                <a:gd name="adj" fmla="val 2891"/>
              </a:avLst>
            </a:prstGeom>
            <a:gradFill flip="none" rotWithShape="1">
              <a:gsLst>
                <a:gs pos="17000">
                  <a:srgbClr val="008ABF">
                    <a:lumMod val="20000"/>
                    <a:lumOff val="80000"/>
                  </a:srgbClr>
                </a:gs>
                <a:gs pos="17000">
                  <a:srgbClr val="008ABF">
                    <a:lumMod val="20000"/>
                    <a:lumOff val="80000"/>
                  </a:srgbClr>
                </a:gs>
                <a:gs pos="81000">
                  <a:srgbClr val="FFFFFF"/>
                </a:gs>
              </a:gsLst>
              <a:lin ang="54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fontAlgn="auto">
                <a:spcBef>
                  <a:spcPts val="0"/>
                </a:spcBef>
                <a:spcAft>
                  <a:spcPts val="0"/>
                </a:spcAft>
                <a:defRPr/>
              </a:pPr>
              <a:endParaRPr lang="en-US" kern="0" dirty="0">
                <a:solidFill>
                  <a:sysClr val="windowText" lastClr="000000"/>
                </a:solidFill>
                <a:latin typeface="Arial"/>
                <a:cs typeface="Arial" charset="0"/>
              </a:endParaRPr>
            </a:p>
          </p:txBody>
        </p:sp>
        <p:sp>
          <p:nvSpPr>
            <p:cNvPr id="30" name="TextBox 8">
              <a:extLst>
                <a:ext uri="{FF2B5EF4-FFF2-40B4-BE49-F238E27FC236}">
                  <a16:creationId xmlns:a16="http://schemas.microsoft.com/office/drawing/2014/main" id="{9EA0EC81-5BAD-4B77-8093-DE1007A71119}"/>
                </a:ext>
              </a:extLst>
            </p:cNvPr>
            <p:cNvSpPr txBox="1">
              <a:spLocks noChangeArrowheads="1"/>
            </p:cNvSpPr>
            <p:nvPr/>
          </p:nvSpPr>
          <p:spPr bwMode="auto">
            <a:xfrm>
              <a:off x="1506861" y="1839872"/>
              <a:ext cx="2551181" cy="1016873"/>
            </a:xfrm>
            <a:prstGeom prst="rect">
              <a:avLst/>
            </a:prstGeom>
            <a:noFill/>
            <a:ln>
              <a:noFill/>
            </a:ln>
            <a:extLst/>
          </p:spPr>
          <p:txBody>
            <a:bodyPr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auto" hangingPunct="1">
                <a:spcBef>
                  <a:spcPts val="0"/>
                </a:spcBef>
                <a:spcAft>
                  <a:spcPts val="0"/>
                </a:spcAft>
                <a:defRPr/>
              </a:pPr>
              <a:r>
                <a:rPr lang="en-US" b="1" kern="0" dirty="0">
                  <a:solidFill>
                    <a:srgbClr val="000000"/>
                  </a:solidFill>
                  <a:latin typeface="Calibri" pitchFamily="34" charset="0"/>
                  <a:cs typeface="Calibri" pitchFamily="34" charset="0"/>
                </a:rPr>
                <a:t>Achieving Data Separation &amp; Providing Data Protection</a:t>
              </a:r>
            </a:p>
          </p:txBody>
        </p:sp>
        <p:sp>
          <p:nvSpPr>
            <p:cNvPr id="31" name="Rectangle 30">
              <a:extLst>
                <a:ext uri="{FF2B5EF4-FFF2-40B4-BE49-F238E27FC236}">
                  <a16:creationId xmlns:a16="http://schemas.microsoft.com/office/drawing/2014/main" id="{772B0CBC-E2DF-4730-8F36-4B4291D5499E}"/>
                </a:ext>
              </a:extLst>
            </p:cNvPr>
            <p:cNvSpPr/>
            <p:nvPr/>
          </p:nvSpPr>
          <p:spPr>
            <a:xfrm>
              <a:off x="4091381" y="1765988"/>
              <a:ext cx="4005371" cy="752447"/>
            </a:xfrm>
            <a:prstGeom prst="rect">
              <a:avLst/>
            </a:prstGeom>
          </p:spPr>
          <p:txBody>
            <a:bodyPr lIns="0" tIns="0" rIns="0" bIns="0">
              <a:spAutoFit/>
            </a:bodyPr>
            <a:lstStyle/>
            <a:p>
              <a:pPr marL="182558" lvl="1" indent="-182558" fontAlgn="auto">
                <a:spcBef>
                  <a:spcPts val="0"/>
                </a:spcBef>
                <a:spcAft>
                  <a:spcPts val="0"/>
                </a:spcAft>
                <a:buFontTx/>
                <a:buBlip>
                  <a:blip r:embed="rId3"/>
                </a:buBlip>
                <a:defRPr/>
              </a:pPr>
              <a:r>
                <a:rPr lang="en-US" sz="1000" kern="1000" spc="-20" dirty="0">
                  <a:solidFill>
                    <a:srgbClr val="C00000"/>
                  </a:solidFill>
                  <a:latin typeface="Arial"/>
                  <a:cs typeface="Arial" charset="0"/>
                </a:rPr>
                <a:t>Personal vs corporate  </a:t>
              </a:r>
            </a:p>
            <a:p>
              <a:pPr marL="182558" lvl="1" indent="-182558" fontAlgn="auto">
                <a:spcBef>
                  <a:spcPts val="0"/>
                </a:spcBef>
                <a:spcAft>
                  <a:spcPts val="0"/>
                </a:spcAft>
                <a:buFontTx/>
                <a:buBlip>
                  <a:blip r:embed="rId3"/>
                </a:buBlip>
                <a:defRPr/>
              </a:pPr>
              <a:r>
                <a:rPr lang="en-US" sz="1000" kern="1000" spc="-20" dirty="0">
                  <a:solidFill>
                    <a:srgbClr val="C00000"/>
                  </a:solidFill>
                  <a:latin typeface="Arial"/>
                  <a:cs typeface="Arial" charset="0"/>
                </a:rPr>
                <a:t>Data leakage into and out of the enterprise</a:t>
              </a:r>
            </a:p>
            <a:p>
              <a:pPr marL="182558" lvl="1" indent="-182558" fontAlgn="auto">
                <a:spcBef>
                  <a:spcPts val="0"/>
                </a:spcBef>
                <a:spcAft>
                  <a:spcPts val="0"/>
                </a:spcAft>
                <a:buFontTx/>
                <a:buBlip>
                  <a:blip r:embed="rId3"/>
                </a:buBlip>
                <a:defRPr/>
              </a:pPr>
              <a:r>
                <a:rPr lang="en-US" sz="1000" kern="1000" spc="-20" dirty="0">
                  <a:solidFill>
                    <a:srgbClr val="C00000"/>
                  </a:solidFill>
                  <a:latin typeface="Arial"/>
                  <a:cs typeface="Arial" charset="0"/>
                </a:rPr>
                <a:t>Partial wipe vs. device wipe vs legally defensible wipe</a:t>
              </a:r>
            </a:p>
            <a:p>
              <a:pPr marL="182558" lvl="1" indent="-182558" fontAlgn="auto">
                <a:spcBef>
                  <a:spcPts val="0"/>
                </a:spcBef>
                <a:spcAft>
                  <a:spcPts val="0"/>
                </a:spcAft>
                <a:buFontTx/>
                <a:buBlip>
                  <a:blip r:embed="rId3"/>
                </a:buBlip>
                <a:defRPr/>
              </a:pPr>
              <a:r>
                <a:rPr lang="en-US" sz="1000" kern="1000" spc="-20" dirty="0">
                  <a:solidFill>
                    <a:srgbClr val="C00000"/>
                  </a:solidFill>
                  <a:latin typeface="Arial"/>
                  <a:cs typeface="Arial" charset="0"/>
                </a:rPr>
                <a:t>Data policies</a:t>
              </a:r>
            </a:p>
          </p:txBody>
        </p:sp>
      </p:grpSp>
      <p:pic>
        <p:nvPicPr>
          <p:cNvPr id="31749" name="Picture 2">
            <a:extLst>
              <a:ext uri="{FF2B5EF4-FFF2-40B4-BE49-F238E27FC236}">
                <a16:creationId xmlns:a16="http://schemas.microsoft.com/office/drawing/2014/main" id="{F019F660-8FC7-47C6-BCD6-4D7BFEFD0B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8" y="1196975"/>
            <a:ext cx="8175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0" name="Group 17">
            <a:extLst>
              <a:ext uri="{FF2B5EF4-FFF2-40B4-BE49-F238E27FC236}">
                <a16:creationId xmlns:a16="http://schemas.microsoft.com/office/drawing/2014/main" id="{EF62565B-AF1C-4915-AF6B-42054EE21D04}"/>
              </a:ext>
            </a:extLst>
          </p:cNvPr>
          <p:cNvGrpSpPr>
            <a:grpSpLocks/>
          </p:cNvGrpSpPr>
          <p:nvPr/>
        </p:nvGrpSpPr>
        <p:grpSpPr bwMode="auto">
          <a:xfrm>
            <a:off x="576263" y="2212975"/>
            <a:ext cx="7740650" cy="1112838"/>
            <a:chOff x="476545" y="1493785"/>
            <a:chExt cx="7740860" cy="1362960"/>
          </a:xfrm>
        </p:grpSpPr>
        <p:sp>
          <p:nvSpPr>
            <p:cNvPr id="34" name="Rounded Rectangle 33">
              <a:extLst>
                <a:ext uri="{FF2B5EF4-FFF2-40B4-BE49-F238E27FC236}">
                  <a16:creationId xmlns:a16="http://schemas.microsoft.com/office/drawing/2014/main" id="{D59B2978-9F24-4E29-8D5E-C8EDDA424293}"/>
                </a:ext>
              </a:extLst>
            </p:cNvPr>
            <p:cNvSpPr/>
            <p:nvPr/>
          </p:nvSpPr>
          <p:spPr bwMode="auto">
            <a:xfrm>
              <a:off x="476545" y="1493785"/>
              <a:ext cx="7740860" cy="1296854"/>
            </a:xfrm>
            <a:prstGeom prst="roundRect">
              <a:avLst>
                <a:gd name="adj" fmla="val 2891"/>
              </a:avLst>
            </a:prstGeom>
            <a:gradFill flip="none" rotWithShape="1">
              <a:gsLst>
                <a:gs pos="17000">
                  <a:srgbClr val="008ABF">
                    <a:lumMod val="20000"/>
                    <a:lumOff val="80000"/>
                  </a:srgbClr>
                </a:gs>
                <a:gs pos="17000">
                  <a:srgbClr val="008ABF">
                    <a:lumMod val="20000"/>
                    <a:lumOff val="80000"/>
                  </a:srgbClr>
                </a:gs>
                <a:gs pos="81000">
                  <a:srgbClr val="FFFFFF"/>
                </a:gs>
              </a:gsLst>
              <a:lin ang="54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fontAlgn="auto">
                <a:spcBef>
                  <a:spcPts val="0"/>
                </a:spcBef>
                <a:spcAft>
                  <a:spcPts val="0"/>
                </a:spcAft>
                <a:defRPr/>
              </a:pPr>
              <a:endParaRPr lang="en-US" kern="0" dirty="0">
                <a:solidFill>
                  <a:sysClr val="windowText" lastClr="000000"/>
                </a:solidFill>
                <a:latin typeface="Arial"/>
                <a:cs typeface="Arial" charset="0"/>
              </a:endParaRPr>
            </a:p>
          </p:txBody>
        </p:sp>
        <p:sp>
          <p:nvSpPr>
            <p:cNvPr id="35" name="TextBox 19">
              <a:extLst>
                <a:ext uri="{FF2B5EF4-FFF2-40B4-BE49-F238E27FC236}">
                  <a16:creationId xmlns:a16="http://schemas.microsoft.com/office/drawing/2014/main" id="{D3B6C5B0-FABC-4A0F-A875-7AF8A98016FA}"/>
                </a:ext>
              </a:extLst>
            </p:cNvPr>
            <p:cNvSpPr txBox="1">
              <a:spLocks noChangeArrowheads="1"/>
            </p:cNvSpPr>
            <p:nvPr/>
          </p:nvSpPr>
          <p:spPr bwMode="auto">
            <a:xfrm>
              <a:off x="1506860" y="1839872"/>
              <a:ext cx="2551182" cy="1016873"/>
            </a:xfrm>
            <a:prstGeom prst="rect">
              <a:avLst/>
            </a:prstGeom>
            <a:noFill/>
            <a:ln>
              <a:noFill/>
            </a:ln>
            <a:extLst/>
          </p:spPr>
          <p:txBody>
            <a:bodyPr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auto" hangingPunct="1">
                <a:spcBef>
                  <a:spcPts val="0"/>
                </a:spcBef>
                <a:spcAft>
                  <a:spcPts val="0"/>
                </a:spcAft>
                <a:defRPr/>
              </a:pPr>
              <a:r>
                <a:rPr lang="en-US" b="1" kern="0" dirty="0">
                  <a:solidFill>
                    <a:srgbClr val="000000"/>
                  </a:solidFill>
                  <a:latin typeface="Calibri" pitchFamily="34" charset="0"/>
                  <a:cs typeface="Calibri" pitchFamily="34" charset="0"/>
                </a:rPr>
                <a:t>Adapting to the BYOD/</a:t>
              </a:r>
            </a:p>
            <a:p>
              <a:pPr eaLnBrk="1" fontAlgn="auto" hangingPunct="1">
                <a:spcBef>
                  <a:spcPts val="0"/>
                </a:spcBef>
                <a:spcAft>
                  <a:spcPts val="0"/>
                </a:spcAft>
                <a:defRPr/>
              </a:pPr>
              <a:r>
                <a:rPr lang="en-US" b="1" kern="0" dirty="0">
                  <a:solidFill>
                    <a:srgbClr val="000000"/>
                  </a:solidFill>
                  <a:latin typeface="Calibri" pitchFamily="34" charset="0"/>
                  <a:cs typeface="Calibri" pitchFamily="34" charset="0"/>
                </a:rPr>
                <a:t>Consumerization of IT Trend</a:t>
              </a:r>
            </a:p>
          </p:txBody>
        </p:sp>
        <p:sp>
          <p:nvSpPr>
            <p:cNvPr id="36" name="Rectangle 35">
              <a:extLst>
                <a:ext uri="{FF2B5EF4-FFF2-40B4-BE49-F238E27FC236}">
                  <a16:creationId xmlns:a16="http://schemas.microsoft.com/office/drawing/2014/main" id="{DE793962-46BE-45BE-8EA4-F05F6F8F0B2B}"/>
                </a:ext>
              </a:extLst>
            </p:cNvPr>
            <p:cNvSpPr/>
            <p:nvPr/>
          </p:nvSpPr>
          <p:spPr>
            <a:xfrm>
              <a:off x="4124719" y="1577391"/>
              <a:ext cx="4005371" cy="1129642"/>
            </a:xfrm>
            <a:prstGeom prst="rect">
              <a:avLst/>
            </a:prstGeom>
          </p:spPr>
          <p:txBody>
            <a:bodyPr lIns="0" tIns="0" rIns="0" bIns="0">
              <a:spAutoFit/>
            </a:bodyPr>
            <a:lstStyle/>
            <a:p>
              <a:pPr marL="182558" lvl="1" indent="-182558" fontAlgn="auto">
                <a:spcBef>
                  <a:spcPts val="0"/>
                </a:spcBef>
                <a:spcAft>
                  <a:spcPts val="0"/>
                </a:spcAft>
                <a:buFontTx/>
                <a:buBlip>
                  <a:blip r:embed="rId3"/>
                </a:buBlip>
                <a:defRPr/>
              </a:pPr>
              <a:r>
                <a:rPr lang="en-US" sz="1000" kern="1000" spc="-20" dirty="0">
                  <a:solidFill>
                    <a:srgbClr val="C00000"/>
                  </a:solidFill>
                  <a:latin typeface="Arial"/>
                  <a:cs typeface="Arial" charset="0"/>
                </a:rPr>
                <a:t>Multiple  device platforms and variants</a:t>
              </a:r>
            </a:p>
            <a:p>
              <a:pPr marL="182558" lvl="1" indent="-182558" fontAlgn="auto">
                <a:spcBef>
                  <a:spcPts val="0"/>
                </a:spcBef>
                <a:spcAft>
                  <a:spcPts val="0"/>
                </a:spcAft>
                <a:buFontTx/>
                <a:buBlip>
                  <a:blip r:embed="rId3"/>
                </a:buBlip>
                <a:defRPr/>
              </a:pPr>
              <a:r>
                <a:rPr lang="en-US" sz="1000" kern="1000" spc="-20" dirty="0">
                  <a:solidFill>
                    <a:srgbClr val="C00000"/>
                  </a:solidFill>
                  <a:latin typeface="Arial"/>
                  <a:cs typeface="Arial" charset="0"/>
                </a:rPr>
                <a:t>Multiple providers</a:t>
              </a:r>
            </a:p>
            <a:p>
              <a:pPr marL="182558" lvl="1" indent="-182558" fontAlgn="auto">
                <a:spcBef>
                  <a:spcPts val="0"/>
                </a:spcBef>
                <a:spcAft>
                  <a:spcPts val="0"/>
                </a:spcAft>
                <a:buFontTx/>
                <a:buBlip>
                  <a:blip r:embed="rId3"/>
                </a:buBlip>
                <a:defRPr/>
              </a:pPr>
              <a:r>
                <a:rPr lang="en-US" sz="1000" kern="1000" spc="-20" dirty="0">
                  <a:solidFill>
                    <a:srgbClr val="C00000"/>
                  </a:solidFill>
                  <a:latin typeface="Arial"/>
                  <a:cs typeface="Arial" charset="0"/>
                </a:rPr>
                <a:t>Managed devices (B2E) </a:t>
              </a:r>
            </a:p>
            <a:p>
              <a:pPr marL="182558" lvl="1" indent="-182558" fontAlgn="auto">
                <a:spcBef>
                  <a:spcPts val="0"/>
                </a:spcBef>
                <a:spcAft>
                  <a:spcPts val="0"/>
                </a:spcAft>
                <a:buFontTx/>
                <a:buBlip>
                  <a:blip r:embed="rId3"/>
                </a:buBlip>
                <a:defRPr/>
              </a:pPr>
              <a:r>
                <a:rPr lang="en-US" sz="1000" kern="1000" spc="-20" dirty="0">
                  <a:solidFill>
                    <a:srgbClr val="C00000"/>
                  </a:solidFill>
                  <a:latin typeface="Arial"/>
                  <a:cs typeface="Arial" charset="0"/>
                </a:rPr>
                <a:t>Unmanaged devices (B2B,B2E, B2C)</a:t>
              </a:r>
            </a:p>
            <a:p>
              <a:pPr marL="182558" lvl="1" indent="-182558" fontAlgn="auto">
                <a:spcBef>
                  <a:spcPts val="0"/>
                </a:spcBef>
                <a:spcAft>
                  <a:spcPts val="0"/>
                </a:spcAft>
                <a:buFontTx/>
                <a:buBlip>
                  <a:blip r:embed="rId3"/>
                </a:buBlip>
                <a:defRPr/>
              </a:pPr>
              <a:r>
                <a:rPr lang="en-US" sz="1000" kern="1000" spc="-20" dirty="0">
                  <a:solidFill>
                    <a:srgbClr val="C00000"/>
                  </a:solidFill>
                  <a:latin typeface="Arial"/>
                  <a:cs typeface="Arial" charset="0"/>
                </a:rPr>
                <a:t>Endpoint policies</a:t>
              </a:r>
            </a:p>
            <a:p>
              <a:pPr marL="182558" lvl="1" indent="-182558" fontAlgn="auto">
                <a:spcBef>
                  <a:spcPts val="0"/>
                </a:spcBef>
                <a:spcAft>
                  <a:spcPts val="0"/>
                </a:spcAft>
                <a:buFontTx/>
                <a:buBlip>
                  <a:blip r:embed="rId3"/>
                </a:buBlip>
                <a:defRPr/>
              </a:pPr>
              <a:r>
                <a:rPr lang="en-US" sz="1000" kern="1000" spc="-20" dirty="0">
                  <a:solidFill>
                    <a:srgbClr val="C00000"/>
                  </a:solidFill>
                  <a:latin typeface="Arial"/>
                  <a:cs typeface="Arial" charset="0"/>
                </a:rPr>
                <a:t>Threat protection</a:t>
              </a:r>
            </a:p>
          </p:txBody>
        </p:sp>
      </p:grpSp>
      <p:grpSp>
        <p:nvGrpSpPr>
          <p:cNvPr id="31751" name="Group 22">
            <a:extLst>
              <a:ext uri="{FF2B5EF4-FFF2-40B4-BE49-F238E27FC236}">
                <a16:creationId xmlns:a16="http://schemas.microsoft.com/office/drawing/2014/main" id="{7A376607-105F-40E7-AD24-901FA3D544EE}"/>
              </a:ext>
            </a:extLst>
          </p:cNvPr>
          <p:cNvGrpSpPr>
            <a:grpSpLocks/>
          </p:cNvGrpSpPr>
          <p:nvPr/>
        </p:nvGrpSpPr>
        <p:grpSpPr bwMode="auto">
          <a:xfrm>
            <a:off x="565150" y="3355975"/>
            <a:ext cx="7740650" cy="1112838"/>
            <a:chOff x="476545" y="1493785"/>
            <a:chExt cx="7740860" cy="1362960"/>
          </a:xfrm>
        </p:grpSpPr>
        <p:sp>
          <p:nvSpPr>
            <p:cNvPr id="38" name="Rounded Rectangle 37">
              <a:extLst>
                <a:ext uri="{FF2B5EF4-FFF2-40B4-BE49-F238E27FC236}">
                  <a16:creationId xmlns:a16="http://schemas.microsoft.com/office/drawing/2014/main" id="{7CBEB8E4-DD26-4E39-8D41-50052E76638E}"/>
                </a:ext>
              </a:extLst>
            </p:cNvPr>
            <p:cNvSpPr/>
            <p:nvPr/>
          </p:nvSpPr>
          <p:spPr bwMode="auto">
            <a:xfrm>
              <a:off x="476545" y="1493785"/>
              <a:ext cx="7740860" cy="1296854"/>
            </a:xfrm>
            <a:prstGeom prst="roundRect">
              <a:avLst>
                <a:gd name="adj" fmla="val 2891"/>
              </a:avLst>
            </a:prstGeom>
            <a:gradFill flip="none" rotWithShape="1">
              <a:gsLst>
                <a:gs pos="17000">
                  <a:srgbClr val="008ABF">
                    <a:lumMod val="20000"/>
                    <a:lumOff val="80000"/>
                  </a:srgbClr>
                </a:gs>
                <a:gs pos="17000">
                  <a:srgbClr val="008ABF">
                    <a:lumMod val="20000"/>
                    <a:lumOff val="80000"/>
                  </a:srgbClr>
                </a:gs>
                <a:gs pos="81000">
                  <a:srgbClr val="FFFFFF"/>
                </a:gs>
              </a:gsLst>
              <a:lin ang="54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fontAlgn="auto">
                <a:spcBef>
                  <a:spcPts val="0"/>
                </a:spcBef>
                <a:spcAft>
                  <a:spcPts val="0"/>
                </a:spcAft>
                <a:defRPr/>
              </a:pPr>
              <a:endParaRPr lang="en-US" kern="0" dirty="0">
                <a:solidFill>
                  <a:sysClr val="windowText" lastClr="000000"/>
                </a:solidFill>
                <a:latin typeface="Arial"/>
                <a:cs typeface="Arial" charset="0"/>
              </a:endParaRPr>
            </a:p>
          </p:txBody>
        </p:sp>
        <p:sp>
          <p:nvSpPr>
            <p:cNvPr id="39" name="TextBox 24">
              <a:extLst>
                <a:ext uri="{FF2B5EF4-FFF2-40B4-BE49-F238E27FC236}">
                  <a16:creationId xmlns:a16="http://schemas.microsoft.com/office/drawing/2014/main" id="{2636CD54-8E6D-4F9C-A4BC-C1B5FA1B4208}"/>
                </a:ext>
              </a:extLst>
            </p:cNvPr>
            <p:cNvSpPr txBox="1">
              <a:spLocks noChangeArrowheads="1"/>
            </p:cNvSpPr>
            <p:nvPr/>
          </p:nvSpPr>
          <p:spPr bwMode="auto">
            <a:xfrm>
              <a:off x="1506861" y="1839872"/>
              <a:ext cx="2551181" cy="1016873"/>
            </a:xfrm>
            <a:prstGeom prst="rect">
              <a:avLst/>
            </a:prstGeom>
            <a:noFill/>
            <a:ln>
              <a:noFill/>
            </a:ln>
            <a:extLst/>
          </p:spPr>
          <p:txBody>
            <a:bodyPr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auto" hangingPunct="1">
                <a:spcBef>
                  <a:spcPts val="0"/>
                </a:spcBef>
                <a:spcAft>
                  <a:spcPts val="0"/>
                </a:spcAft>
                <a:defRPr/>
              </a:pPr>
              <a:r>
                <a:rPr lang="en-US" b="1" kern="0" dirty="0">
                  <a:solidFill>
                    <a:srgbClr val="000000"/>
                  </a:solidFill>
                  <a:latin typeface="Calibri" pitchFamily="34" charset="0"/>
                  <a:cs typeface="Calibri" pitchFamily="34" charset="0"/>
                </a:rPr>
                <a:t>Providing secure access to enterprise applications &amp; data</a:t>
              </a:r>
            </a:p>
          </p:txBody>
        </p:sp>
        <p:sp>
          <p:nvSpPr>
            <p:cNvPr id="40" name="Rectangle 39">
              <a:extLst>
                <a:ext uri="{FF2B5EF4-FFF2-40B4-BE49-F238E27FC236}">
                  <a16:creationId xmlns:a16="http://schemas.microsoft.com/office/drawing/2014/main" id="{F7B620BF-DE72-4084-B0B1-70060519F7E5}"/>
                </a:ext>
              </a:extLst>
            </p:cNvPr>
            <p:cNvSpPr/>
            <p:nvPr/>
          </p:nvSpPr>
          <p:spPr>
            <a:xfrm>
              <a:off x="4135832" y="1765988"/>
              <a:ext cx="4005371" cy="752448"/>
            </a:xfrm>
            <a:prstGeom prst="rect">
              <a:avLst/>
            </a:prstGeom>
          </p:spPr>
          <p:txBody>
            <a:bodyPr lIns="0" tIns="0" rIns="0" bIns="0">
              <a:spAutoFit/>
            </a:bodyPr>
            <a:lstStyle/>
            <a:p>
              <a:pPr marL="182558" lvl="1" indent="-182558" fontAlgn="auto">
                <a:spcBef>
                  <a:spcPts val="0"/>
                </a:spcBef>
                <a:spcAft>
                  <a:spcPts val="0"/>
                </a:spcAft>
                <a:buFontTx/>
                <a:buBlip>
                  <a:blip r:embed="rId3"/>
                </a:buBlip>
                <a:defRPr/>
              </a:pPr>
              <a:r>
                <a:rPr lang="en-US" sz="1000" kern="1000" spc="-20" dirty="0">
                  <a:solidFill>
                    <a:srgbClr val="C00000"/>
                  </a:solidFill>
                  <a:latin typeface="Arial"/>
                  <a:cs typeface="Arial" charset="0"/>
                </a:rPr>
                <a:t>Identity of user and devices</a:t>
              </a:r>
            </a:p>
            <a:p>
              <a:pPr marL="182558" lvl="1" indent="-182558" fontAlgn="auto">
                <a:spcBef>
                  <a:spcPts val="0"/>
                </a:spcBef>
                <a:spcAft>
                  <a:spcPts val="0"/>
                </a:spcAft>
                <a:buFontTx/>
                <a:buBlip>
                  <a:blip r:embed="rId3"/>
                </a:buBlip>
                <a:defRPr/>
              </a:pPr>
              <a:r>
                <a:rPr lang="en-US" sz="1000" kern="1000" spc="-20" dirty="0">
                  <a:solidFill>
                    <a:srgbClr val="C00000"/>
                  </a:solidFill>
                  <a:latin typeface="Arial"/>
                  <a:cs typeface="Arial" charset="0"/>
                </a:rPr>
                <a:t>Authentication, Authorization and Federation</a:t>
              </a:r>
            </a:p>
            <a:p>
              <a:pPr marL="182558" lvl="1" indent="-182558" fontAlgn="auto">
                <a:spcBef>
                  <a:spcPts val="0"/>
                </a:spcBef>
                <a:spcAft>
                  <a:spcPts val="0"/>
                </a:spcAft>
                <a:buFontTx/>
                <a:buBlip>
                  <a:blip r:embed="rId3"/>
                </a:buBlip>
                <a:defRPr/>
              </a:pPr>
              <a:r>
                <a:rPr lang="en-US" sz="1000" kern="1000" spc="-20" dirty="0">
                  <a:solidFill>
                    <a:srgbClr val="C00000"/>
                  </a:solidFill>
                  <a:latin typeface="Arial"/>
                  <a:cs typeface="Arial" charset="0"/>
                </a:rPr>
                <a:t>User policies</a:t>
              </a:r>
            </a:p>
            <a:p>
              <a:pPr marL="182558" lvl="1" indent="-182558" fontAlgn="auto">
                <a:spcBef>
                  <a:spcPts val="0"/>
                </a:spcBef>
                <a:spcAft>
                  <a:spcPts val="0"/>
                </a:spcAft>
                <a:buFontTx/>
                <a:buBlip>
                  <a:blip r:embed="rId3"/>
                </a:buBlip>
                <a:defRPr/>
              </a:pPr>
              <a:r>
                <a:rPr lang="en-US" sz="1000" kern="1000" spc="-20" dirty="0">
                  <a:solidFill>
                    <a:srgbClr val="C00000"/>
                  </a:solidFill>
                  <a:latin typeface="Arial"/>
                  <a:cs typeface="Arial" charset="0"/>
                </a:rPr>
                <a:t>Secure Connectivity</a:t>
              </a:r>
            </a:p>
          </p:txBody>
        </p:sp>
      </p:grpSp>
      <p:pic>
        <p:nvPicPr>
          <p:cNvPr id="31752" name="Picture 2" descr="http://blog.digitaltel.com/Portals/114029/images/mobile-devices.png">
            <a:extLst>
              <a:ext uri="{FF2B5EF4-FFF2-40B4-BE49-F238E27FC236}">
                <a16:creationId xmlns:a16="http://schemas.microsoft.com/office/drawing/2014/main" id="{7FE8DAD2-8E15-4558-9388-07AC81A7EA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2349500"/>
            <a:ext cx="77628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 descr="http://photo-dictionary.com/photofiles/list/11342/15374data_protection.jpg">
            <a:extLst>
              <a:ext uri="{FF2B5EF4-FFF2-40B4-BE49-F238E27FC236}">
                <a16:creationId xmlns:a16="http://schemas.microsoft.com/office/drawing/2014/main" id="{32AD9294-1EFF-416A-8612-EC2F95C73DD9}"/>
              </a:ext>
            </a:extLst>
          </p:cNvPr>
          <p:cNvPicPr>
            <a:picLocks noChangeAspect="1" noChangeArrowheads="1"/>
          </p:cNvPicPr>
          <p:nvPr/>
        </p:nvPicPr>
        <p:blipFill>
          <a:blip r:embed="rId6" cstate="print">
            <a:extLst/>
          </a:blip>
          <a:srcRect/>
          <a:stretch>
            <a:fillRect/>
          </a:stretch>
        </p:blipFill>
        <p:spPr bwMode="auto">
          <a:xfrm>
            <a:off x="601832" y="3540355"/>
            <a:ext cx="922168" cy="691626"/>
          </a:xfrm>
          <a:prstGeom prst="rect">
            <a:avLst/>
          </a:prstGeom>
          <a:noFill/>
          <a:effectLst>
            <a:softEdge rad="63500"/>
          </a:effectLst>
          <a:extLst/>
        </p:spPr>
      </p:pic>
      <p:grpSp>
        <p:nvGrpSpPr>
          <p:cNvPr id="31754" name="Group 29">
            <a:extLst>
              <a:ext uri="{FF2B5EF4-FFF2-40B4-BE49-F238E27FC236}">
                <a16:creationId xmlns:a16="http://schemas.microsoft.com/office/drawing/2014/main" id="{1C9258E5-7E51-4036-9C29-CBD92F4BA2C1}"/>
              </a:ext>
            </a:extLst>
          </p:cNvPr>
          <p:cNvGrpSpPr>
            <a:grpSpLocks/>
          </p:cNvGrpSpPr>
          <p:nvPr/>
        </p:nvGrpSpPr>
        <p:grpSpPr bwMode="auto">
          <a:xfrm>
            <a:off x="565150" y="4498975"/>
            <a:ext cx="7740650" cy="1058863"/>
            <a:chOff x="476545" y="1493785"/>
            <a:chExt cx="7740860" cy="1296000"/>
          </a:xfrm>
        </p:grpSpPr>
        <p:sp>
          <p:nvSpPr>
            <p:cNvPr id="44" name="Rounded Rectangle 43">
              <a:extLst>
                <a:ext uri="{FF2B5EF4-FFF2-40B4-BE49-F238E27FC236}">
                  <a16:creationId xmlns:a16="http://schemas.microsoft.com/office/drawing/2014/main" id="{FE76291B-6CD2-4C9B-A153-8DD67BA52BF6}"/>
                </a:ext>
              </a:extLst>
            </p:cNvPr>
            <p:cNvSpPr/>
            <p:nvPr/>
          </p:nvSpPr>
          <p:spPr bwMode="auto">
            <a:xfrm>
              <a:off x="476545" y="1493785"/>
              <a:ext cx="7740860" cy="1296000"/>
            </a:xfrm>
            <a:prstGeom prst="roundRect">
              <a:avLst>
                <a:gd name="adj" fmla="val 2891"/>
              </a:avLst>
            </a:prstGeom>
            <a:gradFill flip="none" rotWithShape="1">
              <a:gsLst>
                <a:gs pos="17000">
                  <a:srgbClr val="008ABF">
                    <a:lumMod val="20000"/>
                    <a:lumOff val="80000"/>
                  </a:srgbClr>
                </a:gs>
                <a:gs pos="17000">
                  <a:srgbClr val="008ABF">
                    <a:lumMod val="20000"/>
                    <a:lumOff val="80000"/>
                  </a:srgbClr>
                </a:gs>
                <a:gs pos="81000">
                  <a:srgbClr val="FFFFFF"/>
                </a:gs>
              </a:gsLst>
              <a:lin ang="54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fontAlgn="auto">
                <a:spcBef>
                  <a:spcPts val="0"/>
                </a:spcBef>
                <a:spcAft>
                  <a:spcPts val="0"/>
                </a:spcAft>
                <a:defRPr/>
              </a:pPr>
              <a:endParaRPr lang="en-US" kern="0" dirty="0">
                <a:solidFill>
                  <a:sysClr val="windowText" lastClr="000000"/>
                </a:solidFill>
                <a:latin typeface="Arial"/>
                <a:cs typeface="Arial" charset="0"/>
              </a:endParaRPr>
            </a:p>
          </p:txBody>
        </p:sp>
        <p:sp>
          <p:nvSpPr>
            <p:cNvPr id="45" name="TextBox 31">
              <a:extLst>
                <a:ext uri="{FF2B5EF4-FFF2-40B4-BE49-F238E27FC236}">
                  <a16:creationId xmlns:a16="http://schemas.microsoft.com/office/drawing/2014/main" id="{5961D1E4-76C2-4D27-9762-7132CED102A0}"/>
                </a:ext>
              </a:extLst>
            </p:cNvPr>
            <p:cNvSpPr txBox="1">
              <a:spLocks noChangeArrowheads="1"/>
            </p:cNvSpPr>
            <p:nvPr/>
          </p:nvSpPr>
          <p:spPr bwMode="auto">
            <a:xfrm>
              <a:off x="1495748" y="1839644"/>
              <a:ext cx="2551182" cy="678117"/>
            </a:xfrm>
            <a:prstGeom prst="rect">
              <a:avLst/>
            </a:prstGeom>
            <a:noFill/>
            <a:ln>
              <a:noFill/>
            </a:ln>
            <a:extLst/>
          </p:spPr>
          <p:txBody>
            <a:bodyPr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auto" hangingPunct="1">
                <a:spcBef>
                  <a:spcPts val="0"/>
                </a:spcBef>
                <a:spcAft>
                  <a:spcPts val="0"/>
                </a:spcAft>
                <a:defRPr/>
              </a:pPr>
              <a:r>
                <a:rPr lang="en-US" b="1" kern="0" dirty="0">
                  <a:solidFill>
                    <a:srgbClr val="000000"/>
                  </a:solidFill>
                  <a:latin typeface="Calibri" pitchFamily="34" charset="0"/>
                  <a:cs typeface="Calibri" pitchFamily="34" charset="0"/>
                </a:rPr>
                <a:t>Developing Secure Applications</a:t>
              </a:r>
            </a:p>
          </p:txBody>
        </p:sp>
        <p:sp>
          <p:nvSpPr>
            <p:cNvPr id="46" name="Rectangle 45">
              <a:extLst>
                <a:ext uri="{FF2B5EF4-FFF2-40B4-BE49-F238E27FC236}">
                  <a16:creationId xmlns:a16="http://schemas.microsoft.com/office/drawing/2014/main" id="{07B35301-3148-440F-8819-02355755E60B}"/>
                </a:ext>
              </a:extLst>
            </p:cNvPr>
            <p:cNvSpPr/>
            <p:nvPr/>
          </p:nvSpPr>
          <p:spPr>
            <a:xfrm>
              <a:off x="4135832" y="1765809"/>
              <a:ext cx="4005371" cy="751952"/>
            </a:xfrm>
            <a:prstGeom prst="rect">
              <a:avLst/>
            </a:prstGeom>
          </p:spPr>
          <p:txBody>
            <a:bodyPr lIns="0" tIns="0" rIns="0" bIns="0">
              <a:spAutoFit/>
            </a:bodyPr>
            <a:lstStyle/>
            <a:p>
              <a:pPr marL="182558" lvl="1" indent="-182558" fontAlgn="auto">
                <a:spcBef>
                  <a:spcPts val="0"/>
                </a:spcBef>
                <a:spcAft>
                  <a:spcPts val="0"/>
                </a:spcAft>
                <a:buFontTx/>
                <a:buBlip>
                  <a:blip r:embed="rId3"/>
                </a:buBlip>
                <a:defRPr/>
              </a:pPr>
              <a:r>
                <a:rPr lang="en-US" sz="1000" kern="1000" spc="-20" dirty="0">
                  <a:solidFill>
                    <a:srgbClr val="C00000"/>
                  </a:solidFill>
                  <a:latin typeface="Arial"/>
                  <a:cs typeface="Arial" charset="0"/>
                </a:rPr>
                <a:t>Application life-cycle</a:t>
              </a:r>
            </a:p>
            <a:p>
              <a:pPr marL="182558" lvl="1" indent="-182558" fontAlgn="auto">
                <a:spcBef>
                  <a:spcPts val="0"/>
                </a:spcBef>
                <a:spcAft>
                  <a:spcPts val="0"/>
                </a:spcAft>
                <a:buFontTx/>
                <a:buBlip>
                  <a:blip r:embed="rId3"/>
                </a:buBlip>
                <a:defRPr/>
              </a:pPr>
              <a:r>
                <a:rPr lang="en-US" sz="1000" kern="1000" spc="-20" dirty="0">
                  <a:solidFill>
                    <a:srgbClr val="C00000"/>
                  </a:solidFill>
                  <a:latin typeface="Arial"/>
                  <a:cs typeface="Arial" charset="0"/>
                </a:rPr>
                <a:t>Static &amp; Dynamic analysis</a:t>
              </a:r>
            </a:p>
            <a:p>
              <a:pPr marL="182558" lvl="1" indent="-182558" fontAlgn="auto">
                <a:spcBef>
                  <a:spcPts val="0"/>
                </a:spcBef>
                <a:spcAft>
                  <a:spcPts val="0"/>
                </a:spcAft>
                <a:buFontTx/>
                <a:buBlip>
                  <a:blip r:embed="rId3"/>
                </a:buBlip>
                <a:defRPr/>
              </a:pPr>
              <a:r>
                <a:rPr lang="en-US" sz="1000" b="1" kern="1000" spc="-20" dirty="0">
                  <a:solidFill>
                    <a:srgbClr val="C00000"/>
                  </a:solidFill>
                  <a:latin typeface="Arial"/>
                  <a:cs typeface="Arial" charset="0"/>
                </a:rPr>
                <a:t>Call and data flow analysis</a:t>
              </a:r>
            </a:p>
            <a:p>
              <a:pPr marL="182558" lvl="1" indent="-182558" fontAlgn="auto">
                <a:spcBef>
                  <a:spcPts val="0"/>
                </a:spcBef>
                <a:spcAft>
                  <a:spcPts val="0"/>
                </a:spcAft>
                <a:buFontTx/>
                <a:buBlip>
                  <a:blip r:embed="rId3"/>
                </a:buBlip>
                <a:defRPr/>
              </a:pPr>
              <a:r>
                <a:rPr lang="en-US" sz="1000" kern="1000" spc="-20" dirty="0">
                  <a:solidFill>
                    <a:srgbClr val="C00000"/>
                  </a:solidFill>
                  <a:latin typeface="Arial"/>
                  <a:cs typeface="Arial" charset="0"/>
                </a:rPr>
                <a:t>Application policies</a:t>
              </a:r>
            </a:p>
          </p:txBody>
        </p:sp>
      </p:grpSp>
      <p:pic>
        <p:nvPicPr>
          <p:cNvPr id="31755" name="Picture 16" descr="http://blog.maas360.com/wp-content/uploads/2011/09/secureApp.jpg">
            <a:extLst>
              <a:ext uri="{FF2B5EF4-FFF2-40B4-BE49-F238E27FC236}">
                <a16:creationId xmlns:a16="http://schemas.microsoft.com/office/drawing/2014/main" id="{52C5FEB0-4992-47BB-BED7-12305696A892}"/>
              </a:ext>
            </a:extLst>
          </p:cNvPr>
          <p:cNvPicPr>
            <a:picLocks noChangeAspect="1" noChangeArrowheads="1"/>
          </p:cNvPicPr>
          <p:nvPr/>
        </p:nvPicPr>
        <p:blipFill>
          <a:blip r:embed="rId7">
            <a:clrChange>
              <a:clrFrom>
                <a:srgbClr val="F3F5F2"/>
              </a:clrFrom>
              <a:clrTo>
                <a:srgbClr val="F3F5F2">
                  <a:alpha val="0"/>
                </a:srgbClr>
              </a:clrTo>
            </a:clrChange>
            <a:extLst>
              <a:ext uri="{28A0092B-C50C-407E-A947-70E740481C1C}">
                <a14:useLocalDpi xmlns:a14="http://schemas.microsoft.com/office/drawing/2010/main" val="0"/>
              </a:ext>
            </a:extLst>
          </a:blip>
          <a:srcRect t="7707" b="7707"/>
          <a:stretch>
            <a:fillRect/>
          </a:stretch>
        </p:blipFill>
        <p:spPr bwMode="auto">
          <a:xfrm>
            <a:off x="750888" y="4721225"/>
            <a:ext cx="7270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6" name="Group 35">
            <a:extLst>
              <a:ext uri="{FF2B5EF4-FFF2-40B4-BE49-F238E27FC236}">
                <a16:creationId xmlns:a16="http://schemas.microsoft.com/office/drawing/2014/main" id="{0CBCAF79-57FD-4A5F-8360-5734A5D90093}"/>
              </a:ext>
            </a:extLst>
          </p:cNvPr>
          <p:cNvGrpSpPr>
            <a:grpSpLocks/>
          </p:cNvGrpSpPr>
          <p:nvPr/>
        </p:nvGrpSpPr>
        <p:grpSpPr bwMode="auto">
          <a:xfrm>
            <a:off x="558800" y="5630863"/>
            <a:ext cx="7740650" cy="879475"/>
            <a:chOff x="476545" y="1493785"/>
            <a:chExt cx="7740860" cy="1296000"/>
          </a:xfrm>
        </p:grpSpPr>
        <p:sp>
          <p:nvSpPr>
            <p:cNvPr id="49" name="Rounded Rectangle 48">
              <a:extLst>
                <a:ext uri="{FF2B5EF4-FFF2-40B4-BE49-F238E27FC236}">
                  <a16:creationId xmlns:a16="http://schemas.microsoft.com/office/drawing/2014/main" id="{D05900EE-B75D-4386-9DA7-3EA5FA1045D1}"/>
                </a:ext>
              </a:extLst>
            </p:cNvPr>
            <p:cNvSpPr/>
            <p:nvPr/>
          </p:nvSpPr>
          <p:spPr bwMode="auto">
            <a:xfrm>
              <a:off x="476545" y="1493785"/>
              <a:ext cx="7740860" cy="1296000"/>
            </a:xfrm>
            <a:prstGeom prst="roundRect">
              <a:avLst>
                <a:gd name="adj" fmla="val 2891"/>
              </a:avLst>
            </a:prstGeom>
            <a:gradFill flip="none" rotWithShape="1">
              <a:gsLst>
                <a:gs pos="17000">
                  <a:srgbClr val="008ABF">
                    <a:lumMod val="20000"/>
                    <a:lumOff val="80000"/>
                  </a:srgbClr>
                </a:gs>
                <a:gs pos="17000">
                  <a:srgbClr val="008ABF">
                    <a:lumMod val="20000"/>
                    <a:lumOff val="80000"/>
                  </a:srgbClr>
                </a:gs>
                <a:gs pos="81000">
                  <a:srgbClr val="FFFFFF"/>
                </a:gs>
              </a:gsLst>
              <a:lin ang="54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fontAlgn="auto">
                <a:spcBef>
                  <a:spcPts val="0"/>
                </a:spcBef>
                <a:spcAft>
                  <a:spcPts val="0"/>
                </a:spcAft>
                <a:defRPr/>
              </a:pPr>
              <a:endParaRPr lang="en-US" kern="0" dirty="0">
                <a:solidFill>
                  <a:sysClr val="windowText" lastClr="000000"/>
                </a:solidFill>
                <a:latin typeface="Arial"/>
                <a:cs typeface="Arial" charset="0"/>
              </a:endParaRPr>
            </a:p>
          </p:txBody>
        </p:sp>
        <p:sp>
          <p:nvSpPr>
            <p:cNvPr id="50" name="TextBox 37">
              <a:extLst>
                <a:ext uri="{FF2B5EF4-FFF2-40B4-BE49-F238E27FC236}">
                  <a16:creationId xmlns:a16="http://schemas.microsoft.com/office/drawing/2014/main" id="{DCEB19FF-BDD2-420F-94E7-22CB42852E78}"/>
                </a:ext>
              </a:extLst>
            </p:cNvPr>
            <p:cNvSpPr txBox="1">
              <a:spLocks noChangeArrowheads="1"/>
            </p:cNvSpPr>
            <p:nvPr/>
          </p:nvSpPr>
          <p:spPr bwMode="auto">
            <a:xfrm>
              <a:off x="1506861" y="1840009"/>
              <a:ext cx="2551181" cy="816432"/>
            </a:xfrm>
            <a:prstGeom prst="rect">
              <a:avLst/>
            </a:prstGeom>
            <a:noFill/>
            <a:ln>
              <a:noFill/>
            </a:ln>
            <a:extLst/>
          </p:spPr>
          <p:txBody>
            <a:bodyPr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auto" hangingPunct="1">
                <a:spcBef>
                  <a:spcPts val="0"/>
                </a:spcBef>
                <a:spcAft>
                  <a:spcPts val="0"/>
                </a:spcAft>
                <a:defRPr/>
              </a:pPr>
              <a:r>
                <a:rPr lang="en-US" b="1" kern="0" dirty="0">
                  <a:solidFill>
                    <a:srgbClr val="000000"/>
                  </a:solidFill>
                  <a:latin typeface="Calibri" pitchFamily="34" charset="0"/>
                  <a:cs typeface="Calibri" pitchFamily="34" charset="0"/>
                </a:rPr>
                <a:t>Designing &amp; Instituting an Adaptive Security Posture</a:t>
              </a:r>
            </a:p>
          </p:txBody>
        </p:sp>
        <p:sp>
          <p:nvSpPr>
            <p:cNvPr id="51" name="Rectangle 50">
              <a:extLst>
                <a:ext uri="{FF2B5EF4-FFF2-40B4-BE49-F238E27FC236}">
                  <a16:creationId xmlns:a16="http://schemas.microsoft.com/office/drawing/2014/main" id="{6C338FC0-4D1A-4574-8D62-BF7F7A952510}"/>
                </a:ext>
              </a:extLst>
            </p:cNvPr>
            <p:cNvSpPr/>
            <p:nvPr/>
          </p:nvSpPr>
          <p:spPr>
            <a:xfrm>
              <a:off x="4142182" y="1858724"/>
              <a:ext cx="4005371" cy="680750"/>
            </a:xfrm>
            <a:prstGeom prst="rect">
              <a:avLst/>
            </a:prstGeom>
          </p:spPr>
          <p:txBody>
            <a:bodyPr lIns="0" tIns="0" rIns="0" bIns="0">
              <a:spAutoFit/>
            </a:bodyPr>
            <a:lstStyle/>
            <a:p>
              <a:pPr marL="182558" lvl="1" indent="-182558" fontAlgn="auto">
                <a:spcBef>
                  <a:spcPts val="0"/>
                </a:spcBef>
                <a:spcAft>
                  <a:spcPts val="0"/>
                </a:spcAft>
                <a:buFontTx/>
                <a:buBlip>
                  <a:blip r:embed="rId3"/>
                </a:buBlip>
                <a:defRPr/>
              </a:pPr>
              <a:r>
                <a:rPr lang="en-US" sz="1000" kern="1000" spc="-20" dirty="0">
                  <a:solidFill>
                    <a:srgbClr val="C00000"/>
                  </a:solidFill>
                  <a:latin typeface="Arial"/>
                  <a:cs typeface="Arial" charset="0"/>
                </a:rPr>
                <a:t>Policy Management: Location, Geo, Roles, Response, Time policies</a:t>
              </a:r>
            </a:p>
            <a:p>
              <a:pPr marL="182558" lvl="1" indent="-182558" fontAlgn="auto">
                <a:spcBef>
                  <a:spcPts val="0"/>
                </a:spcBef>
                <a:spcAft>
                  <a:spcPts val="0"/>
                </a:spcAft>
                <a:buFontTx/>
                <a:buBlip>
                  <a:blip r:embed="rId3"/>
                </a:buBlip>
                <a:defRPr/>
              </a:pPr>
              <a:r>
                <a:rPr lang="en-US" sz="1000" kern="1000" spc="-20" dirty="0">
                  <a:solidFill>
                    <a:srgbClr val="C00000"/>
                  </a:solidFill>
                  <a:latin typeface="Arial"/>
                  <a:cs typeface="Arial" charset="0"/>
                </a:rPr>
                <a:t>Security Intelligence</a:t>
              </a:r>
            </a:p>
            <a:p>
              <a:pPr marL="182558" lvl="1" indent="-182558" fontAlgn="auto">
                <a:spcBef>
                  <a:spcPts val="0"/>
                </a:spcBef>
                <a:spcAft>
                  <a:spcPts val="0"/>
                </a:spcAft>
                <a:buFontTx/>
                <a:buBlip>
                  <a:blip r:embed="rId3"/>
                </a:buBlip>
                <a:defRPr/>
              </a:pPr>
              <a:r>
                <a:rPr lang="en-US" sz="1000" kern="1000" spc="-20" dirty="0">
                  <a:solidFill>
                    <a:srgbClr val="C00000"/>
                  </a:solidFill>
                  <a:latin typeface="Arial"/>
                  <a:cs typeface="Arial" charset="0"/>
                </a:rPr>
                <a:t>Reporting</a:t>
              </a:r>
            </a:p>
          </p:txBody>
        </p:sp>
      </p:grpSp>
      <p:pic>
        <p:nvPicPr>
          <p:cNvPr id="52" name="Picture 17">
            <a:extLst>
              <a:ext uri="{FF2B5EF4-FFF2-40B4-BE49-F238E27FC236}">
                <a16:creationId xmlns:a16="http://schemas.microsoft.com/office/drawing/2014/main" id="{2CC658DB-E67C-4E43-A8A0-E6B17158DA0E}"/>
              </a:ext>
            </a:extLst>
          </p:cNvPr>
          <p:cNvPicPr>
            <a:picLocks noChangeAspect="1" noChangeArrowheads="1"/>
          </p:cNvPicPr>
          <p:nvPr/>
        </p:nvPicPr>
        <p:blipFill>
          <a:blip r:embed="rId8" cstate="print">
            <a:extLst/>
          </a:blip>
          <a:srcRect/>
          <a:stretch>
            <a:fillRect/>
          </a:stretch>
        </p:blipFill>
        <p:spPr bwMode="auto">
          <a:xfrm>
            <a:off x="666778" y="5769335"/>
            <a:ext cx="841981" cy="631486"/>
          </a:xfrm>
          <a:prstGeom prst="rect">
            <a:avLst/>
          </a:prstGeom>
          <a:noFill/>
          <a:ln>
            <a:noFill/>
          </a:ln>
          <a:effectLst>
            <a:glow rad="63500">
              <a:srgbClr val="83D1F5">
                <a:satMod val="175000"/>
                <a:alpha val="40000"/>
              </a:srgbClr>
            </a:glow>
            <a:prstShdw prst="shdw17" dist="17961" dir="2700000">
              <a:srgbClr val="83D1F5">
                <a:gamma/>
                <a:shade val="60000"/>
                <a:invGamma/>
              </a:srgbClr>
            </a:prstShdw>
          </a:effectLst>
          <a:extLst/>
        </p:spPr>
      </p:pic>
      <p:sp>
        <p:nvSpPr>
          <p:cNvPr id="31758" name="TextBox 27">
            <a:extLst>
              <a:ext uri="{FF2B5EF4-FFF2-40B4-BE49-F238E27FC236}">
                <a16:creationId xmlns:a16="http://schemas.microsoft.com/office/drawing/2014/main" id="{9A5E21DE-4974-44FF-9C08-11A90938276C}"/>
              </a:ext>
            </a:extLst>
          </p:cNvPr>
          <p:cNvSpPr txBox="1">
            <a:spLocks noChangeArrowheads="1"/>
          </p:cNvSpPr>
          <p:nvPr/>
        </p:nvSpPr>
        <p:spPr bwMode="auto">
          <a:xfrm rot="5400000">
            <a:off x="7459662" y="3629026"/>
            <a:ext cx="24606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marL="228600" indent="-10953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900"/>
              </a:spcAft>
              <a:buFontTx/>
              <a:buNone/>
            </a:pPr>
            <a:r>
              <a:rPr lang="en-US" altLang="en-US" sz="2000">
                <a:solidFill>
                  <a:srgbClr val="000000"/>
                </a:solidFill>
                <a:latin typeface="Georgia" panose="02040502050405020303" pitchFamily="18" charset="0"/>
                <a:cs typeface="Arial" panose="020B0604020202020204" pitchFamily="34" charset="0"/>
              </a:rPr>
              <a:t>I n t e r r e l a t e d</a:t>
            </a:r>
          </a:p>
        </p:txBody>
      </p:sp>
    </p:spTree>
    <p:extLst>
      <p:ext uri="{BB962C8B-B14F-4D97-AF65-F5344CB8AC3E}">
        <p14:creationId xmlns:p14="http://schemas.microsoft.com/office/powerpoint/2010/main" val="395115949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a:extLst>
              <a:ext uri="{FF2B5EF4-FFF2-40B4-BE49-F238E27FC236}">
                <a16:creationId xmlns:a16="http://schemas.microsoft.com/office/drawing/2014/main" id="{4F53E205-B358-4671-B63D-1494E5FA4F02}"/>
              </a:ext>
            </a:extLst>
          </p:cNvPr>
          <p:cNvSpPr/>
          <p:nvPr/>
        </p:nvSpPr>
        <p:spPr>
          <a:xfrm>
            <a:off x="203200" y="2760663"/>
            <a:ext cx="771525" cy="1052512"/>
          </a:xfrm>
          <a:prstGeom prst="roundRect">
            <a:avLst/>
          </a:prstGeom>
          <a:solidFill>
            <a:schemeClr val="bg1">
              <a:alpha val="31765"/>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anchor="ctr"/>
          <a:lstStyle/>
          <a:p>
            <a:pPr algn="ctr">
              <a:defRPr/>
            </a:pPr>
            <a:endParaRPr lang="en-US" dirty="0">
              <a:solidFill>
                <a:srgbClr val="FFFFFF"/>
              </a:solidFill>
              <a:cs typeface="Calibri" pitchFamily="34" charset="0"/>
            </a:endParaRPr>
          </a:p>
        </p:txBody>
      </p:sp>
      <p:sp>
        <p:nvSpPr>
          <p:cNvPr id="32" name="Rounded Rectangle 31">
            <a:extLst>
              <a:ext uri="{FF2B5EF4-FFF2-40B4-BE49-F238E27FC236}">
                <a16:creationId xmlns:a16="http://schemas.microsoft.com/office/drawing/2014/main" id="{8F65EA3C-3C21-4DBD-8F23-29D5923D370D}"/>
              </a:ext>
            </a:extLst>
          </p:cNvPr>
          <p:cNvSpPr/>
          <p:nvPr/>
        </p:nvSpPr>
        <p:spPr>
          <a:xfrm>
            <a:off x="5397500" y="3762375"/>
            <a:ext cx="3579813" cy="1792288"/>
          </a:xfrm>
          <a:prstGeom prst="roundRect">
            <a:avLst/>
          </a:prstGeom>
          <a:solidFill>
            <a:schemeClr val="bg1">
              <a:lumMod val="75000"/>
              <a:alpha val="317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anchor="ctr"/>
          <a:lstStyle/>
          <a:p>
            <a:pPr algn="ctr">
              <a:defRPr/>
            </a:pPr>
            <a:endParaRPr lang="en-US" dirty="0">
              <a:solidFill>
                <a:srgbClr val="FFFFFF"/>
              </a:solidFill>
              <a:cs typeface="Calibri" pitchFamily="34" charset="0"/>
            </a:endParaRPr>
          </a:p>
        </p:txBody>
      </p:sp>
      <p:sp>
        <p:nvSpPr>
          <p:cNvPr id="33" name="Rounded Rectangle 32">
            <a:extLst>
              <a:ext uri="{FF2B5EF4-FFF2-40B4-BE49-F238E27FC236}">
                <a16:creationId xmlns:a16="http://schemas.microsoft.com/office/drawing/2014/main" id="{E03E4B95-F0D2-4E7C-8314-472FC7C7B4B6}"/>
              </a:ext>
            </a:extLst>
          </p:cNvPr>
          <p:cNvSpPr/>
          <p:nvPr/>
        </p:nvSpPr>
        <p:spPr>
          <a:xfrm>
            <a:off x="5540375" y="1500188"/>
            <a:ext cx="1862138" cy="1857375"/>
          </a:xfrm>
          <a:prstGeom prst="roundRect">
            <a:avLst/>
          </a:prstGeom>
          <a:solidFill>
            <a:schemeClr val="bg1">
              <a:lumMod val="65000"/>
              <a:alpha val="317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anchor="ctr"/>
          <a:lstStyle/>
          <a:p>
            <a:pPr algn="ctr">
              <a:defRPr/>
            </a:pPr>
            <a:endParaRPr lang="en-US" sz="1400" dirty="0">
              <a:solidFill>
                <a:srgbClr val="FFFFFF"/>
              </a:solidFill>
              <a:cs typeface="Calibri" pitchFamily="34" charset="0"/>
            </a:endParaRPr>
          </a:p>
        </p:txBody>
      </p:sp>
      <p:sp>
        <p:nvSpPr>
          <p:cNvPr id="32773" name="Title 1">
            <a:extLst>
              <a:ext uri="{FF2B5EF4-FFF2-40B4-BE49-F238E27FC236}">
                <a16:creationId xmlns:a16="http://schemas.microsoft.com/office/drawing/2014/main" id="{ABAAA32D-F030-45BF-8FE9-B4E95CD0FC31}"/>
              </a:ext>
            </a:extLst>
          </p:cNvPr>
          <p:cNvSpPr>
            <a:spLocks noGrp="1"/>
          </p:cNvSpPr>
          <p:nvPr>
            <p:ph type="title"/>
          </p:nvPr>
        </p:nvSpPr>
        <p:spPr>
          <a:xfrm>
            <a:off x="455613" y="152400"/>
            <a:ext cx="8229600" cy="639763"/>
          </a:xfrm>
        </p:spPr>
        <p:txBody>
          <a:bodyPr/>
          <a:lstStyle/>
          <a:p>
            <a:pPr eaLnBrk="1" hangingPunct="1"/>
            <a:r>
              <a:rPr lang="en-US" altLang="en-US" sz="3200"/>
              <a:t>Visualizing Mobile Security</a:t>
            </a:r>
          </a:p>
        </p:txBody>
      </p:sp>
      <p:pic>
        <p:nvPicPr>
          <p:cNvPr id="32774" name="Picture 6" descr="http://thesecuritysett.files.wordpress.com/2011/01/cloud-illustration-icon.png">
            <a:extLst>
              <a:ext uri="{FF2B5EF4-FFF2-40B4-BE49-F238E27FC236}">
                <a16:creationId xmlns:a16="http://schemas.microsoft.com/office/drawing/2014/main" id="{D1B190E2-A9EC-4DCD-9BDC-5639CABEF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675" y="2498725"/>
            <a:ext cx="2322513"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8" descr="http://1.bp.blogspot.com/_Opqvmw5VyEM/TE81tiBtTzI/AAAAAAAAAFQ/B9pLgPYHevk/s320/tower-icon.gif">
            <a:extLst>
              <a:ext uri="{FF2B5EF4-FFF2-40B4-BE49-F238E27FC236}">
                <a16:creationId xmlns:a16="http://schemas.microsoft.com/office/drawing/2014/main" id="{C16C125C-9C87-4C32-BB39-B0D6A635C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2863850"/>
            <a:ext cx="69056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0" descr="access point, router, wireless icon">
            <a:extLst>
              <a:ext uri="{FF2B5EF4-FFF2-40B4-BE49-F238E27FC236}">
                <a16:creationId xmlns:a16="http://schemas.microsoft.com/office/drawing/2014/main" id="{33B8C26C-1587-4EBC-830C-CEAF4E4E41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063" y="197326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2" descr="http://icons.iconarchive.com/icons/rade8/minium-2/128/Network-Server-icon.png">
            <a:extLst>
              <a:ext uri="{FF2B5EF4-FFF2-40B4-BE49-F238E27FC236}">
                <a16:creationId xmlns:a16="http://schemas.microsoft.com/office/drawing/2014/main" id="{352F3394-0E9D-452B-9A88-51BD5E8663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5325" y="3967163"/>
            <a:ext cx="758825"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8" name="Group 7">
            <a:extLst>
              <a:ext uri="{FF2B5EF4-FFF2-40B4-BE49-F238E27FC236}">
                <a16:creationId xmlns:a16="http://schemas.microsoft.com/office/drawing/2014/main" id="{BE6EB33A-3320-470A-8F5F-B4F21E9E2CB5}"/>
              </a:ext>
            </a:extLst>
          </p:cNvPr>
          <p:cNvGrpSpPr>
            <a:grpSpLocks/>
          </p:cNvGrpSpPr>
          <p:nvPr/>
        </p:nvGrpSpPr>
        <p:grpSpPr bwMode="auto">
          <a:xfrm>
            <a:off x="7073900" y="3806825"/>
            <a:ext cx="1830388" cy="1327150"/>
            <a:chOff x="7096210" y="4286605"/>
            <a:chExt cx="1831184" cy="1327856"/>
          </a:xfrm>
        </p:grpSpPr>
        <p:pic>
          <p:nvPicPr>
            <p:cNvPr id="32802" name="Picture 20" descr="http://www.egressone.com/wp-content/uploads/2011/11/computernetwork.png">
              <a:extLst>
                <a:ext uri="{FF2B5EF4-FFF2-40B4-BE49-F238E27FC236}">
                  <a16:creationId xmlns:a16="http://schemas.microsoft.com/office/drawing/2014/main" id="{F4E7F784-C328-4123-ACF5-C20CB04468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1126" y="4286605"/>
              <a:ext cx="1166990" cy="116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3" name="Picture 22" descr="http://icons.iconarchive.com/icons/gakuseisean/ivista-2/48/Misc-Database-3-icon.png">
              <a:extLst>
                <a:ext uri="{FF2B5EF4-FFF2-40B4-BE49-F238E27FC236}">
                  <a16:creationId xmlns:a16="http://schemas.microsoft.com/office/drawing/2014/main" id="{5AA15FE0-69BB-46E9-94BC-1B8E8B62D2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2395" y="515726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4" name="Picture 24" descr="http://icons.iconarchive.com/icons/gakuseisean/ivista-2/48/Misc-Database-3-icon.png">
              <a:extLst>
                <a:ext uri="{FF2B5EF4-FFF2-40B4-BE49-F238E27FC236}">
                  <a16:creationId xmlns:a16="http://schemas.microsoft.com/office/drawing/2014/main" id="{1336F997-BAC2-4255-A1E0-20CDB81937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0194" y="474958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5" name="Picture 26" descr="http://icons.iconarchive.com/icons/oxygen-icons.org/oxygen/48/Mimetypes-application-x-smb-server-icon.png">
              <a:extLst>
                <a:ext uri="{FF2B5EF4-FFF2-40B4-BE49-F238E27FC236}">
                  <a16:creationId xmlns:a16="http://schemas.microsoft.com/office/drawing/2014/main" id="{3983632A-67C3-42AB-954F-D448F9117C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6210" y="4447823"/>
              <a:ext cx="603516" cy="60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29" descr="http://www.mobilestorm.com/wordpress/wp-content/uploads/Productivity-Equals-Big-Revenue-in-Mobile-Apps-300x240.jpg">
            <a:extLst>
              <a:ext uri="{FF2B5EF4-FFF2-40B4-BE49-F238E27FC236}">
                <a16:creationId xmlns:a16="http://schemas.microsoft.com/office/drawing/2014/main" id="{A509612E-C989-4993-A933-3CED839AF3AC}"/>
              </a:ext>
            </a:extLst>
          </p:cNvPr>
          <p:cNvPicPr>
            <a:picLocks noChangeAspect="1" noChangeArrowheads="1"/>
          </p:cNvPicPr>
          <p:nvPr/>
        </p:nvPicPr>
        <p:blipFill>
          <a:blip r:embed="rId10" cstate="print">
            <a:extLst/>
          </a:blip>
          <a:srcRect/>
          <a:stretch>
            <a:fillRect/>
          </a:stretch>
        </p:blipFill>
        <p:spPr bwMode="auto">
          <a:xfrm>
            <a:off x="5895667" y="1677619"/>
            <a:ext cx="739176" cy="591341"/>
          </a:xfrm>
          <a:prstGeom prst="rect">
            <a:avLst/>
          </a:prstGeom>
          <a:noFill/>
          <a:effectLst>
            <a:softEdge rad="12700"/>
          </a:effectLst>
          <a:extLst/>
        </p:spPr>
      </p:pic>
      <p:pic>
        <p:nvPicPr>
          <p:cNvPr id="32780" name="Picture 31" descr="http://jointheexecutives.com/wp-content/uploads/2009/06/real-estate-websites-here.png">
            <a:extLst>
              <a:ext uri="{FF2B5EF4-FFF2-40B4-BE49-F238E27FC236}">
                <a16:creationId xmlns:a16="http://schemas.microsoft.com/office/drawing/2014/main" id="{6C2795F7-033A-41A6-8646-76EE8FB51F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30900" y="2549525"/>
            <a:ext cx="703263"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TextBox 12">
            <a:extLst>
              <a:ext uri="{FF2B5EF4-FFF2-40B4-BE49-F238E27FC236}">
                <a16:creationId xmlns:a16="http://schemas.microsoft.com/office/drawing/2014/main" id="{A70B8B8E-88E8-4C79-B312-E935330FAEED}"/>
              </a:ext>
            </a:extLst>
          </p:cNvPr>
          <p:cNvSpPr txBox="1">
            <a:spLocks noChangeArrowheads="1"/>
          </p:cNvSpPr>
          <p:nvPr/>
        </p:nvSpPr>
        <p:spPr bwMode="auto">
          <a:xfrm>
            <a:off x="4763" y="3829050"/>
            <a:ext cx="116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00"/>
                </a:solidFill>
                <a:latin typeface="Calibri" panose="020F0502020204030204" pitchFamily="34" charset="0"/>
                <a:cs typeface="Arial" panose="020B0604020202020204" pitchFamily="34" charset="0"/>
              </a:rPr>
              <a:t>Secure endpoint device and data </a:t>
            </a:r>
          </a:p>
        </p:txBody>
      </p:sp>
      <p:sp>
        <p:nvSpPr>
          <p:cNvPr id="32782" name="TextBox 41">
            <a:extLst>
              <a:ext uri="{FF2B5EF4-FFF2-40B4-BE49-F238E27FC236}">
                <a16:creationId xmlns:a16="http://schemas.microsoft.com/office/drawing/2014/main" id="{24D034B5-0B72-4CBE-9F44-834E4EDF6E9F}"/>
              </a:ext>
            </a:extLst>
          </p:cNvPr>
          <p:cNvSpPr txBox="1">
            <a:spLocks noChangeArrowheads="1"/>
          </p:cNvSpPr>
          <p:nvPr/>
        </p:nvSpPr>
        <p:spPr bwMode="auto">
          <a:xfrm>
            <a:off x="5462588" y="5573713"/>
            <a:ext cx="3311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00"/>
                </a:solidFill>
                <a:latin typeface="Calibri" panose="020F0502020204030204" pitchFamily="34" charset="0"/>
                <a:cs typeface="Arial" panose="020B0604020202020204" pitchFamily="34" charset="0"/>
              </a:rPr>
              <a:t>Secure access to enterprise applications and data</a:t>
            </a:r>
          </a:p>
        </p:txBody>
      </p:sp>
      <p:sp>
        <p:nvSpPr>
          <p:cNvPr id="32783" name="TextBox 42">
            <a:extLst>
              <a:ext uri="{FF2B5EF4-FFF2-40B4-BE49-F238E27FC236}">
                <a16:creationId xmlns:a16="http://schemas.microsoft.com/office/drawing/2014/main" id="{593E38F1-2E75-4EA6-84E5-B8E7D27C5ED7}"/>
              </a:ext>
            </a:extLst>
          </p:cNvPr>
          <p:cNvSpPr txBox="1">
            <a:spLocks noChangeArrowheads="1"/>
          </p:cNvSpPr>
          <p:nvPr/>
        </p:nvSpPr>
        <p:spPr bwMode="auto">
          <a:xfrm>
            <a:off x="7318375" y="1916113"/>
            <a:ext cx="14874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00"/>
                </a:solidFill>
                <a:latin typeface="Calibri" panose="020F0502020204030204" pitchFamily="34" charset="0"/>
                <a:cs typeface="Arial" panose="020B0604020202020204" pitchFamily="34" charset="0"/>
              </a:rPr>
              <a:t>Develop, test and deliver safe applications</a:t>
            </a:r>
          </a:p>
        </p:txBody>
      </p:sp>
      <p:cxnSp>
        <p:nvCxnSpPr>
          <p:cNvPr id="18" name="Straight Arrow Connector 17">
            <a:extLst>
              <a:ext uri="{FF2B5EF4-FFF2-40B4-BE49-F238E27FC236}">
                <a16:creationId xmlns:a16="http://schemas.microsoft.com/office/drawing/2014/main" id="{7DF2BFD0-3F79-4D65-8E09-36BC53FEE4CF}"/>
              </a:ext>
            </a:extLst>
          </p:cNvPr>
          <p:cNvCxnSpPr>
            <a:stCxn id="34" idx="3"/>
          </p:cNvCxnSpPr>
          <p:nvPr/>
        </p:nvCxnSpPr>
        <p:spPr>
          <a:xfrm>
            <a:off x="974725" y="3287713"/>
            <a:ext cx="828675" cy="47625"/>
          </a:xfrm>
          <a:prstGeom prst="straightConnector1">
            <a:avLst/>
          </a:prstGeom>
          <a:ln w="1905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EB260A3-BD8E-470A-BA04-685A99F8E8B6}"/>
              </a:ext>
            </a:extLst>
          </p:cNvPr>
          <p:cNvCxnSpPr>
            <a:stCxn id="34" idx="3"/>
          </p:cNvCxnSpPr>
          <p:nvPr/>
        </p:nvCxnSpPr>
        <p:spPr>
          <a:xfrm flipV="1">
            <a:off x="974725" y="2316163"/>
            <a:ext cx="795338" cy="971550"/>
          </a:xfrm>
          <a:prstGeom prst="straightConnector1">
            <a:avLst/>
          </a:prstGeom>
          <a:ln w="1905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283E798-FF74-4D55-9211-A6A80B27384B}"/>
              </a:ext>
            </a:extLst>
          </p:cNvPr>
          <p:cNvCxnSpPr/>
          <p:nvPr/>
        </p:nvCxnSpPr>
        <p:spPr>
          <a:xfrm flipV="1">
            <a:off x="2493963" y="3328988"/>
            <a:ext cx="314325" cy="6350"/>
          </a:xfrm>
          <a:prstGeom prst="straightConnector1">
            <a:avLst/>
          </a:prstGeom>
          <a:ln w="1905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5FE151F-230F-4AB6-ACF9-CE1FBCF773E7}"/>
              </a:ext>
            </a:extLst>
          </p:cNvPr>
          <p:cNvCxnSpPr/>
          <p:nvPr/>
        </p:nvCxnSpPr>
        <p:spPr>
          <a:xfrm>
            <a:off x="2455863" y="2316163"/>
            <a:ext cx="1233487" cy="504825"/>
          </a:xfrm>
          <a:prstGeom prst="straightConnector1">
            <a:avLst/>
          </a:prstGeom>
          <a:ln w="1905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E4CAEE-54E5-4AF2-A983-6667BC4A60EC}"/>
              </a:ext>
            </a:extLst>
          </p:cNvPr>
          <p:cNvCxnSpPr>
            <a:endCxn id="13" idx="1"/>
          </p:cNvCxnSpPr>
          <p:nvPr/>
        </p:nvCxnSpPr>
        <p:spPr>
          <a:xfrm flipV="1">
            <a:off x="5183188" y="1973263"/>
            <a:ext cx="711200" cy="1206500"/>
          </a:xfrm>
          <a:prstGeom prst="straightConnector1">
            <a:avLst/>
          </a:prstGeom>
          <a:ln w="1905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D6C112C-D392-440B-ABF1-194943CBF0FA}"/>
              </a:ext>
            </a:extLst>
          </p:cNvPr>
          <p:cNvCxnSpPr/>
          <p:nvPr/>
        </p:nvCxnSpPr>
        <p:spPr>
          <a:xfrm flipV="1">
            <a:off x="5183188" y="2901950"/>
            <a:ext cx="747712" cy="277813"/>
          </a:xfrm>
          <a:prstGeom prst="straightConnector1">
            <a:avLst/>
          </a:prstGeom>
          <a:ln w="1905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1539805-F325-43ED-A787-27EF287A86DC}"/>
              </a:ext>
            </a:extLst>
          </p:cNvPr>
          <p:cNvCxnSpPr/>
          <p:nvPr/>
        </p:nvCxnSpPr>
        <p:spPr>
          <a:xfrm>
            <a:off x="5183188" y="3178175"/>
            <a:ext cx="592137" cy="1168400"/>
          </a:xfrm>
          <a:prstGeom prst="straightConnector1">
            <a:avLst/>
          </a:prstGeom>
          <a:ln w="19050">
            <a:headEnd type="stealth"/>
            <a:tailEnd type="stealth"/>
          </a:ln>
        </p:spPr>
        <p:style>
          <a:lnRef idx="1">
            <a:schemeClr val="accent1"/>
          </a:lnRef>
          <a:fillRef idx="0">
            <a:schemeClr val="accent1"/>
          </a:fillRef>
          <a:effectRef idx="0">
            <a:schemeClr val="accent1"/>
          </a:effectRef>
          <a:fontRef idx="minor">
            <a:schemeClr val="tx1"/>
          </a:fontRef>
        </p:style>
      </p:cxnSp>
      <p:sp>
        <p:nvSpPr>
          <p:cNvPr id="32791" name="TextBox 43028">
            <a:extLst>
              <a:ext uri="{FF2B5EF4-FFF2-40B4-BE49-F238E27FC236}">
                <a16:creationId xmlns:a16="http://schemas.microsoft.com/office/drawing/2014/main" id="{21F4A72D-BC3B-474E-AB4A-234B5113FAC8}"/>
              </a:ext>
            </a:extLst>
          </p:cNvPr>
          <p:cNvSpPr txBox="1">
            <a:spLocks noChangeArrowheads="1"/>
          </p:cNvSpPr>
          <p:nvPr/>
        </p:nvSpPr>
        <p:spPr bwMode="auto">
          <a:xfrm>
            <a:off x="3575050" y="2994025"/>
            <a:ext cx="94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Calibri" panose="020F0502020204030204" pitchFamily="34" charset="0"/>
                <a:cs typeface="Arial" panose="020B0604020202020204" pitchFamily="34" charset="0"/>
              </a:rPr>
              <a:t>Internet</a:t>
            </a:r>
          </a:p>
        </p:txBody>
      </p:sp>
      <p:sp>
        <p:nvSpPr>
          <p:cNvPr id="32792" name="TextBox 68">
            <a:extLst>
              <a:ext uri="{FF2B5EF4-FFF2-40B4-BE49-F238E27FC236}">
                <a16:creationId xmlns:a16="http://schemas.microsoft.com/office/drawing/2014/main" id="{5DE27D1E-6B43-405B-B4F0-8CBBCC486396}"/>
              </a:ext>
            </a:extLst>
          </p:cNvPr>
          <p:cNvSpPr txBox="1">
            <a:spLocks noChangeArrowheads="1"/>
          </p:cNvSpPr>
          <p:nvPr/>
        </p:nvSpPr>
        <p:spPr bwMode="auto">
          <a:xfrm>
            <a:off x="2244725" y="1641475"/>
            <a:ext cx="60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Calibri" panose="020F0502020204030204" pitchFamily="34" charset="0"/>
                <a:cs typeface="Arial" panose="020B0604020202020204" pitchFamily="34" charset="0"/>
              </a:rPr>
              <a:t>WiFi</a:t>
            </a:r>
          </a:p>
        </p:txBody>
      </p:sp>
      <p:sp>
        <p:nvSpPr>
          <p:cNvPr id="32793" name="TextBox 70">
            <a:extLst>
              <a:ext uri="{FF2B5EF4-FFF2-40B4-BE49-F238E27FC236}">
                <a16:creationId xmlns:a16="http://schemas.microsoft.com/office/drawing/2014/main" id="{C4F96383-72A2-42FD-A897-72F2160B5A37}"/>
              </a:ext>
            </a:extLst>
          </p:cNvPr>
          <p:cNvSpPr txBox="1">
            <a:spLocks noChangeArrowheads="1"/>
          </p:cNvSpPr>
          <p:nvPr/>
        </p:nvSpPr>
        <p:spPr bwMode="auto">
          <a:xfrm>
            <a:off x="2149475" y="3705225"/>
            <a:ext cx="1181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Calibri" panose="020F0502020204030204" pitchFamily="34" charset="0"/>
                <a:cs typeface="Arial" panose="020B0604020202020204" pitchFamily="34" charset="0"/>
              </a:rPr>
              <a:t>Telecom Provider</a:t>
            </a:r>
          </a:p>
        </p:txBody>
      </p:sp>
      <p:sp>
        <p:nvSpPr>
          <p:cNvPr id="32794" name="TextBox 72">
            <a:extLst>
              <a:ext uri="{FF2B5EF4-FFF2-40B4-BE49-F238E27FC236}">
                <a16:creationId xmlns:a16="http://schemas.microsoft.com/office/drawing/2014/main" id="{12C07353-62BB-468B-8D65-C5246E2147E1}"/>
              </a:ext>
            </a:extLst>
          </p:cNvPr>
          <p:cNvSpPr txBox="1">
            <a:spLocks noChangeArrowheads="1"/>
          </p:cNvSpPr>
          <p:nvPr/>
        </p:nvSpPr>
        <p:spPr bwMode="auto">
          <a:xfrm>
            <a:off x="6615113" y="2611438"/>
            <a:ext cx="654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Calibri" panose="020F0502020204030204" pitchFamily="34" charset="0"/>
                <a:cs typeface="Arial" panose="020B0604020202020204" pitchFamily="34" charset="0"/>
              </a:rPr>
              <a:t>Web sites</a:t>
            </a:r>
          </a:p>
        </p:txBody>
      </p:sp>
      <p:sp>
        <p:nvSpPr>
          <p:cNvPr id="32795" name="TextBox 73">
            <a:extLst>
              <a:ext uri="{FF2B5EF4-FFF2-40B4-BE49-F238E27FC236}">
                <a16:creationId xmlns:a16="http://schemas.microsoft.com/office/drawing/2014/main" id="{989EBF86-7ABB-4E25-BAB2-86770ED5B3CA}"/>
              </a:ext>
            </a:extLst>
          </p:cNvPr>
          <p:cNvSpPr txBox="1">
            <a:spLocks noChangeArrowheads="1"/>
          </p:cNvSpPr>
          <p:nvPr/>
        </p:nvSpPr>
        <p:spPr bwMode="auto">
          <a:xfrm>
            <a:off x="6523038" y="1631950"/>
            <a:ext cx="933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Calibri" panose="020F0502020204030204" pitchFamily="34" charset="0"/>
                <a:cs typeface="Arial" panose="020B0604020202020204" pitchFamily="34" charset="0"/>
              </a:rPr>
              <a:t>Mobile apps</a:t>
            </a:r>
          </a:p>
        </p:txBody>
      </p:sp>
      <p:sp>
        <p:nvSpPr>
          <p:cNvPr id="32796" name="TextBox 75">
            <a:extLst>
              <a:ext uri="{FF2B5EF4-FFF2-40B4-BE49-F238E27FC236}">
                <a16:creationId xmlns:a16="http://schemas.microsoft.com/office/drawing/2014/main" id="{DEE110D3-8F98-4753-8656-61AAA7CBFC58}"/>
              </a:ext>
            </a:extLst>
          </p:cNvPr>
          <p:cNvSpPr txBox="1">
            <a:spLocks noChangeArrowheads="1"/>
          </p:cNvSpPr>
          <p:nvPr/>
        </p:nvSpPr>
        <p:spPr bwMode="auto">
          <a:xfrm>
            <a:off x="5573713" y="4686300"/>
            <a:ext cx="1109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Calibri" panose="020F0502020204030204" pitchFamily="34" charset="0"/>
                <a:cs typeface="Arial" panose="020B0604020202020204" pitchFamily="34" charset="0"/>
              </a:rPr>
              <a:t>Security Gateway</a:t>
            </a:r>
          </a:p>
        </p:txBody>
      </p:sp>
      <p:sp>
        <p:nvSpPr>
          <p:cNvPr id="32797" name="TextBox 76">
            <a:extLst>
              <a:ext uri="{FF2B5EF4-FFF2-40B4-BE49-F238E27FC236}">
                <a16:creationId xmlns:a16="http://schemas.microsoft.com/office/drawing/2014/main" id="{CFA16BD2-96A7-4A5E-ACD0-085D164E5FE7}"/>
              </a:ext>
            </a:extLst>
          </p:cNvPr>
          <p:cNvSpPr txBox="1">
            <a:spLocks noChangeArrowheads="1"/>
          </p:cNvSpPr>
          <p:nvPr/>
        </p:nvSpPr>
        <p:spPr bwMode="auto">
          <a:xfrm>
            <a:off x="6716713" y="4652963"/>
            <a:ext cx="1292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Calibri" panose="020F0502020204030204" pitchFamily="34" charset="0"/>
                <a:cs typeface="Arial" panose="020B0604020202020204" pitchFamily="34" charset="0"/>
              </a:rPr>
              <a:t>Corporate Intranet &amp; Systems</a:t>
            </a:r>
          </a:p>
        </p:txBody>
      </p:sp>
      <p:sp>
        <p:nvSpPr>
          <p:cNvPr id="35" name="Curved Right Arrow 34">
            <a:extLst>
              <a:ext uri="{FF2B5EF4-FFF2-40B4-BE49-F238E27FC236}">
                <a16:creationId xmlns:a16="http://schemas.microsoft.com/office/drawing/2014/main" id="{56943EBC-26FC-4923-AFD4-420C7557EC41}"/>
              </a:ext>
            </a:extLst>
          </p:cNvPr>
          <p:cNvSpPr/>
          <p:nvPr/>
        </p:nvSpPr>
        <p:spPr bwMode="auto">
          <a:xfrm rot="5400000">
            <a:off x="2412207" y="-111919"/>
            <a:ext cx="819150" cy="3929063"/>
          </a:xfrm>
          <a:prstGeom prst="curvedRightArrow">
            <a:avLst/>
          </a:prstGeom>
          <a:solidFill>
            <a:srgbClr val="92D050"/>
          </a:solidFill>
          <a:ln>
            <a:solidFill>
              <a:srgbClr val="92D050"/>
            </a:solidFill>
          </a:ln>
          <a:extLst/>
        </p:spPr>
        <p:style>
          <a:lnRef idx="2">
            <a:schemeClr val="accent2"/>
          </a:lnRef>
          <a:fillRef idx="1">
            <a:schemeClr val="lt1"/>
          </a:fillRef>
          <a:effectRef idx="0">
            <a:schemeClr val="accent2"/>
          </a:effectRef>
          <a:fontRef idx="minor">
            <a:schemeClr val="dk1"/>
          </a:fontRef>
        </p:style>
        <p:txBody>
          <a:bodyPr lIns="91437" tIns="45717" rIns="91437" bIns="45717"/>
          <a:lstStyle/>
          <a:p>
            <a:pPr algn="ctr">
              <a:defRPr/>
            </a:pPr>
            <a:endParaRPr lang="en-US" dirty="0">
              <a:solidFill>
                <a:srgbClr val="000000"/>
              </a:solidFill>
            </a:endParaRPr>
          </a:p>
        </p:txBody>
      </p:sp>
      <p:sp>
        <p:nvSpPr>
          <p:cNvPr id="32799" name="TextBox 42">
            <a:extLst>
              <a:ext uri="{FF2B5EF4-FFF2-40B4-BE49-F238E27FC236}">
                <a16:creationId xmlns:a16="http://schemas.microsoft.com/office/drawing/2014/main" id="{A69D7974-579C-4C1E-8C84-88BD21E1A4DC}"/>
              </a:ext>
            </a:extLst>
          </p:cNvPr>
          <p:cNvSpPr txBox="1">
            <a:spLocks noChangeArrowheads="1"/>
          </p:cNvSpPr>
          <p:nvPr/>
        </p:nvSpPr>
        <p:spPr bwMode="auto">
          <a:xfrm>
            <a:off x="1668463" y="5149850"/>
            <a:ext cx="280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00"/>
                </a:solidFill>
                <a:latin typeface="Calibri" panose="020F0502020204030204" pitchFamily="34" charset="0"/>
                <a:cs typeface="Arial" panose="020B0604020202020204" pitchFamily="34" charset="0"/>
              </a:rPr>
              <a:t>Achieve Visibility and Enable Adaptive Security Posture</a:t>
            </a:r>
          </a:p>
        </p:txBody>
      </p:sp>
      <p:sp>
        <p:nvSpPr>
          <p:cNvPr id="37" name="Curved Right Arrow 36">
            <a:extLst>
              <a:ext uri="{FF2B5EF4-FFF2-40B4-BE49-F238E27FC236}">
                <a16:creationId xmlns:a16="http://schemas.microsoft.com/office/drawing/2014/main" id="{2603762B-CF93-48F3-B76A-DDCE589EEBDF}"/>
              </a:ext>
            </a:extLst>
          </p:cNvPr>
          <p:cNvSpPr/>
          <p:nvPr/>
        </p:nvSpPr>
        <p:spPr bwMode="auto">
          <a:xfrm rot="16200000">
            <a:off x="2659063" y="2800350"/>
            <a:ext cx="819150" cy="3692525"/>
          </a:xfrm>
          <a:prstGeom prst="curvedRightArrow">
            <a:avLst/>
          </a:prstGeom>
          <a:solidFill>
            <a:srgbClr val="92D050"/>
          </a:solidFill>
          <a:ln>
            <a:solidFill>
              <a:srgbClr val="92D050"/>
            </a:solidFill>
          </a:ln>
          <a:extLst/>
        </p:spPr>
        <p:style>
          <a:lnRef idx="2">
            <a:schemeClr val="accent2"/>
          </a:lnRef>
          <a:fillRef idx="1">
            <a:schemeClr val="lt1"/>
          </a:fillRef>
          <a:effectRef idx="0">
            <a:schemeClr val="accent2"/>
          </a:effectRef>
          <a:fontRef idx="minor">
            <a:schemeClr val="dk1"/>
          </a:fontRef>
        </p:style>
        <p:txBody>
          <a:bodyPr lIns="91437" tIns="45717" rIns="91437" bIns="45717"/>
          <a:lstStyle/>
          <a:p>
            <a:pPr algn="ctr">
              <a:defRPr/>
            </a:pPr>
            <a:endParaRPr lang="en-US" dirty="0">
              <a:solidFill>
                <a:srgbClr val="000000"/>
              </a:solidFill>
            </a:endParaRPr>
          </a:p>
        </p:txBody>
      </p:sp>
      <p:pic>
        <p:nvPicPr>
          <p:cNvPr id="32801" name="Picture 28">
            <a:extLst>
              <a:ext uri="{FF2B5EF4-FFF2-40B4-BE49-F238E27FC236}">
                <a16:creationId xmlns:a16="http://schemas.microsoft.com/office/drawing/2014/main" id="{D37844D6-639A-4EEE-8CF9-8F54FC8720F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5750" y="3000375"/>
            <a:ext cx="655638"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pic>
    </p:spTree>
    <p:extLst>
      <p:ext uri="{BB962C8B-B14F-4D97-AF65-F5344CB8AC3E}">
        <p14:creationId xmlns:p14="http://schemas.microsoft.com/office/powerpoint/2010/main" val="415707054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B015640-A58F-4836-B975-A98F2BA0B821}"/>
              </a:ext>
            </a:extLst>
          </p:cNvPr>
          <p:cNvSpPr>
            <a:spLocks noChangeArrowheads="1"/>
          </p:cNvSpPr>
          <p:nvPr/>
        </p:nvSpPr>
        <p:spPr bwMode="auto">
          <a:xfrm>
            <a:off x="3130550" y="4851400"/>
            <a:ext cx="2797175" cy="1693863"/>
          </a:xfrm>
          <a:prstGeom prst="rect">
            <a:avLst/>
          </a:prstGeom>
          <a:gradFill rotWithShape="1">
            <a:gsLst>
              <a:gs pos="0">
                <a:srgbClr val="C0C0C0">
                  <a:alpha val="50998"/>
                </a:srgbClr>
              </a:gs>
              <a:gs pos="100000">
                <a:srgbClr val="595959">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7" tIns="45717" rIns="91437" bIns="45717"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cs typeface="Arial" panose="020B0604020202020204" pitchFamily="34" charset="0"/>
            </a:endParaRPr>
          </a:p>
        </p:txBody>
      </p:sp>
      <p:sp>
        <p:nvSpPr>
          <p:cNvPr id="33795" name="Rectangle 3">
            <a:extLst>
              <a:ext uri="{FF2B5EF4-FFF2-40B4-BE49-F238E27FC236}">
                <a16:creationId xmlns:a16="http://schemas.microsoft.com/office/drawing/2014/main" id="{9C0348E7-E23D-4B8E-B9E6-701E016EF4A6}"/>
              </a:ext>
            </a:extLst>
          </p:cNvPr>
          <p:cNvSpPr>
            <a:spLocks noChangeArrowheads="1"/>
          </p:cNvSpPr>
          <p:nvPr/>
        </p:nvSpPr>
        <p:spPr bwMode="auto">
          <a:xfrm>
            <a:off x="6040438" y="4851400"/>
            <a:ext cx="2798762" cy="1693863"/>
          </a:xfrm>
          <a:prstGeom prst="rect">
            <a:avLst/>
          </a:prstGeom>
          <a:gradFill rotWithShape="1">
            <a:gsLst>
              <a:gs pos="0">
                <a:srgbClr val="C0C0C0">
                  <a:alpha val="50998"/>
                </a:srgbClr>
              </a:gs>
              <a:gs pos="100000">
                <a:srgbClr val="595959">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7" tIns="45717" rIns="91437" bIns="45717"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cs typeface="Arial" panose="020B0604020202020204" pitchFamily="34" charset="0"/>
            </a:endParaRPr>
          </a:p>
        </p:txBody>
      </p:sp>
      <p:sp>
        <p:nvSpPr>
          <p:cNvPr id="33796" name="Rectangle 4">
            <a:extLst>
              <a:ext uri="{FF2B5EF4-FFF2-40B4-BE49-F238E27FC236}">
                <a16:creationId xmlns:a16="http://schemas.microsoft.com/office/drawing/2014/main" id="{E94B19E0-D3F3-48D0-A082-C439D0F3A5F3}"/>
              </a:ext>
            </a:extLst>
          </p:cNvPr>
          <p:cNvSpPr>
            <a:spLocks noChangeArrowheads="1"/>
          </p:cNvSpPr>
          <p:nvPr/>
        </p:nvSpPr>
        <p:spPr bwMode="auto">
          <a:xfrm>
            <a:off x="219075" y="4851400"/>
            <a:ext cx="2798763" cy="1693863"/>
          </a:xfrm>
          <a:prstGeom prst="rect">
            <a:avLst/>
          </a:prstGeom>
          <a:gradFill rotWithShape="1">
            <a:gsLst>
              <a:gs pos="0">
                <a:srgbClr val="C0C0C0">
                  <a:alpha val="50998"/>
                </a:srgbClr>
              </a:gs>
              <a:gs pos="100000">
                <a:srgbClr val="595959">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7" tIns="45717" rIns="91437" bIns="45717"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cs typeface="Arial" panose="020B0604020202020204" pitchFamily="34" charset="0"/>
            </a:endParaRPr>
          </a:p>
        </p:txBody>
      </p:sp>
      <p:pic>
        <p:nvPicPr>
          <p:cNvPr id="20" name="Picture 4">
            <a:extLst>
              <a:ext uri="{FF2B5EF4-FFF2-40B4-BE49-F238E27FC236}">
                <a16:creationId xmlns:a16="http://schemas.microsoft.com/office/drawing/2014/main" id="{E645E7F8-F2CB-4BEB-A8B0-7C4245F45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82" b="12318"/>
          <a:stretch>
            <a:fillRect/>
          </a:stretch>
        </p:blipFill>
        <p:spPr bwMode="auto">
          <a:xfrm>
            <a:off x="219075" y="1270000"/>
            <a:ext cx="8620125"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0">
            <a:extLst>
              <a:ext uri="{FF2B5EF4-FFF2-40B4-BE49-F238E27FC236}">
                <a16:creationId xmlns:a16="http://schemas.microsoft.com/office/drawing/2014/main" id="{C0A975D9-8DDD-4C02-8BBC-26DE4EFFFDB8}"/>
              </a:ext>
            </a:extLst>
          </p:cNvPr>
          <p:cNvSpPr/>
          <p:nvPr/>
        </p:nvSpPr>
        <p:spPr>
          <a:xfrm>
            <a:off x="5257800" y="2169187"/>
            <a:ext cx="45720" cy="45720"/>
          </a:xfrm>
          <a:prstGeom prst="ellipse">
            <a:avLst/>
          </a:prstGeom>
          <a:solidFill>
            <a:srgbClr val="FFFEE6"/>
          </a:solidFill>
          <a:ln w="9525" cap="flat" cmpd="sng" algn="ctr">
            <a:solidFill>
              <a:srgbClr val="FFFFFF"/>
            </a:solidFill>
            <a:prstDash val="solid"/>
          </a:ln>
          <a:effectLst>
            <a:glow rad="101600">
              <a:srgbClr val="FFFFFF">
                <a:alpha val="40000"/>
              </a:srgbClr>
            </a:glow>
            <a:outerShdw blurRad="40000" dist="23000" dir="5400000" rotWithShape="0">
              <a:srgbClr val="000000">
                <a:alpha val="35000"/>
              </a:srgbClr>
            </a:outerShdw>
            <a:softEdge rad="12700"/>
          </a:effectLst>
        </p:spPr>
        <p:txBody>
          <a:bodyPr lIns="91437" tIns="45717" rIns="91437" bIns="45717" anchor="ctr"/>
          <a:lstStyle/>
          <a:p>
            <a:pPr fontAlgn="auto">
              <a:spcBef>
                <a:spcPts val="0"/>
              </a:spcBef>
              <a:spcAft>
                <a:spcPts val="0"/>
              </a:spcAft>
              <a:defRPr/>
            </a:pPr>
            <a:endParaRPr lang="en-US" kern="0">
              <a:solidFill>
                <a:srgbClr val="FFFFFF"/>
              </a:solidFill>
              <a:latin typeface="Arial"/>
              <a:cs typeface="Arial" pitchFamily="34" charset="0"/>
            </a:endParaRPr>
          </a:p>
        </p:txBody>
      </p:sp>
      <p:sp>
        <p:nvSpPr>
          <p:cNvPr id="22" name="Oval 21">
            <a:extLst>
              <a:ext uri="{FF2B5EF4-FFF2-40B4-BE49-F238E27FC236}">
                <a16:creationId xmlns:a16="http://schemas.microsoft.com/office/drawing/2014/main" id="{54684554-A224-4FB2-A39C-EC797FF5BCBA}"/>
              </a:ext>
            </a:extLst>
          </p:cNvPr>
          <p:cNvSpPr/>
          <p:nvPr/>
        </p:nvSpPr>
        <p:spPr>
          <a:xfrm>
            <a:off x="5791200" y="2123467"/>
            <a:ext cx="45720" cy="45720"/>
          </a:xfrm>
          <a:prstGeom prst="ellipse">
            <a:avLst/>
          </a:prstGeom>
          <a:solidFill>
            <a:srgbClr val="FFFFFF"/>
          </a:solidFill>
          <a:ln w="9525" cap="flat" cmpd="sng" algn="ctr">
            <a:solidFill>
              <a:srgbClr val="FFFFFF"/>
            </a:solidFill>
            <a:prstDash val="solid"/>
          </a:ln>
          <a:effectLst>
            <a:glow rad="101600">
              <a:srgbClr val="FFFFFF">
                <a:alpha val="40000"/>
              </a:srgbClr>
            </a:glow>
            <a:outerShdw blurRad="40000" dist="23000" dir="5400000" rotWithShape="0">
              <a:srgbClr val="000000">
                <a:alpha val="35000"/>
              </a:srgbClr>
            </a:outerShdw>
            <a:softEdge rad="12700"/>
          </a:effectLst>
        </p:spPr>
        <p:txBody>
          <a:bodyPr lIns="91437" tIns="45717" rIns="91437" bIns="45717" anchor="ctr"/>
          <a:lstStyle/>
          <a:p>
            <a:pPr fontAlgn="auto">
              <a:spcBef>
                <a:spcPts val="0"/>
              </a:spcBef>
              <a:spcAft>
                <a:spcPts val="0"/>
              </a:spcAft>
              <a:defRPr/>
            </a:pPr>
            <a:endParaRPr lang="en-US" kern="0">
              <a:solidFill>
                <a:srgbClr val="FFFFFF"/>
              </a:solidFill>
              <a:latin typeface="Arial"/>
              <a:cs typeface="Arial" pitchFamily="34" charset="0"/>
            </a:endParaRPr>
          </a:p>
        </p:txBody>
      </p:sp>
      <p:sp>
        <p:nvSpPr>
          <p:cNvPr id="23" name="Oval 22">
            <a:extLst>
              <a:ext uri="{FF2B5EF4-FFF2-40B4-BE49-F238E27FC236}">
                <a16:creationId xmlns:a16="http://schemas.microsoft.com/office/drawing/2014/main" id="{6BB22FDF-FDA0-4795-8383-8850F5416BC3}"/>
              </a:ext>
            </a:extLst>
          </p:cNvPr>
          <p:cNvSpPr/>
          <p:nvPr/>
        </p:nvSpPr>
        <p:spPr>
          <a:xfrm>
            <a:off x="5257800" y="2169187"/>
            <a:ext cx="45720" cy="45720"/>
          </a:xfrm>
          <a:prstGeom prst="ellipse">
            <a:avLst/>
          </a:prstGeom>
          <a:solidFill>
            <a:srgbClr val="FFFEE6"/>
          </a:solidFill>
          <a:ln w="9525" cap="flat" cmpd="sng" algn="ctr">
            <a:solidFill>
              <a:srgbClr val="FFFFFF"/>
            </a:solidFill>
            <a:prstDash val="solid"/>
          </a:ln>
          <a:effectLst>
            <a:glow rad="101600">
              <a:srgbClr val="FFFFFF">
                <a:alpha val="40000"/>
              </a:srgbClr>
            </a:glow>
            <a:outerShdw blurRad="40000" dist="23000" dir="5400000" rotWithShape="0">
              <a:srgbClr val="000000">
                <a:alpha val="35000"/>
              </a:srgbClr>
            </a:outerShdw>
            <a:softEdge rad="12700"/>
          </a:effectLst>
        </p:spPr>
        <p:txBody>
          <a:bodyPr lIns="91437" tIns="45717" rIns="91437" bIns="45717" anchor="ctr"/>
          <a:lstStyle/>
          <a:p>
            <a:pPr fontAlgn="auto">
              <a:spcBef>
                <a:spcPts val="0"/>
              </a:spcBef>
              <a:spcAft>
                <a:spcPts val="0"/>
              </a:spcAft>
              <a:defRPr/>
            </a:pPr>
            <a:endParaRPr lang="en-US" kern="0">
              <a:solidFill>
                <a:srgbClr val="FFFFFF"/>
              </a:solidFill>
              <a:latin typeface="Arial"/>
              <a:cs typeface="Arial" pitchFamily="34" charset="0"/>
            </a:endParaRPr>
          </a:p>
        </p:txBody>
      </p:sp>
      <p:sp>
        <p:nvSpPr>
          <p:cNvPr id="24" name="Oval 23">
            <a:extLst>
              <a:ext uri="{FF2B5EF4-FFF2-40B4-BE49-F238E27FC236}">
                <a16:creationId xmlns:a16="http://schemas.microsoft.com/office/drawing/2014/main" id="{66A7607D-214F-4FF7-B48D-E69FFD5DC052}"/>
              </a:ext>
            </a:extLst>
          </p:cNvPr>
          <p:cNvSpPr/>
          <p:nvPr/>
        </p:nvSpPr>
        <p:spPr>
          <a:xfrm>
            <a:off x="5791200" y="2123467"/>
            <a:ext cx="45720" cy="45720"/>
          </a:xfrm>
          <a:prstGeom prst="ellipse">
            <a:avLst/>
          </a:prstGeom>
          <a:solidFill>
            <a:srgbClr val="FFFFFF"/>
          </a:solidFill>
          <a:ln w="9525" cap="flat" cmpd="sng" algn="ctr">
            <a:solidFill>
              <a:srgbClr val="FFFFFF"/>
            </a:solidFill>
            <a:prstDash val="solid"/>
          </a:ln>
          <a:effectLst>
            <a:glow rad="101600">
              <a:srgbClr val="FFFFFF">
                <a:alpha val="40000"/>
              </a:srgbClr>
            </a:glow>
            <a:outerShdw blurRad="40000" dist="23000" dir="5400000" rotWithShape="0">
              <a:srgbClr val="000000">
                <a:alpha val="35000"/>
              </a:srgbClr>
            </a:outerShdw>
            <a:softEdge rad="12700"/>
          </a:effectLst>
        </p:spPr>
        <p:txBody>
          <a:bodyPr lIns="91437" tIns="45717" rIns="91437" bIns="45717" anchor="ctr"/>
          <a:lstStyle/>
          <a:p>
            <a:pPr fontAlgn="auto">
              <a:spcBef>
                <a:spcPts val="0"/>
              </a:spcBef>
              <a:spcAft>
                <a:spcPts val="0"/>
              </a:spcAft>
              <a:defRPr/>
            </a:pPr>
            <a:endParaRPr lang="en-US" kern="0">
              <a:solidFill>
                <a:srgbClr val="FFFFFF"/>
              </a:solidFill>
              <a:latin typeface="Arial"/>
              <a:cs typeface="Arial" pitchFamily="34" charset="0"/>
            </a:endParaRPr>
          </a:p>
        </p:txBody>
      </p:sp>
      <p:sp>
        <p:nvSpPr>
          <p:cNvPr id="33810" name="Rectangle 22">
            <a:extLst>
              <a:ext uri="{FF2B5EF4-FFF2-40B4-BE49-F238E27FC236}">
                <a16:creationId xmlns:a16="http://schemas.microsoft.com/office/drawing/2014/main" id="{6E98B29B-03E7-47B9-9307-A749C72926F1}"/>
              </a:ext>
            </a:extLst>
          </p:cNvPr>
          <p:cNvSpPr>
            <a:spLocks noChangeArrowheads="1"/>
          </p:cNvSpPr>
          <p:nvPr/>
        </p:nvSpPr>
        <p:spPr bwMode="auto">
          <a:xfrm>
            <a:off x="3130550" y="4386263"/>
            <a:ext cx="2797175" cy="471487"/>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7" tIns="45717" rIns="91437" bIns="45717"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cs typeface="Arial" panose="020B0604020202020204" pitchFamily="34" charset="0"/>
            </a:endParaRPr>
          </a:p>
        </p:txBody>
      </p:sp>
      <p:sp>
        <p:nvSpPr>
          <p:cNvPr id="33811" name="Rectangle 23">
            <a:extLst>
              <a:ext uri="{FF2B5EF4-FFF2-40B4-BE49-F238E27FC236}">
                <a16:creationId xmlns:a16="http://schemas.microsoft.com/office/drawing/2014/main" id="{CEA8F515-E541-45FA-8A6B-8128A39A546E}"/>
              </a:ext>
            </a:extLst>
          </p:cNvPr>
          <p:cNvSpPr>
            <a:spLocks noChangeArrowheads="1"/>
          </p:cNvSpPr>
          <p:nvPr/>
        </p:nvSpPr>
        <p:spPr bwMode="auto">
          <a:xfrm>
            <a:off x="6040438" y="4386263"/>
            <a:ext cx="2798762" cy="471487"/>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7" tIns="45717" rIns="91437" bIns="45717"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cs typeface="Arial" panose="020B0604020202020204" pitchFamily="34" charset="0"/>
            </a:endParaRPr>
          </a:p>
        </p:txBody>
      </p:sp>
      <p:sp>
        <p:nvSpPr>
          <p:cNvPr id="33812" name="TextBox 20">
            <a:extLst>
              <a:ext uri="{FF2B5EF4-FFF2-40B4-BE49-F238E27FC236}">
                <a16:creationId xmlns:a16="http://schemas.microsoft.com/office/drawing/2014/main" id="{C602D6E5-81B1-421A-963C-92C72F2421C8}"/>
              </a:ext>
            </a:extLst>
          </p:cNvPr>
          <p:cNvSpPr txBox="1">
            <a:spLocks noChangeArrowheads="1"/>
          </p:cNvSpPr>
          <p:nvPr/>
        </p:nvSpPr>
        <p:spPr bwMode="auto">
          <a:xfrm>
            <a:off x="3130550" y="4379913"/>
            <a:ext cx="27971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n-US" altLang="en-US" sz="1500">
                <a:solidFill>
                  <a:srgbClr val="FFFFFF"/>
                </a:solidFill>
                <a:cs typeface="Arial" panose="020B0604020202020204" pitchFamily="34" charset="0"/>
              </a:rPr>
              <a:t>Network and Data Management and Security</a:t>
            </a:r>
          </a:p>
        </p:txBody>
      </p:sp>
      <p:sp>
        <p:nvSpPr>
          <p:cNvPr id="33813" name="TextBox 20">
            <a:extLst>
              <a:ext uri="{FF2B5EF4-FFF2-40B4-BE49-F238E27FC236}">
                <a16:creationId xmlns:a16="http://schemas.microsoft.com/office/drawing/2014/main" id="{EB606482-9843-4544-BD6B-39994CF7A66A}"/>
              </a:ext>
            </a:extLst>
          </p:cNvPr>
          <p:cNvSpPr txBox="1">
            <a:spLocks noChangeArrowheads="1"/>
          </p:cNvSpPr>
          <p:nvPr/>
        </p:nvSpPr>
        <p:spPr bwMode="auto">
          <a:xfrm>
            <a:off x="6040438" y="4379913"/>
            <a:ext cx="27987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n-US" altLang="en-US" sz="1500">
                <a:solidFill>
                  <a:srgbClr val="FFFFFF"/>
                </a:solidFill>
                <a:cs typeface="Arial" panose="020B0604020202020204" pitchFamily="34" charset="0"/>
              </a:rPr>
              <a:t>Application Management </a:t>
            </a:r>
            <a:br>
              <a:rPr lang="en-US" altLang="en-US" sz="1500">
                <a:solidFill>
                  <a:srgbClr val="FFFFFF"/>
                </a:solidFill>
                <a:cs typeface="Arial" panose="020B0604020202020204" pitchFamily="34" charset="0"/>
              </a:rPr>
            </a:br>
            <a:r>
              <a:rPr lang="en-US" altLang="en-US" sz="1500">
                <a:solidFill>
                  <a:srgbClr val="FFFFFF"/>
                </a:solidFill>
                <a:cs typeface="Arial" panose="020B0604020202020204" pitchFamily="34" charset="0"/>
              </a:rPr>
              <a:t>and Security</a:t>
            </a:r>
          </a:p>
        </p:txBody>
      </p:sp>
      <p:sp>
        <p:nvSpPr>
          <p:cNvPr id="33814" name="Rectangle 26">
            <a:extLst>
              <a:ext uri="{FF2B5EF4-FFF2-40B4-BE49-F238E27FC236}">
                <a16:creationId xmlns:a16="http://schemas.microsoft.com/office/drawing/2014/main" id="{17234137-6D07-4C82-A3DA-E68445E9B4B9}"/>
              </a:ext>
            </a:extLst>
          </p:cNvPr>
          <p:cNvSpPr>
            <a:spLocks noChangeArrowheads="1"/>
          </p:cNvSpPr>
          <p:nvPr/>
        </p:nvSpPr>
        <p:spPr bwMode="auto">
          <a:xfrm>
            <a:off x="219075" y="4386263"/>
            <a:ext cx="2798763" cy="471487"/>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7" tIns="45717" rIns="91437" bIns="45717"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cs typeface="Arial" panose="020B0604020202020204" pitchFamily="34" charset="0"/>
            </a:endParaRPr>
          </a:p>
        </p:txBody>
      </p:sp>
      <p:sp>
        <p:nvSpPr>
          <p:cNvPr id="33815" name="TextBox 20">
            <a:extLst>
              <a:ext uri="{FF2B5EF4-FFF2-40B4-BE49-F238E27FC236}">
                <a16:creationId xmlns:a16="http://schemas.microsoft.com/office/drawing/2014/main" id="{4880529E-DBB0-49FF-918F-7F73DD4F8BBD}"/>
              </a:ext>
            </a:extLst>
          </p:cNvPr>
          <p:cNvSpPr txBox="1">
            <a:spLocks noChangeArrowheads="1"/>
          </p:cNvSpPr>
          <p:nvPr/>
        </p:nvSpPr>
        <p:spPr bwMode="auto">
          <a:xfrm>
            <a:off x="219075" y="4379913"/>
            <a:ext cx="27987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n-US" altLang="en-US" sz="1500">
                <a:solidFill>
                  <a:srgbClr val="FFFFFF"/>
                </a:solidFill>
                <a:cs typeface="Arial" panose="020B0604020202020204" pitchFamily="34" charset="0"/>
              </a:rPr>
              <a:t>Device Management </a:t>
            </a:r>
            <a:br>
              <a:rPr lang="en-US" altLang="en-US" sz="1500">
                <a:solidFill>
                  <a:srgbClr val="FFFFFF"/>
                </a:solidFill>
                <a:cs typeface="Arial" panose="020B0604020202020204" pitchFamily="34" charset="0"/>
              </a:rPr>
            </a:br>
            <a:r>
              <a:rPr lang="en-US" altLang="en-US" sz="1500">
                <a:solidFill>
                  <a:srgbClr val="FFFFFF"/>
                </a:solidFill>
                <a:cs typeface="Arial" panose="020B0604020202020204" pitchFamily="34" charset="0"/>
              </a:rPr>
              <a:t>and Security</a:t>
            </a:r>
          </a:p>
        </p:txBody>
      </p:sp>
      <p:sp>
        <p:nvSpPr>
          <p:cNvPr id="33816" name="TextBox 20">
            <a:extLst>
              <a:ext uri="{FF2B5EF4-FFF2-40B4-BE49-F238E27FC236}">
                <a16:creationId xmlns:a16="http://schemas.microsoft.com/office/drawing/2014/main" id="{426DE138-7982-4E54-90B6-AA08AC31A81F}"/>
              </a:ext>
            </a:extLst>
          </p:cNvPr>
          <p:cNvSpPr txBox="1">
            <a:spLocks noChangeArrowheads="1"/>
          </p:cNvSpPr>
          <p:nvPr/>
        </p:nvSpPr>
        <p:spPr bwMode="auto">
          <a:xfrm>
            <a:off x="219075" y="4891088"/>
            <a:ext cx="27987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7" tIns="45717" rIns="4571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i="1">
                <a:solidFill>
                  <a:srgbClr val="000000"/>
                </a:solidFill>
                <a:cs typeface="Arial" panose="020B0604020202020204" pitchFamily="34" charset="0"/>
              </a:rPr>
              <a:t>How do I handle BYOD and ensure compliance for new devices?</a:t>
            </a:r>
          </a:p>
        </p:txBody>
      </p:sp>
      <p:sp>
        <p:nvSpPr>
          <p:cNvPr id="33817" name="TextBox 20">
            <a:extLst>
              <a:ext uri="{FF2B5EF4-FFF2-40B4-BE49-F238E27FC236}">
                <a16:creationId xmlns:a16="http://schemas.microsoft.com/office/drawing/2014/main" id="{5A7B2872-064A-464B-9149-D72B2E538FC4}"/>
              </a:ext>
            </a:extLst>
          </p:cNvPr>
          <p:cNvSpPr txBox="1">
            <a:spLocks noChangeArrowheads="1"/>
          </p:cNvSpPr>
          <p:nvPr/>
        </p:nvSpPr>
        <p:spPr bwMode="auto">
          <a:xfrm>
            <a:off x="3130550" y="4891088"/>
            <a:ext cx="27971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i="1">
                <a:solidFill>
                  <a:srgbClr val="000000"/>
                </a:solidFill>
                <a:cs typeface="Arial" panose="020B0604020202020204" pitchFamily="34" charset="0"/>
              </a:rPr>
              <a:t>How do I protect the corporation from data leakage and intrusions?</a:t>
            </a:r>
          </a:p>
        </p:txBody>
      </p:sp>
      <p:sp>
        <p:nvSpPr>
          <p:cNvPr id="33818" name="TextBox 20">
            <a:extLst>
              <a:ext uri="{FF2B5EF4-FFF2-40B4-BE49-F238E27FC236}">
                <a16:creationId xmlns:a16="http://schemas.microsoft.com/office/drawing/2014/main" id="{9AF41678-FD9E-4585-A01D-2654790A2CFF}"/>
              </a:ext>
            </a:extLst>
          </p:cNvPr>
          <p:cNvSpPr txBox="1">
            <a:spLocks noChangeArrowheads="1"/>
          </p:cNvSpPr>
          <p:nvPr/>
        </p:nvSpPr>
        <p:spPr bwMode="auto">
          <a:xfrm>
            <a:off x="6040438" y="4891088"/>
            <a:ext cx="27987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i="1">
                <a:solidFill>
                  <a:srgbClr val="000000"/>
                </a:solidFill>
                <a:cs typeface="Arial" panose="020B0604020202020204" pitchFamily="34" charset="0"/>
              </a:rPr>
              <a:t>How do I secure, control and service applications?</a:t>
            </a:r>
          </a:p>
        </p:txBody>
      </p:sp>
      <p:sp>
        <p:nvSpPr>
          <p:cNvPr id="33819" name="Rectangle 37">
            <a:extLst>
              <a:ext uri="{FF2B5EF4-FFF2-40B4-BE49-F238E27FC236}">
                <a16:creationId xmlns:a16="http://schemas.microsoft.com/office/drawing/2014/main" id="{BDC3FFC4-2D96-4702-82F7-FF64BAD25463}"/>
              </a:ext>
            </a:extLst>
          </p:cNvPr>
          <p:cNvSpPr>
            <a:spLocks noChangeArrowheads="1"/>
          </p:cNvSpPr>
          <p:nvPr/>
        </p:nvSpPr>
        <p:spPr bwMode="auto">
          <a:xfrm rot="10800000" flipH="1" flipV="1">
            <a:off x="219075" y="5391150"/>
            <a:ext cx="27987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0" rIns="91437" bIns="0">
            <a:spAutoFit/>
          </a:bodyPr>
          <a:lstStyle>
            <a:lvl1pPr marL="168275" indent="-168275"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00"/>
              </a:spcBef>
              <a:buFont typeface="Wingdings" panose="05000000000000000000" pitchFamily="2" charset="2"/>
              <a:buChar char="§"/>
            </a:pPr>
            <a:r>
              <a:rPr lang="en-US" altLang="en-US" sz="1200">
                <a:solidFill>
                  <a:srgbClr val="0D0D0D"/>
                </a:solidFill>
                <a:cs typeface="Arial" panose="020B0604020202020204" pitchFamily="34" charset="0"/>
              </a:rPr>
              <a:t>Multiple device platforms and variants</a:t>
            </a:r>
          </a:p>
          <a:p>
            <a:pPr eaLnBrk="1" hangingPunct="1">
              <a:spcBef>
                <a:spcPts val="200"/>
              </a:spcBef>
              <a:buFont typeface="Wingdings" panose="05000000000000000000" pitchFamily="2" charset="2"/>
              <a:buChar char="§"/>
            </a:pPr>
            <a:r>
              <a:rPr lang="en-US" altLang="en-US" sz="1200">
                <a:solidFill>
                  <a:srgbClr val="0D0D0D"/>
                </a:solidFill>
                <a:cs typeface="Arial" panose="020B0604020202020204" pitchFamily="34" charset="0"/>
              </a:rPr>
              <a:t>Managed devices (B2E) </a:t>
            </a:r>
          </a:p>
          <a:p>
            <a:pPr eaLnBrk="1" hangingPunct="1">
              <a:spcBef>
                <a:spcPts val="200"/>
              </a:spcBef>
              <a:buFont typeface="Wingdings" panose="05000000000000000000" pitchFamily="2" charset="2"/>
              <a:buChar char="§"/>
            </a:pPr>
            <a:r>
              <a:rPr lang="en-US" altLang="en-US" sz="1200">
                <a:solidFill>
                  <a:srgbClr val="0D0D0D"/>
                </a:solidFill>
                <a:cs typeface="Arial" panose="020B0604020202020204" pitchFamily="34" charset="0"/>
              </a:rPr>
              <a:t>Data separation and protection</a:t>
            </a:r>
          </a:p>
          <a:p>
            <a:pPr eaLnBrk="1" hangingPunct="1">
              <a:spcBef>
                <a:spcPts val="200"/>
              </a:spcBef>
              <a:buFont typeface="Wingdings" panose="05000000000000000000" pitchFamily="2" charset="2"/>
              <a:buChar char="§"/>
            </a:pPr>
            <a:r>
              <a:rPr lang="en-US" altLang="en-US" sz="1200">
                <a:solidFill>
                  <a:srgbClr val="0D0D0D"/>
                </a:solidFill>
                <a:cs typeface="Arial" panose="020B0604020202020204" pitchFamily="34" charset="0"/>
              </a:rPr>
              <a:t>Threat protection</a:t>
            </a:r>
          </a:p>
        </p:txBody>
      </p:sp>
      <p:sp>
        <p:nvSpPr>
          <p:cNvPr id="33820" name="Rectangle 38">
            <a:extLst>
              <a:ext uri="{FF2B5EF4-FFF2-40B4-BE49-F238E27FC236}">
                <a16:creationId xmlns:a16="http://schemas.microsoft.com/office/drawing/2014/main" id="{8FFC7C4D-AF0B-4402-AF3B-A89F139458D9}"/>
              </a:ext>
            </a:extLst>
          </p:cNvPr>
          <p:cNvSpPr>
            <a:spLocks noChangeArrowheads="1"/>
          </p:cNvSpPr>
          <p:nvPr/>
        </p:nvSpPr>
        <p:spPr bwMode="auto">
          <a:xfrm rot="10800000" flipH="1" flipV="1">
            <a:off x="3130550" y="5391150"/>
            <a:ext cx="27971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0" rIns="91437" bIns="0">
            <a:spAutoFit/>
          </a:bodyPr>
          <a:lstStyle>
            <a:lvl1pPr marL="168275" indent="-168275"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00"/>
              </a:spcBef>
              <a:buFont typeface="Wingdings" panose="05000000000000000000" pitchFamily="2" charset="2"/>
              <a:buChar char="§"/>
            </a:pPr>
            <a:r>
              <a:rPr lang="en-US" altLang="en-US" sz="1200">
                <a:solidFill>
                  <a:srgbClr val="0D0D0D"/>
                </a:solidFill>
                <a:cs typeface="Arial" panose="020B0604020202020204" pitchFamily="34" charset="0"/>
              </a:rPr>
              <a:t>Identity management and mobile entitlements</a:t>
            </a:r>
          </a:p>
          <a:p>
            <a:pPr eaLnBrk="1" hangingPunct="1">
              <a:spcBef>
                <a:spcPts val="200"/>
              </a:spcBef>
              <a:buFont typeface="Wingdings" panose="05000000000000000000" pitchFamily="2" charset="2"/>
              <a:buChar char="§"/>
            </a:pPr>
            <a:r>
              <a:rPr lang="en-US" altLang="en-US" sz="1200">
                <a:solidFill>
                  <a:srgbClr val="0D0D0D"/>
                </a:solidFill>
                <a:cs typeface="Arial" panose="020B0604020202020204" pitchFamily="34" charset="0"/>
              </a:rPr>
              <a:t>Policy management and enforcement</a:t>
            </a:r>
          </a:p>
          <a:p>
            <a:pPr eaLnBrk="1" hangingPunct="1">
              <a:spcBef>
                <a:spcPts val="200"/>
              </a:spcBef>
              <a:buFont typeface="Wingdings" panose="05000000000000000000" pitchFamily="2" charset="2"/>
              <a:buChar char="§"/>
            </a:pPr>
            <a:r>
              <a:rPr lang="en-US" altLang="en-US" sz="1200">
                <a:solidFill>
                  <a:srgbClr val="0D0D0D"/>
                </a:solidFill>
                <a:cs typeface="Arial" panose="020B0604020202020204" pitchFamily="34" charset="0"/>
              </a:rPr>
              <a:t>Secure connectivity</a:t>
            </a:r>
          </a:p>
          <a:p>
            <a:pPr eaLnBrk="1" hangingPunct="1">
              <a:spcBef>
                <a:spcPts val="200"/>
              </a:spcBef>
              <a:buFont typeface="Wingdings" panose="05000000000000000000" pitchFamily="2" charset="2"/>
              <a:buChar char="§"/>
            </a:pPr>
            <a:r>
              <a:rPr lang="en-US" altLang="en-US" sz="1200">
                <a:solidFill>
                  <a:srgbClr val="0D0D0D"/>
                </a:solidFill>
                <a:cs typeface="Arial" panose="020B0604020202020204" pitchFamily="34" charset="0"/>
              </a:rPr>
              <a:t>Security intelligence and reporting</a:t>
            </a:r>
          </a:p>
        </p:txBody>
      </p:sp>
      <p:sp>
        <p:nvSpPr>
          <p:cNvPr id="33821" name="Rectangle 39">
            <a:extLst>
              <a:ext uri="{FF2B5EF4-FFF2-40B4-BE49-F238E27FC236}">
                <a16:creationId xmlns:a16="http://schemas.microsoft.com/office/drawing/2014/main" id="{43C2FCD6-0F06-484D-9999-334B6120D751}"/>
              </a:ext>
            </a:extLst>
          </p:cNvPr>
          <p:cNvSpPr>
            <a:spLocks noChangeArrowheads="1"/>
          </p:cNvSpPr>
          <p:nvPr/>
        </p:nvSpPr>
        <p:spPr bwMode="auto">
          <a:xfrm rot="10800000" flipH="1" flipV="1">
            <a:off x="6040438" y="5391150"/>
            <a:ext cx="279876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0" rIns="91437" bIns="0">
            <a:spAutoFit/>
          </a:bodyPr>
          <a:lstStyle>
            <a:lvl1pPr marL="168275" indent="-168275"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00"/>
              </a:spcBef>
              <a:buFont typeface="Wingdings" panose="05000000000000000000" pitchFamily="2" charset="2"/>
              <a:buChar char="§"/>
            </a:pPr>
            <a:r>
              <a:rPr lang="en-US" altLang="en-US" sz="1200">
                <a:solidFill>
                  <a:srgbClr val="0D0D0D"/>
                </a:solidFill>
                <a:cs typeface="Arial" panose="020B0604020202020204" pitchFamily="34" charset="0"/>
              </a:rPr>
              <a:t>Application lifecycle and performance </a:t>
            </a:r>
          </a:p>
          <a:p>
            <a:pPr eaLnBrk="1" hangingPunct="1">
              <a:spcBef>
                <a:spcPts val="200"/>
              </a:spcBef>
              <a:buFont typeface="Wingdings" panose="05000000000000000000" pitchFamily="2" charset="2"/>
              <a:buChar char="§"/>
            </a:pPr>
            <a:r>
              <a:rPr lang="en-US" altLang="en-US" sz="1200">
                <a:solidFill>
                  <a:srgbClr val="0D0D0D"/>
                </a:solidFill>
                <a:cs typeface="Arial" panose="020B0604020202020204" pitchFamily="34" charset="0"/>
              </a:rPr>
              <a:t>Vulnerability and penetration testing</a:t>
            </a:r>
          </a:p>
          <a:p>
            <a:pPr eaLnBrk="1" hangingPunct="1">
              <a:spcBef>
                <a:spcPts val="200"/>
              </a:spcBef>
              <a:buFont typeface="Wingdings" panose="05000000000000000000" pitchFamily="2" charset="2"/>
              <a:buChar char="§"/>
            </a:pPr>
            <a:r>
              <a:rPr lang="en-US" altLang="en-US" sz="1200">
                <a:solidFill>
                  <a:srgbClr val="0D0D0D"/>
                </a:solidFill>
                <a:cs typeface="Arial" panose="020B0604020202020204" pitchFamily="34" charset="0"/>
              </a:rPr>
              <a:t>Policy management: location, geo, roles, response, time policies</a:t>
            </a:r>
          </a:p>
        </p:txBody>
      </p:sp>
      <p:sp>
        <p:nvSpPr>
          <p:cNvPr id="33822" name="Rectangle 4">
            <a:extLst>
              <a:ext uri="{FF2B5EF4-FFF2-40B4-BE49-F238E27FC236}">
                <a16:creationId xmlns:a16="http://schemas.microsoft.com/office/drawing/2014/main" id="{B40C195E-4291-404A-B2C9-739AC4BED8DD}"/>
              </a:ext>
            </a:extLst>
          </p:cNvPr>
          <p:cNvSpPr txBox="1">
            <a:spLocks noChangeArrowheads="1"/>
          </p:cNvSpPr>
          <p:nvPr/>
        </p:nvSpPr>
        <p:spPr bwMode="auto">
          <a:xfrm>
            <a:off x="285750" y="571500"/>
            <a:ext cx="86439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a:solidFill>
                  <a:srgbClr val="7889FB"/>
                </a:solidFill>
                <a:cs typeface="Arial" panose="020B0604020202020204" pitchFamily="34" charset="0"/>
                <a:sym typeface="Arial" panose="020B0604020202020204" pitchFamily="34" charset="0"/>
              </a:rPr>
              <a:t>Addressing Security Imperatives and Challenges?</a:t>
            </a:r>
          </a:p>
        </p:txBody>
      </p:sp>
    </p:spTree>
    <p:extLst>
      <p:ext uri="{BB962C8B-B14F-4D97-AF65-F5344CB8AC3E}">
        <p14:creationId xmlns:p14="http://schemas.microsoft.com/office/powerpoint/2010/main" val="1726840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1000"/>
                                        <p:tgtEl>
                                          <p:spTgt spid="2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nodeType="afterGroup">
                            <p:stCondLst>
                              <p:cond delay="1500"/>
                            </p:stCondLst>
                            <p:childTnLst>
                              <p:par>
                                <p:cTn id="13" presetID="0" presetClass="path" presetSubtype="0" accel="50000" decel="50000" fill="hold" nodeType="afterEffect">
                                  <p:stCondLst>
                                    <p:cond delay="0"/>
                                  </p:stCondLst>
                                  <p:childTnLst>
                                    <p:animMotion origin="layout" path="M -0.00104 0.00879 C -5.55556E-7 0.01249 0.00052 0.0162 0.00156 0.0199 C 0.00295 0.03355 0.00295 0.05692 -0.00937 0.06247 C -0.01615 0.06895 -0.01076 0.06479 -0.02778 0.06479 C -0.02899 0.06918 -0.03177 0.08491 -0.02865 0.08815 C -0.02535 0.09139 -0.02031 0.08885 -0.01615 0.08931 C -0.01371 0.09394 -0.01476 0.09486 -0.01684 0.09949 C -0.01597 0.10805 -0.01424 0.11268 -0.01111 0.11962 C -0.0033 0.11777 -0.0033 0.11985 -0.00434 0.10828 C -0.00347 0.0981 -0.00382 0.09486 0.00243 0.08931 C 0.01424 0.09162 0.00938 0.09602 0.01076 0.11499 C 0.01094 0.1187 0.01667 0.12286 0.01667 0.12286 C 0.02031 0.12147 0.02049 0.11962 0.0217 0.11499 C 0.0224 0.09324 0.0184 0.09024 0.03021 0.08607 C 0.04097 0.08908 0.02882 0.08422 0.03438 0.11407 C 0.0349 0.11661 0.03976 0.1187 0.04184 0.11962 C 0.04531 0.118 0.04601 0.11522 0.04861 0.11175 C 0.05104 0.10227 0.05052 0.10736 0.04948 0.09602 C 0.04983 0.09486 0.04965 0.09348 0.05035 0.09278 C 0.05174 0.09139 0.05538 0.09047 0.05538 0.09047 C 0.05642 0.09093 0.05799 0.09047 0.05868 0.09162 C 0.0599 0.09348 0.06042 0.09833 0.06042 0.09833 C 0.05885 0.10412 0.05729 0.11129 0.06285 0.11407 C 0.07396 0.11268 0.07448 0.1143 0.07135 0.10157 C 0.07205 0.09556 0.07101 0.09486 0.07465 0.09278 C 0.07622 0.09186 0.07969 0.09047 0.07969 0.09047 C 0.08316 0.09209 0.08299 0.09371 0.08385 0.09833 C 0.08438 0.10528 0.08316 0.11569 0.08889 0.11846 C 0.09688 0.11708 0.09583 0.11823 0.0974 0.10944 C 0.09809 0.09162 0.09549 0.08399 0.10747 0.08931 C 0.10955 0.09787 0.1066 0.11453 0.11493 0.11846 C 0.12413 0.11592 0.12066 0.10851 0.12344 0.09833 C 0.12431 0.09024 0.12344 0.08677 0.12934 0.08931 C 0.13264 0.09648 0.13212 0.10366 0.13351 0.11175 C 0.13385 0.11407 0.13472 0.11615 0.13524 0.11846 C 0.13576 0.12078 0.14028 0.12078 0.14028 0.12078 C 0.14479 0.1187 0.14566 0.11522 0.14688 0.10944 C 0.14757 0.09394 0.14445 0.09209 0.15278 0.08815 C 0.15677 0.09602 0.15295 0.10944 0.15695 0.11499 C 0.15833 0.11684 0.16007 0.1187 0.16198 0.11962 C 0.16372 0.12031 0.16719 0.12193 0.16719 0.12193 C 0.1724 0.11939 0.17118 0.11083 0.17222 0.10389 C 0.17309 0.09833 0.17413 0.09394 0.17639 0.08931 C 0.17813 0.08977 0.17986 0.08954 0.18142 0.09047 C 0.18872 0.0951 0.17934 0.11453 0.1882 0.11846 C 0.19271 0.11684 0.1941 0.11314 0.19566 0.10736 C 0.19618 0.0981 0.19462 0.09209 0.19983 0.087 C 0.20156 0.08746 0.20365 0.08677 0.20486 0.08815 C 0.20625 0.08977 0.2066 0.09486 0.2066 0.09486 C 0.20677 0.09625 0.20677 0.11175 0.2092 0.11499 C 0.21059 0.11684 0.21424 0.11962 0.21424 0.11962 C 0.22517 0.11708 0.2184 0.10967 0.22083 0.09278 C 0.22135 0.08908 0.22847 0.08815 0.22847 0.08815 C 0.23212 0.09533 0.23316 0.10481 0.23524 0.11291 C 0.23559 0.11407 0.23542 0.11546 0.23594 0.11615 C 0.23733 0.118 0.24097 0.12078 0.24097 0.12078 C 0.24896 0.1187 0.24601 0.1143 0.24531 0.10273 C 0.24635 0.09463 0.24531 0.08862 0.25191 0.08607 C 0.25642 0.08723 0.25573 0.08815 0.25695 0.09371 C 0.25764 0.10088 0.25868 0.1062 0.26042 0.11291 C 0.26129 0.11615 0.26719 0.11846 0.26719 0.11846 C 0.27326 0.10481 0.26389 0.09417 0.27552 0.08491 C 0.27726 0.08538 0.27899 0.08515 0.28056 0.08607 C 0.28316 0.08769 0.28299 0.09718 0.28316 0.09833 C 0.28385 0.10666 0.28281 0.11361 0.2882 0.11846 C 0.29236 0.11638 0.29236 0.11407 0.29323 0.10828 C 0.29375 0.09417 0.29063 0.08584 0.3007 0.08815 C 0.3066 0.09348 0.30434 0.10389 0.30747 0.11175 C 0.30938 0.11661 0.3099 0.11522 0.31424 0.11731 C 0.3151 0.11777 0.31667 0.11846 0.31667 0.11846 C 0.34288 0.11407 0.32344 0.12031 0.32344 0.03887 " pathEditMode="relative" ptsTypes="ffffffffffffffffffffffffffffffffffffffffffffffffffffffffffffffffffffffA">
                                      <p:cBhvr>
                                        <p:cTn id="14" dur="2000" fill="hold"/>
                                        <p:tgtEl>
                                          <p:spTgt spid="21"/>
                                        </p:tgtEl>
                                        <p:attrNameLst>
                                          <p:attrName>ppt_x</p:attrName>
                                          <p:attrName>ppt_y</p:attrName>
                                        </p:attrNameLst>
                                      </p:cBhvr>
                                    </p:animMotion>
                                  </p:childTnLst>
                                </p:cTn>
                              </p:par>
                            </p:childTnLst>
                          </p:cTn>
                        </p:par>
                        <p:par>
                          <p:cTn id="15" fill="hold" nodeType="afterGroup">
                            <p:stCondLst>
                              <p:cond delay="3500"/>
                            </p:stCondLst>
                            <p:childTnLst>
                              <p:par>
                                <p:cTn id="16" presetID="10"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nodeType="afterGroup">
                            <p:stCondLst>
                              <p:cond delay="4000"/>
                            </p:stCondLst>
                            <p:childTnLst>
                              <p:par>
                                <p:cTn id="20" presetID="0" presetClass="path" presetSubtype="0" accel="50000" decel="50000" fill="hold" nodeType="afterEffect">
                                  <p:stCondLst>
                                    <p:cond delay="0"/>
                                  </p:stCondLst>
                                  <p:childTnLst>
                                    <p:animMotion origin="layout" path="M 0.00035 0.00417 C -0.00034 0.0081 -0.00121 0.01365 -0.00138 0.01758 C -0.00173 0.02777 -0.00173 0.03771 -0.00208 0.04789 C -0.00312 0.07265 -0.01475 0.06918 -0.03073 0.07034 C -0.03836 0.0708 -0.04583 0.07126 -0.05347 0.0715 C -0.06441 0.07196 -0.07517 0.07219 -0.08611 0.07242 C -0.08784 0.07959 -0.08871 0.09139 -0.08368 0.09718 C -0.08211 0.09903 -0.08038 0.10019 -0.07864 0.10157 C -0.07708 0.10296 -0.07361 0.10389 -0.07361 0.10389 C -0.07274 0.10713 -0.07152 0.11152 -0.071 0.11499 C -0.07048 0.1187 -0.07135 0.12355 -0.06944 0.12633 C -0.06875 0.12726 -0.0677 0.12702 -0.06684 0.12749 C -0.0651 0.12702 -0.06267 0.12841 -0.0618 0.12633 C -0.06076 0.12355 -0.06267 0.12032 -0.06267 0.11731 C -0.06267 0.11361 -0.06267 0.10967 -0.0618 0.1062 C -0.06128 0.10366 -0.05954 0.10181 -0.0585 0.09949 C -0.05798 0.09833 -0.05677 0.09602 -0.05677 0.09602 C -0.05347 0.09648 -0.05 0.09579 -0.0467 0.09718 C -0.04583 0.09741 -0.04583 0.09926 -0.04583 0.10042 C -0.04531 0.10828 -0.04566 0.11615 -0.04496 0.12402 C -0.04461 0.12841 -0.04079 0.12864 -0.03836 0.12957 C -0.02934 0.12726 -0.03524 0.11777 -0.03663 0.10944 C -0.03559 0.09209 -0.03854 0.09255 -0.02812 0.09718 C -0.02534 0.10088 -0.02413 0.10319 -0.02309 0.10828 C -0.02239 0.12471 -0.02413 0.12587 -0.01302 0.12402 C -0.00972 0.11962 -0.00902 0.11499 -0.00798 0.10944 C -0.00694 0.0981 -0.00816 0.09556 -0.00052 0.10273 C 0.00035 0.10643 0.00174 0.12032 0.00365 0.12286 C 0.00504 0.12471 0.0073 0.12494 0.00886 0.12633 C 0.01059 0.12587 0.01233 0.12633 0.01389 0.12517 C 0.02118 0.12008 0.01164 0.10065 0.02136 0.09602 C 0.02778 0.10181 0.02587 0.11546 0.03143 0.12286 C 0.03421 0.1224 0.03855 0.12494 0.03993 0.1217 C 0.0533 0.08885 0.03368 0.10597 0.04323 0.09833 C 0.04688 0.09926 0.04757 0.09833 0.04914 0.10273 C 0.04983 0.10481 0.05087 0.10944 0.05087 0.10944 C 0.05174 0.11846 0.05105 0.11407 0.0533 0.12286 C 0.05382 0.12517 0.05834 0.12517 0.05834 0.12517 C 0.06025 0.12471 0.06268 0.12564 0.06424 0.12402 C 0.06563 0.12263 0.06598 0.11731 0.06598 0.11731 C 0.0658 0.11569 0.06407 0.10042 0.06598 0.09718 C 0.06702 0.09533 0.07101 0.09486 0.07101 0.09486 C 0.0783 0.09833 0.07796 0.11592 0.08021 0.12402 C 0.08282 0.12355 0.08594 0.12517 0.08785 0.12286 C 0.08976 0.12055 0.08889 0.11615 0.08941 0.11291 C 0.09254 0.09255 0.08993 0.11453 0.09202 0.09602 C 0.09948 0.09764 0.0974 0.09903 0.09948 0.10736 C 0.09983 0.1099 0.1 0.11245 0.10035 0.11499 C 0.10226 0.12841 0.1007 0.12656 0.10955 0.12864 C 0.12032 0.12494 0.10955 0.10366 0.11806 0.09602 C 0.125 0.09857 0.12483 0.10458 0.12639 0.11291 C 0.12726 0.12355 0.12587 0.12448 0.1323 0.12749 C 0.13976 0.12425 0.13664 0.11384 0.13733 0.10389 C 0.13768 0.10019 0.14323 0.09602 0.14323 0.09602 C 0.14514 0.09648 0.1474 0.09602 0.14914 0.09718 C 0.15261 0.09949 0.14688 0.11985 0.15417 0.12633 C 0.15799 0.12541 0.15973 0.12656 0.16164 0.1217 C 0.1625 0.11962 0.16285 0.11731 0.16337 0.11499 C 0.16372 0.11384 0.16424 0.11175 0.16424 0.11175 C 0.16493 0.10227 0.1632 0.09648 0.17014 0.09949 C 0.17552 0.10666 0.17344 0.11962 0.17934 0.12517 C 0.18386 0.12402 0.18629 0.12448 0.18785 0.11846 C 0.1882 0.1069 0.18473 0.09371 0.19445 0.09718 C 0.19566 0.09949 0.19775 0.10111 0.19792 0.10389 C 0.19862 0.11152 0.19809 0.12332 0.20452 0.12633 C 0.20799 0.12471 0.20921 0.12286 0.21042 0.11846 C 0.21112 0.10666 0.20903 0.09972 0.21719 0.09602 C 0.21858 0.09648 0.22032 0.09602 0.22136 0.09718 C 0.22292 0.0988 0.22483 0.10389 0.22483 0.10389 C 0.22639 0.11175 0.22448 0.11916 0.22987 0.12402 C 0.23212 0.12355 0.23473 0.12448 0.23646 0.12286 C 0.23785 0.12147 0.2382 0.11615 0.2382 0.11615 C 0.23768 0.11152 0.23386 0.0951 0.24063 0.09833 C 0.24254 0.10181 0.24514 0.10319 0.24653 0.10736 C 0.2474 0.1099 0.24844 0.11962 0.25 0.1217 C 0.25191 0.12425 0.25521 0.12448 0.25747 0.12517 C 0.26493 0.1217 0.26077 0.12263 0.27014 0.12402 C 0.27327 0.13026 0.27118 0.13721 0.27014 0.14415 C 0.26962 0.16937 0.27205 0.177 0.26684 0.19459 " pathEditMode="relative" ptsTypes="ffffffffffffffffffffffffffffffffffffffffffffffffffffffffffffffffffffffffffffffA">
                                      <p:cBhvr>
                                        <p:cTn id="21" dur="2000" fill="hold"/>
                                        <p:tgtEl>
                                          <p:spTgt spid="22"/>
                                        </p:tgtEl>
                                        <p:attrNameLst>
                                          <p:attrName>ppt_x</p:attrName>
                                          <p:attrName>ppt_y</p:attrName>
                                        </p:attrNameLst>
                                      </p:cBhvr>
                                    </p:animMotion>
                                  </p:childTnLst>
                                </p:cTn>
                              </p:par>
                            </p:childTnLst>
                          </p:cTn>
                        </p:par>
                        <p:par>
                          <p:cTn id="22" fill="hold" nodeType="afterGroup">
                            <p:stCondLst>
                              <p:cond delay="60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par>
                          <p:cTn id="26" fill="hold" nodeType="afterGroup">
                            <p:stCondLst>
                              <p:cond delay="6500"/>
                            </p:stCondLst>
                            <p:childTnLst>
                              <p:par>
                                <p:cTn id="27" presetID="0" presetClass="path" presetSubtype="0" accel="50000" decel="50000" fill="hold" nodeType="afterEffect">
                                  <p:stCondLst>
                                    <p:cond delay="0"/>
                                  </p:stCondLst>
                                  <p:childTnLst>
                                    <p:animMotion origin="layout" path="M -0.00104 0.00879 C -5.55556E-7 0.01249 0.00052 0.0162 0.00156 0.0199 C 0.00295 0.03355 0.00295 0.05692 -0.00937 0.06247 C -0.01615 0.06895 -0.01076 0.06479 -0.02778 0.06479 C -0.02899 0.06918 -0.03177 0.08491 -0.02865 0.08815 C -0.02535 0.09139 -0.02031 0.08885 -0.01615 0.08931 C -0.01371 0.09394 -0.01476 0.09486 -0.01684 0.09949 C -0.01597 0.10805 -0.01424 0.11268 -0.01111 0.11962 C -0.0033 0.11777 -0.0033 0.11985 -0.00434 0.10828 C -0.00347 0.0981 -0.00382 0.09486 0.00243 0.08931 C 0.01424 0.09162 0.00938 0.09602 0.01076 0.11499 C 0.01094 0.1187 0.01667 0.12286 0.01667 0.12286 C 0.02031 0.12147 0.02049 0.11962 0.0217 0.11499 C 0.0224 0.09324 0.0184 0.09024 0.03021 0.08607 C 0.04097 0.08908 0.02882 0.08422 0.03438 0.11407 C 0.0349 0.11661 0.03976 0.1187 0.04184 0.11962 C 0.04531 0.118 0.04601 0.11522 0.04861 0.11175 C 0.05104 0.10227 0.05052 0.10736 0.04948 0.09602 C 0.04983 0.09486 0.04965 0.09348 0.05035 0.09278 C 0.05174 0.09139 0.05538 0.09047 0.05538 0.09047 C 0.05642 0.09093 0.05799 0.09047 0.05868 0.09162 C 0.0599 0.09348 0.06042 0.09833 0.06042 0.09833 C 0.05885 0.10412 0.05729 0.11129 0.06285 0.11407 C 0.07396 0.11268 0.07448 0.1143 0.07135 0.10157 C 0.07205 0.09556 0.07101 0.09486 0.07465 0.09278 C 0.07622 0.09186 0.07969 0.09047 0.07969 0.09047 C 0.08316 0.09209 0.08299 0.09371 0.08385 0.09833 C 0.08438 0.10528 0.08316 0.11569 0.08889 0.11846 C 0.09688 0.11708 0.09583 0.11823 0.0974 0.10944 C 0.09809 0.09162 0.09549 0.08399 0.10747 0.08931 C 0.10955 0.09787 0.1066 0.11453 0.11493 0.11846 C 0.12413 0.11592 0.12066 0.10851 0.12344 0.09833 C 0.12431 0.09024 0.12344 0.08677 0.12934 0.08931 C 0.13264 0.09648 0.13212 0.10366 0.13351 0.11175 C 0.13385 0.11407 0.13472 0.11615 0.13524 0.11846 C 0.13576 0.12078 0.14028 0.12078 0.14028 0.12078 C 0.14479 0.1187 0.14566 0.11522 0.14688 0.10944 C 0.14757 0.09394 0.14445 0.09209 0.15278 0.08815 C 0.15677 0.09602 0.15295 0.10944 0.15695 0.11499 C 0.15833 0.11684 0.16007 0.1187 0.16198 0.11962 C 0.16372 0.12031 0.16719 0.12193 0.16719 0.12193 C 0.1724 0.11939 0.17118 0.11083 0.17222 0.10389 C 0.17309 0.09833 0.17413 0.09394 0.17639 0.08931 C 0.17813 0.08977 0.17986 0.08954 0.18142 0.09047 C 0.18872 0.0951 0.17934 0.11453 0.1882 0.11846 C 0.19271 0.11684 0.1941 0.11314 0.19566 0.10736 C 0.19618 0.0981 0.19462 0.09209 0.19983 0.087 C 0.20156 0.08746 0.20365 0.08677 0.20486 0.08815 C 0.20625 0.08977 0.2066 0.09486 0.2066 0.09486 C 0.20677 0.09625 0.20677 0.11175 0.2092 0.11499 C 0.21059 0.11684 0.21424 0.11962 0.21424 0.11962 C 0.22517 0.11708 0.2184 0.10967 0.22083 0.09278 C 0.22135 0.08908 0.22847 0.08815 0.22847 0.08815 C 0.23212 0.09533 0.23316 0.10481 0.23524 0.11291 C 0.23559 0.11407 0.23542 0.11546 0.23594 0.11615 C 0.23733 0.118 0.24097 0.12078 0.24097 0.12078 C 0.24896 0.1187 0.24601 0.1143 0.24531 0.10273 C 0.24635 0.09463 0.24531 0.08862 0.25191 0.08607 C 0.25642 0.08723 0.25573 0.08815 0.25695 0.09371 C 0.25764 0.10088 0.25868 0.1062 0.26042 0.11291 C 0.26129 0.11615 0.26719 0.11846 0.26719 0.11846 C 0.27326 0.10481 0.26389 0.09417 0.27552 0.08491 C 0.27726 0.08538 0.27899 0.08515 0.28056 0.08607 C 0.28316 0.08769 0.28299 0.09718 0.28316 0.09833 C 0.28385 0.10666 0.28281 0.11361 0.2882 0.11846 C 0.29236 0.11638 0.29236 0.11407 0.29323 0.10828 C 0.29375 0.09417 0.29063 0.08584 0.3007 0.08815 C 0.3066 0.09348 0.30434 0.10389 0.30747 0.11175 C 0.30938 0.11661 0.3099 0.11522 0.31424 0.11731 C 0.3151 0.11777 0.31667 0.11846 0.31667 0.11846 C 0.34288 0.11407 0.32344 0.12031 0.32344 0.03887 " pathEditMode="relative" ptsTypes="ffffffffffffffffffffffffffffffffffffffffffffffffffffffffffffffffffffffA">
                                      <p:cBhvr>
                                        <p:cTn id="28" dur="2000" fill="hold"/>
                                        <p:tgtEl>
                                          <p:spTgt spid="23"/>
                                        </p:tgtEl>
                                        <p:attrNameLst>
                                          <p:attrName>ppt_x</p:attrName>
                                          <p:attrName>ppt_y</p:attrName>
                                        </p:attrNameLst>
                                      </p:cBhvr>
                                    </p:animMotion>
                                  </p:childTnLst>
                                </p:cTn>
                              </p:par>
                            </p:childTnLst>
                          </p:cTn>
                        </p:par>
                        <p:par>
                          <p:cTn id="29" fill="hold" nodeType="afterGroup">
                            <p:stCondLst>
                              <p:cond delay="8500"/>
                            </p:stCondLst>
                            <p:childTnLst>
                              <p:par>
                                <p:cTn id="30" presetID="10"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nodeType="afterGroup">
                            <p:stCondLst>
                              <p:cond delay="9000"/>
                            </p:stCondLst>
                            <p:childTnLst>
                              <p:par>
                                <p:cTn id="34" presetID="0" presetClass="path" presetSubtype="0" accel="50000" decel="50000" fill="hold" nodeType="afterEffect">
                                  <p:stCondLst>
                                    <p:cond delay="0"/>
                                  </p:stCondLst>
                                  <p:childTnLst>
                                    <p:animMotion origin="layout" path="M 0.00035 0.00417 C -0.00034 0.0081 -0.00121 0.01365 -0.00138 0.01758 C -0.00173 0.02777 -0.00173 0.03771 -0.00208 0.04789 C -0.00312 0.07265 -0.01475 0.06918 -0.03073 0.07034 C -0.03836 0.0708 -0.04583 0.07126 -0.05347 0.0715 C -0.06441 0.07196 -0.07517 0.07219 -0.08611 0.07242 C -0.08784 0.07959 -0.08871 0.09139 -0.08368 0.09718 C -0.08211 0.09903 -0.08038 0.10019 -0.07864 0.10157 C -0.07708 0.10296 -0.07361 0.10389 -0.07361 0.10389 C -0.07274 0.10713 -0.07152 0.11152 -0.071 0.11499 C -0.07048 0.1187 -0.07135 0.12355 -0.06944 0.12633 C -0.06875 0.12726 -0.0677 0.12702 -0.06684 0.12749 C -0.0651 0.12702 -0.06267 0.12841 -0.0618 0.12633 C -0.06076 0.12355 -0.06267 0.12032 -0.06267 0.11731 C -0.06267 0.11361 -0.06267 0.10967 -0.0618 0.1062 C -0.06128 0.10366 -0.05954 0.10181 -0.0585 0.09949 C -0.05798 0.09833 -0.05677 0.09602 -0.05677 0.09602 C -0.05347 0.09648 -0.05 0.09579 -0.0467 0.09718 C -0.04583 0.09741 -0.04583 0.09926 -0.04583 0.10042 C -0.04531 0.10828 -0.04566 0.11615 -0.04496 0.12402 C -0.04461 0.12841 -0.04079 0.12864 -0.03836 0.12957 C -0.02934 0.12726 -0.03524 0.11777 -0.03663 0.10944 C -0.03559 0.09209 -0.03854 0.09255 -0.02812 0.09718 C -0.02534 0.10088 -0.02413 0.10319 -0.02309 0.10828 C -0.02239 0.12471 -0.02413 0.12587 -0.01302 0.12402 C -0.00972 0.11962 -0.00902 0.11499 -0.00798 0.10944 C -0.00694 0.0981 -0.00816 0.09556 -0.00052 0.10273 C 0.00035 0.10643 0.00174 0.12032 0.00365 0.12286 C 0.00504 0.12471 0.0073 0.12494 0.00886 0.12633 C 0.01059 0.12587 0.01233 0.12633 0.01389 0.12517 C 0.02118 0.12008 0.01164 0.10065 0.02136 0.09602 C 0.02778 0.10181 0.02587 0.11546 0.03143 0.12286 C 0.03421 0.1224 0.03855 0.12494 0.03993 0.1217 C 0.0533 0.08885 0.03368 0.10597 0.04323 0.09833 C 0.04688 0.09926 0.04757 0.09833 0.04914 0.10273 C 0.04983 0.10481 0.05087 0.10944 0.05087 0.10944 C 0.05174 0.11846 0.05105 0.11407 0.0533 0.12286 C 0.05382 0.12517 0.05834 0.12517 0.05834 0.12517 C 0.06025 0.12471 0.06268 0.12564 0.06424 0.12402 C 0.06563 0.12263 0.06598 0.11731 0.06598 0.11731 C 0.0658 0.11569 0.06407 0.10042 0.06598 0.09718 C 0.06702 0.09533 0.07101 0.09486 0.07101 0.09486 C 0.0783 0.09833 0.07796 0.11592 0.08021 0.12402 C 0.08282 0.12355 0.08594 0.12517 0.08785 0.12286 C 0.08976 0.12055 0.08889 0.11615 0.08941 0.11291 C 0.09254 0.09255 0.08993 0.11453 0.09202 0.09602 C 0.09948 0.09764 0.0974 0.09903 0.09948 0.10736 C 0.09983 0.1099 0.1 0.11245 0.10035 0.11499 C 0.10226 0.12841 0.1007 0.12656 0.10955 0.12864 C 0.12032 0.12494 0.10955 0.10366 0.11806 0.09602 C 0.125 0.09857 0.12483 0.10458 0.12639 0.11291 C 0.12726 0.12355 0.12587 0.12448 0.1323 0.12749 C 0.13976 0.12425 0.13664 0.11384 0.13733 0.10389 C 0.13768 0.10019 0.14323 0.09602 0.14323 0.09602 C 0.14514 0.09648 0.1474 0.09602 0.14914 0.09718 C 0.15261 0.09949 0.14688 0.11985 0.15417 0.12633 C 0.15799 0.12541 0.15973 0.12656 0.16164 0.1217 C 0.1625 0.11962 0.16285 0.11731 0.16337 0.11499 C 0.16372 0.11384 0.16424 0.11175 0.16424 0.11175 C 0.16493 0.10227 0.1632 0.09648 0.17014 0.09949 C 0.17552 0.10666 0.17344 0.11962 0.17934 0.12517 C 0.18386 0.12402 0.18629 0.12448 0.18785 0.11846 C 0.1882 0.1069 0.18473 0.09371 0.19445 0.09718 C 0.19566 0.09949 0.19775 0.10111 0.19792 0.10389 C 0.19862 0.11152 0.19809 0.12332 0.20452 0.12633 C 0.20799 0.12471 0.20921 0.12286 0.21042 0.11846 C 0.21112 0.10666 0.20903 0.09972 0.21719 0.09602 C 0.21858 0.09648 0.22032 0.09602 0.22136 0.09718 C 0.22292 0.0988 0.22483 0.10389 0.22483 0.10389 C 0.22639 0.11175 0.22448 0.11916 0.22987 0.12402 C 0.23212 0.12355 0.23473 0.12448 0.23646 0.12286 C 0.23785 0.12147 0.2382 0.11615 0.2382 0.11615 C 0.23768 0.11152 0.23386 0.0951 0.24063 0.09833 C 0.24254 0.10181 0.24514 0.10319 0.24653 0.10736 C 0.2474 0.1099 0.24844 0.11962 0.25 0.1217 C 0.25191 0.12425 0.25521 0.12448 0.25747 0.12517 C 0.26493 0.1217 0.26077 0.12263 0.27014 0.12402 C 0.27327 0.13026 0.27118 0.13721 0.27014 0.14415 C 0.26962 0.16937 0.27205 0.177 0.26684 0.19459 " pathEditMode="relative" ptsTypes="ffffffffffffffffffffffffffffffffffffffffffffffffffffffffffffffffffffffffffffffA">
                                      <p:cBhvr>
                                        <p:cTn id="35" dur="2000" fill="hold"/>
                                        <p:tgtEl>
                                          <p:spTgt spid="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3F48FD10-CE76-4AA6-8EA1-03F9EF4BDEFD}"/>
              </a:ext>
            </a:extLst>
          </p:cNvPr>
          <p:cNvSpPr>
            <a:spLocks noChangeArrowheads="1"/>
          </p:cNvSpPr>
          <p:nvPr/>
        </p:nvSpPr>
        <p:spPr bwMode="auto">
          <a:xfrm>
            <a:off x="7426325" y="6488113"/>
            <a:ext cx="1590675" cy="33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cs typeface="Arial" panose="020B0604020202020204" pitchFamily="34" charset="0"/>
            </a:endParaRPr>
          </a:p>
        </p:txBody>
      </p:sp>
      <p:sp>
        <p:nvSpPr>
          <p:cNvPr id="34819" name="Rectangle 52">
            <a:extLst>
              <a:ext uri="{FF2B5EF4-FFF2-40B4-BE49-F238E27FC236}">
                <a16:creationId xmlns:a16="http://schemas.microsoft.com/office/drawing/2014/main" id="{E8BAD34C-F135-43BC-9AB2-08D68703F9B3}"/>
              </a:ext>
            </a:extLst>
          </p:cNvPr>
          <p:cNvSpPr>
            <a:spLocks noChangeArrowheads="1"/>
          </p:cNvSpPr>
          <p:nvPr/>
        </p:nvSpPr>
        <p:spPr bwMode="auto">
          <a:xfrm>
            <a:off x="258763" y="1320800"/>
            <a:ext cx="8596312" cy="955675"/>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7" tIns="45717" rIns="91437" bIns="45717"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cs typeface="Arial" panose="020B0604020202020204" pitchFamily="34" charset="0"/>
            </a:endParaRPr>
          </a:p>
        </p:txBody>
      </p:sp>
      <p:sp>
        <p:nvSpPr>
          <p:cNvPr id="34820" name="Rounded Rectangle 2">
            <a:extLst>
              <a:ext uri="{FF2B5EF4-FFF2-40B4-BE49-F238E27FC236}">
                <a16:creationId xmlns:a16="http://schemas.microsoft.com/office/drawing/2014/main" id="{92436439-410E-47E4-9A7B-2B9BF7D32E77}"/>
              </a:ext>
            </a:extLst>
          </p:cNvPr>
          <p:cNvSpPr>
            <a:spLocks noChangeArrowheads="1"/>
          </p:cNvSpPr>
          <p:nvPr/>
        </p:nvSpPr>
        <p:spPr bwMode="auto">
          <a:xfrm>
            <a:off x="2754313" y="1335088"/>
            <a:ext cx="60610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75" tIns="45717" rIns="91437" bIns="45717" anchor="ctr"/>
          <a:lstStyle>
            <a:lvl1pPr marL="168275" indent="-168275"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spcAft>
                <a:spcPct val="30000"/>
              </a:spcAft>
              <a:buFont typeface="Wingdings" panose="05000000000000000000" pitchFamily="2" charset="2"/>
              <a:buChar char="§"/>
            </a:pPr>
            <a:r>
              <a:rPr lang="en-US" altLang="en-US" sz="1400">
                <a:solidFill>
                  <a:srgbClr val="FFFFFF"/>
                </a:solidFill>
                <a:ea typeface="SimSun" panose="02010600030101010101" pitchFamily="2" charset="-122"/>
                <a:cs typeface="Arial" panose="020B0604020202020204" pitchFamily="34" charset="0"/>
              </a:rPr>
              <a:t>Management and safe use of smartphones and tablets in the enterprise</a:t>
            </a:r>
          </a:p>
          <a:p>
            <a:pPr eaLnBrk="1" hangingPunct="1">
              <a:lnSpc>
                <a:spcPct val="95000"/>
              </a:lnSpc>
              <a:spcBef>
                <a:spcPct val="0"/>
              </a:spcBef>
              <a:spcAft>
                <a:spcPct val="30000"/>
              </a:spcAft>
              <a:buFont typeface="Wingdings" panose="05000000000000000000" pitchFamily="2" charset="2"/>
              <a:buChar char="§"/>
            </a:pPr>
            <a:r>
              <a:rPr lang="en-US" altLang="en-US" sz="1400">
                <a:solidFill>
                  <a:srgbClr val="FFFFFF"/>
                </a:solidFill>
                <a:ea typeface="SimSun" panose="02010600030101010101" pitchFamily="2" charset="-122"/>
                <a:cs typeface="Arial" panose="020B0604020202020204" pitchFamily="34" charset="0"/>
              </a:rPr>
              <a:t>Secure access to corporate data and supporting privacy</a:t>
            </a:r>
          </a:p>
          <a:p>
            <a:pPr eaLnBrk="1" hangingPunct="1">
              <a:lnSpc>
                <a:spcPct val="95000"/>
              </a:lnSpc>
              <a:spcBef>
                <a:spcPct val="0"/>
              </a:spcBef>
              <a:spcAft>
                <a:spcPct val="30000"/>
              </a:spcAft>
              <a:buFont typeface="Wingdings" panose="05000000000000000000" pitchFamily="2" charset="2"/>
              <a:buChar char="§"/>
            </a:pPr>
            <a:r>
              <a:rPr lang="en-US" altLang="en-US" sz="1400">
                <a:solidFill>
                  <a:srgbClr val="FFFFFF"/>
                </a:solidFill>
                <a:ea typeface="SimSun" panose="02010600030101010101" pitchFamily="2" charset="-122"/>
                <a:cs typeface="Arial" panose="020B0604020202020204" pitchFamily="34" charset="0"/>
              </a:rPr>
              <a:t>Visibility and security of enterprise mobile platform</a:t>
            </a:r>
          </a:p>
        </p:txBody>
      </p:sp>
      <p:sp>
        <p:nvSpPr>
          <p:cNvPr id="34821" name="Rectangle 53">
            <a:extLst>
              <a:ext uri="{FF2B5EF4-FFF2-40B4-BE49-F238E27FC236}">
                <a16:creationId xmlns:a16="http://schemas.microsoft.com/office/drawing/2014/main" id="{32E1813C-5359-4115-AF4F-5E8E2731D5EB}"/>
              </a:ext>
            </a:extLst>
          </p:cNvPr>
          <p:cNvSpPr>
            <a:spLocks noChangeArrowheads="1"/>
          </p:cNvSpPr>
          <p:nvPr/>
        </p:nvSpPr>
        <p:spPr bwMode="auto">
          <a:xfrm>
            <a:off x="300038" y="1522413"/>
            <a:ext cx="2413000" cy="554037"/>
          </a:xfrm>
          <a:prstGeom prst="rect">
            <a:avLst/>
          </a:prstGeom>
          <a:noFill/>
          <a:ln>
            <a:noFill/>
          </a:ln>
          <a:effectLst>
            <a:prstShdw prst="shdw17" dist="17961" dir="2700000">
              <a:srgbClr val="4F7D93"/>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a:solidFill>
                  <a:srgbClr val="FFFFFF"/>
                </a:solidFill>
                <a:ea typeface="SimSun" panose="02010600030101010101" pitchFamily="2" charset="-122"/>
                <a:cs typeface="Arial" panose="020B0604020202020204" pitchFamily="34" charset="0"/>
              </a:rPr>
              <a:t>IBM Mobile Management and Security Strategy</a:t>
            </a:r>
          </a:p>
        </p:txBody>
      </p:sp>
      <p:sp>
        <p:nvSpPr>
          <p:cNvPr id="33" name="Rectangle 32">
            <a:extLst>
              <a:ext uri="{FF2B5EF4-FFF2-40B4-BE49-F238E27FC236}">
                <a16:creationId xmlns:a16="http://schemas.microsoft.com/office/drawing/2014/main" id="{22D010D8-4BC9-463C-8970-B0398C4CDD04}"/>
              </a:ext>
            </a:extLst>
          </p:cNvPr>
          <p:cNvSpPr/>
          <p:nvPr/>
        </p:nvSpPr>
        <p:spPr bwMode="auto">
          <a:xfrm rot="10800000" flipH="1" flipV="1">
            <a:off x="263525" y="2827338"/>
            <a:ext cx="2414588" cy="2898775"/>
          </a:xfrm>
          <a:prstGeom prst="rect">
            <a:avLst/>
          </a:prstGeom>
          <a:gradFill flip="none" rotWithShape="1">
            <a:gsLst>
              <a:gs pos="0">
                <a:schemeClr val="bg1"/>
              </a:gs>
              <a:gs pos="98000">
                <a:schemeClr val="bg1">
                  <a:lumMod val="75000"/>
                </a:schemeClr>
              </a:gs>
            </a:gsLst>
            <a:lin ang="5400000" scaled="1"/>
            <a:tileRect/>
          </a:gradFill>
          <a:ln>
            <a:noFill/>
          </a:ln>
          <a:effectLst/>
          <a:extLst/>
        </p:spPr>
        <p:txBody>
          <a:bodyPr lIns="182875" tIns="182875" rIns="182875" bIns="45717"/>
          <a:lstStyle/>
          <a:p>
            <a:pPr>
              <a:spcAft>
                <a:spcPts val="600"/>
              </a:spcAft>
              <a:buClr>
                <a:srgbClr val="FFFFFF">
                  <a:lumMod val="65000"/>
                </a:srgbClr>
              </a:buClr>
              <a:defRPr/>
            </a:pPr>
            <a:r>
              <a:rPr lang="en-US" sz="1400" b="1" dirty="0">
                <a:solidFill>
                  <a:srgbClr val="000000"/>
                </a:solidFill>
                <a:latin typeface="Arial"/>
                <a:cs typeface="MS PGothic" charset="0"/>
              </a:rPr>
              <a:t>Enroll</a:t>
            </a:r>
            <a:br>
              <a:rPr lang="en-US" sz="1400" b="1" dirty="0">
                <a:solidFill>
                  <a:srgbClr val="000000"/>
                </a:solidFill>
                <a:latin typeface="Arial"/>
                <a:cs typeface="MS PGothic" charset="0"/>
              </a:rPr>
            </a:br>
            <a:r>
              <a:rPr lang="en-US" sz="1100" dirty="0">
                <a:solidFill>
                  <a:srgbClr val="000000">
                    <a:lumMod val="85000"/>
                    <a:lumOff val="15000"/>
                  </a:srgbClr>
                </a:solidFill>
                <a:latin typeface="Arial"/>
                <a:cs typeface="MS PGothic" charset="0"/>
              </a:rPr>
              <a:t>Register owner and services</a:t>
            </a:r>
            <a:endParaRPr lang="en-US" dirty="0">
              <a:solidFill>
                <a:srgbClr val="000000">
                  <a:lumMod val="85000"/>
                  <a:lumOff val="15000"/>
                </a:srgbClr>
              </a:solidFill>
              <a:latin typeface="Arial"/>
              <a:cs typeface="MS PGothic" charset="0"/>
            </a:endParaRPr>
          </a:p>
          <a:p>
            <a:pPr>
              <a:spcAft>
                <a:spcPts val="600"/>
              </a:spcAft>
              <a:buClr>
                <a:srgbClr val="FFFFFF">
                  <a:lumMod val="65000"/>
                </a:srgbClr>
              </a:buClr>
              <a:defRPr/>
            </a:pPr>
            <a:r>
              <a:rPr lang="en-US" sz="1400" b="1" dirty="0">
                <a:solidFill>
                  <a:srgbClr val="000000"/>
                </a:solidFill>
                <a:latin typeface="Arial"/>
                <a:cs typeface="MS PGothic" charset="0"/>
              </a:rPr>
              <a:t>Configure</a:t>
            </a:r>
            <a:br>
              <a:rPr lang="en-US" sz="1400" b="1" dirty="0">
                <a:solidFill>
                  <a:srgbClr val="000000"/>
                </a:solidFill>
                <a:latin typeface="Arial"/>
                <a:cs typeface="MS PGothic" charset="0"/>
              </a:rPr>
            </a:br>
            <a:r>
              <a:rPr lang="en-US" sz="1100" dirty="0">
                <a:solidFill>
                  <a:srgbClr val="000000">
                    <a:lumMod val="85000"/>
                    <a:lumOff val="15000"/>
                  </a:srgbClr>
                </a:solidFill>
                <a:latin typeface="Arial"/>
                <a:cs typeface="MS PGothic" charset="0"/>
              </a:rPr>
              <a:t>Set appropriate security policies</a:t>
            </a:r>
          </a:p>
          <a:p>
            <a:pPr>
              <a:spcAft>
                <a:spcPts val="600"/>
              </a:spcAft>
              <a:buClr>
                <a:srgbClr val="FFFFFF">
                  <a:lumMod val="65000"/>
                </a:srgbClr>
              </a:buClr>
              <a:defRPr/>
            </a:pPr>
            <a:r>
              <a:rPr lang="en-US" sz="1400" b="1" dirty="0">
                <a:solidFill>
                  <a:srgbClr val="000000"/>
                </a:solidFill>
                <a:latin typeface="Arial"/>
                <a:cs typeface="MS PGothic" charset="0"/>
              </a:rPr>
              <a:t>Monitor and Manage</a:t>
            </a:r>
            <a:br>
              <a:rPr lang="en-US" sz="1400" b="1" dirty="0">
                <a:solidFill>
                  <a:srgbClr val="000000"/>
                </a:solidFill>
                <a:latin typeface="Arial"/>
                <a:cs typeface="MS PGothic" charset="0"/>
              </a:rPr>
            </a:br>
            <a:r>
              <a:rPr lang="en-US" sz="1100" dirty="0">
                <a:solidFill>
                  <a:srgbClr val="000000">
                    <a:lumMod val="85000"/>
                    <a:lumOff val="15000"/>
                  </a:srgbClr>
                </a:solidFill>
                <a:latin typeface="Arial"/>
                <a:cs typeface="MS PGothic" charset="0"/>
              </a:rPr>
              <a:t>Ensure device compliance  and mange Telecom expenses</a:t>
            </a:r>
          </a:p>
          <a:p>
            <a:pPr>
              <a:spcAft>
                <a:spcPts val="600"/>
              </a:spcAft>
              <a:buClr>
                <a:srgbClr val="FFFFFF">
                  <a:lumMod val="65000"/>
                </a:srgbClr>
              </a:buClr>
              <a:defRPr/>
            </a:pPr>
            <a:r>
              <a:rPr lang="en-US" sz="1400" b="1" dirty="0">
                <a:solidFill>
                  <a:srgbClr val="000000"/>
                </a:solidFill>
                <a:latin typeface="Arial"/>
                <a:cs typeface="MS PGothic" charset="0"/>
              </a:rPr>
              <a:t>Reconfigure</a:t>
            </a:r>
            <a:br>
              <a:rPr lang="en-US" sz="1400" b="1" dirty="0">
                <a:solidFill>
                  <a:srgbClr val="000000"/>
                </a:solidFill>
                <a:latin typeface="Arial"/>
                <a:cs typeface="MS PGothic" charset="0"/>
              </a:rPr>
            </a:br>
            <a:r>
              <a:rPr lang="en-US" sz="1100" dirty="0">
                <a:solidFill>
                  <a:srgbClr val="000000">
                    <a:lumMod val="85000"/>
                    <a:lumOff val="15000"/>
                  </a:srgbClr>
                </a:solidFill>
                <a:latin typeface="Arial"/>
                <a:cs typeface="MS PGothic" charset="0"/>
              </a:rPr>
              <a:t>Add new policies over-the-air</a:t>
            </a:r>
          </a:p>
          <a:p>
            <a:pPr>
              <a:spcAft>
                <a:spcPts val="600"/>
              </a:spcAft>
              <a:buClr>
                <a:srgbClr val="FFFFFF">
                  <a:lumMod val="65000"/>
                </a:srgbClr>
              </a:buClr>
              <a:defRPr/>
            </a:pPr>
            <a:r>
              <a:rPr lang="en-US" sz="1400" b="1" dirty="0">
                <a:solidFill>
                  <a:srgbClr val="000000"/>
                </a:solidFill>
                <a:latin typeface="Arial"/>
                <a:cs typeface="MS PGothic" charset="0"/>
              </a:rPr>
              <a:t>De-provision</a:t>
            </a:r>
            <a:br>
              <a:rPr lang="en-US" sz="1400" b="1" dirty="0">
                <a:solidFill>
                  <a:srgbClr val="000000"/>
                </a:solidFill>
                <a:latin typeface="Arial"/>
                <a:cs typeface="MS PGothic" charset="0"/>
              </a:rPr>
            </a:br>
            <a:r>
              <a:rPr lang="en-US" sz="1100" dirty="0">
                <a:solidFill>
                  <a:srgbClr val="000000">
                    <a:lumMod val="85000"/>
                    <a:lumOff val="15000"/>
                  </a:srgbClr>
                </a:solidFill>
                <a:latin typeface="Arial"/>
                <a:cs typeface="MS PGothic" charset="0"/>
              </a:rPr>
              <a:t>Remove services and wipe</a:t>
            </a:r>
          </a:p>
          <a:p>
            <a:pPr>
              <a:spcAft>
                <a:spcPts val="600"/>
              </a:spcAft>
              <a:buClr>
                <a:srgbClr val="FFFFFF">
                  <a:lumMod val="65000"/>
                </a:srgbClr>
              </a:buClr>
              <a:defRPr/>
            </a:pPr>
            <a:endParaRPr lang="en-US" sz="1400" b="1" dirty="0">
              <a:solidFill>
                <a:srgbClr val="000000"/>
              </a:solidFill>
              <a:latin typeface="Arial"/>
              <a:cs typeface="MS PGothic" charset="0"/>
            </a:endParaRPr>
          </a:p>
        </p:txBody>
      </p:sp>
      <p:cxnSp>
        <p:nvCxnSpPr>
          <p:cNvPr id="34" name="Straight Connector 33">
            <a:extLst>
              <a:ext uri="{FF2B5EF4-FFF2-40B4-BE49-F238E27FC236}">
                <a16:creationId xmlns:a16="http://schemas.microsoft.com/office/drawing/2014/main" id="{465996F7-1D01-4A9B-B35F-5C73B2CD0C7E}"/>
              </a:ext>
            </a:extLst>
          </p:cNvPr>
          <p:cNvCxnSpPr/>
          <p:nvPr/>
        </p:nvCxnSpPr>
        <p:spPr bwMode="auto">
          <a:xfrm>
            <a:off x="3055938" y="2457450"/>
            <a:ext cx="0" cy="4046538"/>
          </a:xfrm>
          <a:prstGeom prst="line">
            <a:avLst/>
          </a:prstGeom>
          <a:noFill/>
          <a:ln w="12700" cap="flat" cmpd="sng" algn="ctr">
            <a:solidFill>
              <a:schemeClr val="bg1">
                <a:lumMod val="85000"/>
              </a:schemeClr>
            </a:solidFill>
            <a:prstDash val="dash"/>
            <a:round/>
            <a:headEnd type="none" w="med" len="med"/>
            <a:tailEnd type="none" w="med" len="med"/>
          </a:ln>
          <a:effectLst/>
          <a:extLst/>
        </p:spPr>
      </p:cxnSp>
      <p:sp>
        <p:nvSpPr>
          <p:cNvPr id="35" name="Rectangle 34">
            <a:extLst>
              <a:ext uri="{FF2B5EF4-FFF2-40B4-BE49-F238E27FC236}">
                <a16:creationId xmlns:a16="http://schemas.microsoft.com/office/drawing/2014/main" id="{37D3F2E2-6509-4284-8FF7-FAF4F8E7FCEC}"/>
              </a:ext>
            </a:extLst>
          </p:cNvPr>
          <p:cNvSpPr/>
          <p:nvPr/>
        </p:nvSpPr>
        <p:spPr bwMode="auto">
          <a:xfrm rot="10800000" flipH="1" flipV="1">
            <a:off x="3411538" y="2827338"/>
            <a:ext cx="2413000" cy="2898775"/>
          </a:xfrm>
          <a:prstGeom prst="rect">
            <a:avLst/>
          </a:prstGeom>
          <a:gradFill flip="none" rotWithShape="1">
            <a:gsLst>
              <a:gs pos="0">
                <a:schemeClr val="bg1"/>
              </a:gs>
              <a:gs pos="98000">
                <a:schemeClr val="bg1">
                  <a:lumMod val="75000"/>
                </a:schemeClr>
              </a:gs>
            </a:gsLst>
            <a:lin ang="5400000" scaled="1"/>
            <a:tileRect/>
          </a:gradFill>
          <a:ln>
            <a:noFill/>
          </a:ln>
          <a:effectLst/>
          <a:extLst/>
        </p:spPr>
        <p:txBody>
          <a:bodyPr lIns="182875" tIns="182875" rIns="182875" bIns="45717"/>
          <a:lstStyle/>
          <a:p>
            <a:pPr>
              <a:spcAft>
                <a:spcPts val="600"/>
              </a:spcAft>
              <a:buClr>
                <a:srgbClr val="A6A6A6"/>
              </a:buClr>
              <a:defRPr/>
            </a:pPr>
            <a:r>
              <a:rPr lang="en-US" sz="1400" b="1" dirty="0">
                <a:solidFill>
                  <a:srgbClr val="000000"/>
                </a:solidFill>
                <a:latin typeface="Arial"/>
                <a:cs typeface="Arial" pitchFamily="34" charset="0"/>
              </a:rPr>
              <a:t>Authenticate</a:t>
            </a:r>
            <a:br>
              <a:rPr lang="en-US" sz="1400" b="1" dirty="0">
                <a:solidFill>
                  <a:srgbClr val="000000"/>
                </a:solidFill>
                <a:latin typeface="Arial"/>
                <a:cs typeface="Arial" pitchFamily="34" charset="0"/>
              </a:rPr>
            </a:br>
            <a:r>
              <a:rPr lang="en-US" sz="1100" dirty="0">
                <a:solidFill>
                  <a:srgbClr val="262626"/>
                </a:solidFill>
                <a:latin typeface="Arial"/>
                <a:cs typeface="Arial" pitchFamily="34" charset="0"/>
              </a:rPr>
              <a:t>Properly identify mobile users</a:t>
            </a:r>
          </a:p>
          <a:p>
            <a:pPr>
              <a:spcAft>
                <a:spcPts val="600"/>
              </a:spcAft>
              <a:buClr>
                <a:srgbClr val="A6A6A6"/>
              </a:buClr>
              <a:defRPr/>
            </a:pPr>
            <a:r>
              <a:rPr lang="en-US" sz="1400" b="1" dirty="0">
                <a:solidFill>
                  <a:srgbClr val="000000"/>
                </a:solidFill>
                <a:latin typeface="Arial"/>
                <a:cs typeface="Arial" pitchFamily="34" charset="0"/>
              </a:rPr>
              <a:t>Encrypt</a:t>
            </a:r>
            <a:br>
              <a:rPr lang="en-US" sz="1400" b="1" dirty="0">
                <a:solidFill>
                  <a:srgbClr val="000000"/>
                </a:solidFill>
                <a:latin typeface="Arial"/>
                <a:cs typeface="Arial" pitchFamily="34" charset="0"/>
              </a:rPr>
            </a:br>
            <a:r>
              <a:rPr lang="en-US" sz="1100" dirty="0">
                <a:solidFill>
                  <a:srgbClr val="262626"/>
                </a:solidFill>
                <a:latin typeface="Arial"/>
                <a:cs typeface="Arial" pitchFamily="34" charset="0"/>
              </a:rPr>
              <a:t>Secure network connectivity</a:t>
            </a:r>
          </a:p>
          <a:p>
            <a:pPr>
              <a:spcAft>
                <a:spcPts val="600"/>
              </a:spcAft>
              <a:buClr>
                <a:srgbClr val="A6A6A6"/>
              </a:buClr>
              <a:defRPr/>
            </a:pPr>
            <a:r>
              <a:rPr lang="en-US" sz="1400" b="1" dirty="0">
                <a:solidFill>
                  <a:srgbClr val="000000"/>
                </a:solidFill>
                <a:latin typeface="Arial"/>
                <a:cs typeface="Arial" pitchFamily="34" charset="0"/>
              </a:rPr>
              <a:t>Monitor and Manage</a:t>
            </a:r>
            <a:br>
              <a:rPr lang="en-US" sz="1400" b="1" dirty="0">
                <a:solidFill>
                  <a:srgbClr val="000000"/>
                </a:solidFill>
                <a:latin typeface="Arial"/>
                <a:cs typeface="Arial" pitchFamily="34" charset="0"/>
              </a:rPr>
            </a:br>
            <a:r>
              <a:rPr lang="en-US" sz="1100" dirty="0">
                <a:solidFill>
                  <a:srgbClr val="262626"/>
                </a:solidFill>
                <a:latin typeface="Arial"/>
                <a:cs typeface="Arial" pitchFamily="34" charset="0"/>
              </a:rPr>
              <a:t>Log network access and events manage network performance</a:t>
            </a:r>
          </a:p>
          <a:p>
            <a:pPr>
              <a:spcAft>
                <a:spcPts val="600"/>
              </a:spcAft>
              <a:buClr>
                <a:srgbClr val="A6A6A6"/>
              </a:buClr>
              <a:defRPr/>
            </a:pPr>
            <a:r>
              <a:rPr lang="en-US" sz="1400" b="1" dirty="0">
                <a:solidFill>
                  <a:srgbClr val="000000"/>
                </a:solidFill>
                <a:latin typeface="Arial"/>
                <a:cs typeface="Arial" pitchFamily="34" charset="0"/>
              </a:rPr>
              <a:t>Control</a:t>
            </a:r>
            <a:br>
              <a:rPr lang="en-US" sz="1400" b="1" dirty="0">
                <a:solidFill>
                  <a:srgbClr val="000000"/>
                </a:solidFill>
                <a:latin typeface="Arial"/>
                <a:cs typeface="Arial" pitchFamily="34" charset="0"/>
              </a:rPr>
            </a:br>
            <a:r>
              <a:rPr lang="en-US" sz="1100" dirty="0">
                <a:solidFill>
                  <a:srgbClr val="262626"/>
                </a:solidFill>
                <a:latin typeface="Arial"/>
                <a:cs typeface="Arial" pitchFamily="34" charset="0"/>
              </a:rPr>
              <a:t>Allow or deny access to apps</a:t>
            </a:r>
          </a:p>
          <a:p>
            <a:pPr>
              <a:spcAft>
                <a:spcPts val="600"/>
              </a:spcAft>
              <a:buClr>
                <a:srgbClr val="A6A6A6"/>
              </a:buClr>
              <a:defRPr/>
            </a:pPr>
            <a:r>
              <a:rPr lang="en-US" sz="1400" b="1" dirty="0">
                <a:solidFill>
                  <a:srgbClr val="000000"/>
                </a:solidFill>
                <a:latin typeface="Arial"/>
                <a:cs typeface="Arial" pitchFamily="34" charset="0"/>
              </a:rPr>
              <a:t>Block</a:t>
            </a:r>
            <a:br>
              <a:rPr lang="en-US" sz="1400" b="1" dirty="0">
                <a:solidFill>
                  <a:srgbClr val="000000"/>
                </a:solidFill>
                <a:latin typeface="Arial"/>
                <a:cs typeface="Arial" pitchFamily="34" charset="0"/>
              </a:rPr>
            </a:br>
            <a:r>
              <a:rPr lang="en-US" sz="1100" dirty="0">
                <a:solidFill>
                  <a:srgbClr val="262626"/>
                </a:solidFill>
                <a:latin typeface="Arial"/>
                <a:cs typeface="Arial" pitchFamily="34" charset="0"/>
              </a:rPr>
              <a:t>Identify and stop mobile threats</a:t>
            </a:r>
          </a:p>
          <a:p>
            <a:pPr>
              <a:spcAft>
                <a:spcPts val="600"/>
              </a:spcAft>
              <a:buClr>
                <a:srgbClr val="A6A6A6"/>
              </a:buClr>
              <a:defRPr/>
            </a:pPr>
            <a:endParaRPr lang="en-US" sz="1400" b="1" dirty="0">
              <a:solidFill>
                <a:srgbClr val="000000"/>
              </a:solidFill>
              <a:latin typeface="Arial"/>
              <a:cs typeface="Arial" pitchFamily="34" charset="0"/>
            </a:endParaRPr>
          </a:p>
        </p:txBody>
      </p:sp>
      <p:sp>
        <p:nvSpPr>
          <p:cNvPr id="36" name="Rectangle 35">
            <a:extLst>
              <a:ext uri="{FF2B5EF4-FFF2-40B4-BE49-F238E27FC236}">
                <a16:creationId xmlns:a16="http://schemas.microsoft.com/office/drawing/2014/main" id="{0E3B4D05-6701-4531-A085-A339580AF004}"/>
              </a:ext>
            </a:extLst>
          </p:cNvPr>
          <p:cNvSpPr/>
          <p:nvPr/>
        </p:nvSpPr>
        <p:spPr bwMode="auto">
          <a:xfrm rot="10800000" flipH="1" flipV="1">
            <a:off x="6450013" y="2827338"/>
            <a:ext cx="2413000" cy="2898775"/>
          </a:xfrm>
          <a:prstGeom prst="rect">
            <a:avLst/>
          </a:prstGeom>
          <a:gradFill flip="none" rotWithShape="1">
            <a:gsLst>
              <a:gs pos="0">
                <a:schemeClr val="bg1"/>
              </a:gs>
              <a:gs pos="98000">
                <a:schemeClr val="bg1">
                  <a:lumMod val="75000"/>
                </a:schemeClr>
              </a:gs>
            </a:gsLst>
            <a:lin ang="5400000" scaled="1"/>
            <a:tileRect/>
          </a:gradFill>
          <a:ln>
            <a:noFill/>
          </a:ln>
          <a:effectLst/>
          <a:extLst/>
        </p:spPr>
        <p:txBody>
          <a:bodyPr lIns="182875" tIns="182875" rIns="91437" bIns="45717"/>
          <a:lstStyle/>
          <a:p>
            <a:pPr>
              <a:spcAft>
                <a:spcPts val="600"/>
              </a:spcAft>
              <a:buClr>
                <a:srgbClr val="A6A6A6"/>
              </a:buClr>
              <a:defRPr/>
            </a:pPr>
            <a:r>
              <a:rPr lang="en-US" sz="1400" b="1" dirty="0">
                <a:solidFill>
                  <a:srgbClr val="000000"/>
                </a:solidFill>
                <a:latin typeface="Arial"/>
                <a:cs typeface="Arial" pitchFamily="34" charset="0"/>
              </a:rPr>
              <a:t>Develop</a:t>
            </a:r>
            <a:br>
              <a:rPr lang="en-US" sz="1400" b="1" dirty="0">
                <a:solidFill>
                  <a:srgbClr val="000000"/>
                </a:solidFill>
                <a:latin typeface="Arial"/>
                <a:cs typeface="Arial" pitchFamily="34" charset="0"/>
              </a:rPr>
            </a:br>
            <a:r>
              <a:rPr lang="en-US" sz="1100" dirty="0">
                <a:solidFill>
                  <a:srgbClr val="262626"/>
                </a:solidFill>
                <a:latin typeface="Arial"/>
                <a:cs typeface="Arial" pitchFamily="34" charset="0"/>
              </a:rPr>
              <a:t>Utilize secure coding practices</a:t>
            </a:r>
          </a:p>
          <a:p>
            <a:pPr>
              <a:spcAft>
                <a:spcPts val="600"/>
              </a:spcAft>
              <a:buClr>
                <a:srgbClr val="A6A6A6"/>
              </a:buClr>
              <a:defRPr/>
            </a:pPr>
            <a:r>
              <a:rPr lang="en-US" sz="1400" b="1" dirty="0">
                <a:solidFill>
                  <a:srgbClr val="000000"/>
                </a:solidFill>
                <a:latin typeface="Arial"/>
                <a:cs typeface="Arial" pitchFamily="34" charset="0"/>
              </a:rPr>
              <a:t>Test</a:t>
            </a:r>
            <a:br>
              <a:rPr lang="en-US" sz="1400" b="1" dirty="0">
                <a:solidFill>
                  <a:srgbClr val="000000"/>
                </a:solidFill>
                <a:latin typeface="Arial"/>
                <a:cs typeface="Arial" pitchFamily="34" charset="0"/>
              </a:rPr>
            </a:br>
            <a:r>
              <a:rPr lang="en-US" sz="1100" dirty="0">
                <a:solidFill>
                  <a:srgbClr val="262626"/>
                </a:solidFill>
                <a:latin typeface="Arial"/>
                <a:cs typeface="Arial" pitchFamily="34" charset="0"/>
              </a:rPr>
              <a:t>Identify application vulnerabilities</a:t>
            </a:r>
          </a:p>
          <a:p>
            <a:pPr>
              <a:spcAft>
                <a:spcPts val="600"/>
              </a:spcAft>
              <a:buClr>
                <a:srgbClr val="A6A6A6"/>
              </a:buClr>
              <a:defRPr/>
            </a:pPr>
            <a:r>
              <a:rPr lang="en-US" sz="1400" b="1" dirty="0">
                <a:solidFill>
                  <a:srgbClr val="000000"/>
                </a:solidFill>
                <a:latin typeface="Arial"/>
                <a:cs typeface="Arial" pitchFamily="34" charset="0"/>
              </a:rPr>
              <a:t>Monitor and Manage</a:t>
            </a:r>
            <a:br>
              <a:rPr lang="en-US" sz="1400" b="1" dirty="0">
                <a:solidFill>
                  <a:srgbClr val="000000"/>
                </a:solidFill>
                <a:latin typeface="Arial"/>
                <a:cs typeface="Arial" pitchFamily="34" charset="0"/>
              </a:rPr>
            </a:br>
            <a:r>
              <a:rPr lang="en-US" sz="1100" dirty="0">
                <a:solidFill>
                  <a:srgbClr val="262626"/>
                </a:solidFill>
                <a:latin typeface="Arial"/>
                <a:cs typeface="Arial" pitchFamily="34" charset="0"/>
              </a:rPr>
              <a:t>Correlate unauthorized activity and Manage app performance </a:t>
            </a:r>
          </a:p>
          <a:p>
            <a:pPr>
              <a:spcAft>
                <a:spcPts val="600"/>
              </a:spcAft>
              <a:buClr>
                <a:srgbClr val="A6A6A6"/>
              </a:buClr>
              <a:defRPr/>
            </a:pPr>
            <a:r>
              <a:rPr lang="en-US" sz="1400" b="1" dirty="0">
                <a:solidFill>
                  <a:srgbClr val="000000"/>
                </a:solidFill>
                <a:latin typeface="Arial"/>
                <a:cs typeface="Arial" pitchFamily="34" charset="0"/>
              </a:rPr>
              <a:t>Protect</a:t>
            </a:r>
            <a:br>
              <a:rPr lang="en-US" sz="1400" b="1" dirty="0">
                <a:solidFill>
                  <a:srgbClr val="000000"/>
                </a:solidFill>
                <a:latin typeface="Arial"/>
                <a:cs typeface="Arial" pitchFamily="34" charset="0"/>
              </a:rPr>
            </a:br>
            <a:r>
              <a:rPr lang="en-US" sz="1100" dirty="0">
                <a:solidFill>
                  <a:srgbClr val="262626"/>
                </a:solidFill>
                <a:latin typeface="Arial"/>
                <a:cs typeface="Arial" pitchFamily="34" charset="0"/>
              </a:rPr>
              <a:t>Defend against application attacks</a:t>
            </a:r>
          </a:p>
          <a:p>
            <a:pPr>
              <a:spcAft>
                <a:spcPts val="600"/>
              </a:spcAft>
              <a:buClr>
                <a:srgbClr val="A6A6A6"/>
              </a:buClr>
              <a:defRPr/>
            </a:pPr>
            <a:r>
              <a:rPr lang="en-US" sz="1400" b="1" dirty="0">
                <a:solidFill>
                  <a:srgbClr val="000000"/>
                </a:solidFill>
                <a:latin typeface="Arial"/>
                <a:cs typeface="Arial" pitchFamily="34" charset="0"/>
              </a:rPr>
              <a:t>Update</a:t>
            </a:r>
            <a:br>
              <a:rPr lang="en-US" sz="1400" b="1" dirty="0">
                <a:solidFill>
                  <a:srgbClr val="000000"/>
                </a:solidFill>
                <a:latin typeface="Arial"/>
                <a:cs typeface="Arial" pitchFamily="34" charset="0"/>
              </a:rPr>
            </a:br>
            <a:r>
              <a:rPr lang="en-US" sz="1100" dirty="0">
                <a:solidFill>
                  <a:srgbClr val="262626"/>
                </a:solidFill>
                <a:latin typeface="Arial"/>
                <a:cs typeface="Arial" pitchFamily="34" charset="0"/>
              </a:rPr>
              <a:t>Patch old or vulnerable apps</a:t>
            </a:r>
          </a:p>
        </p:txBody>
      </p:sp>
      <p:sp>
        <p:nvSpPr>
          <p:cNvPr id="37" name="Round Same Side Corner Rectangle 36">
            <a:extLst>
              <a:ext uri="{FF2B5EF4-FFF2-40B4-BE49-F238E27FC236}">
                <a16:creationId xmlns:a16="http://schemas.microsoft.com/office/drawing/2014/main" id="{3D0811A7-1524-455D-A861-B38FE3EA163B}"/>
              </a:ext>
            </a:extLst>
          </p:cNvPr>
          <p:cNvSpPr/>
          <p:nvPr/>
        </p:nvSpPr>
        <p:spPr bwMode="auto">
          <a:xfrm>
            <a:off x="260261" y="2381267"/>
            <a:ext cx="2421480" cy="447152"/>
          </a:xfrm>
          <a:prstGeom prst="round2SameRect">
            <a:avLst/>
          </a:prstGeom>
          <a:solidFill>
            <a:srgbClr val="006699"/>
          </a:solidFill>
          <a:ln>
            <a:headEnd type="none" w="med" len="med"/>
            <a:tailEnd type="none" w="med" len="med"/>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lIns="91437" tIns="45717" rIns="91437" bIns="45717" anchor="ctr"/>
          <a:lstStyle/>
          <a:p>
            <a:pPr>
              <a:defRPr/>
            </a:pPr>
            <a:r>
              <a:rPr lang="en-US" b="1" dirty="0">
                <a:solidFill>
                  <a:srgbClr val="FFFFFF"/>
                </a:solidFill>
              </a:rPr>
              <a:t>At the Device</a:t>
            </a:r>
          </a:p>
        </p:txBody>
      </p:sp>
      <p:sp>
        <p:nvSpPr>
          <p:cNvPr id="38" name="Round Same Side Corner Rectangle 37">
            <a:extLst>
              <a:ext uri="{FF2B5EF4-FFF2-40B4-BE49-F238E27FC236}">
                <a16:creationId xmlns:a16="http://schemas.microsoft.com/office/drawing/2014/main" id="{EC5B27A8-9D44-4869-BDBC-060B54783224}"/>
              </a:ext>
            </a:extLst>
          </p:cNvPr>
          <p:cNvSpPr/>
          <p:nvPr/>
        </p:nvSpPr>
        <p:spPr bwMode="auto">
          <a:xfrm>
            <a:off x="3410540" y="2381267"/>
            <a:ext cx="2414016" cy="447152"/>
          </a:xfrm>
          <a:prstGeom prst="round2SameRect">
            <a:avLst/>
          </a:prstGeom>
          <a:solidFill>
            <a:srgbClr val="006699"/>
          </a:solidFill>
          <a:ln>
            <a:headEnd type="none" w="med" len="med"/>
            <a:tailEnd type="none" w="med" len="med"/>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lIns="91437" tIns="45717" rIns="91437" bIns="45717" anchor="ctr"/>
          <a:lstStyle/>
          <a:p>
            <a:pPr>
              <a:defRPr/>
            </a:pPr>
            <a:r>
              <a:rPr lang="en-US" b="1" dirty="0">
                <a:solidFill>
                  <a:srgbClr val="FFFFFF"/>
                </a:solidFill>
              </a:rPr>
              <a:t>On the Network</a:t>
            </a:r>
          </a:p>
        </p:txBody>
      </p:sp>
      <p:sp>
        <p:nvSpPr>
          <p:cNvPr id="39" name="Round Same Side Corner Rectangle 38">
            <a:extLst>
              <a:ext uri="{FF2B5EF4-FFF2-40B4-BE49-F238E27FC236}">
                <a16:creationId xmlns:a16="http://schemas.microsoft.com/office/drawing/2014/main" id="{F8BDFD5D-4FA3-440A-B5AB-E66B9CB68D81}"/>
              </a:ext>
            </a:extLst>
          </p:cNvPr>
          <p:cNvSpPr/>
          <p:nvPr/>
        </p:nvSpPr>
        <p:spPr bwMode="auto">
          <a:xfrm>
            <a:off x="6448997" y="2381267"/>
            <a:ext cx="2414016" cy="447152"/>
          </a:xfrm>
          <a:prstGeom prst="round2SameRect">
            <a:avLst/>
          </a:prstGeom>
          <a:solidFill>
            <a:srgbClr val="006699"/>
          </a:solidFill>
          <a:ln>
            <a:headEnd type="none" w="med" len="med"/>
            <a:tailEnd type="none" w="med" len="med"/>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lIns="91437" tIns="45717" rIns="91437" bIns="45717" anchor="ctr"/>
          <a:lstStyle/>
          <a:p>
            <a:pPr>
              <a:defRPr/>
            </a:pPr>
            <a:r>
              <a:rPr lang="en-US" b="1" dirty="0">
                <a:solidFill>
                  <a:srgbClr val="FFFFFF"/>
                </a:solidFill>
              </a:rPr>
              <a:t>For the Mobile App</a:t>
            </a:r>
          </a:p>
        </p:txBody>
      </p:sp>
      <p:sp>
        <p:nvSpPr>
          <p:cNvPr id="40" name="Trapezoid 39">
            <a:extLst>
              <a:ext uri="{FF2B5EF4-FFF2-40B4-BE49-F238E27FC236}">
                <a16:creationId xmlns:a16="http://schemas.microsoft.com/office/drawing/2014/main" id="{B8094BAE-2759-40FC-9CA8-4EE53DF5E681}"/>
              </a:ext>
            </a:extLst>
          </p:cNvPr>
          <p:cNvSpPr/>
          <p:nvPr/>
        </p:nvSpPr>
        <p:spPr bwMode="auto">
          <a:xfrm rot="10800000" flipH="1">
            <a:off x="6450013" y="5726113"/>
            <a:ext cx="2413000" cy="652462"/>
          </a:xfrm>
          <a:prstGeom prst="trapezoid">
            <a:avLst>
              <a:gd name="adj" fmla="val 108753"/>
            </a:avLst>
          </a:prstGeom>
          <a:gradFill flip="none" rotWithShape="1">
            <a:gsLst>
              <a:gs pos="0">
                <a:schemeClr val="bg1"/>
              </a:gs>
              <a:gs pos="62000">
                <a:srgbClr val="EEEEEE"/>
              </a:gs>
              <a:gs pos="98000">
                <a:schemeClr val="bg1">
                  <a:lumMod val="75000"/>
                </a:schemeClr>
              </a:gs>
            </a:gsLst>
            <a:lin ang="5400000" scaled="1"/>
            <a:tileRect/>
          </a:gradFill>
          <a:ln>
            <a:noFill/>
          </a:ln>
          <a:effectLst/>
          <a:extLst/>
        </p:spPr>
        <p:txBody>
          <a:bodyPr lIns="91437" tIns="45717" rIns="91437" bIns="45717"/>
          <a:lstStyle/>
          <a:p>
            <a:pPr>
              <a:defRPr/>
            </a:pPr>
            <a:endParaRPr lang="en-US" dirty="0">
              <a:solidFill>
                <a:srgbClr val="000000"/>
              </a:solidFill>
              <a:latin typeface="Arial"/>
              <a:cs typeface="MS PGothic" charset="0"/>
            </a:endParaRPr>
          </a:p>
        </p:txBody>
      </p:sp>
      <p:sp>
        <p:nvSpPr>
          <p:cNvPr id="41" name="Trapezoid 40">
            <a:extLst>
              <a:ext uri="{FF2B5EF4-FFF2-40B4-BE49-F238E27FC236}">
                <a16:creationId xmlns:a16="http://schemas.microsoft.com/office/drawing/2014/main" id="{F3CBD634-4C11-485F-B5AA-E1022A54598C}"/>
              </a:ext>
            </a:extLst>
          </p:cNvPr>
          <p:cNvSpPr/>
          <p:nvPr/>
        </p:nvSpPr>
        <p:spPr bwMode="auto">
          <a:xfrm rot="10800000" flipH="1">
            <a:off x="3411538" y="5726113"/>
            <a:ext cx="2413000" cy="652462"/>
          </a:xfrm>
          <a:prstGeom prst="trapezoid">
            <a:avLst>
              <a:gd name="adj" fmla="val 108753"/>
            </a:avLst>
          </a:prstGeom>
          <a:gradFill flip="none" rotWithShape="1">
            <a:gsLst>
              <a:gs pos="0">
                <a:schemeClr val="bg1"/>
              </a:gs>
              <a:gs pos="62000">
                <a:srgbClr val="EEEEEE"/>
              </a:gs>
              <a:gs pos="98000">
                <a:schemeClr val="bg1">
                  <a:lumMod val="75000"/>
                </a:schemeClr>
              </a:gs>
            </a:gsLst>
            <a:lin ang="5400000" scaled="1"/>
            <a:tileRect/>
          </a:gradFill>
          <a:ln>
            <a:noFill/>
          </a:ln>
          <a:effectLst/>
          <a:extLst/>
        </p:spPr>
        <p:txBody>
          <a:bodyPr lIns="91437" tIns="45717" rIns="91437" bIns="45717"/>
          <a:lstStyle/>
          <a:p>
            <a:pPr>
              <a:defRPr/>
            </a:pPr>
            <a:endParaRPr lang="en-US" dirty="0">
              <a:solidFill>
                <a:srgbClr val="000000"/>
              </a:solidFill>
              <a:latin typeface="Arial"/>
              <a:cs typeface="MS PGothic" charset="0"/>
            </a:endParaRPr>
          </a:p>
        </p:txBody>
      </p:sp>
      <p:sp>
        <p:nvSpPr>
          <p:cNvPr id="42" name="Trapezoid 41">
            <a:extLst>
              <a:ext uri="{FF2B5EF4-FFF2-40B4-BE49-F238E27FC236}">
                <a16:creationId xmlns:a16="http://schemas.microsoft.com/office/drawing/2014/main" id="{72DD95A4-E823-47B4-BC0B-F304A69C2452}"/>
              </a:ext>
            </a:extLst>
          </p:cNvPr>
          <p:cNvSpPr/>
          <p:nvPr/>
        </p:nvSpPr>
        <p:spPr bwMode="auto">
          <a:xfrm rot="10800000" flipH="1">
            <a:off x="263525" y="5726113"/>
            <a:ext cx="2414588" cy="652462"/>
          </a:xfrm>
          <a:prstGeom prst="trapezoid">
            <a:avLst>
              <a:gd name="adj" fmla="val 108753"/>
            </a:avLst>
          </a:prstGeom>
          <a:gradFill flip="none" rotWithShape="1">
            <a:gsLst>
              <a:gs pos="0">
                <a:schemeClr val="bg1"/>
              </a:gs>
              <a:gs pos="62000">
                <a:srgbClr val="EEEEEE"/>
              </a:gs>
              <a:gs pos="98000">
                <a:schemeClr val="bg1">
                  <a:lumMod val="75000"/>
                </a:schemeClr>
              </a:gs>
            </a:gsLst>
            <a:lin ang="5400000" scaled="1"/>
            <a:tileRect/>
          </a:gradFill>
          <a:ln>
            <a:noFill/>
          </a:ln>
          <a:effectLst/>
          <a:extLst/>
        </p:spPr>
        <p:txBody>
          <a:bodyPr lIns="91437" tIns="45717" rIns="91437" bIns="45717"/>
          <a:lstStyle/>
          <a:p>
            <a:pPr>
              <a:defRPr/>
            </a:pPr>
            <a:endParaRPr lang="en-US" dirty="0">
              <a:solidFill>
                <a:srgbClr val="000000"/>
              </a:solidFill>
              <a:latin typeface="Arial"/>
              <a:cs typeface="MS PGothic" charset="0"/>
            </a:endParaRPr>
          </a:p>
        </p:txBody>
      </p:sp>
      <p:cxnSp>
        <p:nvCxnSpPr>
          <p:cNvPr id="34838" name="Straight Arrow Connector 108">
            <a:extLst>
              <a:ext uri="{FF2B5EF4-FFF2-40B4-BE49-F238E27FC236}">
                <a16:creationId xmlns:a16="http://schemas.microsoft.com/office/drawing/2014/main" id="{5A59EC34-D31F-407F-8922-81BC90E2A41C}"/>
              </a:ext>
            </a:extLst>
          </p:cNvPr>
          <p:cNvCxnSpPr>
            <a:cxnSpLocks noChangeShapeType="1"/>
          </p:cNvCxnSpPr>
          <p:nvPr/>
        </p:nvCxnSpPr>
        <p:spPr bwMode="auto">
          <a:xfrm flipH="1">
            <a:off x="1601788" y="6435725"/>
            <a:ext cx="5484812" cy="0"/>
          </a:xfrm>
          <a:prstGeom prst="straightConnector1">
            <a:avLst/>
          </a:prstGeom>
          <a:noFill/>
          <a:ln w="38100">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cxnSp>
      <p:pic>
        <p:nvPicPr>
          <p:cNvPr id="44" name="Picture 5" descr="Front Rendering GX7800 Nov 1">
            <a:extLst>
              <a:ext uri="{FF2B5EF4-FFF2-40B4-BE49-F238E27FC236}">
                <a16:creationId xmlns:a16="http://schemas.microsoft.com/office/drawing/2014/main" id="{B964B34E-ECE5-4969-87FB-56556F53443D}"/>
              </a:ext>
            </a:extLst>
          </p:cNvPr>
          <p:cNvPicPr>
            <a:picLocks noChangeAspect="1" noChangeArrowheads="1"/>
          </p:cNvPicPr>
          <p:nvPr/>
        </p:nvPicPr>
        <p:blipFill>
          <a:blip r:embed="rId3">
            <a:duotone>
              <a:prstClr val="black"/>
              <a:schemeClr val="bg1">
                <a:lumMod val="85000"/>
                <a:tint val="45000"/>
                <a:satMod val="400000"/>
              </a:schemeClr>
            </a:duotone>
            <a:extLst/>
          </a:blip>
          <a:srcRect/>
          <a:stretch>
            <a:fillRect/>
          </a:stretch>
        </p:blipFill>
        <p:spPr bwMode="auto">
          <a:xfrm>
            <a:off x="4039270" y="6237504"/>
            <a:ext cx="1192212" cy="331244"/>
          </a:xfrm>
          <a:prstGeom prst="rect">
            <a:avLst/>
          </a:prstGeom>
          <a:noFill/>
          <a:ln>
            <a:noFill/>
          </a:ln>
          <a:extLst/>
        </p:spPr>
      </p:pic>
      <p:sp>
        <p:nvSpPr>
          <p:cNvPr id="45" name="Trapezoid 44">
            <a:extLst>
              <a:ext uri="{FF2B5EF4-FFF2-40B4-BE49-F238E27FC236}">
                <a16:creationId xmlns:a16="http://schemas.microsoft.com/office/drawing/2014/main" id="{6AB8E93D-6E3F-4B6F-8ABF-126983903ADE}"/>
              </a:ext>
            </a:extLst>
          </p:cNvPr>
          <p:cNvSpPr/>
          <p:nvPr/>
        </p:nvSpPr>
        <p:spPr bwMode="auto">
          <a:xfrm>
            <a:off x="4096620" y="6105093"/>
            <a:ext cx="1070799" cy="135235"/>
          </a:xfrm>
          <a:prstGeom prst="trapezoid">
            <a:avLst>
              <a:gd name="adj" fmla="val 122401"/>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alpha val="0"/>
                </a:schemeClr>
              </a:gs>
            </a:gsLst>
            <a:path path="circle">
              <a:fillToRect l="100000" t="100000"/>
            </a:path>
            <a:tileRect r="-100000" b="-100000"/>
          </a:gra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7" tIns="45717" rIns="91437" bIns="45717" anchor="ctr"/>
          <a:lstStyle/>
          <a:p>
            <a:pPr fontAlgn="auto">
              <a:spcBef>
                <a:spcPts val="0"/>
              </a:spcBef>
              <a:spcAft>
                <a:spcPts val="0"/>
              </a:spcAft>
              <a:defRPr/>
            </a:pPr>
            <a:endParaRPr lang="en-US" dirty="0">
              <a:solidFill>
                <a:srgbClr val="FFFFFF"/>
              </a:solidFill>
            </a:endParaRPr>
          </a:p>
        </p:txBody>
      </p:sp>
      <p:pic>
        <p:nvPicPr>
          <p:cNvPr id="34843" name="Picture 2">
            <a:extLst>
              <a:ext uri="{FF2B5EF4-FFF2-40B4-BE49-F238E27FC236}">
                <a16:creationId xmlns:a16="http://schemas.microsoft.com/office/drawing/2014/main" id="{E3D4D4C4-3656-4795-8571-F7996AA165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100" y="5451475"/>
            <a:ext cx="13843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44" name="Group 1">
            <a:extLst>
              <a:ext uri="{FF2B5EF4-FFF2-40B4-BE49-F238E27FC236}">
                <a16:creationId xmlns:a16="http://schemas.microsoft.com/office/drawing/2014/main" id="{F8D9ED30-69C0-4720-8665-1F3A44F3F0AC}"/>
              </a:ext>
            </a:extLst>
          </p:cNvPr>
          <p:cNvGrpSpPr>
            <a:grpSpLocks/>
          </p:cNvGrpSpPr>
          <p:nvPr/>
        </p:nvGrpSpPr>
        <p:grpSpPr bwMode="auto">
          <a:xfrm>
            <a:off x="6931025" y="5975350"/>
            <a:ext cx="1455738" cy="755650"/>
            <a:chOff x="7097713" y="4508500"/>
            <a:chExt cx="1455737" cy="755650"/>
          </a:xfrm>
        </p:grpSpPr>
        <p:pic>
          <p:nvPicPr>
            <p:cNvPr id="34849" name="Picture 2" descr="Z:\Materials\Icons\Misc\xx_additional\ISMsecurity_additional_serverA_bw.png">
              <a:extLst>
                <a:ext uri="{FF2B5EF4-FFF2-40B4-BE49-F238E27FC236}">
                  <a16:creationId xmlns:a16="http://schemas.microsoft.com/office/drawing/2014/main" id="{E901E737-28C2-40AF-97A4-29DC54BD3E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7713" y="45085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0" name="Picture 3">
              <a:extLst>
                <a:ext uri="{FF2B5EF4-FFF2-40B4-BE49-F238E27FC236}">
                  <a16:creationId xmlns:a16="http://schemas.microsoft.com/office/drawing/2014/main" id="{E9EA3F00-92F0-4227-8A35-CC747B2D36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4013" y="4676775"/>
              <a:ext cx="5794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1" name="Picture 3">
              <a:extLst>
                <a:ext uri="{FF2B5EF4-FFF2-40B4-BE49-F238E27FC236}">
                  <a16:creationId xmlns:a16="http://schemas.microsoft.com/office/drawing/2014/main" id="{872EB1B7-464F-4BB4-9BA7-9D921CF939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3013" y="4676775"/>
              <a:ext cx="5794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45" name="TextBox 76">
            <a:extLst>
              <a:ext uri="{FF2B5EF4-FFF2-40B4-BE49-F238E27FC236}">
                <a16:creationId xmlns:a16="http://schemas.microsoft.com/office/drawing/2014/main" id="{38642168-C3AE-49E7-9043-CB395F864FE6}"/>
              </a:ext>
            </a:extLst>
          </p:cNvPr>
          <p:cNvSpPr txBox="1">
            <a:spLocks noChangeArrowheads="1"/>
          </p:cNvSpPr>
          <p:nvPr/>
        </p:nvSpPr>
        <p:spPr bwMode="auto">
          <a:xfrm>
            <a:off x="3048000" y="619125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solidFill>
                  <a:srgbClr val="000000"/>
                </a:solidFill>
                <a:cs typeface="Arial" panose="020B0604020202020204" pitchFamily="34" charset="0"/>
              </a:rPr>
              <a:t>Corporate Intranet</a:t>
            </a:r>
          </a:p>
        </p:txBody>
      </p:sp>
      <p:pic>
        <p:nvPicPr>
          <p:cNvPr id="34846" name="Picture 7" descr="cotton-cloud.png">
            <a:extLst>
              <a:ext uri="{FF2B5EF4-FFF2-40B4-BE49-F238E27FC236}">
                <a16:creationId xmlns:a16="http://schemas.microsoft.com/office/drawing/2014/main" id="{CF4ADE8F-5101-4E34-94E8-9D37AD5AACC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3425" y="6161088"/>
            <a:ext cx="9032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7" name="TextBox 36">
            <a:extLst>
              <a:ext uri="{FF2B5EF4-FFF2-40B4-BE49-F238E27FC236}">
                <a16:creationId xmlns:a16="http://schemas.microsoft.com/office/drawing/2014/main" id="{A707D180-F1FC-4FC1-93A2-C08FE7A1D53F}"/>
              </a:ext>
            </a:extLst>
          </p:cNvPr>
          <p:cNvSpPr txBox="1">
            <a:spLocks noChangeArrowheads="1"/>
          </p:cNvSpPr>
          <p:nvPr/>
        </p:nvSpPr>
        <p:spPr bwMode="auto">
          <a:xfrm>
            <a:off x="2082800" y="6294438"/>
            <a:ext cx="773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solidFill>
                  <a:srgbClr val="000000"/>
                </a:solidFill>
                <a:cs typeface="Arial" panose="020B0604020202020204" pitchFamily="34" charset="0"/>
              </a:rPr>
              <a:t>Internet</a:t>
            </a:r>
          </a:p>
        </p:txBody>
      </p:sp>
      <p:sp>
        <p:nvSpPr>
          <p:cNvPr id="34848" name="Rectangle 4">
            <a:extLst>
              <a:ext uri="{FF2B5EF4-FFF2-40B4-BE49-F238E27FC236}">
                <a16:creationId xmlns:a16="http://schemas.microsoft.com/office/drawing/2014/main" id="{C2336BE1-26B0-49FB-82BF-5D1E28F68D03}"/>
              </a:ext>
            </a:extLst>
          </p:cNvPr>
          <p:cNvSpPr txBox="1">
            <a:spLocks noChangeArrowheads="1"/>
          </p:cNvSpPr>
          <p:nvPr/>
        </p:nvSpPr>
        <p:spPr bwMode="auto">
          <a:xfrm>
            <a:off x="285750" y="571500"/>
            <a:ext cx="7750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7" rIns="91437" bIns="45717">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a:solidFill>
                  <a:srgbClr val="7889FB"/>
                </a:solidFill>
                <a:cs typeface="Arial" panose="020B0604020202020204" pitchFamily="34" charset="0"/>
                <a:sym typeface="Arial" panose="020B0604020202020204" pitchFamily="34" charset="0"/>
              </a:rPr>
              <a:t>Thinking Through Mobile Management and Security</a:t>
            </a:r>
          </a:p>
        </p:txBody>
      </p:sp>
    </p:spTree>
    <p:extLst>
      <p:ext uri="{BB962C8B-B14F-4D97-AF65-F5344CB8AC3E}">
        <p14:creationId xmlns:p14="http://schemas.microsoft.com/office/powerpoint/2010/main" val="382136101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FAC5CC4-D440-40A1-AEFD-C77D84DD5EF8}"/>
              </a:ext>
            </a:extLst>
          </p:cNvPr>
          <p:cNvSpPr>
            <a:spLocks noGrp="1"/>
          </p:cNvSpPr>
          <p:nvPr>
            <p:ph type="title"/>
          </p:nvPr>
        </p:nvSpPr>
        <p:spPr>
          <a:xfrm>
            <a:off x="455613" y="228600"/>
            <a:ext cx="8229600" cy="487363"/>
          </a:xfrm>
        </p:spPr>
        <p:txBody>
          <a:bodyPr/>
          <a:lstStyle/>
          <a:p>
            <a:pPr eaLnBrk="1" hangingPunct="1"/>
            <a:r>
              <a:rPr lang="en-US" altLang="en-US" sz="2800"/>
              <a:t>Getting Started with Mobile Security Solutions…</a:t>
            </a:r>
          </a:p>
        </p:txBody>
      </p:sp>
      <p:sp>
        <p:nvSpPr>
          <p:cNvPr id="3" name="AutoShape 28">
            <a:extLst>
              <a:ext uri="{FF2B5EF4-FFF2-40B4-BE49-F238E27FC236}">
                <a16:creationId xmlns:a16="http://schemas.microsoft.com/office/drawing/2014/main" id="{680054A1-DFC9-40CA-97A7-C37DDA1AE7FF}"/>
              </a:ext>
            </a:extLst>
          </p:cNvPr>
          <p:cNvSpPr>
            <a:spLocks noChangeArrowheads="1"/>
          </p:cNvSpPr>
          <p:nvPr/>
        </p:nvSpPr>
        <p:spPr bwMode="auto">
          <a:xfrm>
            <a:off x="3241675" y="1722438"/>
            <a:ext cx="2660650" cy="4618037"/>
          </a:xfrm>
          <a:prstGeom prst="roundRect">
            <a:avLst>
              <a:gd name="adj" fmla="val 16667"/>
            </a:avLst>
          </a:prstGeom>
          <a:solidFill>
            <a:schemeClr val="bg2">
              <a:lumMod val="75000"/>
            </a:schemeClr>
          </a:solidFill>
          <a:ln>
            <a:noFill/>
          </a:ln>
          <a:effectLst/>
        </p:spPr>
        <p:txBody>
          <a:bodyPr lIns="91437" tIns="45717" rIns="91437" bIns="45717"/>
          <a:lstStyle/>
          <a:p>
            <a:pPr marL="114297" indent="-114297" fontAlgn="auto">
              <a:spcBef>
                <a:spcPts val="0"/>
              </a:spcBef>
              <a:spcAft>
                <a:spcPts val="0"/>
              </a:spcAft>
              <a:buFont typeface="Wingdings" pitchFamily="2" charset="2"/>
              <a:buChar char="§"/>
              <a:defRPr/>
            </a:pPr>
            <a:endParaRPr lang="en-US" kern="0" dirty="0">
              <a:solidFill>
                <a:sysClr val="windowText" lastClr="000000"/>
              </a:solidFill>
              <a:latin typeface="Arial"/>
              <a:cs typeface="Arial" pitchFamily="34" charset="0"/>
            </a:endParaRPr>
          </a:p>
        </p:txBody>
      </p:sp>
      <p:sp>
        <p:nvSpPr>
          <p:cNvPr id="4" name="AutoShape 28">
            <a:extLst>
              <a:ext uri="{FF2B5EF4-FFF2-40B4-BE49-F238E27FC236}">
                <a16:creationId xmlns:a16="http://schemas.microsoft.com/office/drawing/2014/main" id="{8BC9D110-6636-4346-9763-85BFB7C13AF8}"/>
              </a:ext>
            </a:extLst>
          </p:cNvPr>
          <p:cNvSpPr>
            <a:spLocks noChangeArrowheads="1"/>
          </p:cNvSpPr>
          <p:nvPr/>
        </p:nvSpPr>
        <p:spPr bwMode="auto">
          <a:xfrm>
            <a:off x="195263" y="1709738"/>
            <a:ext cx="2660650" cy="4618037"/>
          </a:xfrm>
          <a:prstGeom prst="roundRect">
            <a:avLst>
              <a:gd name="adj" fmla="val 16667"/>
            </a:avLst>
          </a:prstGeom>
          <a:solidFill>
            <a:schemeClr val="bg2">
              <a:lumMod val="75000"/>
            </a:schemeClr>
          </a:solidFill>
          <a:ln>
            <a:noFill/>
          </a:ln>
          <a:effectLst/>
        </p:spPr>
        <p:txBody>
          <a:bodyPr lIns="91437" tIns="45717" rIns="91437" bIns="45717"/>
          <a:lstStyle/>
          <a:p>
            <a:pPr marL="114297" indent="-114297" fontAlgn="auto">
              <a:spcBef>
                <a:spcPts val="0"/>
              </a:spcBef>
              <a:spcAft>
                <a:spcPts val="0"/>
              </a:spcAft>
              <a:buFont typeface="Wingdings" pitchFamily="2" charset="2"/>
              <a:buChar char="§"/>
              <a:defRPr/>
            </a:pPr>
            <a:endParaRPr lang="en-US" kern="0" dirty="0">
              <a:solidFill>
                <a:sysClr val="windowText" lastClr="000000"/>
              </a:solidFill>
              <a:latin typeface="Arial"/>
              <a:cs typeface="Arial" pitchFamily="34" charset="0"/>
            </a:endParaRPr>
          </a:p>
        </p:txBody>
      </p:sp>
      <p:sp>
        <p:nvSpPr>
          <p:cNvPr id="5" name="AutoShape 28">
            <a:extLst>
              <a:ext uri="{FF2B5EF4-FFF2-40B4-BE49-F238E27FC236}">
                <a16:creationId xmlns:a16="http://schemas.microsoft.com/office/drawing/2014/main" id="{6AA65FB3-F31D-42D2-934B-CC0E1D68E455}"/>
              </a:ext>
            </a:extLst>
          </p:cNvPr>
          <p:cNvSpPr>
            <a:spLocks noChangeArrowheads="1"/>
          </p:cNvSpPr>
          <p:nvPr/>
        </p:nvSpPr>
        <p:spPr bwMode="auto">
          <a:xfrm>
            <a:off x="6253163" y="1709738"/>
            <a:ext cx="2660650" cy="4618037"/>
          </a:xfrm>
          <a:prstGeom prst="roundRect">
            <a:avLst>
              <a:gd name="adj" fmla="val 16667"/>
            </a:avLst>
          </a:prstGeom>
          <a:solidFill>
            <a:schemeClr val="bg2">
              <a:lumMod val="75000"/>
            </a:schemeClr>
          </a:solidFill>
          <a:ln>
            <a:noFill/>
          </a:ln>
          <a:effectLst/>
        </p:spPr>
        <p:txBody>
          <a:bodyPr lIns="91437" tIns="45717" rIns="91437" bIns="45717"/>
          <a:lstStyle/>
          <a:p>
            <a:pPr marL="114297" indent="-114297" fontAlgn="auto">
              <a:spcBef>
                <a:spcPts val="0"/>
              </a:spcBef>
              <a:spcAft>
                <a:spcPts val="0"/>
              </a:spcAft>
              <a:buFont typeface="Wingdings" pitchFamily="2" charset="2"/>
              <a:buChar char="§"/>
              <a:defRPr/>
            </a:pPr>
            <a:endParaRPr lang="en-US" kern="0" dirty="0">
              <a:solidFill>
                <a:srgbClr val="FFFFFF"/>
              </a:solidFill>
              <a:latin typeface="Arial"/>
              <a:cs typeface="Arial" pitchFamily="34" charset="0"/>
            </a:endParaRPr>
          </a:p>
        </p:txBody>
      </p:sp>
      <p:sp>
        <p:nvSpPr>
          <p:cNvPr id="6" name="Rectangle 24">
            <a:extLst>
              <a:ext uri="{FF2B5EF4-FFF2-40B4-BE49-F238E27FC236}">
                <a16:creationId xmlns:a16="http://schemas.microsoft.com/office/drawing/2014/main" id="{0E6648E3-3E47-4E04-B14A-4693C114236D}"/>
              </a:ext>
            </a:extLst>
          </p:cNvPr>
          <p:cNvSpPr>
            <a:spLocks noChangeArrowheads="1"/>
          </p:cNvSpPr>
          <p:nvPr/>
        </p:nvSpPr>
        <p:spPr bwMode="auto">
          <a:xfrm>
            <a:off x="204788" y="1963738"/>
            <a:ext cx="2522537" cy="4340225"/>
          </a:xfrm>
          <a:prstGeom prst="rect">
            <a:avLst/>
          </a:prstGeom>
          <a:noFill/>
          <a:ln>
            <a:noFill/>
          </a:ln>
          <a:effectLst/>
          <a:extLst/>
        </p:spPr>
        <p:txBody>
          <a:bodyPr lIns="91437" tIns="45717" rIns="91437" bIns="45717">
            <a:spAutoFit/>
          </a:bodyPr>
          <a:lstStyle/>
          <a:p>
            <a:pPr fontAlgn="auto">
              <a:spcBef>
                <a:spcPts val="0"/>
              </a:spcBef>
              <a:spcAft>
                <a:spcPts val="0"/>
              </a:spcAft>
              <a:defRPr/>
            </a:pPr>
            <a:endParaRPr lang="en-US" kern="0" dirty="0">
              <a:solidFill>
                <a:srgbClr val="FFFFFF"/>
              </a:solidFill>
              <a:latin typeface="Trebuchet MS" pitchFamily="34" charset="0"/>
              <a:cs typeface="Arial" pitchFamily="34" charset="0"/>
            </a:endParaRPr>
          </a:p>
          <a:p>
            <a:pPr fontAlgn="auto">
              <a:spcBef>
                <a:spcPts val="0"/>
              </a:spcBef>
              <a:spcAft>
                <a:spcPts val="0"/>
              </a:spcAft>
              <a:defRPr/>
            </a:pPr>
            <a:r>
              <a:rPr lang="en-US" kern="0" dirty="0">
                <a:solidFill>
                  <a:srgbClr val="FFFFFF"/>
                </a:solidFill>
                <a:latin typeface="Trebuchet MS" pitchFamily="34" charset="0"/>
                <a:cs typeface="Arial" pitchFamily="34" charset="0"/>
              </a:rPr>
              <a:t>Business Need:</a:t>
            </a:r>
          </a:p>
          <a:p>
            <a:pPr fontAlgn="auto">
              <a:spcBef>
                <a:spcPts val="0"/>
              </a:spcBef>
              <a:spcAft>
                <a:spcPts val="0"/>
              </a:spcAft>
              <a:defRPr/>
            </a:pPr>
            <a:r>
              <a:rPr lang="en-US" sz="1200" kern="0" dirty="0">
                <a:solidFill>
                  <a:srgbClr val="FFFFFF"/>
                </a:solidFill>
                <a:latin typeface="Arial"/>
                <a:cs typeface="Arial" pitchFamily="34" charset="0"/>
              </a:rPr>
              <a:t>Protect Data &amp; Applications on the Device</a:t>
            </a:r>
          </a:p>
          <a:p>
            <a:pPr fontAlgn="auto">
              <a:spcBef>
                <a:spcPts val="0"/>
              </a:spcBef>
              <a:spcAft>
                <a:spcPts val="0"/>
              </a:spcAft>
              <a:defRPr/>
            </a:pPr>
            <a:endParaRPr lang="en-US" sz="1200" kern="0" dirty="0">
              <a:solidFill>
                <a:srgbClr val="FFFFFF"/>
              </a:solidFill>
              <a:latin typeface="Arial"/>
              <a:cs typeface="Arial" pitchFamily="34" charset="0"/>
            </a:endParaRPr>
          </a:p>
          <a:p>
            <a:pPr marL="285741" indent="-285741" fontAlgn="auto">
              <a:spcBef>
                <a:spcPts val="0"/>
              </a:spcBef>
              <a:spcAft>
                <a:spcPts val="0"/>
              </a:spcAft>
              <a:buFont typeface="Wingdings" pitchFamily="2" charset="2"/>
              <a:buChar char="Ø"/>
              <a:defRPr/>
            </a:pPr>
            <a:r>
              <a:rPr lang="en-US" sz="1200" kern="0" dirty="0">
                <a:solidFill>
                  <a:srgbClr val="FFFFFF"/>
                </a:solidFill>
                <a:latin typeface="Calibri" pitchFamily="34" charset="0"/>
                <a:cs typeface="Calibri" pitchFamily="34" charset="0"/>
              </a:rPr>
              <a:t>Prevent Loss or Leakage of Enterprise Data</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Wipe</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Local Data Encryption</a:t>
            </a:r>
          </a:p>
          <a:p>
            <a:pPr marL="285741" indent="-285741" fontAlgn="auto">
              <a:spcBef>
                <a:spcPts val="0"/>
              </a:spcBef>
              <a:spcAft>
                <a:spcPts val="0"/>
              </a:spcAft>
              <a:buFont typeface="Wingdings" pitchFamily="2" charset="2"/>
              <a:buChar char="Ø"/>
              <a:defRPr/>
            </a:pPr>
            <a:r>
              <a:rPr lang="en-US" sz="1200" kern="0" dirty="0">
                <a:solidFill>
                  <a:srgbClr val="FFFFFF"/>
                </a:solidFill>
                <a:latin typeface="Calibri" pitchFamily="34" charset="0"/>
                <a:cs typeface="Calibri" pitchFamily="34" charset="0"/>
              </a:rPr>
              <a:t>Protect Access to the Device</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Device lock</a:t>
            </a:r>
          </a:p>
          <a:p>
            <a:pPr marL="285741" indent="-285741" fontAlgn="auto">
              <a:spcBef>
                <a:spcPts val="0"/>
              </a:spcBef>
              <a:spcAft>
                <a:spcPts val="0"/>
              </a:spcAft>
              <a:buFont typeface="Wingdings" pitchFamily="2" charset="2"/>
              <a:buChar char="Ø"/>
              <a:defRPr/>
            </a:pPr>
            <a:r>
              <a:rPr lang="en-US" sz="1200" kern="0" dirty="0">
                <a:solidFill>
                  <a:srgbClr val="FFFFFF"/>
                </a:solidFill>
                <a:latin typeface="Calibri" pitchFamily="34" charset="0"/>
                <a:cs typeface="Calibri" pitchFamily="34" charset="0"/>
              </a:rPr>
              <a:t>Mitigate exposure to vulnerabilities</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Anti-malware</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Push updates</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Detect jailbreak</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Detect non-compliance</a:t>
            </a:r>
          </a:p>
          <a:p>
            <a:pPr marL="285741" indent="-285741" fontAlgn="auto">
              <a:spcBef>
                <a:spcPts val="0"/>
              </a:spcBef>
              <a:spcAft>
                <a:spcPts val="0"/>
              </a:spcAft>
              <a:buFont typeface="Wingdings" pitchFamily="2" charset="2"/>
              <a:buChar char="Ø"/>
              <a:defRPr/>
            </a:pPr>
            <a:r>
              <a:rPr lang="en-US" sz="1200" kern="0" dirty="0">
                <a:solidFill>
                  <a:srgbClr val="FFFFFF"/>
                </a:solidFill>
                <a:latin typeface="Calibri" pitchFamily="34" charset="0"/>
                <a:cs typeface="Calibri" pitchFamily="34" charset="0"/>
              </a:rPr>
              <a:t>Protect Access to Apps</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App disable</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User authentication</a:t>
            </a:r>
          </a:p>
          <a:p>
            <a:pPr marL="285741" indent="-285741" fontAlgn="auto">
              <a:spcBef>
                <a:spcPts val="0"/>
              </a:spcBef>
              <a:spcAft>
                <a:spcPts val="0"/>
              </a:spcAft>
              <a:buFont typeface="Wingdings" pitchFamily="2" charset="2"/>
              <a:buChar char="Ø"/>
              <a:defRPr/>
            </a:pPr>
            <a:r>
              <a:rPr lang="en-US" sz="1200" kern="0" dirty="0">
                <a:solidFill>
                  <a:srgbClr val="FFFFFF"/>
                </a:solidFill>
                <a:latin typeface="Calibri" pitchFamily="34" charset="0"/>
                <a:cs typeface="Calibri" pitchFamily="34" charset="0"/>
              </a:rPr>
              <a:t>Enforce Corporate Policies</a:t>
            </a:r>
          </a:p>
          <a:p>
            <a:pPr marL="285741" indent="-285741" fontAlgn="auto">
              <a:spcBef>
                <a:spcPts val="0"/>
              </a:spcBef>
              <a:spcAft>
                <a:spcPts val="0"/>
              </a:spcAft>
              <a:buFont typeface="Wingdings" pitchFamily="2" charset="2"/>
              <a:buChar char="Ø"/>
              <a:defRPr/>
            </a:pPr>
            <a:endParaRPr lang="en-US" sz="1200" kern="0" dirty="0">
              <a:solidFill>
                <a:srgbClr val="FFFFFF"/>
              </a:solidFill>
              <a:latin typeface="Calibri" pitchFamily="34" charset="0"/>
              <a:cs typeface="Calibri" pitchFamily="34" charset="0"/>
            </a:endParaRPr>
          </a:p>
        </p:txBody>
      </p:sp>
      <p:pic>
        <p:nvPicPr>
          <p:cNvPr id="35847" name="Picture 27">
            <a:extLst>
              <a:ext uri="{FF2B5EF4-FFF2-40B4-BE49-F238E27FC236}">
                <a16:creationId xmlns:a16="http://schemas.microsoft.com/office/drawing/2014/main" id="{7E72E625-95C3-48DE-A9A4-4ACDC0708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12913"/>
            <a:ext cx="944563" cy="785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48" name="Picture 27">
            <a:extLst>
              <a:ext uri="{FF2B5EF4-FFF2-40B4-BE49-F238E27FC236}">
                <a16:creationId xmlns:a16="http://schemas.microsoft.com/office/drawing/2014/main" id="{D07CC360-71F9-48F0-8D4A-8AD24815C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825" y="1727200"/>
            <a:ext cx="944563" cy="785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49" name="Picture 27">
            <a:extLst>
              <a:ext uri="{FF2B5EF4-FFF2-40B4-BE49-F238E27FC236}">
                <a16:creationId xmlns:a16="http://schemas.microsoft.com/office/drawing/2014/main" id="{74897FE3-366C-45D2-97AF-90AFCF6D4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9725" y="1711325"/>
            <a:ext cx="944563" cy="785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24">
            <a:extLst>
              <a:ext uri="{FF2B5EF4-FFF2-40B4-BE49-F238E27FC236}">
                <a16:creationId xmlns:a16="http://schemas.microsoft.com/office/drawing/2014/main" id="{373BE925-1521-47C6-AA25-65BAE4E82B70}"/>
              </a:ext>
            </a:extLst>
          </p:cNvPr>
          <p:cNvSpPr>
            <a:spLocks noChangeArrowheads="1"/>
          </p:cNvSpPr>
          <p:nvPr/>
        </p:nvSpPr>
        <p:spPr bwMode="auto">
          <a:xfrm>
            <a:off x="3232150" y="1957388"/>
            <a:ext cx="2522538" cy="4340225"/>
          </a:xfrm>
          <a:prstGeom prst="rect">
            <a:avLst/>
          </a:prstGeom>
          <a:noFill/>
          <a:ln>
            <a:noFill/>
          </a:ln>
          <a:effectLst/>
          <a:extLst/>
        </p:spPr>
        <p:txBody>
          <a:bodyPr lIns="91437" tIns="45717" rIns="91437" bIns="45717">
            <a:spAutoFit/>
          </a:bodyPr>
          <a:lstStyle/>
          <a:p>
            <a:pPr fontAlgn="auto">
              <a:spcBef>
                <a:spcPts val="0"/>
              </a:spcBef>
              <a:spcAft>
                <a:spcPts val="0"/>
              </a:spcAft>
              <a:defRPr/>
            </a:pPr>
            <a:endParaRPr lang="en-US" kern="0" dirty="0">
              <a:solidFill>
                <a:srgbClr val="FFFFFF"/>
              </a:solidFill>
              <a:latin typeface="Trebuchet MS" pitchFamily="34" charset="0"/>
              <a:cs typeface="Arial" pitchFamily="34" charset="0"/>
            </a:endParaRPr>
          </a:p>
          <a:p>
            <a:pPr fontAlgn="auto">
              <a:spcBef>
                <a:spcPts val="0"/>
              </a:spcBef>
              <a:spcAft>
                <a:spcPts val="0"/>
              </a:spcAft>
              <a:defRPr/>
            </a:pPr>
            <a:r>
              <a:rPr lang="en-US" kern="0" dirty="0">
                <a:solidFill>
                  <a:srgbClr val="FFFFFF"/>
                </a:solidFill>
                <a:latin typeface="Trebuchet MS" pitchFamily="34" charset="0"/>
                <a:cs typeface="Arial" pitchFamily="34" charset="0"/>
              </a:rPr>
              <a:t>Business Need:</a:t>
            </a:r>
          </a:p>
          <a:p>
            <a:pPr fontAlgn="auto">
              <a:spcBef>
                <a:spcPts val="0"/>
              </a:spcBef>
              <a:spcAft>
                <a:spcPts val="0"/>
              </a:spcAft>
              <a:defRPr/>
            </a:pPr>
            <a:r>
              <a:rPr lang="en-US" sz="1200" kern="0" dirty="0">
                <a:solidFill>
                  <a:srgbClr val="FFFFFF"/>
                </a:solidFill>
                <a:latin typeface="Arial"/>
                <a:cs typeface="Arial" pitchFamily="34" charset="0"/>
              </a:rPr>
              <a:t>Protect Enterprise Systems &amp; Deliver Secure Access</a:t>
            </a:r>
          </a:p>
          <a:p>
            <a:pPr fontAlgn="auto">
              <a:spcBef>
                <a:spcPts val="0"/>
              </a:spcBef>
              <a:spcAft>
                <a:spcPts val="0"/>
              </a:spcAft>
              <a:defRPr/>
            </a:pPr>
            <a:endParaRPr lang="en-US" sz="1200" kern="0" dirty="0">
              <a:solidFill>
                <a:srgbClr val="FFFFFF"/>
              </a:solidFill>
              <a:latin typeface="Arial"/>
              <a:cs typeface="Arial" pitchFamily="34" charset="0"/>
            </a:endParaRPr>
          </a:p>
          <a:p>
            <a:pPr marL="285741" indent="-285741" fontAlgn="auto">
              <a:spcBef>
                <a:spcPts val="0"/>
              </a:spcBef>
              <a:spcAft>
                <a:spcPts val="0"/>
              </a:spcAft>
              <a:buFont typeface="Wingdings" pitchFamily="2" charset="2"/>
              <a:buChar char="Ø"/>
              <a:defRPr/>
            </a:pPr>
            <a:r>
              <a:rPr lang="en-US" sz="1200" kern="0" dirty="0">
                <a:solidFill>
                  <a:srgbClr val="FFFFFF"/>
                </a:solidFill>
                <a:latin typeface="Calibri" pitchFamily="34" charset="0"/>
                <a:cs typeface="Calibri" pitchFamily="34" charset="0"/>
              </a:rPr>
              <a:t>Provide secure access to enterprise systems</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VPN</a:t>
            </a:r>
          </a:p>
          <a:p>
            <a:pPr marL="285741" indent="-285741" fontAlgn="auto">
              <a:spcBef>
                <a:spcPts val="0"/>
              </a:spcBef>
              <a:spcAft>
                <a:spcPts val="0"/>
              </a:spcAft>
              <a:buFont typeface="Wingdings" pitchFamily="2" charset="2"/>
              <a:buChar char="Ø"/>
              <a:defRPr/>
            </a:pPr>
            <a:r>
              <a:rPr lang="en-US" sz="1200" kern="0" dirty="0">
                <a:solidFill>
                  <a:srgbClr val="FFFFFF"/>
                </a:solidFill>
                <a:latin typeface="Calibri" pitchFamily="34" charset="0"/>
                <a:cs typeface="Calibri" pitchFamily="34" charset="0"/>
              </a:rPr>
              <a:t>Prevent unauthorized access to enterprise systems</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Identity</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Certificate management</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Authentication</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Authorization</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Audit</a:t>
            </a:r>
          </a:p>
          <a:p>
            <a:pPr marL="285741" indent="-285741" fontAlgn="auto">
              <a:spcBef>
                <a:spcPts val="0"/>
              </a:spcBef>
              <a:spcAft>
                <a:spcPts val="0"/>
              </a:spcAft>
              <a:buFont typeface="Wingdings" pitchFamily="2" charset="2"/>
              <a:buChar char="Ø"/>
              <a:defRPr/>
            </a:pPr>
            <a:r>
              <a:rPr lang="en-US" sz="1200" kern="0" dirty="0">
                <a:solidFill>
                  <a:srgbClr val="FFFFFF"/>
                </a:solidFill>
                <a:latin typeface="Calibri" pitchFamily="34" charset="0"/>
                <a:cs typeface="Calibri" pitchFamily="34" charset="0"/>
              </a:rPr>
              <a:t>Protect users from Internet borne threats</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Threat protection</a:t>
            </a:r>
          </a:p>
          <a:p>
            <a:pPr marL="285741" indent="-285741" fontAlgn="auto">
              <a:spcBef>
                <a:spcPts val="0"/>
              </a:spcBef>
              <a:spcAft>
                <a:spcPts val="0"/>
              </a:spcAft>
              <a:buFont typeface="Wingdings" pitchFamily="2" charset="2"/>
              <a:buChar char="Ø"/>
              <a:defRPr/>
            </a:pPr>
            <a:r>
              <a:rPr lang="en-US" sz="1200" kern="0" dirty="0">
                <a:solidFill>
                  <a:srgbClr val="FFFFFF"/>
                </a:solidFill>
                <a:latin typeface="Calibri" pitchFamily="34" charset="0"/>
                <a:cs typeface="Calibri" pitchFamily="34" charset="0"/>
              </a:rPr>
              <a:t>Enforce Corporate Policies</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Anomaly Detection</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Security challenges for access to sensitive data </a:t>
            </a:r>
          </a:p>
        </p:txBody>
      </p:sp>
      <p:sp>
        <p:nvSpPr>
          <p:cNvPr id="11" name="Rectangle 24">
            <a:extLst>
              <a:ext uri="{FF2B5EF4-FFF2-40B4-BE49-F238E27FC236}">
                <a16:creationId xmlns:a16="http://schemas.microsoft.com/office/drawing/2014/main" id="{25C3EE4C-2514-4D02-B464-7CAC72790969}"/>
              </a:ext>
            </a:extLst>
          </p:cNvPr>
          <p:cNvSpPr>
            <a:spLocks noChangeArrowheads="1"/>
          </p:cNvSpPr>
          <p:nvPr/>
        </p:nvSpPr>
        <p:spPr bwMode="auto">
          <a:xfrm>
            <a:off x="6243638" y="1951038"/>
            <a:ext cx="2522537" cy="4708525"/>
          </a:xfrm>
          <a:prstGeom prst="rect">
            <a:avLst/>
          </a:prstGeom>
          <a:noFill/>
          <a:ln>
            <a:noFill/>
          </a:ln>
          <a:effectLst/>
          <a:extLst/>
        </p:spPr>
        <p:txBody>
          <a:bodyPr lIns="91437" tIns="45717" rIns="91437" bIns="45717">
            <a:spAutoFit/>
          </a:bodyPr>
          <a:lstStyle/>
          <a:p>
            <a:pPr fontAlgn="auto">
              <a:spcBef>
                <a:spcPts val="0"/>
              </a:spcBef>
              <a:spcAft>
                <a:spcPts val="0"/>
              </a:spcAft>
              <a:defRPr/>
            </a:pPr>
            <a:endParaRPr lang="en-US" kern="0" dirty="0">
              <a:solidFill>
                <a:srgbClr val="FFFFFF"/>
              </a:solidFill>
              <a:latin typeface="Trebuchet MS" pitchFamily="34" charset="0"/>
              <a:cs typeface="Arial" pitchFamily="34" charset="0"/>
            </a:endParaRPr>
          </a:p>
          <a:p>
            <a:pPr fontAlgn="auto">
              <a:spcBef>
                <a:spcPts val="0"/>
              </a:spcBef>
              <a:spcAft>
                <a:spcPts val="0"/>
              </a:spcAft>
              <a:defRPr/>
            </a:pPr>
            <a:r>
              <a:rPr lang="en-US" kern="0" dirty="0">
                <a:solidFill>
                  <a:srgbClr val="FFFFFF"/>
                </a:solidFill>
                <a:latin typeface="Trebuchet MS" pitchFamily="34" charset="0"/>
                <a:cs typeface="Arial" pitchFamily="34" charset="0"/>
              </a:rPr>
              <a:t>Business Need:</a:t>
            </a:r>
          </a:p>
          <a:p>
            <a:pPr fontAlgn="auto">
              <a:spcBef>
                <a:spcPts val="0"/>
              </a:spcBef>
              <a:spcAft>
                <a:spcPts val="0"/>
              </a:spcAft>
              <a:defRPr/>
            </a:pPr>
            <a:r>
              <a:rPr lang="en-US" sz="1200" kern="0" dirty="0">
                <a:solidFill>
                  <a:srgbClr val="FFFFFF"/>
                </a:solidFill>
                <a:latin typeface="Arial"/>
                <a:cs typeface="Arial" pitchFamily="34" charset="0"/>
              </a:rPr>
              <a:t>Build, Test and Run Secure Mobile Apps</a:t>
            </a:r>
          </a:p>
          <a:p>
            <a:pPr fontAlgn="auto">
              <a:spcBef>
                <a:spcPts val="0"/>
              </a:spcBef>
              <a:spcAft>
                <a:spcPts val="0"/>
              </a:spcAft>
              <a:defRPr/>
            </a:pPr>
            <a:endParaRPr lang="en-US" sz="1200" kern="0" dirty="0">
              <a:solidFill>
                <a:srgbClr val="FFFFFF"/>
              </a:solidFill>
              <a:latin typeface="Arial"/>
              <a:cs typeface="Arial" pitchFamily="34" charset="0"/>
            </a:endParaRPr>
          </a:p>
          <a:p>
            <a:pPr marL="285741" indent="-285741" fontAlgn="auto">
              <a:spcBef>
                <a:spcPts val="0"/>
              </a:spcBef>
              <a:spcAft>
                <a:spcPts val="0"/>
              </a:spcAft>
              <a:buFont typeface="Wingdings" pitchFamily="2" charset="2"/>
              <a:buChar char="Ø"/>
              <a:defRPr/>
            </a:pPr>
            <a:r>
              <a:rPr lang="en-US" sz="1200" kern="0" dirty="0">
                <a:solidFill>
                  <a:srgbClr val="FFFFFF"/>
                </a:solidFill>
                <a:latin typeface="Calibri" pitchFamily="34" charset="0"/>
                <a:cs typeface="Calibri" pitchFamily="34" charset="0"/>
              </a:rPr>
              <a:t>Enforce Corporate Development Best Practices</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Development tools enforcing security policies</a:t>
            </a:r>
          </a:p>
          <a:p>
            <a:pPr marL="285741" indent="-285741" fontAlgn="auto">
              <a:spcBef>
                <a:spcPts val="0"/>
              </a:spcBef>
              <a:spcAft>
                <a:spcPts val="0"/>
              </a:spcAft>
              <a:buFont typeface="Wingdings" pitchFamily="2" charset="2"/>
              <a:buChar char="Ø"/>
              <a:defRPr/>
            </a:pPr>
            <a:r>
              <a:rPr lang="en-US" sz="1200" kern="0" dirty="0">
                <a:solidFill>
                  <a:srgbClr val="FFFFFF"/>
                </a:solidFill>
                <a:latin typeface="Calibri" pitchFamily="34" charset="0"/>
                <a:cs typeface="Calibri" pitchFamily="34" charset="0"/>
              </a:rPr>
              <a:t>Testing mobile apps for exposure to threats</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Penetration Testing</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Vulnerability Testing</a:t>
            </a:r>
          </a:p>
          <a:p>
            <a:pPr marL="285741" indent="-285741" fontAlgn="auto">
              <a:spcBef>
                <a:spcPts val="0"/>
              </a:spcBef>
              <a:spcAft>
                <a:spcPts val="0"/>
              </a:spcAft>
              <a:buFont typeface="Wingdings" pitchFamily="2" charset="2"/>
              <a:buChar char="Ø"/>
              <a:defRPr/>
            </a:pPr>
            <a:r>
              <a:rPr lang="en-US" sz="1200" kern="0" dirty="0">
                <a:solidFill>
                  <a:srgbClr val="FFFFFF"/>
                </a:solidFill>
                <a:latin typeface="Calibri" pitchFamily="34" charset="0"/>
                <a:cs typeface="Calibri" pitchFamily="34" charset="0"/>
              </a:rPr>
              <a:t>Provide Offline Access</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Encrypted Local Storage of Credentials</a:t>
            </a:r>
          </a:p>
          <a:p>
            <a:pPr marL="285741" indent="-285741" fontAlgn="auto">
              <a:spcBef>
                <a:spcPts val="0"/>
              </a:spcBef>
              <a:spcAft>
                <a:spcPts val="0"/>
              </a:spcAft>
              <a:buFont typeface="Wingdings" pitchFamily="2" charset="2"/>
              <a:buChar char="Ø"/>
              <a:defRPr/>
            </a:pPr>
            <a:r>
              <a:rPr lang="en-US" sz="1200" kern="0" dirty="0">
                <a:solidFill>
                  <a:srgbClr val="FFFFFF"/>
                </a:solidFill>
                <a:latin typeface="Calibri" pitchFamily="34" charset="0"/>
                <a:cs typeface="Calibri" pitchFamily="34" charset="0"/>
              </a:rPr>
              <a:t>Deliver mobile apps securely</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Enterprise App Store</a:t>
            </a:r>
          </a:p>
          <a:p>
            <a:pPr marL="285741" indent="-285741" fontAlgn="auto">
              <a:spcBef>
                <a:spcPts val="0"/>
              </a:spcBef>
              <a:spcAft>
                <a:spcPts val="0"/>
              </a:spcAft>
              <a:buFont typeface="Wingdings" pitchFamily="2" charset="2"/>
              <a:buChar char="Ø"/>
              <a:defRPr/>
            </a:pPr>
            <a:r>
              <a:rPr lang="en-US" sz="1200" kern="0" dirty="0">
                <a:solidFill>
                  <a:srgbClr val="FFFFFF"/>
                </a:solidFill>
                <a:latin typeface="Calibri" pitchFamily="34" charset="0"/>
                <a:cs typeface="Calibri" pitchFamily="34" charset="0"/>
              </a:rPr>
              <a:t>Prevent usage of compromised apps</a:t>
            </a:r>
          </a:p>
          <a:p>
            <a:pPr marL="742928" lvl="1" indent="-285741" fontAlgn="auto">
              <a:spcBef>
                <a:spcPts val="0"/>
              </a:spcBef>
              <a:spcAft>
                <a:spcPts val="0"/>
              </a:spcAft>
              <a:buFont typeface="Wingdings" pitchFamily="2" charset="2"/>
              <a:buChar char="q"/>
              <a:defRPr/>
            </a:pPr>
            <a:r>
              <a:rPr lang="en-US" sz="1200" kern="0" dirty="0">
                <a:solidFill>
                  <a:srgbClr val="FFFFFF"/>
                </a:solidFill>
                <a:latin typeface="Calibri" pitchFamily="34" charset="0"/>
                <a:cs typeface="Calibri" pitchFamily="34" charset="0"/>
              </a:rPr>
              <a:t>Detect and disable compromised apps</a:t>
            </a:r>
          </a:p>
          <a:p>
            <a:pPr marL="742928" lvl="1" indent="-285741" fontAlgn="auto">
              <a:spcBef>
                <a:spcPts val="0"/>
              </a:spcBef>
              <a:spcAft>
                <a:spcPts val="0"/>
              </a:spcAft>
              <a:buFont typeface="Wingdings" pitchFamily="2" charset="2"/>
              <a:buChar char="q"/>
              <a:defRPr/>
            </a:pPr>
            <a:endParaRPr lang="en-US" sz="1200" kern="0" dirty="0">
              <a:solidFill>
                <a:srgbClr val="FFFFFF"/>
              </a:solidFill>
              <a:latin typeface="Calibri" pitchFamily="34" charset="0"/>
              <a:cs typeface="Calibri" pitchFamily="34" charset="0"/>
            </a:endParaRPr>
          </a:p>
        </p:txBody>
      </p:sp>
      <p:sp>
        <p:nvSpPr>
          <p:cNvPr id="35852" name="TextBox 6">
            <a:extLst>
              <a:ext uri="{FF2B5EF4-FFF2-40B4-BE49-F238E27FC236}">
                <a16:creationId xmlns:a16="http://schemas.microsoft.com/office/drawing/2014/main" id="{64738D38-AFB2-486B-BBC0-7EE4DB564420}"/>
              </a:ext>
            </a:extLst>
          </p:cNvPr>
          <p:cNvSpPr txBox="1">
            <a:spLocks noChangeArrowheads="1"/>
          </p:cNvSpPr>
          <p:nvPr/>
        </p:nvSpPr>
        <p:spPr bwMode="auto">
          <a:xfrm>
            <a:off x="2324100" y="1104900"/>
            <a:ext cx="4494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spAutoFit/>
          </a:bodyPr>
          <a:lstStyle>
            <a:lvl1pPr marL="228600" indent="-10953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900"/>
              </a:spcAft>
              <a:buFontTx/>
              <a:buNone/>
            </a:pPr>
            <a:r>
              <a:rPr lang="en-US" altLang="en-US" sz="2000">
                <a:solidFill>
                  <a:srgbClr val="000000"/>
                </a:solidFill>
                <a:latin typeface="Georgia" panose="02040502050405020303" pitchFamily="18" charset="0"/>
                <a:cs typeface="Arial" panose="020B0604020202020204" pitchFamily="34" charset="0"/>
              </a:rPr>
              <a:t>What are your operational priorities?</a:t>
            </a:r>
          </a:p>
        </p:txBody>
      </p:sp>
    </p:spTree>
    <p:extLst>
      <p:ext uri="{BB962C8B-B14F-4D97-AF65-F5344CB8AC3E}">
        <p14:creationId xmlns:p14="http://schemas.microsoft.com/office/powerpoint/2010/main" val="363628352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AC9AB-4F0C-4A06-AF4F-942AEA7A1316}"/>
              </a:ext>
            </a:extLst>
          </p:cNvPr>
          <p:cNvSpPr>
            <a:spLocks noGrp="1"/>
          </p:cNvSpPr>
          <p:nvPr>
            <p:ph type="title"/>
          </p:nvPr>
        </p:nvSpPr>
        <p:spPr/>
        <p:txBody>
          <a:bodyPr/>
          <a:lstStyle/>
          <a:p>
            <a:r>
              <a:rPr lang="en-US" altLang="en-US" dirty="0">
                <a:latin typeface="Arial" panose="020B0604020202020204" pitchFamily="34" charset="0"/>
              </a:rPr>
              <a:t>Various Security Risks</a:t>
            </a:r>
            <a:endParaRPr lang="en-US" dirty="0"/>
          </a:p>
        </p:txBody>
      </p:sp>
      <p:sp>
        <p:nvSpPr>
          <p:cNvPr id="3" name="Content Placeholder 2">
            <a:extLst>
              <a:ext uri="{FF2B5EF4-FFF2-40B4-BE49-F238E27FC236}">
                <a16:creationId xmlns:a16="http://schemas.microsoft.com/office/drawing/2014/main" id="{FBC53FE8-1E7B-4035-859F-BA597D5FF5E4}"/>
              </a:ext>
            </a:extLst>
          </p:cNvPr>
          <p:cNvSpPr>
            <a:spLocks noGrp="1"/>
          </p:cNvSpPr>
          <p:nvPr>
            <p:ph idx="1"/>
          </p:nvPr>
        </p:nvSpPr>
        <p:spPr/>
        <p:txBody>
          <a:bodyPr/>
          <a:lstStyle/>
          <a:p>
            <a:pPr lvl="1">
              <a:buFont typeface="Arial" panose="020B0604020202020204" pitchFamily="34" charset="0"/>
              <a:buChar char="•"/>
            </a:pPr>
            <a:r>
              <a:rPr lang="en-US" altLang="en-US" dirty="0">
                <a:latin typeface="Arial" panose="020B0604020202020204" pitchFamily="34" charset="0"/>
              </a:rPr>
              <a:t>Physical Security</a:t>
            </a:r>
          </a:p>
          <a:p>
            <a:pPr lvl="1">
              <a:buFont typeface="Arial" panose="020B0604020202020204" pitchFamily="34" charset="0"/>
              <a:buChar char="•"/>
            </a:pPr>
            <a:r>
              <a:rPr lang="en-US" altLang="en-US" dirty="0">
                <a:latin typeface="Arial" panose="020B0604020202020204" pitchFamily="34" charset="0"/>
              </a:rPr>
              <a:t>Communications Security</a:t>
            </a:r>
          </a:p>
          <a:p>
            <a:pPr lvl="1">
              <a:buFont typeface="Arial" panose="020B0604020202020204" pitchFamily="34" charset="0"/>
              <a:buChar char="•"/>
            </a:pPr>
            <a:r>
              <a:rPr lang="en-US" altLang="en-US" dirty="0">
                <a:latin typeface="Arial" panose="020B0604020202020204" pitchFamily="34" charset="0"/>
              </a:rPr>
              <a:t>Emission Security (Electronic Signals)</a:t>
            </a:r>
          </a:p>
          <a:p>
            <a:pPr lvl="1">
              <a:buFont typeface="Arial" panose="020B0604020202020204" pitchFamily="34" charset="0"/>
              <a:buChar char="•"/>
            </a:pPr>
            <a:r>
              <a:rPr lang="en-US" altLang="en-US" dirty="0">
                <a:latin typeface="Arial" panose="020B0604020202020204" pitchFamily="34" charset="0"/>
              </a:rPr>
              <a:t>Computer Security</a:t>
            </a:r>
          </a:p>
          <a:p>
            <a:pPr lvl="1">
              <a:buFont typeface="Arial" panose="020B0604020202020204" pitchFamily="34" charset="0"/>
              <a:buChar char="•"/>
            </a:pPr>
            <a:r>
              <a:rPr lang="en-US" altLang="en-US" dirty="0">
                <a:latin typeface="Arial" panose="020B0604020202020204" pitchFamily="34" charset="0"/>
              </a:rPr>
              <a:t>Network Security</a:t>
            </a:r>
          </a:p>
          <a:p>
            <a:pPr lvl="1">
              <a:buFont typeface="Arial" panose="020B0604020202020204" pitchFamily="34" charset="0"/>
              <a:buChar char="•"/>
            </a:pPr>
            <a:r>
              <a:rPr lang="en-US" altLang="en-US" dirty="0">
                <a:latin typeface="Arial" panose="020B0604020202020204" pitchFamily="34" charset="0"/>
              </a:rPr>
              <a:t>Information Security</a:t>
            </a:r>
          </a:p>
          <a:p>
            <a:endParaRPr lang="en-US" dirty="0"/>
          </a:p>
        </p:txBody>
      </p:sp>
    </p:spTree>
    <p:extLst>
      <p:ext uri="{BB962C8B-B14F-4D97-AF65-F5344CB8AC3E}">
        <p14:creationId xmlns:p14="http://schemas.microsoft.com/office/powerpoint/2010/main" val="1909686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F8191D7-66C5-4289-BC8E-C5BA18FEE9A4}"/>
              </a:ext>
            </a:extLst>
          </p:cNvPr>
          <p:cNvSpPr>
            <a:spLocks noGrp="1" noChangeArrowheads="1"/>
          </p:cNvSpPr>
          <p:nvPr>
            <p:ph type="title"/>
          </p:nvPr>
        </p:nvSpPr>
        <p:spPr/>
        <p:txBody>
          <a:bodyPr/>
          <a:lstStyle/>
          <a:p>
            <a:r>
              <a:rPr lang="en-US" altLang="en-US" sz="3600"/>
              <a:t>Android Security Architecture</a:t>
            </a:r>
          </a:p>
        </p:txBody>
      </p:sp>
      <p:sp>
        <p:nvSpPr>
          <p:cNvPr id="37891" name="Rectangle 3">
            <a:extLst>
              <a:ext uri="{FF2B5EF4-FFF2-40B4-BE49-F238E27FC236}">
                <a16:creationId xmlns:a16="http://schemas.microsoft.com/office/drawing/2014/main" id="{3755DC72-4245-4CE9-8487-F353567F3560}"/>
              </a:ext>
            </a:extLst>
          </p:cNvPr>
          <p:cNvSpPr>
            <a:spLocks noGrp="1" noChangeArrowheads="1"/>
          </p:cNvSpPr>
          <p:nvPr>
            <p:ph type="body" idx="1"/>
          </p:nvPr>
        </p:nvSpPr>
        <p:spPr/>
        <p:txBody>
          <a:bodyPr/>
          <a:lstStyle/>
          <a:p>
            <a:pPr>
              <a:lnSpc>
                <a:spcPct val="80000"/>
              </a:lnSpc>
              <a:buFontTx/>
              <a:buNone/>
            </a:pPr>
            <a:r>
              <a:rPr lang="en-US" altLang="en-US" sz="2400"/>
              <a:t>Security goals</a:t>
            </a:r>
          </a:p>
          <a:p>
            <a:pPr>
              <a:lnSpc>
                <a:spcPct val="80000"/>
              </a:lnSpc>
            </a:pPr>
            <a:r>
              <a:rPr lang="en-US" altLang="en-US" sz="2400"/>
              <a:t>Protect user data </a:t>
            </a:r>
          </a:p>
          <a:p>
            <a:pPr>
              <a:lnSpc>
                <a:spcPct val="80000"/>
              </a:lnSpc>
            </a:pPr>
            <a:r>
              <a:rPr lang="en-US" altLang="en-US" sz="2400"/>
              <a:t>Protect system resources (hardware, software) </a:t>
            </a:r>
          </a:p>
          <a:p>
            <a:pPr>
              <a:lnSpc>
                <a:spcPct val="80000"/>
              </a:lnSpc>
            </a:pPr>
            <a:r>
              <a:rPr lang="en-US" altLang="en-US" sz="2400"/>
              <a:t>Provide application isolation </a:t>
            </a:r>
          </a:p>
          <a:p>
            <a:pPr>
              <a:lnSpc>
                <a:spcPct val="80000"/>
              </a:lnSpc>
              <a:buFontTx/>
              <a:buNone/>
            </a:pPr>
            <a:endParaRPr lang="en-US" altLang="en-US" sz="2400"/>
          </a:p>
          <a:p>
            <a:pPr>
              <a:lnSpc>
                <a:spcPct val="80000"/>
              </a:lnSpc>
              <a:buFontTx/>
              <a:buNone/>
            </a:pPr>
            <a:r>
              <a:rPr lang="en-US" altLang="en-US" sz="2400" b="1"/>
              <a:t>Foundations  of  Android  Security    </a:t>
            </a:r>
            <a:endParaRPr lang="en-US" altLang="en-US" sz="2400"/>
          </a:p>
          <a:p>
            <a:pPr>
              <a:lnSpc>
                <a:spcPct val="80000"/>
              </a:lnSpc>
              <a:buFontTx/>
              <a:buNone/>
            </a:pPr>
            <a:r>
              <a:rPr lang="en-US" altLang="en-US" sz="2400"/>
              <a:t>Application  Isolation  and  Permission Requirement</a:t>
            </a:r>
          </a:p>
          <a:p>
            <a:pPr>
              <a:lnSpc>
                <a:spcPct val="80000"/>
              </a:lnSpc>
            </a:pPr>
            <a:r>
              <a:rPr lang="en-US" altLang="en-US" sz="2400"/>
              <a:t>Mandatory application sandbox for all applications </a:t>
            </a:r>
          </a:p>
          <a:p>
            <a:pPr>
              <a:lnSpc>
                <a:spcPct val="80000"/>
              </a:lnSpc>
            </a:pPr>
            <a:r>
              <a:rPr lang="en-US" altLang="en-US" sz="2400"/>
              <a:t>Secure inter-process communication </a:t>
            </a:r>
          </a:p>
          <a:p>
            <a:pPr>
              <a:lnSpc>
                <a:spcPct val="80000"/>
              </a:lnSpc>
            </a:pPr>
            <a:r>
              <a:rPr lang="en-US" altLang="en-US" sz="2400"/>
              <a:t>System-built and user-defined permissions </a:t>
            </a:r>
          </a:p>
          <a:p>
            <a:pPr>
              <a:lnSpc>
                <a:spcPct val="80000"/>
              </a:lnSpc>
            </a:pPr>
            <a:r>
              <a:rPr lang="en-US" altLang="en-US" sz="2400"/>
              <a:t>Application signing </a:t>
            </a:r>
          </a:p>
        </p:txBody>
      </p:sp>
    </p:spTree>
    <p:extLst>
      <p:ext uri="{BB962C8B-B14F-4D97-AF65-F5344CB8AC3E}">
        <p14:creationId xmlns:p14="http://schemas.microsoft.com/office/powerpoint/2010/main" val="1317483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ndroid System Architecture">
            <a:extLst>
              <a:ext uri="{FF2B5EF4-FFF2-40B4-BE49-F238E27FC236}">
                <a16:creationId xmlns:a16="http://schemas.microsoft.com/office/drawing/2014/main" id="{9F5C7F39-0DEB-4B6C-BBAC-9416EFA99014}"/>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64755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BC2AF4A-F082-4712-AB8E-2EECD6CE854C}"/>
              </a:ext>
            </a:extLst>
          </p:cNvPr>
          <p:cNvSpPr>
            <a:spLocks noGrp="1" noChangeArrowheads="1"/>
          </p:cNvSpPr>
          <p:nvPr>
            <p:ph type="title"/>
          </p:nvPr>
        </p:nvSpPr>
        <p:spPr/>
        <p:txBody>
          <a:bodyPr/>
          <a:lstStyle/>
          <a:p>
            <a:r>
              <a:rPr lang="en-US" altLang="en-US" sz="3600"/>
              <a:t>Android software stack</a:t>
            </a:r>
          </a:p>
        </p:txBody>
      </p:sp>
      <p:sp>
        <p:nvSpPr>
          <p:cNvPr id="39939" name="Rectangle 3">
            <a:extLst>
              <a:ext uri="{FF2B5EF4-FFF2-40B4-BE49-F238E27FC236}">
                <a16:creationId xmlns:a16="http://schemas.microsoft.com/office/drawing/2014/main" id="{5F121E99-E01A-4CE7-88BD-8381D55F7365}"/>
              </a:ext>
            </a:extLst>
          </p:cNvPr>
          <p:cNvSpPr>
            <a:spLocks noGrp="1" noChangeArrowheads="1"/>
          </p:cNvSpPr>
          <p:nvPr>
            <p:ph type="body" idx="1"/>
          </p:nvPr>
        </p:nvSpPr>
        <p:spPr/>
        <p:txBody>
          <a:bodyPr/>
          <a:lstStyle/>
          <a:p>
            <a:pPr>
              <a:lnSpc>
                <a:spcPct val="90000"/>
              </a:lnSpc>
            </a:pPr>
            <a:r>
              <a:rPr lang="en-US" altLang="en-US" sz="2400"/>
              <a:t>Each component assumes that the components below are properly secured.</a:t>
            </a:r>
          </a:p>
          <a:p>
            <a:pPr>
              <a:lnSpc>
                <a:spcPct val="90000"/>
              </a:lnSpc>
            </a:pPr>
            <a:r>
              <a:rPr lang="en-US" altLang="en-US" sz="2400"/>
              <a:t>All code above the Linux Kernel is restricted by the Application Sandbox</a:t>
            </a:r>
          </a:p>
          <a:p>
            <a:pPr>
              <a:lnSpc>
                <a:spcPct val="90000"/>
              </a:lnSpc>
            </a:pPr>
            <a:r>
              <a:rPr lang="en-US" altLang="zh-CN" sz="2400">
                <a:ea typeface="SimSun" panose="02010600030101010101" pitchFamily="2" charset="-122"/>
              </a:rPr>
              <a:t>Linux  kernel  is  responsible sandboxing application </a:t>
            </a:r>
          </a:p>
          <a:p>
            <a:pPr lvl="1">
              <a:lnSpc>
                <a:spcPct val="90000"/>
              </a:lnSpc>
            </a:pPr>
            <a:r>
              <a:rPr lang="en-US" altLang="zh-CN" sz="2000">
                <a:ea typeface="SimSun" panose="02010600030101010101" pitchFamily="2" charset="-122"/>
              </a:rPr>
              <a:t>“mutually distrusting principals”</a:t>
            </a:r>
          </a:p>
          <a:p>
            <a:pPr lvl="1">
              <a:lnSpc>
                <a:spcPct val="90000"/>
              </a:lnSpc>
            </a:pPr>
            <a:r>
              <a:rPr lang="en-US" altLang="zh-CN" sz="2000">
                <a:ea typeface="SimSun" panose="02010600030101010101" pitchFamily="2" charset="-122"/>
              </a:rPr>
              <a:t>Default access to only its own data</a:t>
            </a:r>
          </a:p>
          <a:p>
            <a:pPr>
              <a:lnSpc>
                <a:spcPct val="90000"/>
              </a:lnSpc>
            </a:pPr>
            <a:r>
              <a:rPr lang="en-US" altLang="en-US" sz="2400"/>
              <a:t>The  app Sandbox apps  can  talk  to  other  apps  only via  </a:t>
            </a:r>
            <a:r>
              <a:rPr lang="en-US" altLang="zh-CN" sz="2400">
                <a:ea typeface="SimSun" panose="02010600030101010101" pitchFamily="2" charset="-122"/>
              </a:rPr>
              <a:t> Intents (message) , IPC, and ContentProviders</a:t>
            </a:r>
          </a:p>
          <a:p>
            <a:pPr>
              <a:lnSpc>
                <a:spcPct val="90000"/>
              </a:lnSpc>
            </a:pPr>
            <a:r>
              <a:rPr lang="en-US" altLang="zh-CN" sz="2400">
                <a:ea typeface="SimSun" panose="02010600030101010101" pitchFamily="2" charset="-122"/>
              </a:rPr>
              <a:t>To  escape  sandbox,  permissions is needed</a:t>
            </a:r>
            <a:endParaRPr lang="en-US" altLang="en-US" sz="2400"/>
          </a:p>
          <a:p>
            <a:pPr>
              <a:lnSpc>
                <a:spcPct val="90000"/>
              </a:lnSpc>
            </a:pPr>
            <a:endParaRPr lang="en-US" altLang="en-US" sz="2400"/>
          </a:p>
        </p:txBody>
      </p:sp>
    </p:spTree>
    <p:extLst>
      <p:ext uri="{BB962C8B-B14F-4D97-AF65-F5344CB8AC3E}">
        <p14:creationId xmlns:p14="http://schemas.microsoft.com/office/powerpoint/2010/main" val="2931088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FACB741-C72B-440F-A47E-23ECDEBBCF16}"/>
              </a:ext>
            </a:extLst>
          </p:cNvPr>
          <p:cNvSpPr>
            <a:spLocks noGrp="1" noChangeArrowheads="1"/>
          </p:cNvSpPr>
          <p:nvPr>
            <p:ph type="title"/>
          </p:nvPr>
        </p:nvSpPr>
        <p:spPr/>
        <p:txBody>
          <a:bodyPr/>
          <a:lstStyle/>
          <a:p>
            <a:r>
              <a:rPr lang="en-US" altLang="en-US" sz="3600"/>
              <a:t>Security at the Linux kernel</a:t>
            </a:r>
          </a:p>
        </p:txBody>
      </p:sp>
      <p:sp>
        <p:nvSpPr>
          <p:cNvPr id="40963" name="Rectangle 3">
            <a:extLst>
              <a:ext uri="{FF2B5EF4-FFF2-40B4-BE49-F238E27FC236}">
                <a16:creationId xmlns:a16="http://schemas.microsoft.com/office/drawing/2014/main" id="{2C00E17D-9D60-4034-A5F4-469FF8621DAC}"/>
              </a:ext>
            </a:extLst>
          </p:cNvPr>
          <p:cNvSpPr>
            <a:spLocks noGrp="1" noChangeArrowheads="1"/>
          </p:cNvSpPr>
          <p:nvPr>
            <p:ph type="body" idx="1"/>
          </p:nvPr>
        </p:nvSpPr>
        <p:spPr/>
        <p:txBody>
          <a:bodyPr/>
          <a:lstStyle/>
          <a:p>
            <a:pPr>
              <a:lnSpc>
                <a:spcPct val="80000"/>
              </a:lnSpc>
            </a:pPr>
            <a:r>
              <a:rPr lang="en-US" altLang="en-US" sz="2400"/>
              <a:t>A user-based permissions model </a:t>
            </a:r>
          </a:p>
          <a:p>
            <a:pPr>
              <a:lnSpc>
                <a:spcPct val="80000"/>
              </a:lnSpc>
            </a:pPr>
            <a:r>
              <a:rPr lang="en-US" altLang="en-US" sz="2400"/>
              <a:t>Process isolation: Each application has its sandbox based on separation of processes: to protect user resources from each another; each runs in its own Linux process to secure Inter-Process communication (IPC) </a:t>
            </a:r>
          </a:p>
          <a:p>
            <a:pPr>
              <a:lnSpc>
                <a:spcPct val="80000"/>
              </a:lnSpc>
              <a:buFontTx/>
              <a:buNone/>
            </a:pPr>
            <a:r>
              <a:rPr lang="en-US" altLang="en-US" sz="2400"/>
              <a:t>Ex:</a:t>
            </a:r>
          </a:p>
          <a:p>
            <a:pPr>
              <a:lnSpc>
                <a:spcPct val="80000"/>
              </a:lnSpc>
            </a:pPr>
            <a:r>
              <a:rPr lang="en-US" altLang="en-US" sz="2400"/>
              <a:t>Prevents user A from reading user B's files </a:t>
            </a:r>
          </a:p>
          <a:p>
            <a:pPr>
              <a:lnSpc>
                <a:spcPct val="80000"/>
              </a:lnSpc>
            </a:pPr>
            <a:r>
              <a:rPr lang="en-US" altLang="en-US" sz="2400"/>
              <a:t>Ensures that user A does not access user B's CPU, memory resources </a:t>
            </a:r>
          </a:p>
          <a:p>
            <a:pPr>
              <a:lnSpc>
                <a:spcPct val="80000"/>
              </a:lnSpc>
            </a:pPr>
            <a:r>
              <a:rPr lang="en-US" altLang="en-US" sz="2400"/>
              <a:t>Ensures that user A does not access user B's devices (e.g. telephony, GPS, Bluetooth) </a:t>
            </a:r>
          </a:p>
          <a:p>
            <a:pPr>
              <a:lnSpc>
                <a:spcPct val="80000"/>
              </a:lnSpc>
            </a:pPr>
            <a:endParaRPr lang="en-US" altLang="en-US" sz="2400"/>
          </a:p>
        </p:txBody>
      </p:sp>
    </p:spTree>
    <p:extLst>
      <p:ext uri="{BB962C8B-B14F-4D97-AF65-F5344CB8AC3E}">
        <p14:creationId xmlns:p14="http://schemas.microsoft.com/office/powerpoint/2010/main" val="2558255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EB085D7-3F71-4554-A6DC-73C492CE7CFD}"/>
              </a:ext>
            </a:extLst>
          </p:cNvPr>
          <p:cNvSpPr>
            <a:spLocks noGrp="1" noChangeArrowheads="1"/>
          </p:cNvSpPr>
          <p:nvPr>
            <p:ph type="title"/>
          </p:nvPr>
        </p:nvSpPr>
        <p:spPr>
          <a:xfrm>
            <a:off x="457200" y="274638"/>
            <a:ext cx="8229600" cy="715962"/>
          </a:xfrm>
        </p:spPr>
        <p:txBody>
          <a:bodyPr/>
          <a:lstStyle/>
          <a:p>
            <a:r>
              <a:rPr lang="en-US" altLang="en-US" sz="3200"/>
              <a:t>Application Sandbox</a:t>
            </a:r>
            <a:br>
              <a:rPr lang="en-US" altLang="en-US" sz="4000" b="1"/>
            </a:br>
            <a:endParaRPr lang="en-US" altLang="en-US" sz="4000" b="1"/>
          </a:p>
        </p:txBody>
      </p:sp>
      <p:sp>
        <p:nvSpPr>
          <p:cNvPr id="41987" name="Rectangle 3">
            <a:extLst>
              <a:ext uri="{FF2B5EF4-FFF2-40B4-BE49-F238E27FC236}">
                <a16:creationId xmlns:a16="http://schemas.microsoft.com/office/drawing/2014/main" id="{7DA4A267-C996-44BA-9495-D47EC236B37B}"/>
              </a:ext>
            </a:extLst>
          </p:cNvPr>
          <p:cNvSpPr>
            <a:spLocks noGrp="1" noChangeArrowheads="1"/>
          </p:cNvSpPr>
          <p:nvPr>
            <p:ph type="body" idx="1"/>
          </p:nvPr>
        </p:nvSpPr>
        <p:spPr>
          <a:xfrm>
            <a:off x="533400" y="838200"/>
            <a:ext cx="8229600" cy="5791200"/>
          </a:xfrm>
        </p:spPr>
        <p:txBody>
          <a:bodyPr/>
          <a:lstStyle/>
          <a:p>
            <a:pPr>
              <a:lnSpc>
                <a:spcPct val="90000"/>
              </a:lnSpc>
            </a:pPr>
            <a:r>
              <a:rPr lang="en-US" altLang="en-US" sz="2400"/>
              <a:t>The Android system assigns a unique user ID (UID) to each Android application and runs it as that user in a separate process. </a:t>
            </a:r>
          </a:p>
          <a:p>
            <a:pPr>
              <a:lnSpc>
                <a:spcPct val="90000"/>
              </a:lnSpc>
            </a:pPr>
            <a:r>
              <a:rPr lang="en-US" altLang="en-US" sz="2400"/>
              <a:t>When launching a new </a:t>
            </a:r>
            <a:r>
              <a:rPr lang="en-US" altLang="en-US" sz="2400" i="1"/>
              <a:t>Activity</a:t>
            </a:r>
            <a:r>
              <a:rPr lang="en-US" altLang="en-US" sz="2400"/>
              <a:t>, the new process isn’t going to run as the launcher but with its own identity with the permission specified by the developer. </a:t>
            </a:r>
          </a:p>
          <a:p>
            <a:pPr>
              <a:lnSpc>
                <a:spcPct val="90000"/>
              </a:lnSpc>
            </a:pPr>
            <a:r>
              <a:rPr lang="en-US" altLang="en-US" sz="2400"/>
              <a:t>The developer of that application has ensured that  it will not do anything the phone’s user didn’t intend. Any program can ask Activity Manager to launch almost any other application, which runs with that application’s UID.</a:t>
            </a:r>
          </a:p>
          <a:p>
            <a:pPr>
              <a:lnSpc>
                <a:spcPct val="90000"/>
              </a:lnSpc>
            </a:pPr>
            <a:r>
              <a:rPr lang="en-US" altLang="en-US" sz="2400"/>
              <a:t>Ex. application A is not allowed to do something malicious like to read application B's data or dial the phone without permission. </a:t>
            </a:r>
          </a:p>
          <a:p>
            <a:pPr>
              <a:lnSpc>
                <a:spcPct val="90000"/>
              </a:lnSpc>
            </a:pPr>
            <a:r>
              <a:rPr lang="en-US" altLang="en-US" sz="2400"/>
              <a:t>All libraries, application runtime, and all applications run within the Application Sandbox in the kernel.</a:t>
            </a:r>
          </a:p>
        </p:txBody>
      </p:sp>
    </p:spTree>
    <p:extLst>
      <p:ext uri="{BB962C8B-B14F-4D97-AF65-F5344CB8AC3E}">
        <p14:creationId xmlns:p14="http://schemas.microsoft.com/office/powerpoint/2010/main" val="1813009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7FBCA7B-694F-4B16-B4BD-5B36C6005696}"/>
              </a:ext>
            </a:extLst>
          </p:cNvPr>
          <p:cNvSpPr>
            <a:spLocks noGrp="1" noChangeArrowheads="1"/>
          </p:cNvSpPr>
          <p:nvPr>
            <p:ph type="title"/>
          </p:nvPr>
        </p:nvSpPr>
        <p:spPr>
          <a:xfrm>
            <a:off x="457200" y="274638"/>
            <a:ext cx="8229600" cy="715962"/>
          </a:xfrm>
        </p:spPr>
        <p:txBody>
          <a:bodyPr/>
          <a:lstStyle/>
          <a:p>
            <a:br>
              <a:rPr lang="en-US" altLang="en-US" sz="3200"/>
            </a:br>
            <a:r>
              <a:rPr lang="en-US" altLang="en-US" sz="3200"/>
              <a:t>Permissions and Encryption</a:t>
            </a:r>
            <a:br>
              <a:rPr lang="en-US" altLang="en-US" sz="3600" b="1"/>
            </a:br>
            <a:endParaRPr lang="en-US" altLang="en-US" sz="3600" b="1"/>
          </a:p>
        </p:txBody>
      </p:sp>
      <p:sp>
        <p:nvSpPr>
          <p:cNvPr id="43011" name="Rectangle 3">
            <a:extLst>
              <a:ext uri="{FF2B5EF4-FFF2-40B4-BE49-F238E27FC236}">
                <a16:creationId xmlns:a16="http://schemas.microsoft.com/office/drawing/2014/main" id="{9E547A42-6101-40F5-8FBB-1B17EBB76AA6}"/>
              </a:ext>
            </a:extLst>
          </p:cNvPr>
          <p:cNvSpPr>
            <a:spLocks noGrp="1" noChangeArrowheads="1"/>
          </p:cNvSpPr>
          <p:nvPr>
            <p:ph type="body" idx="1"/>
          </p:nvPr>
        </p:nvSpPr>
        <p:spPr>
          <a:xfrm>
            <a:off x="457200" y="1143000"/>
            <a:ext cx="8229600" cy="5562600"/>
          </a:xfrm>
        </p:spPr>
        <p:txBody>
          <a:bodyPr/>
          <a:lstStyle/>
          <a:p>
            <a:pPr>
              <a:lnSpc>
                <a:spcPct val="90000"/>
              </a:lnSpc>
              <a:buFontTx/>
              <a:buNone/>
            </a:pPr>
            <a:endParaRPr lang="en-US" altLang="en-US" sz="2400" b="1"/>
          </a:p>
          <a:p>
            <a:pPr>
              <a:lnSpc>
                <a:spcPct val="90000"/>
              </a:lnSpc>
            </a:pPr>
            <a:r>
              <a:rPr lang="en-US" altLang="en-US" sz="2800" b="1"/>
              <a:t>Permissions</a:t>
            </a:r>
            <a:r>
              <a:rPr lang="en-US" altLang="en-US" sz="2800"/>
              <a:t> </a:t>
            </a:r>
          </a:p>
          <a:p>
            <a:pPr>
              <a:lnSpc>
                <a:spcPct val="90000"/>
              </a:lnSpc>
              <a:buFontTx/>
              <a:buNone/>
            </a:pPr>
            <a:r>
              <a:rPr lang="en-US" altLang="en-US" sz="2800"/>
              <a:t>     In Android, each application runs as its own user. Unless the developer explicitly exposes files to other applications, files created by one application cannot be read or altered by another application.</a:t>
            </a:r>
            <a:endParaRPr lang="en-US" altLang="en-US" sz="2800" b="1"/>
          </a:p>
          <a:p>
            <a:pPr>
              <a:lnSpc>
                <a:spcPct val="90000"/>
              </a:lnSpc>
            </a:pPr>
            <a:r>
              <a:rPr lang="en-US" altLang="en-US" sz="2800" b="1"/>
              <a:t>Password Protection</a:t>
            </a:r>
          </a:p>
          <a:p>
            <a:pPr>
              <a:lnSpc>
                <a:spcPct val="90000"/>
              </a:lnSpc>
              <a:buFontTx/>
              <a:buNone/>
            </a:pPr>
            <a:r>
              <a:rPr lang="en-US" altLang="en-US" sz="2800"/>
              <a:t>    Android can require a user-supplied password prior to providing access to a device. In addition to preventing unauthorized use of the device, this password protects the cryptographic key for full file system encryption.</a:t>
            </a:r>
          </a:p>
        </p:txBody>
      </p:sp>
    </p:spTree>
    <p:extLst>
      <p:ext uri="{BB962C8B-B14F-4D97-AF65-F5344CB8AC3E}">
        <p14:creationId xmlns:p14="http://schemas.microsoft.com/office/powerpoint/2010/main" val="2528323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2A9AB0F-EF04-412B-9C54-1D635098BCDB}"/>
              </a:ext>
            </a:extLst>
          </p:cNvPr>
          <p:cNvSpPr>
            <a:spLocks noGrp="1" noChangeArrowheads="1"/>
          </p:cNvSpPr>
          <p:nvPr>
            <p:ph type="title"/>
          </p:nvPr>
        </p:nvSpPr>
        <p:spPr>
          <a:xfrm>
            <a:off x="457200" y="228600"/>
            <a:ext cx="8229600" cy="762000"/>
          </a:xfrm>
        </p:spPr>
        <p:txBody>
          <a:bodyPr/>
          <a:lstStyle/>
          <a:p>
            <a:r>
              <a:rPr lang="en-US" altLang="en-US" sz="3200"/>
              <a:t>Encryption</a:t>
            </a:r>
            <a:r>
              <a:rPr lang="en-US" altLang="en-US"/>
              <a:t> </a:t>
            </a:r>
            <a:br>
              <a:rPr lang="en-US" altLang="en-US"/>
            </a:br>
            <a:endParaRPr lang="en-US" altLang="en-US"/>
          </a:p>
        </p:txBody>
      </p:sp>
      <p:sp>
        <p:nvSpPr>
          <p:cNvPr id="44035" name="Rectangle 3">
            <a:extLst>
              <a:ext uri="{FF2B5EF4-FFF2-40B4-BE49-F238E27FC236}">
                <a16:creationId xmlns:a16="http://schemas.microsoft.com/office/drawing/2014/main" id="{9E698379-BE5A-4651-8DDB-8C64E03911A8}"/>
              </a:ext>
            </a:extLst>
          </p:cNvPr>
          <p:cNvSpPr>
            <a:spLocks noGrp="1" noChangeArrowheads="1"/>
          </p:cNvSpPr>
          <p:nvPr>
            <p:ph type="body" idx="1"/>
          </p:nvPr>
        </p:nvSpPr>
        <p:spPr>
          <a:xfrm>
            <a:off x="533400" y="914400"/>
            <a:ext cx="8229600" cy="5410200"/>
          </a:xfrm>
        </p:spPr>
        <p:txBody>
          <a:bodyPr/>
          <a:lstStyle/>
          <a:p>
            <a:r>
              <a:rPr lang="en-US" altLang="en-US" sz="2800"/>
              <a:t>Encryption</a:t>
            </a:r>
            <a:r>
              <a:rPr lang="en-US" altLang="en-US" sz="2800" b="1"/>
              <a:t> </a:t>
            </a:r>
          </a:p>
          <a:p>
            <a:pPr>
              <a:buFontTx/>
              <a:buNone/>
            </a:pPr>
            <a:r>
              <a:rPr lang="en-US" altLang="en-US" sz="2800"/>
              <a:t>     Android 3.0+ provides full filesystem encryption, so all user data can be encrypted in the kernel </a:t>
            </a:r>
          </a:p>
          <a:p>
            <a:pPr>
              <a:buFontTx/>
              <a:buNone/>
            </a:pPr>
            <a:endParaRPr lang="en-US" altLang="en-US" sz="2800"/>
          </a:p>
          <a:p>
            <a:r>
              <a:rPr lang="en-US" altLang="en-US" sz="2800"/>
              <a:t>For a lost or stolen device, full filesystem encryption on Android devices uses the device password to protect the encryption key, so modifying the bootloader or operating system is not sufficient to access user data without the user’s device password. </a:t>
            </a:r>
          </a:p>
        </p:txBody>
      </p:sp>
    </p:spTree>
    <p:extLst>
      <p:ext uri="{BB962C8B-B14F-4D97-AF65-F5344CB8AC3E}">
        <p14:creationId xmlns:p14="http://schemas.microsoft.com/office/powerpoint/2010/main" val="1634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9A068-49FB-41E8-B2EB-C566F2435A44}"/>
              </a:ext>
            </a:extLst>
          </p:cNvPr>
          <p:cNvSpPr>
            <a:spLocks noGrp="1"/>
          </p:cNvSpPr>
          <p:nvPr>
            <p:ph type="title"/>
          </p:nvPr>
        </p:nvSpPr>
        <p:spPr/>
        <p:txBody>
          <a:bodyPr/>
          <a:lstStyle/>
          <a:p>
            <a:r>
              <a:rPr lang="en-US" dirty="0"/>
              <a:t>Traditional Security Issues</a:t>
            </a:r>
          </a:p>
        </p:txBody>
      </p:sp>
      <p:sp>
        <p:nvSpPr>
          <p:cNvPr id="3" name="Content Placeholder 2">
            <a:extLst>
              <a:ext uri="{FF2B5EF4-FFF2-40B4-BE49-F238E27FC236}">
                <a16:creationId xmlns:a16="http://schemas.microsoft.com/office/drawing/2014/main" id="{026A2249-65F6-4C7B-BB2A-71E83833E501}"/>
              </a:ext>
            </a:extLst>
          </p:cNvPr>
          <p:cNvSpPr>
            <a:spLocks noGrp="1"/>
          </p:cNvSpPr>
          <p:nvPr>
            <p:ph idx="1"/>
          </p:nvPr>
        </p:nvSpPr>
        <p:spPr/>
        <p:txBody>
          <a:bodyPr/>
          <a:lstStyle/>
          <a:p>
            <a:r>
              <a:rPr lang="en-US" altLang="en-US" dirty="0">
                <a:latin typeface="Arial" panose="020B0604020202020204" pitchFamily="34" charset="0"/>
              </a:rPr>
              <a:t>Integrity</a:t>
            </a:r>
          </a:p>
          <a:p>
            <a:r>
              <a:rPr lang="en-US" altLang="en-US" dirty="0">
                <a:latin typeface="Arial" panose="020B0604020202020204" pitchFamily="34" charset="0"/>
              </a:rPr>
              <a:t>Confidentiality</a:t>
            </a:r>
          </a:p>
          <a:p>
            <a:r>
              <a:rPr lang="en-US" altLang="en-US" dirty="0">
                <a:latin typeface="Arial" panose="020B0604020202020204" pitchFamily="34" charset="0"/>
              </a:rPr>
              <a:t>Nonrepudiation</a:t>
            </a:r>
          </a:p>
          <a:p>
            <a:r>
              <a:rPr lang="en-US" altLang="en-US" dirty="0">
                <a:latin typeface="Arial" panose="020B0604020202020204" pitchFamily="34" charset="0"/>
              </a:rPr>
              <a:t>Availability</a:t>
            </a:r>
          </a:p>
          <a:p>
            <a:endParaRPr lang="en-US" dirty="0"/>
          </a:p>
        </p:txBody>
      </p:sp>
    </p:spTree>
    <p:extLst>
      <p:ext uri="{BB962C8B-B14F-4D97-AF65-F5344CB8AC3E}">
        <p14:creationId xmlns:p14="http://schemas.microsoft.com/office/powerpoint/2010/main" val="3747032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290EC-4A15-4412-88AC-53C599D6E4D4}"/>
              </a:ext>
            </a:extLst>
          </p:cNvPr>
          <p:cNvSpPr>
            <a:spLocks noGrp="1"/>
          </p:cNvSpPr>
          <p:nvPr>
            <p:ph type="title"/>
          </p:nvPr>
        </p:nvSpPr>
        <p:spPr/>
        <p:txBody>
          <a:bodyPr/>
          <a:lstStyle/>
          <a:p>
            <a:r>
              <a:rPr lang="en-US" dirty="0"/>
              <a:t>Traditional Security Issues</a:t>
            </a:r>
          </a:p>
        </p:txBody>
      </p:sp>
      <p:sp>
        <p:nvSpPr>
          <p:cNvPr id="3" name="Content Placeholder 2">
            <a:extLst>
              <a:ext uri="{FF2B5EF4-FFF2-40B4-BE49-F238E27FC236}">
                <a16:creationId xmlns:a16="http://schemas.microsoft.com/office/drawing/2014/main" id="{7172E7B1-6F78-48E9-9960-E593B65DC93E}"/>
              </a:ext>
            </a:extLst>
          </p:cNvPr>
          <p:cNvSpPr>
            <a:spLocks noGrp="1"/>
          </p:cNvSpPr>
          <p:nvPr>
            <p:ph idx="1"/>
          </p:nvPr>
        </p:nvSpPr>
        <p:spPr/>
        <p:txBody>
          <a:bodyPr>
            <a:normAutofit lnSpcReduction="10000"/>
          </a:bodyPr>
          <a:lstStyle/>
          <a:p>
            <a:pPr>
              <a:lnSpc>
                <a:spcPct val="80000"/>
              </a:lnSpc>
            </a:pPr>
            <a:r>
              <a:rPr lang="en-US" altLang="en-US" sz="2800" dirty="0">
                <a:latin typeface="Arial" panose="020B0604020202020204" pitchFamily="34" charset="0"/>
              </a:rPr>
              <a:t>Integrity</a:t>
            </a:r>
          </a:p>
          <a:p>
            <a:pPr lvl="1">
              <a:lnSpc>
                <a:spcPct val="80000"/>
              </a:lnSpc>
            </a:pPr>
            <a:r>
              <a:rPr lang="en-US" altLang="en-US" sz="2400" dirty="0">
                <a:latin typeface="Arial" panose="020B0604020202020204" pitchFamily="34" charset="0"/>
              </a:rPr>
              <a:t>System Integrity: perform its intended functions in an unimpaired manner, free from deliberate or inadvertent unauthorized manipulation of the system</a:t>
            </a:r>
          </a:p>
          <a:p>
            <a:pPr lvl="1">
              <a:lnSpc>
                <a:spcPct val="80000"/>
              </a:lnSpc>
            </a:pPr>
            <a:r>
              <a:rPr lang="en-US" altLang="en-US" sz="2400" dirty="0">
                <a:latin typeface="Arial" panose="020B0604020202020204" pitchFamily="34" charset="0"/>
              </a:rPr>
              <a:t>Data Integrity: the receiver of the data can verify that the data have not been modified; in addition, no one should be able to substitute fake data</a:t>
            </a:r>
          </a:p>
          <a:p>
            <a:pPr lvl="1">
              <a:lnSpc>
                <a:spcPct val="80000"/>
              </a:lnSpc>
            </a:pPr>
            <a:r>
              <a:rPr lang="en-US" altLang="en-US" sz="2400" dirty="0">
                <a:latin typeface="Arial" panose="020B0604020202020204" pitchFamily="34" charset="0"/>
              </a:rPr>
              <a:t>Integrity of Files and Information in transmission</a:t>
            </a:r>
          </a:p>
          <a:p>
            <a:pPr>
              <a:lnSpc>
                <a:spcPct val="80000"/>
              </a:lnSpc>
            </a:pPr>
            <a:r>
              <a:rPr lang="en-US" altLang="en-US" sz="2800" dirty="0">
                <a:latin typeface="Arial" panose="020B0604020202020204" pitchFamily="34" charset="0"/>
              </a:rPr>
              <a:t>Confidentiality</a:t>
            </a:r>
          </a:p>
          <a:p>
            <a:pPr lvl="1">
              <a:lnSpc>
                <a:spcPct val="80000"/>
              </a:lnSpc>
            </a:pPr>
            <a:r>
              <a:rPr lang="en-US" altLang="en-US" sz="2400" dirty="0">
                <a:latin typeface="Arial" panose="020B0604020202020204" pitchFamily="34" charset="0"/>
              </a:rPr>
              <a:t>Only intended recipient (s) can read the provided data</a:t>
            </a:r>
          </a:p>
          <a:p>
            <a:pPr lvl="1">
              <a:lnSpc>
                <a:spcPct val="80000"/>
              </a:lnSpc>
            </a:pPr>
            <a:r>
              <a:rPr lang="en-US" altLang="en-US" sz="2400" dirty="0">
                <a:latin typeface="Arial" panose="020B0604020202020204" pitchFamily="34" charset="0"/>
              </a:rPr>
              <a:t>Access mechanism protection or encryption</a:t>
            </a:r>
          </a:p>
          <a:p>
            <a:pPr lvl="1">
              <a:lnSpc>
                <a:spcPct val="80000"/>
              </a:lnSpc>
            </a:pPr>
            <a:r>
              <a:rPr lang="en-US" altLang="en-US" sz="2400" dirty="0">
                <a:latin typeface="Arial" panose="020B0604020202020204" pitchFamily="34" charset="0"/>
              </a:rPr>
              <a:t>Confidentiality of Files and Information in transmission</a:t>
            </a:r>
          </a:p>
          <a:p>
            <a:pPr lvl="1">
              <a:lnSpc>
                <a:spcPct val="80000"/>
              </a:lnSpc>
            </a:pPr>
            <a:r>
              <a:rPr lang="en-US" altLang="en-US" sz="2400" dirty="0">
                <a:latin typeface="Arial" panose="020B0604020202020204" pitchFamily="34" charset="0"/>
              </a:rPr>
              <a:t>Traffic flow confidentiality  </a:t>
            </a:r>
          </a:p>
          <a:p>
            <a:endParaRPr lang="en-US" dirty="0"/>
          </a:p>
        </p:txBody>
      </p:sp>
    </p:spTree>
    <p:extLst>
      <p:ext uri="{BB962C8B-B14F-4D97-AF65-F5344CB8AC3E}">
        <p14:creationId xmlns:p14="http://schemas.microsoft.com/office/powerpoint/2010/main" val="170979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42F40-6D17-462B-894A-E4804DB99530}"/>
              </a:ext>
            </a:extLst>
          </p:cNvPr>
          <p:cNvSpPr>
            <a:spLocks noGrp="1"/>
          </p:cNvSpPr>
          <p:nvPr>
            <p:ph type="title"/>
          </p:nvPr>
        </p:nvSpPr>
        <p:spPr/>
        <p:txBody>
          <a:bodyPr/>
          <a:lstStyle/>
          <a:p>
            <a:r>
              <a:rPr lang="en-US" dirty="0"/>
              <a:t>Traditional Security Issues</a:t>
            </a:r>
          </a:p>
        </p:txBody>
      </p:sp>
      <p:sp>
        <p:nvSpPr>
          <p:cNvPr id="3" name="Content Placeholder 2">
            <a:extLst>
              <a:ext uri="{FF2B5EF4-FFF2-40B4-BE49-F238E27FC236}">
                <a16:creationId xmlns:a16="http://schemas.microsoft.com/office/drawing/2014/main" id="{0EE65A0D-8566-4544-8800-092264A80100}"/>
              </a:ext>
            </a:extLst>
          </p:cNvPr>
          <p:cNvSpPr>
            <a:spLocks noGrp="1"/>
          </p:cNvSpPr>
          <p:nvPr>
            <p:ph idx="1"/>
          </p:nvPr>
        </p:nvSpPr>
        <p:spPr/>
        <p:txBody>
          <a:bodyPr/>
          <a:lstStyle/>
          <a:p>
            <a:r>
              <a:rPr lang="en-US" altLang="en-US" dirty="0">
                <a:latin typeface="Arial" panose="020B0604020202020204" pitchFamily="34" charset="0"/>
              </a:rPr>
              <a:t>Nonrepudiation</a:t>
            </a:r>
          </a:p>
          <a:p>
            <a:pPr lvl="1"/>
            <a:r>
              <a:rPr lang="en-US" altLang="en-US" dirty="0">
                <a:latin typeface="Arial" panose="020B0604020202020204" pitchFamily="34" charset="0"/>
              </a:rPr>
              <a:t>The sender should not be able to falsely deny (i.e. repudiate) sending data</a:t>
            </a:r>
          </a:p>
          <a:p>
            <a:pPr lvl="1"/>
            <a:r>
              <a:rPr lang="en-US" altLang="en-US" dirty="0">
                <a:latin typeface="Arial" panose="020B0604020202020204" pitchFamily="34" charset="0"/>
              </a:rPr>
              <a:t>Examples</a:t>
            </a:r>
          </a:p>
          <a:p>
            <a:r>
              <a:rPr lang="en-US" altLang="en-US" dirty="0">
                <a:latin typeface="Arial" panose="020B0604020202020204" pitchFamily="34" charset="0"/>
              </a:rPr>
              <a:t>Availability</a:t>
            </a:r>
          </a:p>
          <a:p>
            <a:pPr lvl="1"/>
            <a:r>
              <a:rPr lang="en-US" altLang="en-US" dirty="0">
                <a:latin typeface="Arial" panose="020B0604020202020204" pitchFamily="34" charset="0"/>
              </a:rPr>
              <a:t>A third party with no access should not be able to block legitimate parties from using a resource</a:t>
            </a:r>
          </a:p>
          <a:p>
            <a:pPr lvl="1"/>
            <a:r>
              <a:rPr lang="en-US" altLang="en-US" dirty="0">
                <a:latin typeface="Arial" panose="020B0604020202020204" pitchFamily="34" charset="0"/>
              </a:rPr>
              <a:t>Denial-of-Service Attacks (</a:t>
            </a:r>
            <a:r>
              <a:rPr lang="en-US" altLang="en-US" dirty="0" err="1">
                <a:latin typeface="Arial" panose="020B0604020202020204" pitchFamily="34" charset="0"/>
              </a:rPr>
              <a:t>DoS</a:t>
            </a:r>
            <a:r>
              <a:rPr lang="en-US" altLang="en-US" dirty="0">
                <a:latin typeface="Arial" panose="020B0604020202020204" pitchFamily="34" charset="0"/>
              </a:rPr>
              <a:t>)</a:t>
            </a:r>
          </a:p>
          <a:p>
            <a:endParaRPr lang="en-US" dirty="0"/>
          </a:p>
        </p:txBody>
      </p:sp>
    </p:spTree>
    <p:extLst>
      <p:ext uri="{BB962C8B-B14F-4D97-AF65-F5344CB8AC3E}">
        <p14:creationId xmlns:p14="http://schemas.microsoft.com/office/powerpoint/2010/main" val="153159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B2D37D2-A861-4CBE-BC46-4FA09C9F4AF6}"/>
              </a:ext>
            </a:extLst>
          </p:cNvPr>
          <p:cNvSpPr>
            <a:spLocks noGrp="1" noChangeArrowheads="1"/>
          </p:cNvSpPr>
          <p:nvPr>
            <p:ph type="title"/>
          </p:nvPr>
        </p:nvSpPr>
        <p:spPr/>
        <p:txBody>
          <a:bodyPr/>
          <a:lstStyle/>
          <a:p>
            <a:r>
              <a:rPr lang="en-US" altLang="en-US" sz="3600" dirty="0"/>
              <a:t>Types of Attacks</a:t>
            </a:r>
            <a:endParaRPr lang="en-US" altLang="en-US" sz="2400" dirty="0"/>
          </a:p>
        </p:txBody>
      </p:sp>
      <p:sp>
        <p:nvSpPr>
          <p:cNvPr id="92163" name="Rectangle 3">
            <a:extLst>
              <a:ext uri="{FF2B5EF4-FFF2-40B4-BE49-F238E27FC236}">
                <a16:creationId xmlns:a16="http://schemas.microsoft.com/office/drawing/2014/main" id="{1361F5D7-FDBA-4D72-AEB3-EC7553778231}"/>
              </a:ext>
            </a:extLst>
          </p:cNvPr>
          <p:cNvSpPr>
            <a:spLocks noGrp="1" noChangeArrowheads="1"/>
          </p:cNvSpPr>
          <p:nvPr>
            <p:ph idx="1"/>
          </p:nvPr>
        </p:nvSpPr>
        <p:spPr/>
        <p:txBody>
          <a:bodyPr/>
          <a:lstStyle/>
          <a:p>
            <a:r>
              <a:rPr lang="en-US" altLang="en-US" dirty="0">
                <a:latin typeface="Arial" panose="020B0604020202020204" pitchFamily="34" charset="0"/>
              </a:rPr>
              <a:t>Access Attacks</a:t>
            </a:r>
          </a:p>
          <a:p>
            <a:r>
              <a:rPr lang="en-US" altLang="en-US" dirty="0">
                <a:latin typeface="Arial" panose="020B0604020202020204" pitchFamily="34" charset="0"/>
              </a:rPr>
              <a:t>Modification Attacks</a:t>
            </a:r>
          </a:p>
          <a:p>
            <a:r>
              <a:rPr lang="en-US" altLang="en-US" dirty="0">
                <a:latin typeface="Arial" panose="020B0604020202020204" pitchFamily="34" charset="0"/>
              </a:rPr>
              <a:t>Denial-of-Service Attacks (</a:t>
            </a:r>
            <a:r>
              <a:rPr lang="en-US" altLang="en-US" dirty="0" err="1">
                <a:latin typeface="Arial" panose="020B0604020202020204" pitchFamily="34" charset="0"/>
              </a:rPr>
              <a:t>DoS</a:t>
            </a:r>
            <a:r>
              <a:rPr lang="en-US" altLang="en-US" dirty="0">
                <a:latin typeface="Arial" panose="020B0604020202020204" pitchFamily="34" charset="0"/>
              </a:rPr>
              <a:t>)</a:t>
            </a:r>
          </a:p>
          <a:p>
            <a:r>
              <a:rPr lang="en-US" altLang="en-US" dirty="0">
                <a:latin typeface="Arial" panose="020B0604020202020204" pitchFamily="34" charset="0"/>
              </a:rPr>
              <a:t>Repudiation Attacks</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231492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48272CAC-B2EA-4CCC-87D6-1B4370EE23FA}"/>
              </a:ext>
            </a:extLst>
          </p:cNvPr>
          <p:cNvSpPr>
            <a:spLocks noGrp="1" noChangeArrowheads="1"/>
          </p:cNvSpPr>
          <p:nvPr>
            <p:ph type="title"/>
          </p:nvPr>
        </p:nvSpPr>
        <p:spPr/>
        <p:txBody>
          <a:bodyPr/>
          <a:lstStyle/>
          <a:p>
            <a:r>
              <a:rPr lang="en-US" altLang="en-US" sz="3600" dirty="0"/>
              <a:t>Types of Attacks</a:t>
            </a:r>
            <a:endParaRPr lang="en-US" altLang="en-US" sz="2400" dirty="0">
              <a:solidFill>
                <a:schemeClr val="folHlink"/>
              </a:solidFill>
            </a:endParaRPr>
          </a:p>
        </p:txBody>
      </p:sp>
      <p:sp>
        <p:nvSpPr>
          <p:cNvPr id="93187" name="Rectangle 3">
            <a:extLst>
              <a:ext uri="{FF2B5EF4-FFF2-40B4-BE49-F238E27FC236}">
                <a16:creationId xmlns:a16="http://schemas.microsoft.com/office/drawing/2014/main" id="{5A28C7F7-D8B8-4F25-951D-7FC4E45A1B76}"/>
              </a:ext>
            </a:extLst>
          </p:cNvPr>
          <p:cNvSpPr>
            <a:spLocks noGrp="1" noChangeArrowheads="1"/>
          </p:cNvSpPr>
          <p:nvPr>
            <p:ph idx="1"/>
          </p:nvPr>
        </p:nvSpPr>
        <p:spPr/>
        <p:txBody>
          <a:bodyPr/>
          <a:lstStyle/>
          <a:p>
            <a:r>
              <a:rPr lang="en-US" altLang="en-US">
                <a:latin typeface="Arial" panose="020B0604020202020204" pitchFamily="34" charset="0"/>
              </a:rPr>
              <a:t>Access Attacks</a:t>
            </a:r>
          </a:p>
          <a:p>
            <a:pPr lvl="1"/>
            <a:r>
              <a:rPr lang="en-US" altLang="en-US">
                <a:latin typeface="Arial" panose="020B0604020202020204" pitchFamily="34" charset="0"/>
              </a:rPr>
              <a:t>Snooping (looking through)</a:t>
            </a:r>
          </a:p>
          <a:p>
            <a:pPr lvl="1"/>
            <a:r>
              <a:rPr lang="en-US" altLang="en-US">
                <a:latin typeface="Arial" panose="020B0604020202020204" pitchFamily="34" charset="0"/>
              </a:rPr>
              <a:t>Eavesdropping (listens)</a:t>
            </a:r>
          </a:p>
          <a:p>
            <a:pPr lvl="1"/>
            <a:r>
              <a:rPr lang="en-US" altLang="en-US">
                <a:latin typeface="Arial" panose="020B0604020202020204" pitchFamily="34" charset="0"/>
              </a:rPr>
              <a:t>Interception (active)</a:t>
            </a:r>
          </a:p>
          <a:p>
            <a:r>
              <a:rPr lang="en-US" altLang="en-US">
                <a:latin typeface="Arial" panose="020B0604020202020204" pitchFamily="34" charset="0"/>
              </a:rPr>
              <a:t>Modification Attacks</a:t>
            </a:r>
          </a:p>
          <a:p>
            <a:pPr lvl="1"/>
            <a:r>
              <a:rPr lang="en-US" altLang="en-US">
                <a:latin typeface="Arial" panose="020B0604020202020204" pitchFamily="34" charset="0"/>
              </a:rPr>
              <a:t>Changes</a:t>
            </a:r>
          </a:p>
          <a:p>
            <a:pPr lvl="1"/>
            <a:r>
              <a:rPr lang="en-US" altLang="en-US">
                <a:latin typeface="Arial" panose="020B0604020202020204" pitchFamily="34" charset="0"/>
              </a:rPr>
              <a:t>Insertion</a:t>
            </a:r>
          </a:p>
          <a:p>
            <a:pPr lvl="1"/>
            <a:r>
              <a:rPr lang="en-US" altLang="en-US">
                <a:latin typeface="Arial" panose="020B0604020202020204" pitchFamily="34" charset="0"/>
              </a:rPr>
              <a:t>Deletion</a:t>
            </a:r>
          </a:p>
        </p:txBody>
      </p:sp>
    </p:spTree>
    <p:extLst>
      <p:ext uri="{BB962C8B-B14F-4D97-AF65-F5344CB8AC3E}">
        <p14:creationId xmlns:p14="http://schemas.microsoft.com/office/powerpoint/2010/main" val="36992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CE360667-B124-4CF2-8886-1066294E582C}"/>
              </a:ext>
            </a:extLst>
          </p:cNvPr>
          <p:cNvSpPr>
            <a:spLocks noGrp="1" noChangeArrowheads="1"/>
          </p:cNvSpPr>
          <p:nvPr>
            <p:ph type="title"/>
          </p:nvPr>
        </p:nvSpPr>
        <p:spPr/>
        <p:txBody>
          <a:bodyPr/>
          <a:lstStyle/>
          <a:p>
            <a:r>
              <a:rPr lang="en-US" altLang="en-US" sz="3600" dirty="0"/>
              <a:t>Types of Attacks</a:t>
            </a:r>
            <a:endParaRPr lang="en-US" altLang="en-US" sz="2400" dirty="0">
              <a:solidFill>
                <a:schemeClr val="folHlink"/>
              </a:solidFill>
            </a:endParaRPr>
          </a:p>
        </p:txBody>
      </p:sp>
      <p:sp>
        <p:nvSpPr>
          <p:cNvPr id="94211" name="Rectangle 3">
            <a:extLst>
              <a:ext uri="{FF2B5EF4-FFF2-40B4-BE49-F238E27FC236}">
                <a16:creationId xmlns:a16="http://schemas.microsoft.com/office/drawing/2014/main" id="{B010AF71-3D04-4226-9DCE-48EF10928540}"/>
              </a:ext>
            </a:extLst>
          </p:cNvPr>
          <p:cNvSpPr>
            <a:spLocks noGrp="1" noChangeArrowheads="1"/>
          </p:cNvSpPr>
          <p:nvPr>
            <p:ph idx="1"/>
          </p:nvPr>
        </p:nvSpPr>
        <p:spPr/>
        <p:txBody>
          <a:bodyPr/>
          <a:lstStyle/>
          <a:p>
            <a:r>
              <a:rPr lang="en-US" altLang="en-US">
                <a:latin typeface="Arial" panose="020B0604020202020204" pitchFamily="34" charset="0"/>
              </a:rPr>
              <a:t>Denial-of-Service Attacks (DoS)</a:t>
            </a:r>
          </a:p>
          <a:p>
            <a:pPr lvl="1"/>
            <a:r>
              <a:rPr lang="en-US" altLang="en-US">
                <a:latin typeface="Arial" panose="020B0604020202020204" pitchFamily="34" charset="0"/>
              </a:rPr>
              <a:t>Denial of access to information</a:t>
            </a:r>
          </a:p>
          <a:p>
            <a:pPr lvl="1"/>
            <a:r>
              <a:rPr lang="en-US" altLang="en-US">
                <a:latin typeface="Arial" panose="020B0604020202020204" pitchFamily="34" charset="0"/>
              </a:rPr>
              <a:t>Denial of access to applications</a:t>
            </a:r>
          </a:p>
          <a:p>
            <a:pPr lvl="1"/>
            <a:r>
              <a:rPr lang="en-US" altLang="en-US">
                <a:latin typeface="Arial" panose="020B0604020202020204" pitchFamily="34" charset="0"/>
              </a:rPr>
              <a:t>Denial of access to systems</a:t>
            </a:r>
          </a:p>
          <a:p>
            <a:pPr lvl="1"/>
            <a:r>
              <a:rPr lang="en-US" altLang="en-US">
                <a:latin typeface="Arial" panose="020B0604020202020204" pitchFamily="34" charset="0"/>
              </a:rPr>
              <a:t>Denial of access to communications</a:t>
            </a:r>
          </a:p>
          <a:p>
            <a:r>
              <a:rPr lang="en-US" altLang="en-US">
                <a:latin typeface="Arial" panose="020B0604020202020204" pitchFamily="34" charset="0"/>
              </a:rPr>
              <a:t>Repudiation Attacks</a:t>
            </a:r>
          </a:p>
          <a:p>
            <a:pPr lvl="1"/>
            <a:r>
              <a:rPr lang="en-US" altLang="en-US">
                <a:latin typeface="Arial" panose="020B0604020202020204" pitchFamily="34" charset="0"/>
              </a:rPr>
              <a:t>Masquerading</a:t>
            </a:r>
          </a:p>
          <a:p>
            <a:pPr lvl="1"/>
            <a:r>
              <a:rPr lang="en-US" altLang="en-US">
                <a:latin typeface="Arial" panose="020B0604020202020204" pitchFamily="34" charset="0"/>
              </a:rPr>
              <a:t>Denying an event</a:t>
            </a:r>
          </a:p>
          <a:p>
            <a:endParaRPr lang="en-US" altLang="en-US">
              <a:latin typeface="Arial" panose="020B0604020202020204" pitchFamily="34" charset="0"/>
            </a:endParaRPr>
          </a:p>
        </p:txBody>
      </p:sp>
    </p:spTree>
    <p:extLst>
      <p:ext uri="{BB962C8B-B14F-4D97-AF65-F5344CB8AC3E}">
        <p14:creationId xmlns:p14="http://schemas.microsoft.com/office/powerpoint/2010/main" val="3580950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1369</TotalTime>
  <Words>2983</Words>
  <Application>Microsoft Office PowerPoint</Application>
  <PresentationFormat>On-screen Show (4:3)</PresentationFormat>
  <Paragraphs>435</Paragraphs>
  <Slides>36</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7" baseType="lpstr">
      <vt:lpstr>MS Gothic</vt:lpstr>
      <vt:lpstr>MS PGothic</vt:lpstr>
      <vt:lpstr>SimSun</vt:lpstr>
      <vt:lpstr>Arial</vt:lpstr>
      <vt:lpstr>Calibri</vt:lpstr>
      <vt:lpstr>Geneva</vt:lpstr>
      <vt:lpstr>Georgia</vt:lpstr>
      <vt:lpstr>Trebuchet MS</vt:lpstr>
      <vt:lpstr>Wingdings</vt:lpstr>
      <vt:lpstr>Office Theme</vt:lpstr>
      <vt:lpstr>Microsoft Excel 97-2003 Worksheet</vt:lpstr>
      <vt:lpstr>MOBILE COMPUTING</vt:lpstr>
      <vt:lpstr>Mobile and Wireless Security</vt:lpstr>
      <vt:lpstr>Various Security Risks</vt:lpstr>
      <vt:lpstr>Traditional Security Issues</vt:lpstr>
      <vt:lpstr>Traditional Security Issues</vt:lpstr>
      <vt:lpstr>Traditional Security Issues</vt:lpstr>
      <vt:lpstr>Types of Attacks</vt:lpstr>
      <vt:lpstr>Types of Attacks</vt:lpstr>
      <vt:lpstr>Types of Attacks</vt:lpstr>
      <vt:lpstr>DoS Attacks - Information</vt:lpstr>
      <vt:lpstr>DoS Attacks</vt:lpstr>
      <vt:lpstr>Distributed DoS Attacks</vt:lpstr>
      <vt:lpstr>Mobile and Wireless Security</vt:lpstr>
      <vt:lpstr>Mobile and Wireless Security Issues</vt:lpstr>
      <vt:lpstr>Mobile and Wireless Security Issues</vt:lpstr>
      <vt:lpstr>Mobile and Wireless Security Issues</vt:lpstr>
      <vt:lpstr>Mobile and Wireless Security Issues</vt:lpstr>
      <vt:lpstr>Problems in Ad Hoc Networks</vt:lpstr>
      <vt:lpstr>Problems in Ad Hoc Networks</vt:lpstr>
      <vt:lpstr>Problems in Ad Hoc Networks</vt:lpstr>
      <vt:lpstr>Additional Types of Attacks</vt:lpstr>
      <vt:lpstr>Uniqueness of Mobile…</vt:lpstr>
      <vt:lpstr>PowerPoint Presentation</vt:lpstr>
      <vt:lpstr>Security is the leading barrier to mobile adoption</vt:lpstr>
      <vt:lpstr>Mobile Security Challenges Faced By Enterprises</vt:lpstr>
      <vt:lpstr>Visualizing Mobile Security</vt:lpstr>
      <vt:lpstr>PowerPoint Presentation</vt:lpstr>
      <vt:lpstr>PowerPoint Presentation</vt:lpstr>
      <vt:lpstr>Getting Started with Mobile Security Solutions…</vt:lpstr>
      <vt:lpstr>Android Security Architecture</vt:lpstr>
      <vt:lpstr>PowerPoint Presentation</vt:lpstr>
      <vt:lpstr>Android software stack</vt:lpstr>
      <vt:lpstr>Security at the Linux kernel</vt:lpstr>
      <vt:lpstr>Application Sandbox </vt:lpstr>
      <vt:lpstr> Permissions and Encryption </vt:lpstr>
      <vt:lpstr>Encryption  </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hg</cp:lastModifiedBy>
  <cp:revision>232</cp:revision>
  <dcterms:created xsi:type="dcterms:W3CDTF">2010-08-24T06:47:44Z</dcterms:created>
  <dcterms:modified xsi:type="dcterms:W3CDTF">2017-12-09T02:54:00Z</dcterms:modified>
</cp:coreProperties>
</file>