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7"/>
  </p:notesMasterIdLst>
  <p:sldIdLst>
    <p:sldId id="256" r:id="rId2"/>
    <p:sldId id="287" r:id="rId3"/>
    <p:sldId id="292" r:id="rId4"/>
    <p:sldId id="288" r:id="rId5"/>
    <p:sldId id="273" r:id="rId6"/>
    <p:sldId id="274" r:id="rId7"/>
    <p:sldId id="289" r:id="rId8"/>
    <p:sldId id="290" r:id="rId9"/>
    <p:sldId id="291" r:id="rId10"/>
    <p:sldId id="285" r:id="rId11"/>
    <p:sldId id="286" r:id="rId12"/>
    <p:sldId id="281" r:id="rId13"/>
    <p:sldId id="282" r:id="rId14"/>
    <p:sldId id="283" r:id="rId15"/>
    <p:sldId id="28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292" autoAdjust="0"/>
    <p:restoredTop sz="9466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65CEF-923D-4252-BDB8-33ACD91681EF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B00B4-10FD-4294-8790-37B625A67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62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F159B-A5B9-4109-95AC-6C64672260DF}" type="datetime1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adharul.lecture.ub.ac.id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28F3A-773F-4D5C-A1B4-4889CCCDE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0B8C8-12ED-4D74-A2FD-FD820C735E37}" type="datetime1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adharul.lecture.ub.ac.id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98DEC-DBDB-4FE5-8131-C7BD1A6F3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2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ACE33-A40D-4D83-893A-EC61BEF49B1F}" type="datetime1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adharul.lecture.ub.ac.id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09AE4-519E-4405-84C8-AAE1C02B8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7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ABA51-98FA-4466-9539-55723F151ADD}" type="datetime1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adharul.lecture.ub.ac.id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412A4-F407-443E-876E-AFFEC8D55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4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350D5-BA85-4E62-AB9D-D7F208FEB0C2}" type="datetime1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adharul.lecture.ub.ac.id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C05AA-7C27-4775-B135-728D943E1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2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19FE0-5028-45DA-BE89-A921D5D285DF}" type="datetime1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adharul.lecture.ub.ac.id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7343F-E663-4EA2-8F00-590644862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2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53B54-E655-414B-9E68-DAA98DA67D95}" type="datetime1">
              <a:rPr lang="en-US" smtClean="0"/>
              <a:t>5/20/2018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adharul.lecture.ub.ac.id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CB692-7A9F-436E-A596-C4E53EF6C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9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EAA8E-86FE-4C77-B69C-372486EB3E65}" type="datetime1">
              <a:rPr lang="en-US" smtClean="0"/>
              <a:t>5/20/2018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adharul.lecture.ub.ac.id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FE3C0-DBBB-43AF-BBF2-464849B9B3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482B5-2B39-4519-91FA-13C18499BF85}" type="datetime1">
              <a:rPr lang="en-US" smtClean="0"/>
              <a:t>5/20/2018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adharul.lecture.ub.ac.id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29FEB-EEA4-4681-8294-649869DEE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1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DBFF7-C771-4EDC-AF78-9380C652BD84}" type="datetime1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adharul.lecture.ub.ac.id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94275-CE65-469E-8045-625FE7765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550FD-8953-43AC-B382-537D10D60B94}" type="datetime1">
              <a:rPr lang="en-US" smtClean="0"/>
              <a:t>5/20/2018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adharul.lecture.ub.ac.id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981FD-4DE2-4B86-9680-BEF60209DE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0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922C6E-8E6A-480D-BD8F-3817021070FC}" type="datetime1">
              <a:rPr lang="en-US" smtClean="0"/>
              <a:t>5/20/2018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adharul.lecture.ub.ac.id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AF81EF46-8BD2-4785-ACAD-50C3FC5A31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37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3203848" y="3644900"/>
            <a:ext cx="5616302" cy="1500188"/>
          </a:xfrm>
        </p:spPr>
        <p:txBody>
          <a:bodyPr/>
          <a:lstStyle/>
          <a:p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smtClean="0"/>
              <a:t>12</a:t>
            </a:r>
            <a:endParaRPr lang="en-US" dirty="0"/>
          </a:p>
          <a:p>
            <a:r>
              <a:rPr lang="en-US" dirty="0"/>
              <a:t>Yunita Fauzia </a:t>
            </a:r>
            <a:r>
              <a:rPr lang="en-US" dirty="0" err="1"/>
              <a:t>Achmad</a:t>
            </a:r>
            <a:r>
              <a:rPr lang="en-US" dirty="0"/>
              <a:t>, </a:t>
            </a:r>
            <a:r>
              <a:rPr lang="en-US" dirty="0" err="1"/>
              <a:t>S.Kom</a:t>
            </a:r>
            <a:r>
              <a:rPr lang="en-US" dirty="0"/>
              <a:t>., </a:t>
            </a:r>
            <a:r>
              <a:rPr lang="en-US" dirty="0" err="1"/>
              <a:t>M.Kom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Array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conio.h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BacaData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n,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[]);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TampilData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n,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x[]);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main() {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data1[10], data2[15];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clrscr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randomize(); //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untuk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membangkitkan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acak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BacaData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(10, data1);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("\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nData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\n");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TampilData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(10, data1);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getch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791200" y="630932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adharul.lecture.ub.ac.id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953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Array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929188"/>
          </a:xfrm>
        </p:spPr>
        <p:txBody>
          <a:bodyPr rtlCol="0">
            <a:normAutofit fontScale="55000" lnSpcReduction="20000"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300" smtClean="0">
                <a:latin typeface="Courier New" pitchFamily="49" charset="0"/>
                <a:cs typeface="Courier New" pitchFamily="49" charset="0"/>
              </a:rPr>
              <a:t>clrscr();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300" smtClean="0">
                <a:latin typeface="Courier New" pitchFamily="49" charset="0"/>
                <a:cs typeface="Courier New" pitchFamily="49" charset="0"/>
              </a:rPr>
              <a:t>	BacaData(15, data2);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300" smtClean="0">
                <a:latin typeface="Courier New" pitchFamily="49" charset="0"/>
                <a:cs typeface="Courier New" pitchFamily="49" charset="0"/>
              </a:rPr>
              <a:t>	printf("\nData : \n");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300" smtClean="0">
                <a:latin typeface="Courier New" pitchFamily="49" charset="0"/>
                <a:cs typeface="Courier New" pitchFamily="49" charset="0"/>
              </a:rPr>
              <a:t>	TampilData(15, data2);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300" smtClean="0">
                <a:latin typeface="Courier New" pitchFamily="49" charset="0"/>
                <a:cs typeface="Courier New" pitchFamily="49" charset="0"/>
              </a:rPr>
              <a:t>	getch();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30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300" smtClean="0">
                <a:latin typeface="Courier New" pitchFamily="49" charset="0"/>
                <a:cs typeface="Courier New" pitchFamily="49" charset="0"/>
              </a:rPr>
              <a:t>void BacaData(int n, int x[]) {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300" smtClean="0">
                <a:latin typeface="Courier New" pitchFamily="49" charset="0"/>
                <a:cs typeface="Courier New" pitchFamily="49" charset="0"/>
              </a:rPr>
              <a:t>	int i, j;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300" smtClean="0">
                <a:latin typeface="Courier New" pitchFamily="49" charset="0"/>
                <a:cs typeface="Courier New" pitchFamily="49" charset="0"/>
              </a:rPr>
              <a:t>	printf("Proses Baca Data Secara RANDOM: \n");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300" smtClean="0">
                <a:latin typeface="Courier New" pitchFamily="49" charset="0"/>
                <a:cs typeface="Courier New" pitchFamily="49" charset="0"/>
              </a:rPr>
              <a:t>	for(i = 0; i &lt; n; i++) {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300" smtClean="0">
                <a:latin typeface="Courier New" pitchFamily="49" charset="0"/>
                <a:cs typeface="Courier New" pitchFamily="49" charset="0"/>
              </a:rPr>
              <a:t>		x[i] = random(20);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300" smtClean="0">
                <a:latin typeface="Courier New" pitchFamily="49" charset="0"/>
                <a:cs typeface="Courier New" pitchFamily="49" charset="0"/>
              </a:rPr>
              <a:t>		printf("Data ke -%2d : %d\n", i+1, x[i]);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30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30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300" smtClean="0">
                <a:latin typeface="Courier New" pitchFamily="49" charset="0"/>
                <a:cs typeface="Courier New" pitchFamily="49" charset="0"/>
              </a:rPr>
              <a:t>void TampilData(int n, int x[]) {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300" smtClean="0">
                <a:latin typeface="Courier New" pitchFamily="49" charset="0"/>
                <a:cs typeface="Courier New" pitchFamily="49" charset="0"/>
              </a:rPr>
              <a:t>	int i, j;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300" smtClean="0">
                <a:latin typeface="Courier New" pitchFamily="49" charset="0"/>
                <a:cs typeface="Courier New" pitchFamily="49" charset="0"/>
              </a:rPr>
              <a:t>	for(i = 0; i &lt; n; i++)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300" smtClean="0">
                <a:latin typeface="Courier New" pitchFamily="49" charset="0"/>
                <a:cs typeface="Courier New" pitchFamily="49" charset="0"/>
              </a:rPr>
              <a:t>	printf("%5d", x[i]);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30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791200" y="630932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adharul.lecture.ub.ac.id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Latihan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err="1" smtClean="0"/>
              <a:t>Buatlah</a:t>
            </a:r>
            <a:r>
              <a:rPr lang="en-US" dirty="0" smtClean="0"/>
              <a:t> program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proses </a:t>
            </a:r>
            <a:r>
              <a:rPr lang="en-US" dirty="0"/>
              <a:t> </a:t>
            </a:r>
            <a:r>
              <a:rPr lang="en-US" dirty="0" err="1" smtClean="0"/>
              <a:t>penyewaan</a:t>
            </a:r>
            <a:r>
              <a:rPr lang="en-US" dirty="0" smtClean="0"/>
              <a:t> 3 </a:t>
            </a:r>
            <a:r>
              <a:rPr lang="en-US" dirty="0" err="1" smtClean="0"/>
              <a:t>golongan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A, B </a:t>
            </a:r>
            <a:r>
              <a:rPr lang="en-US" dirty="0" err="1" smtClean="0"/>
              <a:t>dan</a:t>
            </a:r>
            <a:r>
              <a:rPr lang="en-US" dirty="0" smtClean="0"/>
              <a:t> C.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sewa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per 7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		----------------------------------------------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v-SE" dirty="0" smtClean="0"/>
              <a:t>		Golongan Harga Sewa per 7 hari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		----------------------------------------------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			A 		</a:t>
            </a:r>
            <a:r>
              <a:rPr lang="en-US" dirty="0" err="1" smtClean="0"/>
              <a:t>Rp</a:t>
            </a:r>
            <a:r>
              <a:rPr lang="en-US" dirty="0" smtClean="0"/>
              <a:t>. 2000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			B 		</a:t>
            </a:r>
            <a:r>
              <a:rPr lang="en-US" dirty="0" err="1" smtClean="0"/>
              <a:t>Rp</a:t>
            </a:r>
            <a:r>
              <a:rPr lang="en-US" dirty="0" smtClean="0"/>
              <a:t>. 2500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			C 		</a:t>
            </a:r>
            <a:r>
              <a:rPr lang="en-US" dirty="0" err="1" smtClean="0"/>
              <a:t>Rp</a:t>
            </a:r>
            <a:r>
              <a:rPr lang="en-US" dirty="0" smtClean="0"/>
              <a:t>. 1500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		----------------------------------------------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adharul.lecture.ub.ac.id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Latihan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meminjam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7 </a:t>
            </a:r>
            <a:r>
              <a:rPr lang="en-US" dirty="0" err="1" smtClean="0"/>
              <a:t>hari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harinya</a:t>
            </a:r>
            <a:r>
              <a:rPr lang="en-US" dirty="0" smtClean="0"/>
              <a:t> </a:t>
            </a:r>
            <a:r>
              <a:rPr lang="en-US" dirty="0" err="1" smtClean="0"/>
              <a:t>didenda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</a:t>
            </a:r>
            <a:r>
              <a:rPr lang="en-US" dirty="0" err="1" smtClean="0"/>
              <a:t>Rp</a:t>
            </a:r>
            <a:r>
              <a:rPr lang="en-US" dirty="0" smtClean="0"/>
              <a:t>. 100</a:t>
            </a:r>
          </a:p>
          <a:p>
            <a:r>
              <a:rPr lang="en-US" dirty="0" err="1" smtClean="0"/>
              <a:t>Buatlah</a:t>
            </a:r>
            <a:r>
              <a:rPr lang="en-US" dirty="0" smtClean="0"/>
              <a:t> program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pembayarannya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sewa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denda</a:t>
            </a:r>
            <a:r>
              <a:rPr lang="en-US" dirty="0" smtClean="0"/>
              <a:t>.</a:t>
            </a:r>
          </a:p>
          <a:p>
            <a:r>
              <a:rPr lang="sv-SE" dirty="0" smtClean="0"/>
              <a:t>Buatlah fungsi untuk menghitung total bayar.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adharul.lecture.ub.ac.id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Latihan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b="1" u="sng" dirty="0" err="1" smtClean="0"/>
              <a:t>Bentuk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rancangan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masukan</a:t>
            </a:r>
            <a:endParaRPr lang="en-US" b="1" u="sng" dirty="0" smtClean="0"/>
          </a:p>
          <a:p>
            <a:pPr>
              <a:buFont typeface="Wingdings 2" panose="05020102010507070707" pitchFamily="18" charset="2"/>
              <a:buNone/>
            </a:pPr>
            <a:endParaRPr lang="en-US" b="1" u="sng" dirty="0" smtClean="0"/>
          </a:p>
          <a:p>
            <a:pPr>
              <a:buFont typeface="Wingdings 2" panose="05020102010507070707" pitchFamily="18" charset="2"/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Persewaan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Buku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Kita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Peminjam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		: ..............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Golongan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Buku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[A/B/C]   : ...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Lama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Peminjaman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: ...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adharul.lecture.ub.ac.id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Latihan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u="sng" dirty="0" err="1" smtClean="0">
                <a:latin typeface="Courier New" pitchFamily="49" charset="0"/>
                <a:cs typeface="Courier New" pitchFamily="49" charset="0"/>
              </a:rPr>
              <a:t>Bentuk</a:t>
            </a:r>
            <a:r>
              <a:rPr lang="en-US" b="1" u="sng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u="sng" dirty="0" err="1" smtClean="0">
                <a:latin typeface="Courier New" pitchFamily="49" charset="0"/>
                <a:cs typeface="Courier New" pitchFamily="49" charset="0"/>
              </a:rPr>
              <a:t>rancangan</a:t>
            </a:r>
            <a:r>
              <a:rPr lang="en-US" b="1" u="sng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u="sng" dirty="0" err="1" smtClean="0">
                <a:latin typeface="Courier New" pitchFamily="49" charset="0"/>
                <a:cs typeface="Courier New" pitchFamily="49" charset="0"/>
              </a:rPr>
              <a:t>keluaran</a:t>
            </a:r>
            <a:endParaRPr lang="en-US" b="1" u="sng" dirty="0" smtClean="0">
              <a:latin typeface="Courier New" pitchFamily="49" charset="0"/>
              <a:cs typeface="Courier New" pitchFamily="49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b="1" u="sng" dirty="0" smtClean="0">
              <a:latin typeface="Courier New" pitchFamily="49" charset="0"/>
              <a:cs typeface="Courier New" pitchFamily="49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Perpustakaan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Rakyat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Pedesaan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Pembayaran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Peminjaman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Buku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----------------------------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Nama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Peminjam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: ....... &lt;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hasil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proses&gt;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Harga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Sewa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Buku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: ....... &lt;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hasil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proses&gt;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fi-FI" dirty="0" smtClean="0">
                <a:latin typeface="Courier New" pitchFamily="49" charset="0"/>
                <a:cs typeface="Courier New" pitchFamily="49" charset="0"/>
              </a:rPr>
              <a:t>Lama Peminjaman : .... Hari &lt;hasil proses&gt;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Jumlah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Bayar    : ....... &lt;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hasil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proses&gt;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Besar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Denda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: ....... &lt;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hasil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proses&gt;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-------------------------------------------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Jumlah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yang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harus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dibayar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 ... &lt;proses&gt;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adharul.lecture.ub.ac.id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Lokal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Global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just"/>
            <a:r>
              <a:rPr lang="en-US" b="1" dirty="0" smtClean="0"/>
              <a:t>Local</a:t>
            </a:r>
            <a:endParaRPr lang="en-US" dirty="0"/>
          </a:p>
          <a:p>
            <a:pPr marL="0" indent="0" algn="just">
              <a:buNone/>
            </a:pP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yang </a:t>
            </a:r>
            <a:r>
              <a:rPr lang="en-US" dirty="0" err="1"/>
              <a:t>dideklarasikan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yang </a:t>
            </a:r>
            <a:r>
              <a:rPr lang="en-US" dirty="0" err="1"/>
              <a:t>bersangkutan</a:t>
            </a:r>
            <a:r>
              <a:rPr lang="en-US" dirty="0"/>
              <a:t>.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 smtClean="0"/>
              <a:t>otomatis</a:t>
            </a:r>
            <a:endParaRPr lang="en-US" dirty="0"/>
          </a:p>
          <a:p>
            <a:pPr marL="0" indent="0" algn="just" defTabSz="114300"/>
            <a:r>
              <a:rPr lang="en-US" b="1" dirty="0" smtClean="0"/>
              <a:t> Global</a:t>
            </a:r>
            <a:endParaRPr lang="en-US" dirty="0"/>
          </a:p>
          <a:p>
            <a:pPr marL="0" indent="0" algn="just">
              <a:buNone/>
            </a:pP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yang </a:t>
            </a:r>
            <a:r>
              <a:rPr lang="en-US" dirty="0" err="1"/>
              <a:t>dideklarasikan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global yang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–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dideklarasikan</a:t>
            </a:r>
            <a:r>
              <a:rPr lang="en-US" dirty="0"/>
              <a:t> </a:t>
            </a:r>
            <a:r>
              <a:rPr lang="en-US" dirty="0" err="1"/>
              <a:t>berulang</a:t>
            </a:r>
            <a:r>
              <a:rPr lang="en-US" dirty="0"/>
              <a:t> – </a:t>
            </a:r>
            <a:r>
              <a:rPr lang="en-US" dirty="0" err="1"/>
              <a:t>ulang</a:t>
            </a:r>
            <a:r>
              <a:rPr lang="en-US" dirty="0"/>
              <a:t> </a:t>
            </a:r>
          </a:p>
          <a:p>
            <a:pPr marL="438912" indent="-32004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/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5791200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adharul.lecture.ub.ac.id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Variabel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lokal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376" t="33713" r="31624" b="15944"/>
          <a:stretch/>
        </p:blipFill>
        <p:spPr>
          <a:xfrm>
            <a:off x="107503" y="1654746"/>
            <a:ext cx="5820075" cy="451055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adharul.lecture.ub.ac.id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t="8898" r="53489" b="71402"/>
          <a:stretch/>
        </p:blipFill>
        <p:spPr bwMode="auto">
          <a:xfrm>
            <a:off x="4860032" y="1654746"/>
            <a:ext cx="4064635" cy="1144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7345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093"/>
            <a:ext cx="8229600" cy="7969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ariabel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Global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950" t="32538" r="31737" b="17131"/>
          <a:stretch/>
        </p:blipFill>
        <p:spPr>
          <a:xfrm>
            <a:off x="121942" y="1417042"/>
            <a:ext cx="6190228" cy="489227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/>
          <a:srcRect t="8903" r="42285" b="69178"/>
          <a:stretch/>
        </p:blipFill>
        <p:spPr bwMode="auto">
          <a:xfrm>
            <a:off x="4770120" y="1425065"/>
            <a:ext cx="4373880" cy="1104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Overloading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dipenuhi</a:t>
            </a:r>
            <a:r>
              <a:rPr lang="en-US" dirty="0" smtClean="0"/>
              <a:t>:</a:t>
            </a:r>
          </a:p>
          <a:p>
            <a:pPr lvl="1" algn="just"/>
            <a:r>
              <a:rPr lang="en-US" dirty="0" err="1" smtClean="0"/>
              <a:t>Jumlah</a:t>
            </a:r>
            <a:r>
              <a:rPr lang="en-US" dirty="0" smtClean="0"/>
              <a:t> parameter input </a:t>
            </a:r>
            <a:r>
              <a:rPr lang="en-US" dirty="0" err="1" smtClean="0"/>
              <a:t>berbeda</a:t>
            </a:r>
            <a:endParaRPr lang="en-US" dirty="0" smtClean="0"/>
          </a:p>
          <a:p>
            <a:pPr lvl="1" algn="just"/>
            <a:r>
              <a:rPr lang="en-US" dirty="0" err="1" smtClean="0"/>
              <a:t>Tipe</a:t>
            </a:r>
            <a:r>
              <a:rPr lang="en-US" dirty="0" smtClean="0"/>
              <a:t> data parameter input </a:t>
            </a:r>
            <a:r>
              <a:rPr lang="en-US" dirty="0" err="1" smtClean="0"/>
              <a:t>berbeda</a:t>
            </a:r>
            <a:endParaRPr lang="en-US" dirty="0" smtClean="0"/>
          </a:p>
          <a:p>
            <a:pPr lvl="1" algn="just"/>
            <a:r>
              <a:rPr lang="en-US" dirty="0" err="1" smtClean="0"/>
              <a:t>Urutan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data parameter input </a:t>
            </a:r>
            <a:r>
              <a:rPr lang="en-US" dirty="0" err="1" smtClean="0"/>
              <a:t>berbeda</a:t>
            </a:r>
            <a:endParaRPr lang="en-US" dirty="0" smtClean="0"/>
          </a:p>
          <a:p>
            <a:pPr algn="just"/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bermacam-macam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yang </a:t>
            </a:r>
            <a:r>
              <a:rPr lang="en-US" dirty="0" err="1" smtClean="0"/>
              <a:t>bervariasi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5791200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adharul.lecture.ub.ac.id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953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 overloading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75297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&lt;iostream.h&gt;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 &lt;conio.h&gt;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int kuadrat(int i);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double kuadrat(double d);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void main()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	int x = 2;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	double y = 2.5;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	clrscr();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	cout &lt;&lt; "kuadrat " &lt;&lt; x &lt;&lt; " adalah " &lt;&lt; kuadrat(x) &lt;&lt; endl;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	cout &lt;&lt; "kuadrat " &lt;&lt; y &lt;&lt; " adalah " &lt;&lt; kuadrat(y) &lt;&lt; endl;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	getch();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int kuadrat(int i){ return(i * i); }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double kuadrat(double d) { return (d * d);}</a:t>
            </a: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5791200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adharul.lecture.ub.ac.id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Inline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inline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mengurangi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lambatnya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eksekusi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mempercepat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eksekusi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terutama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mmenggunakan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memanggil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berlebih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Terutama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– program yang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pernyataan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perulangan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for, while,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– while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inline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dideklarasikan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menambahkan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kunci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inline 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adharul.lecture.ub.ac.id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78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 Inline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625" t="41832" r="49125" b="24065"/>
          <a:stretch/>
        </p:blipFill>
        <p:spPr>
          <a:xfrm>
            <a:off x="2562894" y="1434803"/>
            <a:ext cx="4018211" cy="383556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adharul.lecture.ub.ac.id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t="9036" r="17836" b="83735"/>
          <a:stretch/>
        </p:blipFill>
        <p:spPr bwMode="auto">
          <a:xfrm>
            <a:off x="248574" y="5661248"/>
            <a:ext cx="8864519" cy="5189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476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lain function inline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625" t="37787" r="36796" b="15945"/>
          <a:stretch/>
        </p:blipFill>
        <p:spPr>
          <a:xfrm>
            <a:off x="179513" y="1988840"/>
            <a:ext cx="4896544" cy="386540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adharul.lecture.ub.ac.id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t="8433" r="48096" b="57831"/>
          <a:stretch/>
        </p:blipFill>
        <p:spPr bwMode="auto">
          <a:xfrm>
            <a:off x="4572000" y="2003698"/>
            <a:ext cx="4471035" cy="1933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812493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PPT-U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Template-PPT-UEU</Template>
  <TotalTime>560</TotalTime>
  <Words>406</Words>
  <Application>Microsoft Office PowerPoint</Application>
  <PresentationFormat>On-screen Show (4:3)</PresentationFormat>
  <Paragraphs>124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Times New Roman</vt:lpstr>
      <vt:lpstr>Wingdings 2</vt:lpstr>
      <vt:lpstr>Template-PPT-UEU</vt:lpstr>
      <vt:lpstr>Lanjutan Function</vt:lpstr>
      <vt:lpstr>Variabel Lokal dan Global</vt:lpstr>
      <vt:lpstr>Contoh Variabel lokal</vt:lpstr>
      <vt:lpstr>Contoh Variabel Global</vt:lpstr>
      <vt:lpstr>Function Overloading</vt:lpstr>
      <vt:lpstr>Contoh function overloading</vt:lpstr>
      <vt:lpstr>Function Inline</vt:lpstr>
      <vt:lpstr>Contoh Function Inline </vt:lpstr>
      <vt:lpstr>Contoh lain function inline </vt:lpstr>
      <vt:lpstr>Array dan Fungsi</vt:lpstr>
      <vt:lpstr>Array dan Fungsi</vt:lpstr>
      <vt:lpstr>Latihan</vt:lpstr>
      <vt:lpstr>Latihan</vt:lpstr>
      <vt:lpstr>Latihan</vt:lpstr>
      <vt:lpstr>Latihan</vt:lpstr>
    </vt:vector>
  </TitlesOfParts>
  <Company>University of Brawijaya Malang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</dc:title>
  <dc:subject>C</dc:subject>
  <dc:creator>Adharul Muttaqin</dc:creator>
  <cp:lastModifiedBy>yunita fauzia</cp:lastModifiedBy>
  <cp:revision>66</cp:revision>
  <dcterms:created xsi:type="dcterms:W3CDTF">2008-04-03T14:01:57Z</dcterms:created>
  <dcterms:modified xsi:type="dcterms:W3CDTF">2018-05-19T23:03:49Z</dcterms:modified>
</cp:coreProperties>
</file>