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32"/>
  </p:notesMasterIdLst>
  <p:sldIdLst>
    <p:sldId id="256" r:id="rId2"/>
    <p:sldId id="305" r:id="rId3"/>
    <p:sldId id="306" r:id="rId4"/>
    <p:sldId id="257" r:id="rId5"/>
    <p:sldId id="258" r:id="rId6"/>
    <p:sldId id="259" r:id="rId7"/>
    <p:sldId id="302" r:id="rId8"/>
    <p:sldId id="277" r:id="rId9"/>
    <p:sldId id="278" r:id="rId10"/>
    <p:sldId id="279" r:id="rId11"/>
    <p:sldId id="303" r:id="rId12"/>
    <p:sldId id="281" r:id="rId13"/>
    <p:sldId id="282" r:id="rId14"/>
    <p:sldId id="283" r:id="rId15"/>
    <p:sldId id="284" r:id="rId16"/>
    <p:sldId id="286" r:id="rId17"/>
    <p:sldId id="304" r:id="rId18"/>
    <p:sldId id="288" r:id="rId19"/>
    <p:sldId id="289" r:id="rId20"/>
    <p:sldId id="290" r:id="rId21"/>
    <p:sldId id="295" r:id="rId22"/>
    <p:sldId id="296" r:id="rId23"/>
    <p:sldId id="297" r:id="rId24"/>
    <p:sldId id="298" r:id="rId25"/>
    <p:sldId id="299" r:id="rId26"/>
    <p:sldId id="291" r:id="rId27"/>
    <p:sldId id="292" r:id="rId28"/>
    <p:sldId id="293" r:id="rId29"/>
    <p:sldId id="294" r:id="rId30"/>
    <p:sldId id="300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A9324-BB9C-415B-BBD1-4603203AC429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16695-7F48-4ABB-800F-23A404C51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10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16695-7F48-4ABB-800F-23A404C51E8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769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01859" y="0"/>
            <a:ext cx="9347717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7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101859" y="228600"/>
            <a:ext cx="9347718" cy="699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71799" y="1524000"/>
            <a:ext cx="6274059" cy="207645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here to Edit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71798" y="3657600"/>
            <a:ext cx="6274060" cy="1524000"/>
          </a:xfrm>
        </p:spPr>
        <p:txBody>
          <a:bodyPr/>
          <a:lstStyle>
            <a:lvl1pPr marL="0" indent="0" algn="ctr" eaLnBrk="1" hangingPunct="1">
              <a:buNone/>
              <a:defRPr sz="2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here to edit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here to edit </a:t>
            </a:r>
            <a:r>
              <a:rPr lang="en-US" dirty="0" err="1" smtClean="0"/>
              <a:t>Pertemuan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here to edit Nama </a:t>
            </a:r>
            <a:r>
              <a:rPr lang="en-US" dirty="0" err="1" smtClean="0"/>
              <a:t>Dosen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here to edit Nama Prodi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Fakultas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haryanto.staff.gunadarma.ac.id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03EA8-00CA-4A46-A75C-8630C8C6B27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1486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haryanto.staff.gunadarma.ac.id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A3308-07F2-4D2D-A985-6BC69A87587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0746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haryanto.staff.gunadarma.ac.id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27752-3888-43EE-9A1C-226C7AB1C73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8147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haryanto.staff.gunadarma.ac.id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2510E-4222-476F-B1BF-913375A4E88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567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317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24200" y="2420939"/>
            <a:ext cx="3505200" cy="703262"/>
          </a:xfrm>
        </p:spPr>
        <p:txBody>
          <a:bodyPr anchor="t"/>
          <a:lstStyle>
            <a:lvl1pPr algn="l">
              <a:defRPr sz="2800" b="1" cap="all" baseline="0"/>
            </a:lvl1pPr>
          </a:lstStyle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UTS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3800" y="3240088"/>
            <a:ext cx="5334000" cy="2976562"/>
          </a:xfrm>
        </p:spPr>
        <p:txBody>
          <a:bodyPr anchor="t"/>
          <a:lstStyle>
            <a:lvl1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haryanto.staff.gunadarma.ac.id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7E708-E733-40D4-AB73-7990A11F640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3176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haryanto.staff.gunadarma.ac.id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4AB02-3910-4C8F-A253-E67B7777181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0240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haryanto.staff.gunadarma.ac.id</a:t>
            </a: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E2A4C-8B02-4EA2-9BBD-9F031854DC3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3436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haryanto.staff.gunadarma.ac.id</a:t>
            </a: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F4F68-7792-4F91-80CE-A41BEE5B617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169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haryanto.staff.gunadarma.ac.id</a:t>
            </a: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69ADB-3FE0-4BC8-A704-556A7A61817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5499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0"/>
            <a:ext cx="5111750" cy="5516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haryanto.staff.gunadarma.ac.id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C320C-475C-4C6C-AF1D-1F87C5F0AD4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8445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haryanto.staff.gunadarma.ac.id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4F477-2D1A-489B-BD13-0C19E2531B0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377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text styles</a:t>
            </a:r>
          </a:p>
          <a:p>
            <a:pPr lvl="1"/>
            <a:r>
              <a:rPr lang="en-US" altLang="id-ID" smtClean="0"/>
              <a:t>Second level</a:t>
            </a:r>
          </a:p>
          <a:p>
            <a:pPr lvl="2"/>
            <a:r>
              <a:rPr lang="en-US" altLang="id-ID" smtClean="0"/>
              <a:t>Third level</a:t>
            </a:r>
          </a:p>
          <a:p>
            <a:pPr lvl="3"/>
            <a:r>
              <a:rPr lang="en-US" altLang="id-ID" smtClean="0"/>
              <a:t>Fourth level</a:t>
            </a:r>
          </a:p>
          <a:p>
            <a:pPr lvl="4"/>
            <a:r>
              <a:rPr lang="en-US" altLang="id-ID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altLang="en-US" smtClean="0"/>
              <a:t>haryanto.staff.gunadarma.ac.id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7D75D0D8-ADD1-4F76-A498-76747297D376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9194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5200" y="2057400"/>
            <a:ext cx="3962400" cy="1600200"/>
          </a:xfrm>
        </p:spPr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&amp; Class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733800" y="38100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Materi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13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Yunita Fauzia </a:t>
            </a:r>
            <a:r>
              <a:rPr lang="en-US" dirty="0" err="1">
                <a:solidFill>
                  <a:schemeClr val="bg1"/>
                </a:solidFill>
              </a:rPr>
              <a:t>Achmad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S.Kom</a:t>
            </a:r>
            <a:r>
              <a:rPr lang="en-US" dirty="0">
                <a:solidFill>
                  <a:schemeClr val="bg1"/>
                </a:solidFill>
              </a:rPr>
              <a:t>., </a:t>
            </a:r>
            <a:r>
              <a:rPr lang="en-US" dirty="0" err="1">
                <a:solidFill>
                  <a:schemeClr val="bg1"/>
                </a:solidFill>
              </a:rPr>
              <a:t>M.Kom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 err="1">
                <a:solidFill>
                  <a:schemeClr val="bg1"/>
                </a:solidFill>
              </a:rPr>
              <a:t>Fakultas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Ilmu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Komputer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143000" y="228600"/>
            <a:ext cx="6858000" cy="647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400" b="1" dirty="0">
                <a:solidFill>
                  <a:srgbClr val="CC3300"/>
                </a:solidFill>
              </a:rPr>
              <a:t>#include &lt;</a:t>
            </a:r>
            <a:r>
              <a:rPr lang="en-US" sz="1400" b="1" dirty="0" err="1">
                <a:solidFill>
                  <a:srgbClr val="CC3300"/>
                </a:solidFill>
              </a:rPr>
              <a:t>iostream.h</a:t>
            </a:r>
            <a:r>
              <a:rPr lang="en-US" sz="1400" b="1" dirty="0">
                <a:solidFill>
                  <a:srgbClr val="CC3300"/>
                </a:solidFill>
              </a:rPr>
              <a:t>&gt;</a:t>
            </a:r>
          </a:p>
          <a:p>
            <a:pPr eaLnBrk="0" hangingPunct="0"/>
            <a:r>
              <a:rPr lang="en-US" sz="1400" b="1" dirty="0">
                <a:solidFill>
                  <a:srgbClr val="CC3300"/>
                </a:solidFill>
              </a:rPr>
              <a:t>#include &lt;</a:t>
            </a:r>
            <a:r>
              <a:rPr lang="en-US" sz="1400" b="1" dirty="0" err="1">
                <a:solidFill>
                  <a:srgbClr val="CC3300"/>
                </a:solidFill>
              </a:rPr>
              <a:t>string.h</a:t>
            </a:r>
            <a:r>
              <a:rPr lang="en-US" sz="1400" b="1" dirty="0">
                <a:solidFill>
                  <a:srgbClr val="CC3300"/>
                </a:solidFill>
              </a:rPr>
              <a:t>&gt;</a:t>
            </a:r>
          </a:p>
          <a:p>
            <a:pPr eaLnBrk="0" hangingPunct="0"/>
            <a:endParaRPr lang="en-US" sz="1400" b="1" dirty="0">
              <a:solidFill>
                <a:srgbClr val="CC3300"/>
              </a:solidFill>
            </a:endParaRPr>
          </a:p>
          <a:p>
            <a:pPr eaLnBrk="0" hangingPunct="0"/>
            <a:r>
              <a:rPr lang="en-US" sz="1400" b="1" dirty="0">
                <a:solidFill>
                  <a:srgbClr val="CC3300"/>
                </a:solidFill>
              </a:rPr>
              <a:t>class </a:t>
            </a:r>
            <a:r>
              <a:rPr lang="en-US" sz="1400" b="1" dirty="0" err="1">
                <a:solidFill>
                  <a:srgbClr val="CC3300"/>
                </a:solidFill>
              </a:rPr>
              <a:t>Buku</a:t>
            </a:r>
            <a:r>
              <a:rPr lang="en-US" sz="1400" b="1" dirty="0">
                <a:solidFill>
                  <a:srgbClr val="CC3300"/>
                </a:solidFill>
              </a:rPr>
              <a:t>{</a:t>
            </a:r>
          </a:p>
          <a:p>
            <a:pPr eaLnBrk="0" hangingPunct="0"/>
            <a:r>
              <a:rPr lang="en-US" sz="1400" b="1" dirty="0">
                <a:solidFill>
                  <a:srgbClr val="CC3300"/>
                </a:solidFill>
              </a:rPr>
              <a:t>	private :</a:t>
            </a:r>
          </a:p>
          <a:p>
            <a:pPr eaLnBrk="0" hangingPunct="0"/>
            <a:r>
              <a:rPr lang="en-US" sz="1400" b="1" dirty="0">
                <a:solidFill>
                  <a:srgbClr val="CC3300"/>
                </a:solidFill>
              </a:rPr>
              <a:t>	char </a:t>
            </a:r>
            <a:r>
              <a:rPr lang="en-US" sz="1400" b="1" dirty="0" err="1">
                <a:solidFill>
                  <a:srgbClr val="CC3300"/>
                </a:solidFill>
              </a:rPr>
              <a:t>judul</a:t>
            </a:r>
            <a:r>
              <a:rPr lang="en-US" sz="1400" b="1" dirty="0">
                <a:solidFill>
                  <a:srgbClr val="CC3300"/>
                </a:solidFill>
              </a:rPr>
              <a:t>[20];</a:t>
            </a:r>
          </a:p>
          <a:p>
            <a:pPr eaLnBrk="0" hangingPunct="0"/>
            <a:r>
              <a:rPr lang="en-US" sz="1400" b="1" dirty="0">
                <a:solidFill>
                  <a:srgbClr val="CC3300"/>
                </a:solidFill>
              </a:rPr>
              <a:t>	char </a:t>
            </a:r>
            <a:r>
              <a:rPr lang="en-US" sz="1400" b="1" dirty="0" err="1">
                <a:solidFill>
                  <a:srgbClr val="CC3300"/>
                </a:solidFill>
              </a:rPr>
              <a:t>pengarang</a:t>
            </a:r>
            <a:r>
              <a:rPr lang="en-US" sz="1400" b="1" dirty="0">
                <a:solidFill>
                  <a:srgbClr val="CC3300"/>
                </a:solidFill>
              </a:rPr>
              <a:t>[20];</a:t>
            </a:r>
          </a:p>
          <a:p>
            <a:pPr eaLnBrk="0" hangingPunct="0"/>
            <a:r>
              <a:rPr lang="en-US" sz="1400" b="1" dirty="0">
                <a:solidFill>
                  <a:srgbClr val="CC3300"/>
                </a:solidFill>
              </a:rPr>
              <a:t>	</a:t>
            </a:r>
            <a:r>
              <a:rPr lang="en-US" sz="1400" b="1" dirty="0" err="1">
                <a:solidFill>
                  <a:srgbClr val="CC3300"/>
                </a:solidFill>
              </a:rPr>
              <a:t>int</a:t>
            </a:r>
            <a:r>
              <a:rPr lang="en-US" sz="1400" b="1" dirty="0">
                <a:solidFill>
                  <a:srgbClr val="CC3300"/>
                </a:solidFill>
              </a:rPr>
              <a:t> </a:t>
            </a:r>
            <a:r>
              <a:rPr lang="en-US" sz="1400" b="1" dirty="0" err="1">
                <a:solidFill>
                  <a:srgbClr val="CC3300"/>
                </a:solidFill>
              </a:rPr>
              <a:t>jumlah</a:t>
            </a:r>
            <a:r>
              <a:rPr lang="en-US" sz="1400" b="1" dirty="0">
                <a:solidFill>
                  <a:srgbClr val="CC3300"/>
                </a:solidFill>
              </a:rPr>
              <a:t>;</a:t>
            </a:r>
          </a:p>
          <a:p>
            <a:pPr eaLnBrk="0" hangingPunct="0"/>
            <a:endParaRPr lang="en-US" sz="1400" b="1" dirty="0">
              <a:solidFill>
                <a:srgbClr val="CC3300"/>
              </a:solidFill>
            </a:endParaRPr>
          </a:p>
          <a:p>
            <a:pPr eaLnBrk="0" hangingPunct="0"/>
            <a:r>
              <a:rPr lang="en-US" sz="1400" b="1" dirty="0">
                <a:solidFill>
                  <a:srgbClr val="CC3300"/>
                </a:solidFill>
              </a:rPr>
              <a:t>	public :</a:t>
            </a:r>
          </a:p>
          <a:p>
            <a:pPr eaLnBrk="0" hangingPunct="0"/>
            <a:r>
              <a:rPr lang="en-US" sz="1400" b="1" dirty="0">
                <a:solidFill>
                  <a:srgbClr val="CC3300"/>
                </a:solidFill>
              </a:rPr>
              <a:t>	void </a:t>
            </a:r>
            <a:r>
              <a:rPr lang="en-US" sz="1400" b="1" dirty="0" err="1">
                <a:solidFill>
                  <a:srgbClr val="CC3300"/>
                </a:solidFill>
              </a:rPr>
              <a:t>inisialisasi</a:t>
            </a:r>
            <a:r>
              <a:rPr lang="en-US" sz="1400" b="1" dirty="0">
                <a:solidFill>
                  <a:srgbClr val="CC3300"/>
                </a:solidFill>
              </a:rPr>
              <a:t>(char *</a:t>
            </a:r>
            <a:r>
              <a:rPr lang="en-US" sz="1400" b="1" dirty="0" err="1">
                <a:solidFill>
                  <a:srgbClr val="CC3300"/>
                </a:solidFill>
              </a:rPr>
              <a:t>Judul</a:t>
            </a:r>
            <a:r>
              <a:rPr lang="en-US" sz="1400" b="1" dirty="0">
                <a:solidFill>
                  <a:srgbClr val="CC3300"/>
                </a:solidFill>
              </a:rPr>
              <a:t>, char *</a:t>
            </a:r>
            <a:r>
              <a:rPr lang="en-US" sz="1400" b="1" dirty="0" err="1">
                <a:solidFill>
                  <a:srgbClr val="CC3300"/>
                </a:solidFill>
              </a:rPr>
              <a:t>Pengarang</a:t>
            </a:r>
            <a:r>
              <a:rPr lang="en-US" sz="1400" b="1" dirty="0">
                <a:solidFill>
                  <a:srgbClr val="CC3300"/>
                </a:solidFill>
              </a:rPr>
              <a:t>, </a:t>
            </a:r>
            <a:r>
              <a:rPr lang="en-US" sz="1400" b="1" dirty="0" err="1">
                <a:solidFill>
                  <a:srgbClr val="CC3300"/>
                </a:solidFill>
              </a:rPr>
              <a:t>int</a:t>
            </a:r>
            <a:r>
              <a:rPr lang="en-US" sz="1400" b="1" dirty="0">
                <a:solidFill>
                  <a:srgbClr val="CC3300"/>
                </a:solidFill>
              </a:rPr>
              <a:t> </a:t>
            </a:r>
            <a:r>
              <a:rPr lang="en-US" sz="1400" b="1" dirty="0" err="1">
                <a:solidFill>
                  <a:srgbClr val="CC3300"/>
                </a:solidFill>
              </a:rPr>
              <a:t>Jumlah</a:t>
            </a:r>
            <a:r>
              <a:rPr lang="en-US" sz="1400" b="1" dirty="0">
                <a:solidFill>
                  <a:srgbClr val="CC3300"/>
                </a:solidFill>
              </a:rPr>
              <a:t>)</a:t>
            </a:r>
          </a:p>
          <a:p>
            <a:pPr eaLnBrk="0" hangingPunct="0"/>
            <a:r>
              <a:rPr lang="en-US" sz="1400" b="1" dirty="0">
                <a:solidFill>
                  <a:srgbClr val="CC3300"/>
                </a:solidFill>
              </a:rPr>
              <a:t>		{</a:t>
            </a:r>
          </a:p>
          <a:p>
            <a:pPr eaLnBrk="0" hangingPunct="0"/>
            <a:r>
              <a:rPr lang="en-US" sz="1400" b="1" dirty="0">
                <a:solidFill>
                  <a:srgbClr val="CC3300"/>
                </a:solidFill>
              </a:rPr>
              <a:t>		</a:t>
            </a:r>
            <a:r>
              <a:rPr lang="en-US" sz="1400" b="1" dirty="0" err="1">
                <a:solidFill>
                  <a:srgbClr val="CC3300"/>
                </a:solidFill>
              </a:rPr>
              <a:t>strcpy</a:t>
            </a:r>
            <a:r>
              <a:rPr lang="en-US" sz="1400" b="1" dirty="0">
                <a:solidFill>
                  <a:srgbClr val="CC3300"/>
                </a:solidFill>
              </a:rPr>
              <a:t>(</a:t>
            </a:r>
            <a:r>
              <a:rPr lang="en-US" sz="1400" b="1" dirty="0" err="1">
                <a:solidFill>
                  <a:srgbClr val="CC3300"/>
                </a:solidFill>
              </a:rPr>
              <a:t>judul</a:t>
            </a:r>
            <a:r>
              <a:rPr lang="en-US" sz="1400" b="1" dirty="0">
                <a:solidFill>
                  <a:srgbClr val="CC3300"/>
                </a:solidFill>
              </a:rPr>
              <a:t>, </a:t>
            </a:r>
            <a:r>
              <a:rPr lang="en-US" sz="1400" b="1" dirty="0" err="1">
                <a:solidFill>
                  <a:srgbClr val="CC3300"/>
                </a:solidFill>
              </a:rPr>
              <a:t>Judul</a:t>
            </a:r>
            <a:r>
              <a:rPr lang="en-US" sz="1400" b="1" dirty="0">
                <a:solidFill>
                  <a:srgbClr val="CC3300"/>
                </a:solidFill>
              </a:rPr>
              <a:t>);</a:t>
            </a:r>
          </a:p>
          <a:p>
            <a:pPr eaLnBrk="0" hangingPunct="0"/>
            <a:r>
              <a:rPr lang="en-US" sz="1400" b="1" dirty="0">
                <a:solidFill>
                  <a:srgbClr val="CC3300"/>
                </a:solidFill>
              </a:rPr>
              <a:t>		</a:t>
            </a:r>
            <a:r>
              <a:rPr lang="en-US" sz="1400" b="1" dirty="0" err="1">
                <a:solidFill>
                  <a:srgbClr val="CC3300"/>
                </a:solidFill>
              </a:rPr>
              <a:t>strcpy</a:t>
            </a:r>
            <a:r>
              <a:rPr lang="en-US" sz="1400" b="1" dirty="0">
                <a:solidFill>
                  <a:srgbClr val="CC3300"/>
                </a:solidFill>
              </a:rPr>
              <a:t>(</a:t>
            </a:r>
            <a:r>
              <a:rPr lang="en-US" sz="1400" b="1" dirty="0" err="1">
                <a:solidFill>
                  <a:srgbClr val="CC3300"/>
                </a:solidFill>
              </a:rPr>
              <a:t>pengarang</a:t>
            </a:r>
            <a:r>
              <a:rPr lang="en-US" sz="1400" b="1" dirty="0">
                <a:solidFill>
                  <a:srgbClr val="CC3300"/>
                </a:solidFill>
              </a:rPr>
              <a:t>, </a:t>
            </a:r>
            <a:r>
              <a:rPr lang="en-US" sz="1400" b="1" dirty="0" err="1">
                <a:solidFill>
                  <a:srgbClr val="CC3300"/>
                </a:solidFill>
              </a:rPr>
              <a:t>Pengarang</a:t>
            </a:r>
            <a:r>
              <a:rPr lang="en-US" sz="1400" b="1" dirty="0">
                <a:solidFill>
                  <a:srgbClr val="CC3300"/>
                </a:solidFill>
              </a:rPr>
              <a:t>);</a:t>
            </a:r>
          </a:p>
          <a:p>
            <a:pPr eaLnBrk="0" hangingPunct="0"/>
            <a:r>
              <a:rPr lang="en-US" sz="1400" b="1" dirty="0">
                <a:solidFill>
                  <a:srgbClr val="CC3300"/>
                </a:solidFill>
              </a:rPr>
              <a:t>		</a:t>
            </a:r>
            <a:r>
              <a:rPr lang="en-US" sz="1400" b="1" dirty="0" err="1">
                <a:solidFill>
                  <a:srgbClr val="CC3300"/>
                </a:solidFill>
              </a:rPr>
              <a:t>jumlah</a:t>
            </a:r>
            <a:r>
              <a:rPr lang="en-US" sz="1400" b="1" dirty="0">
                <a:solidFill>
                  <a:srgbClr val="CC3300"/>
                </a:solidFill>
              </a:rPr>
              <a:t> = </a:t>
            </a:r>
            <a:r>
              <a:rPr lang="en-US" sz="1400" b="1" dirty="0" err="1">
                <a:solidFill>
                  <a:srgbClr val="CC3300"/>
                </a:solidFill>
              </a:rPr>
              <a:t>Jumlah</a:t>
            </a:r>
            <a:r>
              <a:rPr lang="en-US" sz="1400" b="1" dirty="0">
                <a:solidFill>
                  <a:srgbClr val="CC3300"/>
                </a:solidFill>
              </a:rPr>
              <a:t>;</a:t>
            </a:r>
          </a:p>
          <a:p>
            <a:pPr eaLnBrk="0" hangingPunct="0"/>
            <a:r>
              <a:rPr lang="en-US" sz="1400" b="1" dirty="0">
                <a:solidFill>
                  <a:srgbClr val="CC3300"/>
                </a:solidFill>
              </a:rPr>
              <a:t>		}</a:t>
            </a:r>
          </a:p>
          <a:p>
            <a:pPr eaLnBrk="0" hangingPunct="0"/>
            <a:r>
              <a:rPr lang="en-US" sz="1400" b="1" dirty="0">
                <a:solidFill>
                  <a:srgbClr val="CC3300"/>
                </a:solidFill>
              </a:rPr>
              <a:t>	void info()</a:t>
            </a:r>
          </a:p>
          <a:p>
            <a:pPr eaLnBrk="0" hangingPunct="0"/>
            <a:r>
              <a:rPr lang="en-US" sz="1400" b="1" dirty="0">
                <a:solidFill>
                  <a:srgbClr val="CC3300"/>
                </a:solidFill>
              </a:rPr>
              <a:t>	{</a:t>
            </a:r>
          </a:p>
          <a:p>
            <a:pPr eaLnBrk="0" hangingPunct="0"/>
            <a:r>
              <a:rPr lang="en-US" sz="1400" b="1" dirty="0">
                <a:solidFill>
                  <a:srgbClr val="CC3300"/>
                </a:solidFill>
              </a:rPr>
              <a:t>	</a:t>
            </a:r>
            <a:r>
              <a:rPr lang="en-US" sz="1400" b="1" dirty="0" err="1">
                <a:solidFill>
                  <a:srgbClr val="CC3300"/>
                </a:solidFill>
              </a:rPr>
              <a:t>cout</a:t>
            </a:r>
            <a:r>
              <a:rPr lang="en-US" sz="1400" b="1" dirty="0">
                <a:solidFill>
                  <a:srgbClr val="CC3300"/>
                </a:solidFill>
              </a:rPr>
              <a:t> &lt;&lt; "</a:t>
            </a:r>
            <a:r>
              <a:rPr lang="en-US" sz="1400" b="1" dirty="0" err="1">
                <a:solidFill>
                  <a:srgbClr val="CC3300"/>
                </a:solidFill>
              </a:rPr>
              <a:t>Judul</a:t>
            </a:r>
            <a:r>
              <a:rPr lang="en-US" sz="1400" b="1" dirty="0">
                <a:solidFill>
                  <a:srgbClr val="CC3300"/>
                </a:solidFill>
              </a:rPr>
              <a:t>		: " &lt;&lt; </a:t>
            </a:r>
            <a:r>
              <a:rPr lang="en-US" sz="1400" b="1" dirty="0" err="1">
                <a:solidFill>
                  <a:srgbClr val="CC3300"/>
                </a:solidFill>
              </a:rPr>
              <a:t>judul</a:t>
            </a:r>
            <a:r>
              <a:rPr lang="en-US" sz="1400" b="1" dirty="0">
                <a:solidFill>
                  <a:srgbClr val="CC3300"/>
                </a:solidFill>
              </a:rPr>
              <a:t> &lt;&lt; </a:t>
            </a:r>
            <a:r>
              <a:rPr lang="en-US" sz="1400" b="1" dirty="0" err="1">
                <a:solidFill>
                  <a:srgbClr val="CC3300"/>
                </a:solidFill>
              </a:rPr>
              <a:t>endl</a:t>
            </a:r>
            <a:r>
              <a:rPr lang="en-US" sz="1400" b="1" dirty="0">
                <a:solidFill>
                  <a:srgbClr val="CC3300"/>
                </a:solidFill>
              </a:rPr>
              <a:t>;</a:t>
            </a:r>
          </a:p>
          <a:p>
            <a:pPr eaLnBrk="0" hangingPunct="0"/>
            <a:r>
              <a:rPr lang="en-US" sz="1400" b="1" dirty="0">
                <a:solidFill>
                  <a:srgbClr val="CC3300"/>
                </a:solidFill>
              </a:rPr>
              <a:t>	</a:t>
            </a:r>
            <a:r>
              <a:rPr lang="en-US" sz="1400" b="1" dirty="0" err="1">
                <a:solidFill>
                  <a:srgbClr val="CC3300"/>
                </a:solidFill>
              </a:rPr>
              <a:t>cout</a:t>
            </a:r>
            <a:r>
              <a:rPr lang="en-US" sz="1400" b="1" dirty="0">
                <a:solidFill>
                  <a:srgbClr val="CC3300"/>
                </a:solidFill>
              </a:rPr>
              <a:t> &lt;&lt; "</a:t>
            </a:r>
            <a:r>
              <a:rPr lang="en-US" sz="1400" b="1" dirty="0" err="1">
                <a:solidFill>
                  <a:srgbClr val="CC3300"/>
                </a:solidFill>
              </a:rPr>
              <a:t>Pengarang</a:t>
            </a:r>
            <a:r>
              <a:rPr lang="en-US" sz="1400" b="1" dirty="0">
                <a:solidFill>
                  <a:srgbClr val="CC3300"/>
                </a:solidFill>
              </a:rPr>
              <a:t>	: " &lt;&lt; </a:t>
            </a:r>
            <a:r>
              <a:rPr lang="en-US" sz="1400" b="1" dirty="0" err="1">
                <a:solidFill>
                  <a:srgbClr val="CC3300"/>
                </a:solidFill>
              </a:rPr>
              <a:t>pengarang</a:t>
            </a:r>
            <a:r>
              <a:rPr lang="en-US" sz="1400" b="1" dirty="0">
                <a:solidFill>
                  <a:srgbClr val="CC3300"/>
                </a:solidFill>
              </a:rPr>
              <a:t> &lt;&lt; </a:t>
            </a:r>
            <a:r>
              <a:rPr lang="en-US" sz="1400" b="1" dirty="0" err="1">
                <a:solidFill>
                  <a:srgbClr val="CC3300"/>
                </a:solidFill>
              </a:rPr>
              <a:t>endl</a:t>
            </a:r>
            <a:r>
              <a:rPr lang="en-US" sz="1400" b="1" dirty="0">
                <a:solidFill>
                  <a:srgbClr val="CC3300"/>
                </a:solidFill>
              </a:rPr>
              <a:t>;</a:t>
            </a:r>
          </a:p>
          <a:p>
            <a:pPr eaLnBrk="0" hangingPunct="0"/>
            <a:r>
              <a:rPr lang="en-US" sz="1400" b="1" dirty="0">
                <a:solidFill>
                  <a:srgbClr val="CC3300"/>
                </a:solidFill>
              </a:rPr>
              <a:t>	</a:t>
            </a:r>
            <a:r>
              <a:rPr lang="en-US" sz="1400" b="1" dirty="0" err="1">
                <a:solidFill>
                  <a:srgbClr val="CC3300"/>
                </a:solidFill>
              </a:rPr>
              <a:t>cout</a:t>
            </a:r>
            <a:r>
              <a:rPr lang="en-US" sz="1400" b="1" dirty="0">
                <a:solidFill>
                  <a:srgbClr val="CC3300"/>
                </a:solidFill>
              </a:rPr>
              <a:t> &lt;&lt; "</a:t>
            </a:r>
            <a:r>
              <a:rPr lang="en-US" sz="1400" b="1" dirty="0" err="1">
                <a:solidFill>
                  <a:srgbClr val="CC3300"/>
                </a:solidFill>
              </a:rPr>
              <a:t>Jumlah</a:t>
            </a:r>
            <a:r>
              <a:rPr lang="en-US" sz="1400" b="1" dirty="0">
                <a:solidFill>
                  <a:srgbClr val="CC3300"/>
                </a:solidFill>
              </a:rPr>
              <a:t>		: " &lt;&lt; </a:t>
            </a:r>
            <a:r>
              <a:rPr lang="en-US" sz="1400" b="1" dirty="0" err="1">
                <a:solidFill>
                  <a:srgbClr val="CC3300"/>
                </a:solidFill>
              </a:rPr>
              <a:t>jumlah</a:t>
            </a:r>
            <a:r>
              <a:rPr lang="en-US" sz="1400" b="1" dirty="0">
                <a:solidFill>
                  <a:srgbClr val="CC3300"/>
                </a:solidFill>
              </a:rPr>
              <a:t> &lt;&lt; </a:t>
            </a:r>
            <a:r>
              <a:rPr lang="en-US" sz="1400" b="1" dirty="0" err="1">
                <a:solidFill>
                  <a:srgbClr val="CC3300"/>
                </a:solidFill>
              </a:rPr>
              <a:t>endl</a:t>
            </a:r>
            <a:r>
              <a:rPr lang="en-US" sz="1400" b="1" dirty="0">
                <a:solidFill>
                  <a:srgbClr val="CC3300"/>
                </a:solidFill>
              </a:rPr>
              <a:t>;</a:t>
            </a:r>
          </a:p>
          <a:p>
            <a:pPr eaLnBrk="0" hangingPunct="0"/>
            <a:r>
              <a:rPr lang="en-US" sz="1400" b="1" dirty="0">
                <a:solidFill>
                  <a:srgbClr val="CC3300"/>
                </a:solidFill>
              </a:rPr>
              <a:t>	}</a:t>
            </a:r>
          </a:p>
          <a:p>
            <a:pPr eaLnBrk="0" hangingPunct="0"/>
            <a:r>
              <a:rPr lang="en-US" sz="1400" b="1" dirty="0">
                <a:solidFill>
                  <a:srgbClr val="CC3300"/>
                </a:solidFill>
              </a:rPr>
              <a:t>	} ;      </a:t>
            </a:r>
            <a:r>
              <a:rPr lang="en-US" sz="1400" b="1" dirty="0"/>
              <a:t>// end class</a:t>
            </a:r>
          </a:p>
          <a:p>
            <a:pPr eaLnBrk="0" hangingPunct="0"/>
            <a:endParaRPr lang="en-US" sz="1400" b="1" dirty="0"/>
          </a:p>
          <a:p>
            <a:pPr eaLnBrk="0" hangingPunct="0"/>
            <a:r>
              <a:rPr lang="en-US" sz="1400" b="1" dirty="0" err="1">
                <a:solidFill>
                  <a:srgbClr val="CC3300"/>
                </a:solidFill>
              </a:rPr>
              <a:t>int</a:t>
            </a:r>
            <a:r>
              <a:rPr lang="en-US" sz="1400" b="1" dirty="0">
                <a:solidFill>
                  <a:srgbClr val="CC3300"/>
                </a:solidFill>
              </a:rPr>
              <a:t> main()	{</a:t>
            </a:r>
          </a:p>
          <a:p>
            <a:pPr eaLnBrk="0" hangingPunct="0"/>
            <a:r>
              <a:rPr lang="en-US" sz="1400" b="1" dirty="0">
                <a:solidFill>
                  <a:srgbClr val="CC3300"/>
                </a:solidFill>
              </a:rPr>
              <a:t>	</a:t>
            </a:r>
            <a:r>
              <a:rPr lang="en-US" sz="1400" b="1" dirty="0" err="1">
                <a:solidFill>
                  <a:srgbClr val="CC3300"/>
                </a:solidFill>
              </a:rPr>
              <a:t>Buku</a:t>
            </a:r>
            <a:r>
              <a:rPr lang="en-US" sz="1400" b="1" dirty="0">
                <a:solidFill>
                  <a:srgbClr val="CC3300"/>
                </a:solidFill>
              </a:rPr>
              <a:t> novel ; // </a:t>
            </a:r>
            <a:r>
              <a:rPr lang="en-US" sz="1400" b="1" dirty="0" err="1">
                <a:solidFill>
                  <a:srgbClr val="CC3300"/>
                </a:solidFill>
              </a:rPr>
              <a:t>pendefinisian</a:t>
            </a:r>
            <a:r>
              <a:rPr lang="en-US" sz="1400" b="1" dirty="0">
                <a:solidFill>
                  <a:srgbClr val="CC3300"/>
                </a:solidFill>
              </a:rPr>
              <a:t> </a:t>
            </a:r>
            <a:r>
              <a:rPr lang="en-US" sz="1400" b="1" dirty="0" err="1">
                <a:solidFill>
                  <a:srgbClr val="CC3300"/>
                </a:solidFill>
              </a:rPr>
              <a:t>var</a:t>
            </a:r>
            <a:r>
              <a:rPr lang="en-US" sz="1400" b="1" dirty="0">
                <a:solidFill>
                  <a:srgbClr val="CC3300"/>
                </a:solidFill>
              </a:rPr>
              <a:t> </a:t>
            </a:r>
            <a:r>
              <a:rPr lang="en-US" sz="1400" b="1" dirty="0" err="1">
                <a:solidFill>
                  <a:srgbClr val="CC3300"/>
                </a:solidFill>
              </a:rPr>
              <a:t>struktur</a:t>
            </a:r>
            <a:r>
              <a:rPr lang="en-US" sz="1400" b="1" dirty="0">
                <a:solidFill>
                  <a:srgbClr val="CC3300"/>
                </a:solidFill>
              </a:rPr>
              <a:t> (object)</a:t>
            </a:r>
          </a:p>
          <a:p>
            <a:pPr eaLnBrk="0" hangingPunct="0"/>
            <a:r>
              <a:rPr lang="en-US" sz="1400" b="1" dirty="0">
                <a:solidFill>
                  <a:srgbClr val="CC3300"/>
                </a:solidFill>
              </a:rPr>
              <a:t>	</a:t>
            </a:r>
            <a:r>
              <a:rPr lang="en-US" sz="1400" b="1" dirty="0" err="1">
                <a:solidFill>
                  <a:srgbClr val="CC3300"/>
                </a:solidFill>
              </a:rPr>
              <a:t>novel.inisialisasi</a:t>
            </a:r>
            <a:r>
              <a:rPr lang="en-US" sz="1400" b="1" dirty="0">
                <a:solidFill>
                  <a:srgbClr val="CC3300"/>
                </a:solidFill>
              </a:rPr>
              <a:t>("Ramayana", "Narayan", 12);</a:t>
            </a:r>
          </a:p>
          <a:p>
            <a:pPr eaLnBrk="0" hangingPunct="0"/>
            <a:r>
              <a:rPr lang="en-US" sz="1400" b="1" dirty="0">
                <a:solidFill>
                  <a:srgbClr val="CC3300"/>
                </a:solidFill>
              </a:rPr>
              <a:t>	novel.info();</a:t>
            </a:r>
          </a:p>
          <a:p>
            <a:pPr eaLnBrk="0" hangingPunct="0"/>
            <a:r>
              <a:rPr lang="en-US" sz="1400" b="1" dirty="0">
                <a:solidFill>
                  <a:srgbClr val="CC3300"/>
                </a:solidFill>
              </a:rPr>
              <a:t>	return 0;</a:t>
            </a:r>
          </a:p>
          <a:p>
            <a:pPr eaLnBrk="0" hangingPunct="0"/>
            <a:r>
              <a:rPr lang="en-US" sz="1400" b="1" dirty="0">
                <a:solidFill>
                  <a:srgbClr val="CC3300"/>
                </a:solidFill>
              </a:rPr>
              <a:t>	}</a:t>
            </a:r>
          </a:p>
        </p:txBody>
      </p:sp>
      <p:sp>
        <p:nvSpPr>
          <p:cNvPr id="4" name="Footer Placeholder 1"/>
          <p:cNvSpPr txBox="1">
            <a:spLocks/>
          </p:cNvSpPr>
          <p:nvPr/>
        </p:nvSpPr>
        <p:spPr>
          <a:xfrm>
            <a:off x="5943600" y="6308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haryanto.staff.gunadarma.ac.id</a:t>
            </a:r>
            <a:endParaRPr lang="en-US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2057400"/>
            <a:ext cx="8001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Penggunaan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private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kelas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memproteksi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anggota-anggota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tertentu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kelas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agar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diakses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luar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kelas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langsung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87058" y="919024"/>
            <a:ext cx="18373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1"/>
          <p:cNvSpPr txBox="1">
            <a:spLocks/>
          </p:cNvSpPr>
          <p:nvPr/>
        </p:nvSpPr>
        <p:spPr>
          <a:xfrm>
            <a:off x="5943600" y="6308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haryanto.staff.gunadarma.ac.id</a:t>
            </a:r>
            <a:endParaRPr lang="en-US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527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2981" y="654051"/>
            <a:ext cx="7158038" cy="717550"/>
          </a:xfrm>
        </p:spPr>
        <p:txBody>
          <a:bodyPr/>
          <a:lstStyle/>
          <a:p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perhitungan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luas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segi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empat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62000" y="1447800"/>
            <a:ext cx="5375275" cy="4114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500" b="1">
                <a:solidFill>
                  <a:srgbClr val="0000FF"/>
                </a:solidFill>
              </a:rPr>
              <a:t>class area {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500" b="1">
                <a:solidFill>
                  <a:srgbClr val="0000FF"/>
                </a:solidFill>
              </a:rPr>
              <a:t> 	private: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500" b="1">
                <a:solidFill>
                  <a:srgbClr val="0000FF"/>
                </a:solidFill>
              </a:rPr>
              <a:t>		float a, b, c;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500" b="1">
                <a:solidFill>
                  <a:srgbClr val="0000FF"/>
                </a:solidFill>
              </a:rPr>
              <a:t>	public: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500" b="1">
                <a:solidFill>
                  <a:srgbClr val="0000FF"/>
                </a:solidFill>
              </a:rPr>
              <a:t>		float x, y 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500" b="1">
                <a:solidFill>
                  <a:srgbClr val="0000FF"/>
                </a:solidFill>
              </a:rPr>
              <a:t>		area (float x, float y)    //konstruktor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500" b="1">
                <a:solidFill>
                  <a:srgbClr val="0000FF"/>
                </a:solidFill>
              </a:rPr>
              <a:t>		{a = x;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500" b="1">
                <a:solidFill>
                  <a:srgbClr val="0000FF"/>
                </a:solidFill>
              </a:rPr>
              <a:t>		 b = y;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500" b="1">
                <a:solidFill>
                  <a:srgbClr val="0000FF"/>
                </a:solidFill>
              </a:rPr>
              <a:t>		 cout &lt;&lt; "harga a : " &lt;&lt; a &lt;&lt; endl;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500" b="1">
                <a:solidFill>
                  <a:srgbClr val="0000FF"/>
                </a:solidFill>
              </a:rPr>
              <a:t>		 cout &lt;&lt; "harga b : " &lt;&lt; b &lt;&lt; endl &lt;&lt; endl;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500" b="1">
                <a:solidFill>
                  <a:srgbClr val="0000FF"/>
                </a:solidFill>
              </a:rPr>
              <a:t>		}	; // fungsi utk cetak hrg parameter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500" b="1">
                <a:solidFill>
                  <a:srgbClr val="0000FF"/>
                </a:solidFill>
              </a:rPr>
              <a:t>		~area()      //destruktor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500" b="1">
                <a:solidFill>
                  <a:srgbClr val="0000FF"/>
                </a:solidFill>
              </a:rPr>
              <a:t>		{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500" b="1">
                <a:solidFill>
                  <a:srgbClr val="0000FF"/>
                </a:solidFill>
              </a:rPr>
              <a:t>			cout &lt;&lt; "Stop " &lt;&lt; endl;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500" b="1">
                <a:solidFill>
                  <a:srgbClr val="0000FF"/>
                </a:solidFill>
              </a:rPr>
              <a:t>		};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500" b="1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500" b="1">
                <a:solidFill>
                  <a:srgbClr val="0000FF"/>
                </a:solidFill>
              </a:rPr>
              <a:t>		void hasil ()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500" b="1">
                <a:solidFill>
                  <a:srgbClr val="0000FF"/>
                </a:solidFill>
              </a:rPr>
              <a:t>		{ c = a * b;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500" b="1">
                <a:solidFill>
                  <a:srgbClr val="0000FF"/>
                </a:solidFill>
              </a:rPr>
              <a:t>		  cout &lt;&lt; "Hasil  : " &lt;&lt; c &lt;&lt; endl;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500" b="1">
                <a:solidFill>
                  <a:srgbClr val="0000FF"/>
                </a:solidFill>
              </a:rPr>
              <a:t>		}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500" b="1">
                <a:solidFill>
                  <a:srgbClr val="0000FF"/>
                </a:solidFill>
              </a:rPr>
              <a:t> };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500" b="1">
              <a:solidFill>
                <a:srgbClr val="0000FF"/>
              </a:solidFill>
            </a:endParaRPr>
          </a:p>
        </p:txBody>
      </p:sp>
      <p:sp>
        <p:nvSpPr>
          <p:cNvPr id="3789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248400" y="4267200"/>
            <a:ext cx="3830638" cy="1600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700">
                <a:solidFill>
                  <a:srgbClr val="CC3300"/>
                </a:solidFill>
              </a:rPr>
              <a:t>int main()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700">
                <a:solidFill>
                  <a:srgbClr val="CC3300"/>
                </a:solidFill>
              </a:rPr>
              <a:t> {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700">
                <a:solidFill>
                  <a:srgbClr val="CC3300"/>
                </a:solidFill>
              </a:rPr>
              <a:t>	area luas(2, 4.5);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700">
                <a:solidFill>
                  <a:srgbClr val="CC3300"/>
                </a:solidFill>
              </a:rPr>
              <a:t>	luas.hasil();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700">
                <a:solidFill>
                  <a:srgbClr val="CC3300"/>
                </a:solidFill>
              </a:rPr>
              <a:t>	return 0;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700">
                <a:solidFill>
                  <a:srgbClr val="CC3300"/>
                </a:solidFill>
              </a:rPr>
              <a:t> }</a:t>
            </a:r>
          </a:p>
        </p:txBody>
      </p:sp>
      <p:sp>
        <p:nvSpPr>
          <p:cNvPr id="6" name="Footer Placeholder 1"/>
          <p:cNvSpPr txBox="1">
            <a:spLocks/>
          </p:cNvSpPr>
          <p:nvPr/>
        </p:nvSpPr>
        <p:spPr>
          <a:xfrm>
            <a:off x="5943600" y="6308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haryanto.staff.gunadarma.ac.id</a:t>
            </a:r>
            <a:endParaRPr lang="en-US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Membuat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header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penulisan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class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header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didahului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statement #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ifndef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diakhiri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#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endif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disini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konstruktor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konstruktor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class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konstruktor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mempunyai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termasuk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tanpa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void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diletakkan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area public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ifndef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__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luas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#define __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luas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endif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1"/>
          <p:cNvSpPr txBox="1">
            <a:spLocks/>
          </p:cNvSpPr>
          <p:nvPr/>
        </p:nvSpPr>
        <p:spPr>
          <a:xfrm>
            <a:off x="5943600" y="6308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haryanto.staff.gunadarma.ac.id</a:t>
            </a:r>
            <a:endParaRPr lang="en-US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1828800" y="515937"/>
            <a:ext cx="6400800" cy="583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400" b="1" dirty="0">
                <a:solidFill>
                  <a:srgbClr val="0000FF"/>
                </a:solidFill>
              </a:rPr>
              <a:t>#</a:t>
            </a:r>
            <a:r>
              <a:rPr lang="en-US" sz="1400" b="1" dirty="0" err="1">
                <a:solidFill>
                  <a:srgbClr val="0000FF"/>
                </a:solidFill>
              </a:rPr>
              <a:t>ifndef</a:t>
            </a:r>
            <a:r>
              <a:rPr lang="en-US" sz="1400" b="1" dirty="0">
                <a:solidFill>
                  <a:srgbClr val="0000FF"/>
                </a:solidFill>
              </a:rPr>
              <a:t> __</a:t>
            </a:r>
            <a:r>
              <a:rPr lang="en-US" sz="1400" b="1" dirty="0" err="1">
                <a:solidFill>
                  <a:srgbClr val="0000FF"/>
                </a:solidFill>
              </a:rPr>
              <a:t>luas</a:t>
            </a:r>
            <a:endParaRPr lang="en-US" sz="1400" b="1" dirty="0">
              <a:solidFill>
                <a:srgbClr val="0000FF"/>
              </a:solidFill>
            </a:endParaRPr>
          </a:p>
          <a:p>
            <a:pPr eaLnBrk="0" hangingPunct="0"/>
            <a:r>
              <a:rPr lang="en-US" sz="1400" b="1" dirty="0">
                <a:solidFill>
                  <a:srgbClr val="0000FF"/>
                </a:solidFill>
              </a:rPr>
              <a:t>#define __</a:t>
            </a:r>
            <a:r>
              <a:rPr lang="en-US" sz="1400" b="1" dirty="0" err="1">
                <a:solidFill>
                  <a:srgbClr val="0000FF"/>
                </a:solidFill>
              </a:rPr>
              <a:t>luas</a:t>
            </a:r>
            <a:endParaRPr lang="en-US" sz="1400" b="1" dirty="0">
              <a:solidFill>
                <a:srgbClr val="0000FF"/>
              </a:solidFill>
            </a:endParaRPr>
          </a:p>
          <a:p>
            <a:pPr eaLnBrk="0" hangingPunct="0"/>
            <a:endParaRPr lang="en-US" sz="1400" b="1" dirty="0">
              <a:solidFill>
                <a:srgbClr val="0000FF"/>
              </a:solidFill>
            </a:endParaRPr>
          </a:p>
          <a:p>
            <a:pPr eaLnBrk="0" hangingPunct="0"/>
            <a:r>
              <a:rPr lang="en-US" sz="1400" b="1" dirty="0">
                <a:solidFill>
                  <a:srgbClr val="0000FF"/>
                </a:solidFill>
              </a:rPr>
              <a:t>class area</a:t>
            </a:r>
          </a:p>
          <a:p>
            <a:pPr eaLnBrk="0" hangingPunct="0"/>
            <a:r>
              <a:rPr lang="en-US" sz="1400" b="1" dirty="0">
                <a:solidFill>
                  <a:srgbClr val="0000FF"/>
                </a:solidFill>
              </a:rPr>
              <a:t> {  private:</a:t>
            </a:r>
          </a:p>
          <a:p>
            <a:pPr eaLnBrk="0" hangingPunct="0"/>
            <a:r>
              <a:rPr lang="en-US" sz="1400" b="1" dirty="0">
                <a:solidFill>
                  <a:srgbClr val="0000FF"/>
                </a:solidFill>
              </a:rPr>
              <a:t>    float a, b, c;</a:t>
            </a:r>
          </a:p>
          <a:p>
            <a:pPr eaLnBrk="0" hangingPunct="0"/>
            <a:endParaRPr lang="en-US" sz="1400" b="1" dirty="0">
              <a:solidFill>
                <a:srgbClr val="0000FF"/>
              </a:solidFill>
            </a:endParaRPr>
          </a:p>
          <a:p>
            <a:pPr eaLnBrk="0" hangingPunct="0"/>
            <a:r>
              <a:rPr lang="en-US" sz="1400" b="1" dirty="0">
                <a:solidFill>
                  <a:srgbClr val="0000FF"/>
                </a:solidFill>
              </a:rPr>
              <a:t>    public:</a:t>
            </a:r>
          </a:p>
          <a:p>
            <a:pPr eaLnBrk="0" hangingPunct="0"/>
            <a:r>
              <a:rPr lang="en-US" sz="1400" b="1" dirty="0">
                <a:solidFill>
                  <a:srgbClr val="0000FF"/>
                </a:solidFill>
              </a:rPr>
              <a:t>    float x, y ;</a:t>
            </a:r>
          </a:p>
          <a:p>
            <a:pPr eaLnBrk="0" hangingPunct="0"/>
            <a:r>
              <a:rPr lang="en-US" sz="1400" b="1" dirty="0">
                <a:solidFill>
                  <a:srgbClr val="0000FF"/>
                </a:solidFill>
              </a:rPr>
              <a:t>    area (float x, float y)    //</a:t>
            </a:r>
            <a:r>
              <a:rPr lang="en-US" sz="1400" b="1" dirty="0" err="1">
                <a:solidFill>
                  <a:srgbClr val="0000FF"/>
                </a:solidFill>
              </a:rPr>
              <a:t>konstruktor</a:t>
            </a:r>
            <a:endParaRPr lang="en-US" sz="1400" b="1" dirty="0">
              <a:solidFill>
                <a:srgbClr val="0000FF"/>
              </a:solidFill>
            </a:endParaRPr>
          </a:p>
          <a:p>
            <a:pPr eaLnBrk="0" hangingPunct="0"/>
            <a:r>
              <a:rPr lang="en-US" sz="1400" b="1" dirty="0">
                <a:solidFill>
                  <a:srgbClr val="0000FF"/>
                </a:solidFill>
              </a:rPr>
              <a:t>	{</a:t>
            </a:r>
          </a:p>
          <a:p>
            <a:pPr eaLnBrk="0" hangingPunct="0"/>
            <a:r>
              <a:rPr lang="en-US" sz="1400" b="1" dirty="0">
                <a:solidFill>
                  <a:srgbClr val="0000FF"/>
                </a:solidFill>
              </a:rPr>
              <a:t>	a = x;</a:t>
            </a:r>
          </a:p>
          <a:p>
            <a:pPr eaLnBrk="0" hangingPunct="0"/>
            <a:r>
              <a:rPr lang="en-US" sz="1400" b="1" dirty="0">
                <a:solidFill>
                  <a:srgbClr val="0000FF"/>
                </a:solidFill>
              </a:rPr>
              <a:t>	b = y;</a:t>
            </a:r>
          </a:p>
          <a:p>
            <a:pPr eaLnBrk="0" hangingPunct="0"/>
            <a:r>
              <a:rPr lang="en-US" sz="1400" b="1" dirty="0">
                <a:solidFill>
                  <a:srgbClr val="0000FF"/>
                </a:solidFill>
              </a:rPr>
              <a:t>	</a:t>
            </a:r>
            <a:r>
              <a:rPr lang="en-US" sz="1400" b="1" dirty="0" err="1">
                <a:solidFill>
                  <a:srgbClr val="0000FF"/>
                </a:solidFill>
              </a:rPr>
              <a:t>cout</a:t>
            </a:r>
            <a:r>
              <a:rPr lang="en-US" sz="1400" b="1" dirty="0">
                <a:solidFill>
                  <a:srgbClr val="0000FF"/>
                </a:solidFill>
              </a:rPr>
              <a:t> &lt;&lt; "</a:t>
            </a:r>
            <a:r>
              <a:rPr lang="en-US" sz="1400" b="1" dirty="0" err="1">
                <a:solidFill>
                  <a:srgbClr val="0000FF"/>
                </a:solidFill>
              </a:rPr>
              <a:t>harga</a:t>
            </a:r>
            <a:r>
              <a:rPr lang="en-US" sz="1400" b="1" dirty="0">
                <a:solidFill>
                  <a:srgbClr val="0000FF"/>
                </a:solidFill>
              </a:rPr>
              <a:t> a : " &lt;&lt; a &lt;&lt; </a:t>
            </a:r>
            <a:r>
              <a:rPr lang="en-US" sz="1400" b="1" dirty="0" err="1">
                <a:solidFill>
                  <a:srgbClr val="0000FF"/>
                </a:solidFill>
              </a:rPr>
              <a:t>endl</a:t>
            </a:r>
            <a:r>
              <a:rPr lang="en-US" sz="1400" b="1" dirty="0">
                <a:solidFill>
                  <a:srgbClr val="0000FF"/>
                </a:solidFill>
              </a:rPr>
              <a:t>;</a:t>
            </a:r>
          </a:p>
          <a:p>
            <a:pPr eaLnBrk="0" hangingPunct="0"/>
            <a:r>
              <a:rPr lang="en-US" sz="1400" b="1" dirty="0">
                <a:solidFill>
                  <a:srgbClr val="0000FF"/>
                </a:solidFill>
              </a:rPr>
              <a:t>	</a:t>
            </a:r>
            <a:r>
              <a:rPr lang="en-US" sz="1400" b="1" dirty="0" err="1">
                <a:solidFill>
                  <a:srgbClr val="0000FF"/>
                </a:solidFill>
              </a:rPr>
              <a:t>cout</a:t>
            </a:r>
            <a:r>
              <a:rPr lang="en-US" sz="1400" b="1" dirty="0">
                <a:solidFill>
                  <a:srgbClr val="0000FF"/>
                </a:solidFill>
              </a:rPr>
              <a:t> &lt;&lt; "</a:t>
            </a:r>
            <a:r>
              <a:rPr lang="en-US" sz="1400" b="1" dirty="0" err="1">
                <a:solidFill>
                  <a:srgbClr val="0000FF"/>
                </a:solidFill>
              </a:rPr>
              <a:t>harga</a:t>
            </a:r>
            <a:r>
              <a:rPr lang="en-US" sz="1400" b="1" dirty="0">
                <a:solidFill>
                  <a:srgbClr val="0000FF"/>
                </a:solidFill>
              </a:rPr>
              <a:t> b : " &lt;&lt; b &lt;&lt; </a:t>
            </a:r>
            <a:r>
              <a:rPr lang="en-US" sz="1400" b="1" dirty="0" err="1">
                <a:solidFill>
                  <a:srgbClr val="0000FF"/>
                </a:solidFill>
              </a:rPr>
              <a:t>endl</a:t>
            </a:r>
            <a:r>
              <a:rPr lang="en-US" sz="1400" b="1" dirty="0">
                <a:solidFill>
                  <a:srgbClr val="0000FF"/>
                </a:solidFill>
              </a:rPr>
              <a:t> &lt;&lt; </a:t>
            </a:r>
            <a:r>
              <a:rPr lang="en-US" sz="1400" b="1" dirty="0" err="1">
                <a:solidFill>
                  <a:srgbClr val="0000FF"/>
                </a:solidFill>
              </a:rPr>
              <a:t>endl</a:t>
            </a:r>
            <a:r>
              <a:rPr lang="en-US" sz="1400" b="1" dirty="0">
                <a:solidFill>
                  <a:srgbClr val="0000FF"/>
                </a:solidFill>
              </a:rPr>
              <a:t>;</a:t>
            </a:r>
          </a:p>
          <a:p>
            <a:pPr eaLnBrk="0" hangingPunct="0"/>
            <a:r>
              <a:rPr lang="en-US" sz="1400" b="1" dirty="0">
                <a:solidFill>
                  <a:srgbClr val="0000FF"/>
                </a:solidFill>
              </a:rPr>
              <a:t>	}	; // </a:t>
            </a:r>
            <a:r>
              <a:rPr lang="en-US" sz="1400" b="1" dirty="0" err="1">
                <a:solidFill>
                  <a:srgbClr val="0000FF"/>
                </a:solidFill>
              </a:rPr>
              <a:t>fungsi</a:t>
            </a:r>
            <a:r>
              <a:rPr lang="en-US" sz="1400" b="1" dirty="0">
                <a:solidFill>
                  <a:srgbClr val="0000FF"/>
                </a:solidFill>
              </a:rPr>
              <a:t> </a:t>
            </a:r>
            <a:r>
              <a:rPr lang="en-US" sz="1400" b="1" dirty="0" err="1">
                <a:solidFill>
                  <a:srgbClr val="0000FF"/>
                </a:solidFill>
              </a:rPr>
              <a:t>utk</a:t>
            </a:r>
            <a:r>
              <a:rPr lang="en-US" sz="1400" b="1" dirty="0">
                <a:solidFill>
                  <a:srgbClr val="0000FF"/>
                </a:solidFill>
              </a:rPr>
              <a:t> </a:t>
            </a:r>
            <a:r>
              <a:rPr lang="en-US" sz="1400" b="1" dirty="0" err="1">
                <a:solidFill>
                  <a:srgbClr val="0000FF"/>
                </a:solidFill>
              </a:rPr>
              <a:t>cetak</a:t>
            </a:r>
            <a:r>
              <a:rPr lang="en-US" sz="1400" b="1" dirty="0">
                <a:solidFill>
                  <a:srgbClr val="0000FF"/>
                </a:solidFill>
              </a:rPr>
              <a:t> </a:t>
            </a:r>
            <a:r>
              <a:rPr lang="en-US" sz="1400" b="1" dirty="0" err="1">
                <a:solidFill>
                  <a:srgbClr val="0000FF"/>
                </a:solidFill>
              </a:rPr>
              <a:t>hrg</a:t>
            </a:r>
            <a:r>
              <a:rPr lang="en-US" sz="1400" b="1" dirty="0">
                <a:solidFill>
                  <a:srgbClr val="0000FF"/>
                </a:solidFill>
              </a:rPr>
              <a:t> parameter</a:t>
            </a:r>
          </a:p>
          <a:p>
            <a:pPr eaLnBrk="0" hangingPunct="0"/>
            <a:r>
              <a:rPr lang="en-US" sz="1400" b="1" dirty="0">
                <a:solidFill>
                  <a:srgbClr val="0000FF"/>
                </a:solidFill>
              </a:rPr>
              <a:t>     ~area()      //</a:t>
            </a:r>
            <a:r>
              <a:rPr lang="en-US" sz="1400" b="1" dirty="0" err="1">
                <a:solidFill>
                  <a:srgbClr val="0000FF"/>
                </a:solidFill>
              </a:rPr>
              <a:t>destruktor</a:t>
            </a:r>
            <a:endParaRPr lang="en-US" sz="1400" b="1" dirty="0">
              <a:solidFill>
                <a:srgbClr val="0000FF"/>
              </a:solidFill>
            </a:endParaRPr>
          </a:p>
          <a:p>
            <a:pPr eaLnBrk="0" hangingPunct="0"/>
            <a:r>
              <a:rPr lang="en-US" sz="1400" b="1" dirty="0">
                <a:solidFill>
                  <a:srgbClr val="0000FF"/>
                </a:solidFill>
              </a:rPr>
              <a:t>	{</a:t>
            </a:r>
          </a:p>
          <a:p>
            <a:pPr eaLnBrk="0" hangingPunct="0"/>
            <a:r>
              <a:rPr lang="en-US" sz="1400" b="1" dirty="0">
                <a:solidFill>
                  <a:srgbClr val="0000FF"/>
                </a:solidFill>
              </a:rPr>
              <a:t>	</a:t>
            </a:r>
            <a:r>
              <a:rPr lang="en-US" sz="1400" b="1" dirty="0" err="1">
                <a:solidFill>
                  <a:srgbClr val="0000FF"/>
                </a:solidFill>
              </a:rPr>
              <a:t>cout</a:t>
            </a:r>
            <a:r>
              <a:rPr lang="en-US" sz="1400" b="1" dirty="0">
                <a:solidFill>
                  <a:srgbClr val="0000FF"/>
                </a:solidFill>
              </a:rPr>
              <a:t> &lt;&lt; "Stop " &lt;&lt; </a:t>
            </a:r>
            <a:r>
              <a:rPr lang="en-US" sz="1400" b="1" dirty="0" err="1">
                <a:solidFill>
                  <a:srgbClr val="0000FF"/>
                </a:solidFill>
              </a:rPr>
              <a:t>endl</a:t>
            </a:r>
            <a:r>
              <a:rPr lang="en-US" sz="1400" b="1" dirty="0">
                <a:solidFill>
                  <a:srgbClr val="0000FF"/>
                </a:solidFill>
              </a:rPr>
              <a:t>;</a:t>
            </a:r>
          </a:p>
          <a:p>
            <a:pPr eaLnBrk="0" hangingPunct="0"/>
            <a:r>
              <a:rPr lang="en-US" sz="1400" b="1" dirty="0">
                <a:solidFill>
                  <a:srgbClr val="0000FF"/>
                </a:solidFill>
              </a:rPr>
              <a:t>	};</a:t>
            </a:r>
          </a:p>
          <a:p>
            <a:pPr eaLnBrk="0" hangingPunct="0"/>
            <a:endParaRPr lang="en-US" sz="1400" b="1" dirty="0">
              <a:solidFill>
                <a:srgbClr val="0000FF"/>
              </a:solidFill>
            </a:endParaRPr>
          </a:p>
          <a:p>
            <a:pPr eaLnBrk="0" hangingPunct="0"/>
            <a:r>
              <a:rPr lang="en-US" sz="1400" b="1" dirty="0">
                <a:solidFill>
                  <a:srgbClr val="0000FF"/>
                </a:solidFill>
              </a:rPr>
              <a:t>void </a:t>
            </a:r>
            <a:r>
              <a:rPr lang="en-US" sz="1400" b="1" dirty="0" err="1">
                <a:solidFill>
                  <a:srgbClr val="0000FF"/>
                </a:solidFill>
              </a:rPr>
              <a:t>hasil</a:t>
            </a:r>
            <a:r>
              <a:rPr lang="en-US" sz="1400" b="1" dirty="0">
                <a:solidFill>
                  <a:srgbClr val="0000FF"/>
                </a:solidFill>
              </a:rPr>
              <a:t> ()</a:t>
            </a:r>
          </a:p>
          <a:p>
            <a:pPr eaLnBrk="0" hangingPunct="0"/>
            <a:r>
              <a:rPr lang="en-US" sz="1400" b="1" dirty="0">
                <a:solidFill>
                  <a:srgbClr val="0000FF"/>
                </a:solidFill>
              </a:rPr>
              <a:t>   { c = a * b;</a:t>
            </a:r>
          </a:p>
          <a:p>
            <a:pPr eaLnBrk="0" hangingPunct="0"/>
            <a:r>
              <a:rPr lang="en-US" sz="1400" b="1" dirty="0">
                <a:solidFill>
                  <a:srgbClr val="0000FF"/>
                </a:solidFill>
              </a:rPr>
              <a:t>        </a:t>
            </a:r>
            <a:r>
              <a:rPr lang="en-US" sz="1400" b="1" dirty="0" err="1">
                <a:solidFill>
                  <a:srgbClr val="0000FF"/>
                </a:solidFill>
              </a:rPr>
              <a:t>cout</a:t>
            </a:r>
            <a:r>
              <a:rPr lang="en-US" sz="1400" b="1" dirty="0">
                <a:solidFill>
                  <a:srgbClr val="0000FF"/>
                </a:solidFill>
              </a:rPr>
              <a:t> &lt;&lt; "</a:t>
            </a:r>
            <a:r>
              <a:rPr lang="en-US" sz="1400" b="1" dirty="0" err="1">
                <a:solidFill>
                  <a:srgbClr val="0000FF"/>
                </a:solidFill>
              </a:rPr>
              <a:t>Hasil</a:t>
            </a:r>
            <a:r>
              <a:rPr lang="en-US" sz="1400" b="1" dirty="0">
                <a:solidFill>
                  <a:srgbClr val="0000FF"/>
                </a:solidFill>
              </a:rPr>
              <a:t>  : " &lt;&lt; c &lt;&lt; </a:t>
            </a:r>
            <a:r>
              <a:rPr lang="en-US" sz="1400" b="1" dirty="0" err="1">
                <a:solidFill>
                  <a:srgbClr val="0000FF"/>
                </a:solidFill>
              </a:rPr>
              <a:t>endl</a:t>
            </a:r>
            <a:r>
              <a:rPr lang="en-US" sz="1400" b="1" dirty="0">
                <a:solidFill>
                  <a:srgbClr val="0000FF"/>
                </a:solidFill>
              </a:rPr>
              <a:t>;</a:t>
            </a:r>
          </a:p>
          <a:p>
            <a:pPr eaLnBrk="0" hangingPunct="0"/>
            <a:r>
              <a:rPr lang="en-US" sz="1400" b="1" dirty="0">
                <a:solidFill>
                  <a:srgbClr val="0000FF"/>
                </a:solidFill>
              </a:rPr>
              <a:t>    }</a:t>
            </a:r>
          </a:p>
          <a:p>
            <a:pPr eaLnBrk="0" hangingPunct="0"/>
            <a:r>
              <a:rPr lang="en-US" sz="1400" b="1" dirty="0">
                <a:solidFill>
                  <a:srgbClr val="0000FF"/>
                </a:solidFill>
              </a:rPr>
              <a:t> };</a:t>
            </a:r>
          </a:p>
          <a:p>
            <a:pPr eaLnBrk="0" hangingPunct="0"/>
            <a:r>
              <a:rPr lang="en-US" sz="1400" b="1" dirty="0">
                <a:solidFill>
                  <a:srgbClr val="0000FF"/>
                </a:solidFill>
              </a:rPr>
              <a:t>#</a:t>
            </a:r>
            <a:r>
              <a:rPr lang="en-US" sz="1400" b="1" dirty="0" err="1">
                <a:solidFill>
                  <a:srgbClr val="0000FF"/>
                </a:solidFill>
              </a:rPr>
              <a:t>endif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562600" y="6330949"/>
            <a:ext cx="2895600" cy="365125"/>
          </a:xfrm>
        </p:spPr>
        <p:txBody>
          <a:bodyPr/>
          <a:lstStyle/>
          <a:p>
            <a:r>
              <a:rPr lang="en-US" altLang="en-US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haryanto.staff.gunadarma.ac.id</a:t>
            </a:r>
            <a:endParaRPr lang="en-US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1600200" y="1460500"/>
            <a:ext cx="5257800" cy="366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/>
              <a:t>// Program untuk menghitung luas segi empat</a:t>
            </a:r>
          </a:p>
          <a:p>
            <a:pPr eaLnBrk="0" hangingPunct="0"/>
            <a:r>
              <a:rPr lang="en-US"/>
              <a:t>// dengan menggunakan class</a:t>
            </a:r>
          </a:p>
          <a:p>
            <a:pPr eaLnBrk="0" hangingPunct="0"/>
            <a:endParaRPr lang="en-US"/>
          </a:p>
          <a:p>
            <a:pPr eaLnBrk="0" hangingPunct="0"/>
            <a:r>
              <a:rPr lang="en-US">
                <a:solidFill>
                  <a:srgbClr val="0000FF"/>
                </a:solidFill>
              </a:rPr>
              <a:t>#include &lt;iostream.h&gt;</a:t>
            </a:r>
          </a:p>
          <a:p>
            <a:pPr eaLnBrk="0" hangingPunct="0"/>
            <a:r>
              <a:rPr lang="en-US">
                <a:solidFill>
                  <a:srgbClr val="0000FF"/>
                </a:solidFill>
              </a:rPr>
              <a:t>#include &lt;math.h&gt;</a:t>
            </a:r>
          </a:p>
          <a:p>
            <a:pPr eaLnBrk="0" hangingPunct="0"/>
            <a:r>
              <a:rPr lang="en-US">
                <a:solidFill>
                  <a:srgbClr val="0000FF"/>
                </a:solidFill>
              </a:rPr>
              <a:t>#include "luas.h"</a:t>
            </a:r>
          </a:p>
          <a:p>
            <a:pPr eaLnBrk="0" hangingPunct="0"/>
            <a:endParaRPr lang="en-US">
              <a:solidFill>
                <a:srgbClr val="0000FF"/>
              </a:solidFill>
            </a:endParaRPr>
          </a:p>
          <a:p>
            <a:pPr eaLnBrk="0" hangingPunct="0"/>
            <a:r>
              <a:rPr lang="en-US">
                <a:solidFill>
                  <a:srgbClr val="0000FF"/>
                </a:solidFill>
              </a:rPr>
              <a:t>int main()</a:t>
            </a:r>
          </a:p>
          <a:p>
            <a:pPr eaLnBrk="0" hangingPunct="0"/>
            <a:r>
              <a:rPr lang="en-US">
                <a:solidFill>
                  <a:srgbClr val="0000FF"/>
                </a:solidFill>
              </a:rPr>
              <a:t> {</a:t>
            </a:r>
          </a:p>
          <a:p>
            <a:pPr eaLnBrk="0" hangingPunct="0"/>
            <a:r>
              <a:rPr lang="en-US">
                <a:solidFill>
                  <a:srgbClr val="0000FF"/>
                </a:solidFill>
              </a:rPr>
              <a:t>	area luas(2, 4.5);</a:t>
            </a:r>
          </a:p>
          <a:p>
            <a:pPr eaLnBrk="0" hangingPunct="0"/>
            <a:r>
              <a:rPr lang="en-US">
                <a:solidFill>
                  <a:srgbClr val="0000FF"/>
                </a:solidFill>
              </a:rPr>
              <a:t>	luas.hasil();</a:t>
            </a:r>
          </a:p>
          <a:p>
            <a:pPr eaLnBrk="0" hangingPunct="0"/>
            <a:r>
              <a:rPr lang="en-US">
                <a:solidFill>
                  <a:srgbClr val="0000FF"/>
                </a:solidFill>
              </a:rPr>
              <a:t>	return 0;</a:t>
            </a:r>
          </a:p>
          <a:p>
            <a:pPr eaLnBrk="0" hangingPunct="0"/>
            <a:r>
              <a:rPr lang="en-US">
                <a:solidFill>
                  <a:srgbClr val="0000FF"/>
                </a:solidFill>
              </a:rPr>
              <a:t> }</a:t>
            </a:r>
          </a:p>
        </p:txBody>
      </p:sp>
      <p:sp>
        <p:nvSpPr>
          <p:cNvPr id="4" name="Footer Placeholder 1"/>
          <p:cNvSpPr txBox="1">
            <a:spLocks/>
          </p:cNvSpPr>
          <p:nvPr/>
        </p:nvSpPr>
        <p:spPr>
          <a:xfrm>
            <a:off x="5943600" y="6308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haryanto.staff.gunadarma.ac.id</a:t>
            </a:r>
            <a:endParaRPr lang="en-US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Konstruktor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anggota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mempunyai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class.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kegunaan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mengalokasikan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ruang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object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awal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anggota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object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membentuk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tugas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tugas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lainnya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kompleks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{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private: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double re;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double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endParaRPr lang="en-US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public: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Kompleks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void info(); };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1"/>
          <p:cNvSpPr txBox="1">
            <a:spLocks/>
          </p:cNvSpPr>
          <p:nvPr/>
        </p:nvSpPr>
        <p:spPr>
          <a:xfrm>
            <a:off x="5943600" y="6308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haryanto.staff.gunadarma.ac.id</a:t>
            </a:r>
            <a:endParaRPr lang="en-US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Konstruktor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konstruktor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class</a:t>
            </a: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Konstruktor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mempunyai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bahkan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tanpa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void)</a:t>
            </a: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Konstruktor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diletakkan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public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1"/>
          <p:cNvSpPr txBox="1">
            <a:spLocks/>
          </p:cNvSpPr>
          <p:nvPr/>
        </p:nvSpPr>
        <p:spPr>
          <a:xfrm>
            <a:off x="5943600" y="6308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haryanto.staff.gunadarma.ac.id</a:t>
            </a:r>
            <a:endParaRPr lang="en-US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312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914400" y="565150"/>
            <a:ext cx="6705600" cy="583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class </a:t>
            </a:r>
            <a:r>
              <a:rPr lang="en-US" sz="1400" b="1" dirty="0" err="1">
                <a:solidFill>
                  <a:srgbClr val="0000FF"/>
                </a:solidFill>
              </a:rPr>
              <a:t>Kompleks</a:t>
            </a:r>
            <a:endParaRPr lang="en-US" sz="1400" b="1" dirty="0">
              <a:solidFill>
                <a:srgbClr val="0000FF"/>
              </a:solidFill>
            </a:endParaRPr>
          </a:p>
          <a:p>
            <a:r>
              <a:rPr lang="en-US" sz="1400" b="1" dirty="0">
                <a:solidFill>
                  <a:srgbClr val="0000FF"/>
                </a:solidFill>
              </a:rPr>
              <a:t>{	private:</a:t>
            </a:r>
          </a:p>
          <a:p>
            <a:r>
              <a:rPr lang="en-US" sz="1400" b="1" dirty="0">
                <a:solidFill>
                  <a:srgbClr val="0000FF"/>
                </a:solidFill>
              </a:rPr>
              <a:t>	double x, y ;</a:t>
            </a:r>
          </a:p>
          <a:p>
            <a:endParaRPr lang="en-US" sz="1400" b="1" dirty="0">
              <a:solidFill>
                <a:srgbClr val="0000FF"/>
              </a:solidFill>
            </a:endParaRPr>
          </a:p>
          <a:p>
            <a:r>
              <a:rPr lang="en-US" sz="1400" b="1" dirty="0">
                <a:solidFill>
                  <a:srgbClr val="0000FF"/>
                </a:solidFill>
              </a:rPr>
              <a:t>	public:</a:t>
            </a:r>
          </a:p>
          <a:p>
            <a:r>
              <a:rPr lang="en-US" sz="1400" b="1" dirty="0">
                <a:solidFill>
                  <a:srgbClr val="0000FF"/>
                </a:solidFill>
              </a:rPr>
              <a:t>	</a:t>
            </a:r>
            <a:r>
              <a:rPr lang="en-US" sz="1400" b="1" dirty="0" err="1">
                <a:solidFill>
                  <a:srgbClr val="0000FF"/>
                </a:solidFill>
              </a:rPr>
              <a:t>Kompleks</a:t>
            </a:r>
            <a:r>
              <a:rPr lang="en-US" sz="1400" b="1" dirty="0">
                <a:solidFill>
                  <a:srgbClr val="0000FF"/>
                </a:solidFill>
              </a:rPr>
              <a:t>();		</a:t>
            </a:r>
            <a:r>
              <a:rPr lang="en-US" sz="1400" b="1" dirty="0"/>
              <a:t>// </a:t>
            </a:r>
            <a:r>
              <a:rPr lang="en-US" sz="1400" b="1" dirty="0" err="1"/>
              <a:t>konstruktor</a:t>
            </a:r>
            <a:r>
              <a:rPr lang="en-US" sz="1400" b="1" dirty="0"/>
              <a:t> (</a:t>
            </a:r>
            <a:r>
              <a:rPr lang="en-US" sz="1400" b="1" dirty="0" err="1"/>
              <a:t>tanpa</a:t>
            </a:r>
            <a:r>
              <a:rPr lang="en-US" sz="1400" b="1" dirty="0"/>
              <a:t> type data)</a:t>
            </a:r>
          </a:p>
          <a:p>
            <a:r>
              <a:rPr lang="en-US" sz="1400" b="1" dirty="0">
                <a:solidFill>
                  <a:srgbClr val="0000FF"/>
                </a:solidFill>
              </a:rPr>
              <a:t>	void info();</a:t>
            </a:r>
          </a:p>
          <a:p>
            <a:r>
              <a:rPr lang="en-US" sz="1400" b="1" dirty="0">
                <a:solidFill>
                  <a:srgbClr val="0000FF"/>
                </a:solidFill>
              </a:rPr>
              <a:t>};</a:t>
            </a:r>
          </a:p>
          <a:p>
            <a:endParaRPr lang="en-US" sz="1400" b="1" dirty="0">
              <a:solidFill>
                <a:srgbClr val="0000FF"/>
              </a:solidFill>
            </a:endParaRPr>
          </a:p>
          <a:p>
            <a:r>
              <a:rPr lang="en-US" sz="1400" b="1" dirty="0" err="1">
                <a:solidFill>
                  <a:srgbClr val="0000FF"/>
                </a:solidFill>
              </a:rPr>
              <a:t>int</a:t>
            </a:r>
            <a:r>
              <a:rPr lang="en-US" sz="1400" b="1" dirty="0">
                <a:solidFill>
                  <a:srgbClr val="0000FF"/>
                </a:solidFill>
              </a:rPr>
              <a:t> main()</a:t>
            </a:r>
          </a:p>
          <a:p>
            <a:r>
              <a:rPr lang="en-US" sz="1400" b="1" dirty="0">
                <a:solidFill>
                  <a:srgbClr val="0000FF"/>
                </a:solidFill>
              </a:rPr>
              <a:t>{	</a:t>
            </a:r>
            <a:r>
              <a:rPr lang="en-US" sz="1400" b="1" dirty="0" err="1">
                <a:solidFill>
                  <a:srgbClr val="0000FF"/>
                </a:solidFill>
              </a:rPr>
              <a:t>Kompleks</a:t>
            </a:r>
            <a:r>
              <a:rPr lang="en-US" sz="1400" b="1" dirty="0">
                <a:solidFill>
                  <a:srgbClr val="0000FF"/>
                </a:solidFill>
              </a:rPr>
              <a:t> p ;		</a:t>
            </a:r>
            <a:r>
              <a:rPr lang="en-US" sz="1400" b="1" dirty="0"/>
              <a:t>//</a:t>
            </a:r>
            <a:r>
              <a:rPr lang="en-US" sz="1400" b="1" dirty="0" err="1"/>
              <a:t>mendefinisikan</a:t>
            </a:r>
            <a:r>
              <a:rPr lang="en-US" sz="1400" b="1" dirty="0"/>
              <a:t> object p</a:t>
            </a:r>
          </a:p>
          <a:p>
            <a:r>
              <a:rPr lang="en-US" sz="1400" b="1" dirty="0">
                <a:solidFill>
                  <a:srgbClr val="0000FF"/>
                </a:solidFill>
              </a:rPr>
              <a:t>	p.info();</a:t>
            </a:r>
          </a:p>
          <a:p>
            <a:endParaRPr lang="en-US" sz="1400" b="1" dirty="0">
              <a:solidFill>
                <a:srgbClr val="0000FF"/>
              </a:solidFill>
            </a:endParaRPr>
          </a:p>
          <a:p>
            <a:r>
              <a:rPr lang="en-US" sz="1400" b="1" dirty="0">
                <a:solidFill>
                  <a:srgbClr val="0000FF"/>
                </a:solidFill>
              </a:rPr>
              <a:t>	return 0;</a:t>
            </a:r>
          </a:p>
          <a:p>
            <a:r>
              <a:rPr lang="en-US" sz="1400" b="1" dirty="0">
                <a:solidFill>
                  <a:srgbClr val="0000FF"/>
                </a:solidFill>
              </a:rPr>
              <a:t>}</a:t>
            </a:r>
          </a:p>
          <a:p>
            <a:endParaRPr lang="en-US" sz="1400" b="1" dirty="0">
              <a:solidFill>
                <a:srgbClr val="0000FF"/>
              </a:solidFill>
            </a:endParaRPr>
          </a:p>
          <a:p>
            <a:r>
              <a:rPr lang="en-US" sz="1400" b="1" dirty="0"/>
              <a:t>//</a:t>
            </a:r>
            <a:r>
              <a:rPr lang="en-US" sz="1400" b="1" dirty="0" err="1"/>
              <a:t>definisi</a:t>
            </a:r>
            <a:r>
              <a:rPr lang="en-US" sz="1400" b="1" dirty="0"/>
              <a:t> </a:t>
            </a:r>
            <a:r>
              <a:rPr lang="en-US" sz="1400" b="1" dirty="0" err="1"/>
              <a:t>fungsi</a:t>
            </a:r>
            <a:r>
              <a:rPr lang="en-US" sz="1400" b="1" dirty="0"/>
              <a:t> </a:t>
            </a:r>
            <a:r>
              <a:rPr lang="en-US" sz="1400" b="1" dirty="0" err="1"/>
              <a:t>anggota</a:t>
            </a:r>
            <a:r>
              <a:rPr lang="en-US" sz="1400" b="1" dirty="0"/>
              <a:t> class </a:t>
            </a:r>
            <a:r>
              <a:rPr lang="en-US" sz="1400" b="1" dirty="0" err="1"/>
              <a:t>Kompleks</a:t>
            </a:r>
            <a:endParaRPr lang="en-US" sz="1400" b="1" dirty="0"/>
          </a:p>
          <a:p>
            <a:r>
              <a:rPr lang="en-US" sz="1400" b="1" dirty="0" err="1">
                <a:solidFill>
                  <a:srgbClr val="0000FF"/>
                </a:solidFill>
              </a:rPr>
              <a:t>Kompleks</a:t>
            </a:r>
            <a:r>
              <a:rPr lang="en-US" sz="1400" b="1" dirty="0">
                <a:solidFill>
                  <a:srgbClr val="0000FF"/>
                </a:solidFill>
              </a:rPr>
              <a:t>::</a:t>
            </a:r>
            <a:r>
              <a:rPr lang="en-US" sz="1400" b="1" dirty="0" err="1">
                <a:solidFill>
                  <a:srgbClr val="0000FF"/>
                </a:solidFill>
              </a:rPr>
              <a:t>Kompleks</a:t>
            </a:r>
            <a:r>
              <a:rPr lang="en-US" sz="1400" b="1" dirty="0">
                <a:solidFill>
                  <a:srgbClr val="0000FF"/>
                </a:solidFill>
              </a:rPr>
              <a:t>()</a:t>
            </a:r>
          </a:p>
          <a:p>
            <a:r>
              <a:rPr lang="en-US" sz="1400" b="1" dirty="0">
                <a:solidFill>
                  <a:srgbClr val="0000FF"/>
                </a:solidFill>
              </a:rPr>
              <a:t>{	</a:t>
            </a:r>
            <a:r>
              <a:rPr lang="en-US" sz="1400" b="1" dirty="0" err="1">
                <a:solidFill>
                  <a:srgbClr val="0000FF"/>
                </a:solidFill>
              </a:rPr>
              <a:t>cout</a:t>
            </a:r>
            <a:r>
              <a:rPr lang="en-US" sz="1400" b="1" dirty="0">
                <a:solidFill>
                  <a:srgbClr val="0000FF"/>
                </a:solidFill>
              </a:rPr>
              <a:t> &lt;&lt; "</a:t>
            </a:r>
            <a:r>
              <a:rPr lang="en-US" sz="1400" b="1" dirty="0" err="1">
                <a:solidFill>
                  <a:srgbClr val="0000FF"/>
                </a:solidFill>
              </a:rPr>
              <a:t>konstruktor</a:t>
            </a:r>
            <a:r>
              <a:rPr lang="en-US" sz="1400" b="1" dirty="0">
                <a:solidFill>
                  <a:srgbClr val="0000FF"/>
                </a:solidFill>
              </a:rPr>
              <a:t> </a:t>
            </a:r>
            <a:r>
              <a:rPr lang="en-US" sz="1400" b="1" dirty="0" err="1">
                <a:solidFill>
                  <a:srgbClr val="0000FF"/>
                </a:solidFill>
              </a:rPr>
              <a:t>dijalankan</a:t>
            </a:r>
            <a:r>
              <a:rPr lang="en-US" sz="1400" b="1" dirty="0">
                <a:solidFill>
                  <a:srgbClr val="0000FF"/>
                </a:solidFill>
              </a:rPr>
              <a:t> ...." &lt;&lt; </a:t>
            </a:r>
            <a:r>
              <a:rPr lang="en-US" sz="1400" b="1" dirty="0" err="1">
                <a:solidFill>
                  <a:srgbClr val="0000FF"/>
                </a:solidFill>
              </a:rPr>
              <a:t>endl</a:t>
            </a:r>
            <a:r>
              <a:rPr lang="en-US" sz="1400" b="1" dirty="0">
                <a:solidFill>
                  <a:srgbClr val="0000FF"/>
                </a:solidFill>
              </a:rPr>
              <a:t>;</a:t>
            </a:r>
          </a:p>
          <a:p>
            <a:r>
              <a:rPr lang="en-US" sz="1400" b="1" dirty="0">
                <a:solidFill>
                  <a:srgbClr val="0000FF"/>
                </a:solidFill>
              </a:rPr>
              <a:t>	x = 5.2;</a:t>
            </a:r>
          </a:p>
          <a:p>
            <a:r>
              <a:rPr lang="en-US" sz="1400" b="1" dirty="0">
                <a:solidFill>
                  <a:srgbClr val="0000FF"/>
                </a:solidFill>
              </a:rPr>
              <a:t>	y = 7.9;</a:t>
            </a:r>
          </a:p>
          <a:p>
            <a:r>
              <a:rPr lang="en-US" sz="1400" b="1" dirty="0">
                <a:solidFill>
                  <a:srgbClr val="0000FF"/>
                </a:solidFill>
              </a:rPr>
              <a:t>}</a:t>
            </a:r>
          </a:p>
          <a:p>
            <a:endParaRPr lang="en-US" sz="1400" b="1" dirty="0">
              <a:solidFill>
                <a:srgbClr val="0000FF"/>
              </a:solidFill>
            </a:endParaRPr>
          </a:p>
          <a:p>
            <a:r>
              <a:rPr lang="en-US" sz="1400" b="1" dirty="0">
                <a:solidFill>
                  <a:srgbClr val="0000FF"/>
                </a:solidFill>
              </a:rPr>
              <a:t>void </a:t>
            </a:r>
            <a:r>
              <a:rPr lang="en-US" sz="1400" b="1" dirty="0" err="1">
                <a:solidFill>
                  <a:srgbClr val="0000FF"/>
                </a:solidFill>
              </a:rPr>
              <a:t>Kompleks</a:t>
            </a:r>
            <a:r>
              <a:rPr lang="en-US" sz="1400" b="1" dirty="0">
                <a:solidFill>
                  <a:srgbClr val="0000FF"/>
                </a:solidFill>
              </a:rPr>
              <a:t>::info()</a:t>
            </a:r>
          </a:p>
          <a:p>
            <a:r>
              <a:rPr lang="en-US" sz="1400" b="1" dirty="0">
                <a:solidFill>
                  <a:srgbClr val="0000FF"/>
                </a:solidFill>
              </a:rPr>
              <a:t>{	</a:t>
            </a:r>
            <a:r>
              <a:rPr lang="en-US" sz="1400" b="1" dirty="0" err="1">
                <a:solidFill>
                  <a:srgbClr val="0000FF"/>
                </a:solidFill>
              </a:rPr>
              <a:t>cout</a:t>
            </a:r>
            <a:r>
              <a:rPr lang="en-US" sz="1400" b="1" dirty="0">
                <a:solidFill>
                  <a:srgbClr val="0000FF"/>
                </a:solidFill>
              </a:rPr>
              <a:t> &lt;&lt; "</a:t>
            </a:r>
            <a:r>
              <a:rPr lang="en-US" sz="1400" b="1" dirty="0" err="1">
                <a:solidFill>
                  <a:srgbClr val="0000FF"/>
                </a:solidFill>
              </a:rPr>
              <a:t>harga</a:t>
            </a:r>
            <a:r>
              <a:rPr lang="en-US" sz="1400" b="1" dirty="0">
                <a:solidFill>
                  <a:srgbClr val="0000FF"/>
                </a:solidFill>
              </a:rPr>
              <a:t> x   : " &lt;&lt; x &lt;&lt; </a:t>
            </a:r>
            <a:r>
              <a:rPr lang="en-US" sz="1400" b="1" dirty="0" err="1">
                <a:solidFill>
                  <a:srgbClr val="0000FF"/>
                </a:solidFill>
              </a:rPr>
              <a:t>endl</a:t>
            </a:r>
            <a:r>
              <a:rPr lang="en-US" sz="1400" b="1" dirty="0">
                <a:solidFill>
                  <a:srgbClr val="0000FF"/>
                </a:solidFill>
              </a:rPr>
              <a:t>;</a:t>
            </a:r>
          </a:p>
          <a:p>
            <a:r>
              <a:rPr lang="en-US" sz="1400" b="1" dirty="0">
                <a:solidFill>
                  <a:srgbClr val="0000FF"/>
                </a:solidFill>
              </a:rPr>
              <a:t>	</a:t>
            </a:r>
            <a:r>
              <a:rPr lang="en-US" sz="1400" b="1" dirty="0" err="1">
                <a:solidFill>
                  <a:srgbClr val="0000FF"/>
                </a:solidFill>
              </a:rPr>
              <a:t>cout</a:t>
            </a:r>
            <a:r>
              <a:rPr lang="en-US" sz="1400" b="1" dirty="0">
                <a:solidFill>
                  <a:srgbClr val="0000FF"/>
                </a:solidFill>
              </a:rPr>
              <a:t> &lt;&lt; "</a:t>
            </a:r>
            <a:r>
              <a:rPr lang="en-US" sz="1400" b="1" dirty="0" err="1">
                <a:solidFill>
                  <a:srgbClr val="0000FF"/>
                </a:solidFill>
              </a:rPr>
              <a:t>harga</a:t>
            </a:r>
            <a:r>
              <a:rPr lang="en-US" sz="1400" b="1" dirty="0">
                <a:solidFill>
                  <a:srgbClr val="0000FF"/>
                </a:solidFill>
              </a:rPr>
              <a:t> y   : " &lt;&lt; y &lt;&lt; </a:t>
            </a:r>
            <a:r>
              <a:rPr lang="en-US" sz="1400" b="1" dirty="0" err="1">
                <a:solidFill>
                  <a:srgbClr val="0000FF"/>
                </a:solidFill>
              </a:rPr>
              <a:t>endl</a:t>
            </a:r>
            <a:r>
              <a:rPr lang="en-US" sz="1400" b="1" dirty="0">
                <a:solidFill>
                  <a:srgbClr val="0000FF"/>
                </a:solidFill>
              </a:rPr>
              <a:t>;</a:t>
            </a:r>
          </a:p>
          <a:p>
            <a:r>
              <a:rPr lang="en-US" sz="1400" b="1" dirty="0">
                <a:solidFill>
                  <a:srgbClr val="0000FF"/>
                </a:solidFill>
              </a:rPr>
              <a:t>}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5410200" y="5257800"/>
            <a:ext cx="3352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v-SE" dirty="0">
                <a:solidFill>
                  <a:srgbClr val="CC3300"/>
                </a:solidFill>
              </a:rPr>
              <a:t>konstruktor dijalankan ....</a:t>
            </a:r>
          </a:p>
          <a:p>
            <a:r>
              <a:rPr lang="sv-SE" dirty="0">
                <a:solidFill>
                  <a:srgbClr val="CC3300"/>
                </a:solidFill>
              </a:rPr>
              <a:t>harga x   : 5.2</a:t>
            </a:r>
          </a:p>
          <a:p>
            <a:r>
              <a:rPr lang="sv-SE" dirty="0">
                <a:solidFill>
                  <a:srgbClr val="CC3300"/>
                </a:solidFill>
              </a:rPr>
              <a:t>harga y   : 7.9</a:t>
            </a:r>
            <a:endParaRPr lang="en-US" dirty="0">
              <a:solidFill>
                <a:srgbClr val="CC3300"/>
              </a:solidFill>
            </a:endParaRPr>
          </a:p>
        </p:txBody>
      </p:sp>
      <p:sp>
        <p:nvSpPr>
          <p:cNvPr id="5" name="Footer Placeholder 1"/>
          <p:cNvSpPr txBox="1">
            <a:spLocks/>
          </p:cNvSpPr>
          <p:nvPr/>
        </p:nvSpPr>
        <p:spPr>
          <a:xfrm>
            <a:off x="5943600" y="6308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haryanto.staff.gunadarma.ac.id</a:t>
            </a:r>
            <a:endParaRPr lang="en-US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304800" y="228600"/>
            <a:ext cx="7239000" cy="647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0000FF"/>
                </a:solidFill>
              </a:rPr>
              <a:t>class Kompleks</a:t>
            </a:r>
          </a:p>
          <a:p>
            <a:r>
              <a:rPr lang="en-US" sz="1400" b="1">
                <a:solidFill>
                  <a:srgbClr val="0000FF"/>
                </a:solidFill>
              </a:rPr>
              <a:t>{	private:</a:t>
            </a:r>
          </a:p>
          <a:p>
            <a:r>
              <a:rPr lang="en-US" sz="1400" b="1">
                <a:solidFill>
                  <a:srgbClr val="0000FF"/>
                </a:solidFill>
              </a:rPr>
              <a:t>	double x, y ;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	public:</a:t>
            </a:r>
          </a:p>
          <a:p>
            <a:r>
              <a:rPr lang="en-US" sz="1400" b="1">
                <a:solidFill>
                  <a:srgbClr val="0000FF"/>
                </a:solidFill>
              </a:rPr>
              <a:t>	Kompleks();        </a:t>
            </a:r>
            <a:r>
              <a:rPr lang="en-US" sz="1400" b="1"/>
              <a:t>// konstruktor (tanpa type data)</a:t>
            </a:r>
          </a:p>
          <a:p>
            <a:r>
              <a:rPr lang="en-US" sz="1400" b="1">
                <a:solidFill>
                  <a:srgbClr val="0000FF"/>
                </a:solidFill>
              </a:rPr>
              <a:t>	~Kompleks();      </a:t>
            </a:r>
            <a:r>
              <a:rPr lang="en-US" sz="1400" b="1"/>
              <a:t>// dekonstruktor</a:t>
            </a:r>
          </a:p>
          <a:p>
            <a:r>
              <a:rPr lang="en-US" sz="1400" b="1">
                <a:solidFill>
                  <a:srgbClr val="0000FF"/>
                </a:solidFill>
              </a:rPr>
              <a:t>	void info();</a:t>
            </a:r>
          </a:p>
          <a:p>
            <a:r>
              <a:rPr lang="en-US" sz="1400" b="1">
                <a:solidFill>
                  <a:srgbClr val="0000FF"/>
                </a:solidFill>
              </a:rPr>
              <a:t>};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int main()</a:t>
            </a:r>
          </a:p>
          <a:p>
            <a:r>
              <a:rPr lang="en-US" sz="1400" b="1">
                <a:solidFill>
                  <a:srgbClr val="0000FF"/>
                </a:solidFill>
              </a:rPr>
              <a:t>{	Kompleks p ;       </a:t>
            </a:r>
            <a:r>
              <a:rPr lang="en-US" sz="1400" b="1"/>
              <a:t>//mendef object p</a:t>
            </a:r>
          </a:p>
          <a:p>
            <a:r>
              <a:rPr lang="en-US" sz="1400" b="1">
                <a:solidFill>
                  <a:srgbClr val="0000FF"/>
                </a:solidFill>
              </a:rPr>
              <a:t>	p.info();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	return 0;</a:t>
            </a:r>
          </a:p>
          <a:p>
            <a:r>
              <a:rPr lang="en-US" sz="1400" b="1">
                <a:solidFill>
                  <a:srgbClr val="0000FF"/>
                </a:solidFill>
              </a:rPr>
              <a:t>}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/>
              <a:t>//definisi fungsi anggota class Kompleks</a:t>
            </a:r>
          </a:p>
          <a:p>
            <a:r>
              <a:rPr lang="en-US" sz="1400" b="1">
                <a:solidFill>
                  <a:srgbClr val="0000FF"/>
                </a:solidFill>
              </a:rPr>
              <a:t>Kompleks::Kompleks()</a:t>
            </a:r>
          </a:p>
          <a:p>
            <a:r>
              <a:rPr lang="en-US" sz="1400" b="1">
                <a:solidFill>
                  <a:srgbClr val="0000FF"/>
                </a:solidFill>
              </a:rPr>
              <a:t>{	cout &lt;&lt; "konstruktor dijalankan ...." &lt;&lt; endl;</a:t>
            </a:r>
          </a:p>
          <a:p>
            <a:r>
              <a:rPr lang="en-US" sz="1400" b="1">
                <a:solidFill>
                  <a:srgbClr val="0000FF"/>
                </a:solidFill>
              </a:rPr>
              <a:t>	x = 5.2;</a:t>
            </a:r>
          </a:p>
          <a:p>
            <a:r>
              <a:rPr lang="en-US" sz="1400" b="1">
                <a:solidFill>
                  <a:srgbClr val="0000FF"/>
                </a:solidFill>
              </a:rPr>
              <a:t>	y = 7.9;</a:t>
            </a:r>
          </a:p>
          <a:p>
            <a:r>
              <a:rPr lang="en-US" sz="1400" b="1">
                <a:solidFill>
                  <a:srgbClr val="0000FF"/>
                </a:solidFill>
              </a:rPr>
              <a:t>}</a:t>
            </a:r>
          </a:p>
          <a:p>
            <a:r>
              <a:rPr lang="en-US" sz="1400" b="1">
                <a:solidFill>
                  <a:srgbClr val="0000FF"/>
                </a:solidFill>
              </a:rPr>
              <a:t>Kompleks::~Kompleks()</a:t>
            </a:r>
          </a:p>
          <a:p>
            <a:r>
              <a:rPr lang="en-US" sz="1400" b="1">
                <a:solidFill>
                  <a:srgbClr val="0000FF"/>
                </a:solidFill>
              </a:rPr>
              <a:t>{	cout &lt;&lt; "Destruktor jalan.... proses selesai";}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void Kompleks::info()</a:t>
            </a:r>
          </a:p>
          <a:p>
            <a:r>
              <a:rPr lang="en-US" sz="1400" b="1">
                <a:solidFill>
                  <a:srgbClr val="0000FF"/>
                </a:solidFill>
              </a:rPr>
              <a:t>{	cout &lt;&lt; "harga x   : " &lt;&lt; x &lt;&lt; endl;</a:t>
            </a:r>
          </a:p>
          <a:p>
            <a:r>
              <a:rPr lang="en-US" sz="1400" b="1">
                <a:solidFill>
                  <a:srgbClr val="0000FF"/>
                </a:solidFill>
              </a:rPr>
              <a:t>	cout &lt;&lt; "harga y   : " &lt;&lt; y &lt;&lt; endl;</a:t>
            </a:r>
          </a:p>
          <a:p>
            <a:r>
              <a:rPr lang="en-US" sz="1400" b="1">
                <a:solidFill>
                  <a:srgbClr val="0000FF"/>
                </a:solidFill>
              </a:rPr>
              <a:t>}</a:t>
            </a: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5410200" y="4419600"/>
            <a:ext cx="4572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CC3300"/>
                </a:solidFill>
              </a:rPr>
              <a:t>konstruktor dijalankan ....</a:t>
            </a:r>
          </a:p>
          <a:p>
            <a:r>
              <a:rPr lang="en-US">
                <a:solidFill>
                  <a:srgbClr val="CC3300"/>
                </a:solidFill>
              </a:rPr>
              <a:t>harga x   : 5.2</a:t>
            </a:r>
          </a:p>
          <a:p>
            <a:r>
              <a:rPr lang="en-US">
                <a:solidFill>
                  <a:srgbClr val="CC3300"/>
                </a:solidFill>
              </a:rPr>
              <a:t>harga y   : 7.9</a:t>
            </a:r>
          </a:p>
          <a:p>
            <a:r>
              <a:rPr lang="en-US">
                <a:solidFill>
                  <a:srgbClr val="CC3300"/>
                </a:solidFill>
              </a:rPr>
              <a:t>Destruktor jalan.... proses selesai</a:t>
            </a:r>
          </a:p>
        </p:txBody>
      </p:sp>
      <p:sp>
        <p:nvSpPr>
          <p:cNvPr id="5" name="Footer Placeholder 1"/>
          <p:cNvSpPr txBox="1">
            <a:spLocks/>
          </p:cNvSpPr>
          <p:nvPr/>
        </p:nvSpPr>
        <p:spPr>
          <a:xfrm>
            <a:off x="5943600" y="6308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haryanto.staff.gunadarma.ac.id</a:t>
            </a:r>
            <a:endParaRPr lang="en-US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Pencapaian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Mahasiswa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menjelaskan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struktur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C++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Mahasiswa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menjelaskan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kembali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class 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Mahasiswa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menerapkan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program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sederhana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C++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haryanto.staff.gunadarma.ac.id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40207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533400" y="381000"/>
            <a:ext cx="7239000" cy="575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00FF"/>
                </a:solidFill>
              </a:rPr>
              <a:t>class Buku</a:t>
            </a:r>
          </a:p>
          <a:p>
            <a:r>
              <a:rPr lang="en-US" sz="1200" b="1">
                <a:solidFill>
                  <a:srgbClr val="0000FF"/>
                </a:solidFill>
              </a:rPr>
              <a:t>{	private :</a:t>
            </a:r>
          </a:p>
          <a:p>
            <a:r>
              <a:rPr lang="en-US" sz="1200" b="1">
                <a:solidFill>
                  <a:srgbClr val="0000FF"/>
                </a:solidFill>
              </a:rPr>
              <a:t>	char judul[20];</a:t>
            </a:r>
          </a:p>
          <a:p>
            <a:r>
              <a:rPr lang="en-US" sz="1200" b="1">
                <a:solidFill>
                  <a:srgbClr val="0000FF"/>
                </a:solidFill>
              </a:rPr>
              <a:t>	char pengarang[20];</a:t>
            </a:r>
          </a:p>
          <a:p>
            <a:r>
              <a:rPr lang="en-US" sz="1200" b="1">
                <a:solidFill>
                  <a:srgbClr val="0000FF"/>
                </a:solidFill>
              </a:rPr>
              <a:t>	int jumlah;</a:t>
            </a:r>
          </a:p>
          <a:p>
            <a:r>
              <a:rPr lang="en-US" sz="1200" b="1">
                <a:solidFill>
                  <a:srgbClr val="0000FF"/>
                </a:solidFill>
              </a:rPr>
              <a:t>	public :</a:t>
            </a:r>
          </a:p>
          <a:p>
            <a:r>
              <a:rPr lang="en-US" sz="1200" b="1">
                <a:solidFill>
                  <a:srgbClr val="0000FF"/>
                </a:solidFill>
              </a:rPr>
              <a:t>	Buku(char *Judul * char *Pengarang,</a:t>
            </a:r>
          </a:p>
          <a:p>
            <a:r>
              <a:rPr lang="en-US" sz="1200" b="1">
                <a:solidFill>
                  <a:srgbClr val="0000FF"/>
                </a:solidFill>
              </a:rPr>
              <a:t>	int Jumlah)  ;</a:t>
            </a:r>
          </a:p>
          <a:p>
            <a:r>
              <a:rPr lang="en-US" sz="1200" b="1">
                <a:solidFill>
                  <a:srgbClr val="0000FF"/>
                </a:solidFill>
              </a:rPr>
              <a:t>	~Buku();</a:t>
            </a:r>
          </a:p>
          <a:p>
            <a:r>
              <a:rPr lang="en-US" sz="1200" b="1">
                <a:solidFill>
                  <a:srgbClr val="0000FF"/>
                </a:solidFill>
              </a:rPr>
              <a:t>	void info() ;</a:t>
            </a:r>
          </a:p>
          <a:p>
            <a:r>
              <a:rPr lang="en-US" sz="1200" b="1">
                <a:solidFill>
                  <a:srgbClr val="0000FF"/>
                </a:solidFill>
              </a:rPr>
              <a:t>} ;</a:t>
            </a:r>
          </a:p>
          <a:p>
            <a:endParaRPr lang="en-US" sz="1200" b="1">
              <a:solidFill>
                <a:srgbClr val="0000FF"/>
              </a:solidFill>
            </a:endParaRPr>
          </a:p>
          <a:p>
            <a:r>
              <a:rPr lang="en-US" sz="1200" b="1">
                <a:solidFill>
                  <a:srgbClr val="0000FF"/>
                </a:solidFill>
              </a:rPr>
              <a:t>int main()</a:t>
            </a:r>
          </a:p>
          <a:p>
            <a:r>
              <a:rPr lang="en-US" sz="1200" b="1">
                <a:solidFill>
                  <a:srgbClr val="0000FF"/>
                </a:solidFill>
              </a:rPr>
              <a:t>{	Buku novel("Ramayana", "Narayan", 12);</a:t>
            </a:r>
          </a:p>
          <a:p>
            <a:r>
              <a:rPr lang="en-US" sz="1200" b="1">
                <a:solidFill>
                  <a:srgbClr val="0000FF"/>
                </a:solidFill>
              </a:rPr>
              <a:t>	novel.info();</a:t>
            </a:r>
          </a:p>
          <a:p>
            <a:r>
              <a:rPr lang="en-US" sz="1200" b="1">
                <a:solidFill>
                  <a:srgbClr val="0000FF"/>
                </a:solidFill>
              </a:rPr>
              <a:t>	return 0;</a:t>
            </a:r>
          </a:p>
          <a:p>
            <a:r>
              <a:rPr lang="en-US" sz="1200" b="1">
                <a:solidFill>
                  <a:srgbClr val="0000FF"/>
                </a:solidFill>
              </a:rPr>
              <a:t>}</a:t>
            </a:r>
          </a:p>
          <a:p>
            <a:endParaRPr lang="en-US" sz="1200" b="1">
              <a:solidFill>
                <a:srgbClr val="0000FF"/>
              </a:solidFill>
            </a:endParaRPr>
          </a:p>
          <a:p>
            <a:r>
              <a:rPr lang="en-US" sz="1200" b="1">
                <a:solidFill>
                  <a:srgbClr val="0000FF"/>
                </a:solidFill>
              </a:rPr>
              <a:t>Buku::Buku(char *Judul, char *Pengarang,</a:t>
            </a:r>
          </a:p>
          <a:p>
            <a:r>
              <a:rPr lang="en-US" sz="1200" b="1">
                <a:solidFill>
                  <a:srgbClr val="0000FF"/>
                </a:solidFill>
              </a:rPr>
              <a:t>	int Jumlah)</a:t>
            </a:r>
          </a:p>
          <a:p>
            <a:r>
              <a:rPr lang="en-US" sz="1200" b="1">
                <a:solidFill>
                  <a:srgbClr val="0000FF"/>
                </a:solidFill>
              </a:rPr>
              <a:t>{  	strcpy(judul, Judul);</a:t>
            </a:r>
          </a:p>
          <a:p>
            <a:r>
              <a:rPr lang="en-US" sz="1200" b="1">
                <a:solidFill>
                  <a:srgbClr val="0000FF"/>
                </a:solidFill>
              </a:rPr>
              <a:t>	strcpy(pengarang, Pengarang);</a:t>
            </a:r>
          </a:p>
          <a:p>
            <a:r>
              <a:rPr lang="en-US" sz="1200" b="1">
                <a:solidFill>
                  <a:srgbClr val="0000FF"/>
                </a:solidFill>
              </a:rPr>
              <a:t>	jumlah = Jumlah;</a:t>
            </a:r>
          </a:p>
          <a:p>
            <a:r>
              <a:rPr lang="en-US" sz="1200" b="1">
                <a:solidFill>
                  <a:srgbClr val="0000FF"/>
                </a:solidFill>
              </a:rPr>
              <a:t>}</a:t>
            </a:r>
          </a:p>
          <a:p>
            <a:r>
              <a:rPr lang="en-US" sz="1200" b="1">
                <a:solidFill>
                  <a:srgbClr val="0000FF"/>
                </a:solidFill>
              </a:rPr>
              <a:t>Buku::~Buku()</a:t>
            </a:r>
          </a:p>
          <a:p>
            <a:r>
              <a:rPr lang="en-US" sz="1200" b="1">
                <a:solidFill>
                  <a:srgbClr val="0000FF"/>
                </a:solidFill>
              </a:rPr>
              <a:t>{ 	cout &lt;&lt; "Selesai... " &lt;&lt; endl; }</a:t>
            </a:r>
          </a:p>
          <a:p>
            <a:r>
              <a:rPr lang="en-US" sz="1200" b="1">
                <a:solidFill>
                  <a:srgbClr val="0000FF"/>
                </a:solidFill>
              </a:rPr>
              <a:t>void Buku::info()</a:t>
            </a:r>
          </a:p>
          <a:p>
            <a:r>
              <a:rPr lang="en-US" sz="1200" b="1">
                <a:solidFill>
                  <a:srgbClr val="0000FF"/>
                </a:solidFill>
              </a:rPr>
              <a:t>{	cout &lt;&lt; "Judul		: " &lt;&lt; judul &lt;&lt; endl;</a:t>
            </a:r>
          </a:p>
          <a:p>
            <a:r>
              <a:rPr lang="en-US" sz="1200" b="1">
                <a:solidFill>
                  <a:srgbClr val="0000FF"/>
                </a:solidFill>
              </a:rPr>
              <a:t>	cout &lt;&lt; "Pengarang	: " &lt;&lt; pengarang &lt;&lt; endl;</a:t>
            </a:r>
          </a:p>
          <a:p>
            <a:r>
              <a:rPr lang="en-US" sz="1200" b="1">
                <a:solidFill>
                  <a:srgbClr val="0000FF"/>
                </a:solidFill>
              </a:rPr>
              <a:t>	cout &lt;&lt; "Jumlah	: " &lt;&lt; jumlah &lt;&lt; endl;</a:t>
            </a:r>
          </a:p>
          <a:p>
            <a:r>
              <a:rPr lang="en-US" sz="1200" b="1">
                <a:solidFill>
                  <a:srgbClr val="0000FF"/>
                </a:solidFill>
              </a:rPr>
              <a:t>}</a:t>
            </a:r>
          </a:p>
        </p:txBody>
      </p:sp>
      <p:sp>
        <p:nvSpPr>
          <p:cNvPr id="4" name="Footer Placeholder 1"/>
          <p:cNvSpPr txBox="1">
            <a:spLocks/>
          </p:cNvSpPr>
          <p:nvPr/>
        </p:nvSpPr>
        <p:spPr>
          <a:xfrm>
            <a:off x="5943600" y="6308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haryanto.staff.gunadarma.ac.id</a:t>
            </a:r>
            <a:endParaRPr lang="en-US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Membuat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header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sendiri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class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sejumlah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program,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class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didefinisikan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file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header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terpisah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>
              <a:buFont typeface="Wingdings" panose="05000000000000000000" pitchFamily="2" charset="2"/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1"/>
          <p:cNvSpPr txBox="1">
            <a:spLocks/>
          </p:cNvSpPr>
          <p:nvPr/>
        </p:nvSpPr>
        <p:spPr>
          <a:xfrm>
            <a:off x="5943600" y="6308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haryanto.staff.gunadarma.ac.id</a:t>
            </a:r>
            <a:endParaRPr lang="en-US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838200" y="1219200"/>
            <a:ext cx="7162800" cy="477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1"/>
              <a:t>// membuat file class sebagai header (buku.h)</a:t>
            </a:r>
          </a:p>
          <a:p>
            <a:r>
              <a:rPr lang="en-US" sz="1400" b="1">
                <a:solidFill>
                  <a:srgbClr val="0000FF"/>
                </a:solidFill>
              </a:rPr>
              <a:t>#ifndef __buku</a:t>
            </a:r>
          </a:p>
          <a:p>
            <a:r>
              <a:rPr lang="en-US" sz="1400" b="1">
                <a:solidFill>
                  <a:srgbClr val="0000FF"/>
                </a:solidFill>
              </a:rPr>
              <a:t>#define __buku</a:t>
            </a:r>
          </a:p>
          <a:p>
            <a:r>
              <a:rPr lang="en-US" sz="1400" b="1">
                <a:solidFill>
                  <a:srgbClr val="0000FF"/>
                </a:solidFill>
              </a:rPr>
              <a:t>class Buku</a:t>
            </a:r>
          </a:p>
          <a:p>
            <a:r>
              <a:rPr lang="en-US" sz="1400" b="1">
                <a:solidFill>
                  <a:srgbClr val="0000FF"/>
                </a:solidFill>
              </a:rPr>
              <a:t>{	private :</a:t>
            </a:r>
          </a:p>
          <a:p>
            <a:r>
              <a:rPr lang="en-US" sz="1400" b="1">
                <a:solidFill>
                  <a:srgbClr val="0000FF"/>
                </a:solidFill>
              </a:rPr>
              <a:t>	char judul[20];</a:t>
            </a:r>
          </a:p>
          <a:p>
            <a:r>
              <a:rPr lang="en-US" sz="1400" b="1">
                <a:solidFill>
                  <a:srgbClr val="0000FF"/>
                </a:solidFill>
              </a:rPr>
              <a:t>	char pengarang[20];</a:t>
            </a:r>
          </a:p>
          <a:p>
            <a:r>
              <a:rPr lang="en-US" sz="1400" b="1">
                <a:solidFill>
                  <a:srgbClr val="0000FF"/>
                </a:solidFill>
              </a:rPr>
              <a:t>	int jumlah;</a:t>
            </a:r>
          </a:p>
          <a:p>
            <a:r>
              <a:rPr lang="en-US" sz="1400" b="1">
                <a:solidFill>
                  <a:srgbClr val="0000FF"/>
                </a:solidFill>
              </a:rPr>
              <a:t>	public :</a:t>
            </a:r>
          </a:p>
          <a:p>
            <a:r>
              <a:rPr lang="en-US" sz="1400" b="1">
                <a:solidFill>
                  <a:srgbClr val="0000FF"/>
                </a:solidFill>
              </a:rPr>
              <a:t>	Buku(char *Judul, char *Pengarang,</a:t>
            </a:r>
          </a:p>
          <a:p>
            <a:r>
              <a:rPr lang="en-US" sz="1400" b="1">
                <a:solidFill>
                  <a:srgbClr val="0000FF"/>
                </a:solidFill>
              </a:rPr>
              <a:t>		int Jumlah)</a:t>
            </a:r>
          </a:p>
          <a:p>
            <a:r>
              <a:rPr lang="en-US" sz="1400" b="1">
                <a:solidFill>
                  <a:srgbClr val="0000FF"/>
                </a:solidFill>
              </a:rPr>
              <a:t>	{	strcpy(judul, Judul);</a:t>
            </a:r>
          </a:p>
          <a:p>
            <a:r>
              <a:rPr lang="en-US" sz="1400" b="1">
                <a:solidFill>
                  <a:srgbClr val="0000FF"/>
                </a:solidFill>
              </a:rPr>
              <a:t>		strcpy(pengarang, Pengarang);</a:t>
            </a:r>
          </a:p>
          <a:p>
            <a:r>
              <a:rPr lang="en-US" sz="1400" b="1">
                <a:solidFill>
                  <a:srgbClr val="0000FF"/>
                </a:solidFill>
              </a:rPr>
              <a:t>		jumlah = Jumlah;</a:t>
            </a:r>
          </a:p>
          <a:p>
            <a:r>
              <a:rPr lang="en-US" sz="1400" b="1">
                <a:solidFill>
                  <a:srgbClr val="0000FF"/>
                </a:solidFill>
              </a:rPr>
              <a:t>	}</a:t>
            </a:r>
          </a:p>
          <a:p>
            <a:r>
              <a:rPr lang="en-US" sz="1400" b="1">
                <a:solidFill>
                  <a:srgbClr val="0000FF"/>
                </a:solidFill>
              </a:rPr>
              <a:t>	void info()</a:t>
            </a:r>
          </a:p>
          <a:p>
            <a:r>
              <a:rPr lang="en-US" sz="1400" b="1">
                <a:solidFill>
                  <a:srgbClr val="0000FF"/>
                </a:solidFill>
              </a:rPr>
              <a:t>	{	cout &lt;&lt; "Judul		: " &lt;&lt; judul &lt;&lt; endl;</a:t>
            </a:r>
          </a:p>
          <a:p>
            <a:r>
              <a:rPr lang="en-US" sz="1400" b="1">
                <a:solidFill>
                  <a:srgbClr val="0000FF"/>
                </a:solidFill>
              </a:rPr>
              <a:t>		cout &lt;&lt; "Pengarang	: " &lt;&lt; pengarang &lt;&lt; endl;</a:t>
            </a:r>
          </a:p>
          <a:p>
            <a:r>
              <a:rPr lang="en-US" sz="1400" b="1">
                <a:solidFill>
                  <a:srgbClr val="0000FF"/>
                </a:solidFill>
              </a:rPr>
              <a:t>		cout &lt;&lt; "Jumlah		: " &lt;&lt; jumlah &lt;&lt; endl;</a:t>
            </a:r>
          </a:p>
          <a:p>
            <a:r>
              <a:rPr lang="en-US" sz="1400" b="1">
                <a:solidFill>
                  <a:srgbClr val="0000FF"/>
                </a:solidFill>
              </a:rPr>
              <a:t>	}</a:t>
            </a:r>
          </a:p>
          <a:p>
            <a:r>
              <a:rPr lang="en-US" sz="1400" b="1">
                <a:solidFill>
                  <a:srgbClr val="0000FF"/>
                </a:solidFill>
              </a:rPr>
              <a:t>} ;</a:t>
            </a:r>
          </a:p>
          <a:p>
            <a:r>
              <a:rPr lang="en-US" sz="1400" b="1">
                <a:solidFill>
                  <a:srgbClr val="0000FF"/>
                </a:solidFill>
              </a:rPr>
              <a:t>#endif</a:t>
            </a:r>
          </a:p>
        </p:txBody>
      </p:sp>
      <p:sp>
        <p:nvSpPr>
          <p:cNvPr id="4" name="Footer Placeholder 1"/>
          <p:cNvSpPr txBox="1">
            <a:spLocks/>
          </p:cNvSpPr>
          <p:nvPr/>
        </p:nvSpPr>
        <p:spPr>
          <a:xfrm>
            <a:off x="5943600" y="6308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haryanto.staff.gunadarma.ac.id</a:t>
            </a:r>
            <a:endParaRPr lang="en-US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1066800" y="636588"/>
            <a:ext cx="662940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#include &lt;iostream.h&gt;</a:t>
            </a:r>
          </a:p>
          <a:p>
            <a:r>
              <a:rPr lang="en-US">
                <a:solidFill>
                  <a:srgbClr val="0000FF"/>
                </a:solidFill>
              </a:rPr>
              <a:t>#include &lt;string.h&gt;</a:t>
            </a:r>
          </a:p>
          <a:p>
            <a:r>
              <a:rPr lang="en-US">
                <a:solidFill>
                  <a:srgbClr val="0000FF"/>
                </a:solidFill>
              </a:rPr>
              <a:t>#include "buku.h"&gt;</a:t>
            </a:r>
          </a:p>
          <a:p>
            <a:endParaRPr lang="en-US">
              <a:solidFill>
                <a:srgbClr val="0000FF"/>
              </a:solidFill>
            </a:endParaRPr>
          </a:p>
          <a:p>
            <a:endParaRPr lang="en-US">
              <a:solidFill>
                <a:srgbClr val="0000FF"/>
              </a:solidFill>
            </a:endParaRPr>
          </a:p>
          <a:p>
            <a:r>
              <a:rPr lang="en-US">
                <a:solidFill>
                  <a:srgbClr val="0000FF"/>
                </a:solidFill>
              </a:rPr>
              <a:t>int main()</a:t>
            </a:r>
          </a:p>
          <a:p>
            <a:r>
              <a:rPr lang="en-US">
                <a:solidFill>
                  <a:srgbClr val="0000FF"/>
                </a:solidFill>
              </a:rPr>
              <a:t>{	Buku novel("Ramayana", "Narayan", 12);</a:t>
            </a:r>
          </a:p>
          <a:p>
            <a:r>
              <a:rPr lang="en-US">
                <a:solidFill>
                  <a:srgbClr val="0000FF"/>
                </a:solidFill>
              </a:rPr>
              <a:t>	// novel didefinisikan sebagai class Buku</a:t>
            </a:r>
          </a:p>
          <a:p>
            <a:r>
              <a:rPr lang="en-US">
                <a:solidFill>
                  <a:srgbClr val="0000FF"/>
                </a:solidFill>
              </a:rPr>
              <a:t>	// langsung di beri harga</a:t>
            </a:r>
          </a:p>
          <a:p>
            <a:r>
              <a:rPr lang="en-US">
                <a:solidFill>
                  <a:srgbClr val="0000FF"/>
                </a:solidFill>
              </a:rPr>
              <a:t>	Buku fiksi("Jurassic Parc", "Michael Crichton", 3);</a:t>
            </a:r>
          </a:p>
          <a:p>
            <a:endParaRPr lang="en-US">
              <a:solidFill>
                <a:srgbClr val="0000FF"/>
              </a:solidFill>
            </a:endParaRPr>
          </a:p>
          <a:p>
            <a:r>
              <a:rPr lang="en-US">
                <a:solidFill>
                  <a:srgbClr val="0000FF"/>
                </a:solidFill>
              </a:rPr>
              <a:t>	novel.info();</a:t>
            </a:r>
          </a:p>
          <a:p>
            <a:r>
              <a:rPr lang="en-US">
                <a:solidFill>
                  <a:srgbClr val="0000FF"/>
                </a:solidFill>
              </a:rPr>
              <a:t>	fiksi.info();</a:t>
            </a:r>
          </a:p>
          <a:p>
            <a:endParaRPr lang="en-US">
              <a:solidFill>
                <a:srgbClr val="0000FF"/>
              </a:solidFill>
            </a:endParaRPr>
          </a:p>
          <a:p>
            <a:r>
              <a:rPr lang="en-US">
                <a:solidFill>
                  <a:srgbClr val="0000FF"/>
                </a:solidFill>
              </a:rPr>
              <a:t>	return 0;</a:t>
            </a:r>
          </a:p>
          <a:p>
            <a:r>
              <a:rPr lang="en-US">
                <a:solidFill>
                  <a:srgbClr val="0000FF"/>
                </a:solidFill>
              </a:rPr>
              <a:t>	}</a:t>
            </a:r>
          </a:p>
        </p:txBody>
      </p:sp>
      <p:sp>
        <p:nvSpPr>
          <p:cNvPr id="4" name="Footer Placeholder 1"/>
          <p:cNvSpPr txBox="1">
            <a:spLocks/>
          </p:cNvSpPr>
          <p:nvPr/>
        </p:nvSpPr>
        <p:spPr>
          <a:xfrm>
            <a:off x="5943600" y="6308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haryanto.staff.gunadarma.ac.id</a:t>
            </a:r>
            <a:endParaRPr lang="en-US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655638"/>
          </a:xfrm>
        </p:spPr>
        <p:txBody>
          <a:bodyPr/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class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buku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dibuat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prototype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>
                <a:solidFill>
                  <a:srgbClr val="0000FF"/>
                </a:solidFill>
              </a:rPr>
              <a:t>// membuat file class sebagai header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>
                <a:solidFill>
                  <a:srgbClr val="0000FF"/>
                </a:solidFill>
              </a:rPr>
              <a:t>#ifndef __buku1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>
                <a:solidFill>
                  <a:srgbClr val="0000FF"/>
                </a:solidFill>
              </a:rPr>
              <a:t>#define __buku1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600" b="1">
              <a:solidFill>
                <a:srgbClr val="0000FF"/>
              </a:solidFill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>
                <a:solidFill>
                  <a:srgbClr val="0000FF"/>
                </a:solidFill>
              </a:rPr>
              <a:t>class Buku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>
                <a:solidFill>
                  <a:srgbClr val="0000FF"/>
                </a:solidFill>
              </a:rPr>
              <a:t>	{	private :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>
                <a:solidFill>
                  <a:srgbClr val="0000FF"/>
                </a:solidFill>
              </a:rPr>
              <a:t>		char judul[20];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>
                <a:solidFill>
                  <a:srgbClr val="0000FF"/>
                </a:solidFill>
              </a:rPr>
              <a:t>		char pengarang[20];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>
                <a:solidFill>
                  <a:srgbClr val="0000FF"/>
                </a:solidFill>
              </a:rPr>
              <a:t>		int jumlah;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600" b="1">
              <a:solidFill>
                <a:srgbClr val="0000FF"/>
              </a:solidFill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>
                <a:solidFill>
                  <a:srgbClr val="0000FF"/>
                </a:solidFill>
              </a:rPr>
              <a:t>		public :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>
                <a:solidFill>
                  <a:srgbClr val="0000FF"/>
                </a:solidFill>
              </a:rPr>
              <a:t>		Buku(char *Judul, char *Pengarang,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>
                <a:solidFill>
                  <a:srgbClr val="0000FF"/>
                </a:solidFill>
              </a:rPr>
              <a:t>			int Jumlah) 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600" b="1">
              <a:solidFill>
                <a:srgbClr val="0000FF"/>
              </a:solidFill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>
                <a:solidFill>
                  <a:srgbClr val="0000FF"/>
                </a:solidFill>
              </a:rPr>
              <a:t>		void info();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>
                <a:solidFill>
                  <a:srgbClr val="0000FF"/>
                </a:solidFill>
              </a:rPr>
              <a:t>			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>
                <a:solidFill>
                  <a:srgbClr val="0000FF"/>
                </a:solidFill>
              </a:rPr>
              <a:t>	} ;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>
                <a:solidFill>
                  <a:srgbClr val="0000FF"/>
                </a:solidFill>
              </a:rPr>
              <a:t>#endif</a:t>
            </a:r>
          </a:p>
        </p:txBody>
      </p:sp>
      <p:sp>
        <p:nvSpPr>
          <p:cNvPr id="5" name="Footer Placeholder 1"/>
          <p:cNvSpPr txBox="1">
            <a:spLocks/>
          </p:cNvSpPr>
          <p:nvPr/>
        </p:nvSpPr>
        <p:spPr>
          <a:xfrm>
            <a:off x="5943600" y="6308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haryanto.staff.gunadarma.ac.id</a:t>
            </a:r>
            <a:endParaRPr lang="en-US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838200" y="685800"/>
            <a:ext cx="71628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0000FF"/>
                </a:solidFill>
              </a:rPr>
              <a:t>#include &lt;iostream.h&gt;</a:t>
            </a:r>
          </a:p>
          <a:p>
            <a:r>
              <a:rPr lang="en-US" sz="1400" b="1">
                <a:solidFill>
                  <a:srgbClr val="0000FF"/>
                </a:solidFill>
              </a:rPr>
              <a:t>#include &lt;string.h&gt;</a:t>
            </a:r>
          </a:p>
          <a:p>
            <a:r>
              <a:rPr lang="en-US" sz="1400" b="1">
                <a:solidFill>
                  <a:srgbClr val="0000FF"/>
                </a:solidFill>
              </a:rPr>
              <a:t>#include "buku1.h"&gt;</a:t>
            </a:r>
          </a:p>
          <a:p>
            <a:r>
              <a:rPr lang="en-US" sz="1400" b="1">
                <a:solidFill>
                  <a:srgbClr val="0000FF"/>
                </a:solidFill>
              </a:rPr>
              <a:t>Buku::Buku(char *Judul, char *Pengarang,</a:t>
            </a:r>
          </a:p>
          <a:p>
            <a:r>
              <a:rPr lang="en-US" sz="1400" b="1">
                <a:solidFill>
                  <a:srgbClr val="0000FF"/>
                </a:solidFill>
              </a:rPr>
              <a:t>	int Jumlah)</a:t>
            </a:r>
          </a:p>
          <a:p>
            <a:r>
              <a:rPr lang="en-US" sz="1400" b="1">
                <a:solidFill>
                  <a:srgbClr val="0000FF"/>
                </a:solidFill>
              </a:rPr>
              <a:t>{  strcpy(judul, Judul);</a:t>
            </a:r>
          </a:p>
          <a:p>
            <a:r>
              <a:rPr lang="en-US" sz="1400" b="1">
                <a:solidFill>
                  <a:srgbClr val="0000FF"/>
                </a:solidFill>
              </a:rPr>
              <a:t>   strcpy(pengarang, Pengarang);</a:t>
            </a:r>
          </a:p>
          <a:p>
            <a:r>
              <a:rPr lang="en-US" sz="1400" b="1">
                <a:solidFill>
                  <a:srgbClr val="0000FF"/>
                </a:solidFill>
              </a:rPr>
              <a:t>   jumlah = Jumlah;</a:t>
            </a:r>
          </a:p>
          <a:p>
            <a:r>
              <a:rPr lang="en-US" sz="1400" b="1">
                <a:solidFill>
                  <a:srgbClr val="0000FF"/>
                </a:solidFill>
              </a:rPr>
              <a:t>}</a:t>
            </a:r>
          </a:p>
          <a:p>
            <a:r>
              <a:rPr lang="en-US" sz="1400" b="1">
                <a:solidFill>
                  <a:srgbClr val="0000FF"/>
                </a:solidFill>
              </a:rPr>
              <a:t>void Buku::info()</a:t>
            </a:r>
          </a:p>
          <a:p>
            <a:r>
              <a:rPr lang="en-US" sz="1400" b="1">
                <a:solidFill>
                  <a:srgbClr val="0000FF"/>
                </a:solidFill>
              </a:rPr>
              <a:t>{  cout &lt;&lt; "Judul	: " &lt;&lt; judul &lt;&lt; endl;</a:t>
            </a:r>
          </a:p>
          <a:p>
            <a:r>
              <a:rPr lang="en-US" sz="1400" b="1">
                <a:solidFill>
                  <a:srgbClr val="0000FF"/>
                </a:solidFill>
              </a:rPr>
              <a:t>   cout &lt;&lt; "Pengarang	: " &lt;&lt; pengarang &lt;&lt; endl;</a:t>
            </a:r>
          </a:p>
          <a:p>
            <a:r>
              <a:rPr lang="en-US" sz="1400" b="1">
                <a:solidFill>
                  <a:srgbClr val="0000FF"/>
                </a:solidFill>
              </a:rPr>
              <a:t>   cout &lt;&lt; "Jumlah	: " &lt;&lt; jumlah &lt;&lt; endl;</a:t>
            </a:r>
          </a:p>
          <a:p>
            <a:r>
              <a:rPr lang="en-US" sz="1400" b="1">
                <a:solidFill>
                  <a:srgbClr val="0000FF"/>
                </a:solidFill>
              </a:rPr>
              <a:t>}</a:t>
            </a:r>
          </a:p>
          <a:p>
            <a:r>
              <a:rPr lang="en-US" sz="1400" b="1">
                <a:solidFill>
                  <a:srgbClr val="0000FF"/>
                </a:solidFill>
              </a:rPr>
              <a:t>int main()</a:t>
            </a:r>
          </a:p>
          <a:p>
            <a:r>
              <a:rPr lang="en-US" sz="1400" b="1">
                <a:solidFill>
                  <a:srgbClr val="0000FF"/>
                </a:solidFill>
              </a:rPr>
              <a:t>	{	Buku novel("Ramayana", "Narayan", 12);</a:t>
            </a:r>
          </a:p>
          <a:p>
            <a:r>
              <a:rPr lang="en-US" sz="1400" b="1">
                <a:solidFill>
                  <a:srgbClr val="0000FF"/>
                </a:solidFill>
              </a:rPr>
              <a:t>		// novel didefinisikan sebagai class Buku</a:t>
            </a:r>
          </a:p>
          <a:p>
            <a:r>
              <a:rPr lang="en-US" sz="1400" b="1">
                <a:solidFill>
                  <a:srgbClr val="0000FF"/>
                </a:solidFill>
              </a:rPr>
              <a:t>		// langsung di beri harga</a:t>
            </a:r>
          </a:p>
          <a:p>
            <a:r>
              <a:rPr lang="en-US" sz="1400" b="1">
                <a:solidFill>
                  <a:srgbClr val="0000FF"/>
                </a:solidFill>
              </a:rPr>
              <a:t>		Buku fiksi("Jurassic Parc", "Michael Crichton", 3);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		novel.info();</a:t>
            </a:r>
          </a:p>
          <a:p>
            <a:r>
              <a:rPr lang="en-US" sz="1400" b="1">
                <a:solidFill>
                  <a:srgbClr val="0000FF"/>
                </a:solidFill>
              </a:rPr>
              <a:t>		fiksi.info();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		return 0;</a:t>
            </a:r>
          </a:p>
          <a:p>
            <a:r>
              <a:rPr lang="en-US" sz="1400" b="1">
                <a:solidFill>
                  <a:srgbClr val="0000FF"/>
                </a:solidFill>
              </a:rPr>
              <a:t>	}</a:t>
            </a:r>
          </a:p>
        </p:txBody>
      </p:sp>
      <p:sp>
        <p:nvSpPr>
          <p:cNvPr id="4" name="Footer Placeholder 1"/>
          <p:cNvSpPr txBox="1">
            <a:spLocks/>
          </p:cNvSpPr>
          <p:nvPr/>
        </p:nvSpPr>
        <p:spPr>
          <a:xfrm>
            <a:off x="5943600" y="6308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haryanto.staff.gunadarma.ac.id</a:t>
            </a:r>
            <a:endParaRPr lang="en-US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 object local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global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object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didefinisikan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variabel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local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global</a:t>
            </a: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object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disebut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object global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didefinisikan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1"/>
          <p:cNvSpPr txBox="1">
            <a:spLocks/>
          </p:cNvSpPr>
          <p:nvPr/>
        </p:nvSpPr>
        <p:spPr>
          <a:xfrm>
            <a:off x="5943600" y="6308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haryanto.staff.gunadarma.ac.id</a:t>
            </a:r>
            <a:endParaRPr lang="en-US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685800" y="990600"/>
            <a:ext cx="7239000" cy="519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0000FF"/>
                </a:solidFill>
              </a:rPr>
              <a:t>class Kata</a:t>
            </a:r>
          </a:p>
          <a:p>
            <a:r>
              <a:rPr lang="en-US" sz="1400" b="1">
                <a:solidFill>
                  <a:srgbClr val="0000FF"/>
                </a:solidFill>
              </a:rPr>
              <a:t>{	private:</a:t>
            </a:r>
          </a:p>
          <a:p>
            <a:r>
              <a:rPr lang="en-US" sz="1400" b="1">
                <a:solidFill>
                  <a:srgbClr val="0000FF"/>
                </a:solidFill>
              </a:rPr>
              <a:t>	char nama[20];</a:t>
            </a:r>
          </a:p>
          <a:p>
            <a:r>
              <a:rPr lang="en-US" sz="1400" b="1">
                <a:solidFill>
                  <a:srgbClr val="0000FF"/>
                </a:solidFill>
              </a:rPr>
              <a:t>	public:</a:t>
            </a:r>
          </a:p>
          <a:p>
            <a:r>
              <a:rPr lang="en-US" sz="1400" b="1">
                <a:solidFill>
                  <a:srgbClr val="0000FF"/>
                </a:solidFill>
              </a:rPr>
              <a:t>	Kata (char *nama);		</a:t>
            </a:r>
            <a:r>
              <a:rPr lang="en-US" sz="1400" b="1"/>
              <a:t>// konstruktor</a:t>
            </a:r>
          </a:p>
          <a:p>
            <a:r>
              <a:rPr lang="en-US" sz="1400" b="1">
                <a:solidFill>
                  <a:srgbClr val="0000FF"/>
                </a:solidFill>
              </a:rPr>
              <a:t>	~Kata() ;			</a:t>
            </a:r>
            <a:r>
              <a:rPr lang="en-US" sz="1400" b="1"/>
              <a:t>// destruktor</a:t>
            </a:r>
          </a:p>
          <a:p>
            <a:r>
              <a:rPr lang="en-US" sz="1400" b="1">
                <a:solidFill>
                  <a:srgbClr val="0000FF"/>
                </a:solidFill>
              </a:rPr>
              <a:t>} ;</a:t>
            </a:r>
          </a:p>
          <a:p>
            <a:r>
              <a:rPr lang="en-US" sz="1400" b="1">
                <a:solidFill>
                  <a:srgbClr val="0000FF"/>
                </a:solidFill>
              </a:rPr>
              <a:t>Kata p("p"); // object global</a:t>
            </a:r>
          </a:p>
          <a:p>
            <a:r>
              <a:rPr lang="en-US" sz="1400" b="1">
                <a:solidFill>
                  <a:srgbClr val="0000FF"/>
                </a:solidFill>
              </a:rPr>
              <a:t>int main()</a:t>
            </a:r>
          </a:p>
          <a:p>
            <a:r>
              <a:rPr lang="en-US" sz="1400" b="1">
                <a:solidFill>
                  <a:srgbClr val="0000FF"/>
                </a:solidFill>
              </a:rPr>
              <a:t>{	cout &lt;&lt; " awal fungsi .... "&lt;&lt; endl;</a:t>
            </a:r>
          </a:p>
          <a:p>
            <a:r>
              <a:rPr lang="en-US" sz="1400" b="1">
                <a:solidFill>
                  <a:srgbClr val="0000FF"/>
                </a:solidFill>
              </a:rPr>
              <a:t>	Kata x("x"); </a:t>
            </a:r>
            <a:r>
              <a:rPr lang="en-US" sz="1400" b="1"/>
              <a:t>// definisikan var anggota x berisi xxxx</a:t>
            </a:r>
          </a:p>
          <a:p>
            <a:r>
              <a:rPr lang="en-US" sz="1400" b="1">
                <a:solidFill>
                  <a:srgbClr val="0000FF"/>
                </a:solidFill>
              </a:rPr>
              <a:t>	Kata y("y"); </a:t>
            </a:r>
            <a:r>
              <a:rPr lang="en-US" sz="1400" b="1"/>
              <a:t>// definisikan var anggota y berisi yyyy</a:t>
            </a:r>
          </a:p>
          <a:p>
            <a:r>
              <a:rPr lang="en-US" sz="1400" b="1">
                <a:solidFill>
                  <a:srgbClr val="0000FF"/>
                </a:solidFill>
              </a:rPr>
              <a:t>	cout &lt;&lt; " akhir fungsi ...." &lt;&lt;endl;</a:t>
            </a:r>
          </a:p>
          <a:p>
            <a:r>
              <a:rPr lang="en-US" sz="1400" b="1">
                <a:solidFill>
                  <a:srgbClr val="0000FF"/>
                </a:solidFill>
              </a:rPr>
              <a:t>	return 0;</a:t>
            </a:r>
          </a:p>
          <a:p>
            <a:r>
              <a:rPr lang="en-US" sz="1400" b="1">
                <a:solidFill>
                  <a:srgbClr val="0000FF"/>
                </a:solidFill>
              </a:rPr>
              <a:t>}</a:t>
            </a:r>
          </a:p>
          <a:p>
            <a:r>
              <a:rPr lang="en-US" sz="1400" b="1"/>
              <a:t>// definisi fungsi anggota</a:t>
            </a:r>
          </a:p>
          <a:p>
            <a:r>
              <a:rPr lang="en-US" sz="1400" b="1">
                <a:solidFill>
                  <a:srgbClr val="0000FF"/>
                </a:solidFill>
              </a:rPr>
              <a:t>Kata::Kata(char *nama)</a:t>
            </a:r>
          </a:p>
          <a:p>
            <a:r>
              <a:rPr lang="en-US" sz="1400" b="1">
                <a:solidFill>
                  <a:srgbClr val="0000FF"/>
                </a:solidFill>
              </a:rPr>
              <a:t>{	strcpy(Kata::nama, nama);</a:t>
            </a:r>
          </a:p>
          <a:p>
            <a:r>
              <a:rPr lang="en-US" sz="1400" b="1">
                <a:solidFill>
                  <a:srgbClr val="0000FF"/>
                </a:solidFill>
              </a:rPr>
              <a:t> 	cout &lt;&lt; "konstruktor object " &lt;&lt; Kata::nama &lt;&lt; endl;</a:t>
            </a:r>
          </a:p>
          <a:p>
            <a:r>
              <a:rPr lang="en-US" sz="1400" b="1">
                <a:solidFill>
                  <a:srgbClr val="0000FF"/>
                </a:solidFill>
              </a:rPr>
              <a:t>}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Kata::~Kata()</a:t>
            </a:r>
          </a:p>
          <a:p>
            <a:r>
              <a:rPr lang="en-US" sz="1400" b="1">
                <a:solidFill>
                  <a:srgbClr val="0000FF"/>
                </a:solidFill>
              </a:rPr>
              <a:t>{	cout &lt;&lt; "destruktor object " &lt;&lt; endl;</a:t>
            </a:r>
          </a:p>
          <a:p>
            <a:r>
              <a:rPr lang="en-US" sz="1400" b="1">
                <a:solidFill>
                  <a:srgbClr val="0000FF"/>
                </a:solidFill>
              </a:rPr>
              <a:t>}</a:t>
            </a: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6477000" y="3581400"/>
            <a:ext cx="45720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CC3300"/>
                </a:solidFill>
              </a:rPr>
              <a:t>konstruktor object p</a:t>
            </a:r>
          </a:p>
          <a:p>
            <a:r>
              <a:rPr lang="en-US">
                <a:solidFill>
                  <a:srgbClr val="CC3300"/>
                </a:solidFill>
              </a:rPr>
              <a:t> awal fungsi ....</a:t>
            </a:r>
          </a:p>
          <a:p>
            <a:r>
              <a:rPr lang="en-US">
                <a:solidFill>
                  <a:srgbClr val="CC3300"/>
                </a:solidFill>
              </a:rPr>
              <a:t>konstruktor object x</a:t>
            </a:r>
          </a:p>
          <a:p>
            <a:r>
              <a:rPr lang="en-US">
                <a:solidFill>
                  <a:srgbClr val="CC3300"/>
                </a:solidFill>
              </a:rPr>
              <a:t>konstruktor object y</a:t>
            </a:r>
          </a:p>
          <a:p>
            <a:r>
              <a:rPr lang="en-US">
                <a:solidFill>
                  <a:srgbClr val="CC3300"/>
                </a:solidFill>
              </a:rPr>
              <a:t> akhir fungsi ....</a:t>
            </a:r>
          </a:p>
          <a:p>
            <a:r>
              <a:rPr lang="en-US">
                <a:solidFill>
                  <a:srgbClr val="CC3300"/>
                </a:solidFill>
              </a:rPr>
              <a:t>destruktor object</a:t>
            </a:r>
          </a:p>
          <a:p>
            <a:r>
              <a:rPr lang="en-US">
                <a:solidFill>
                  <a:srgbClr val="CC3300"/>
                </a:solidFill>
              </a:rPr>
              <a:t>destruktor object</a:t>
            </a:r>
          </a:p>
          <a:p>
            <a:r>
              <a:rPr lang="en-US">
                <a:solidFill>
                  <a:srgbClr val="CC3300"/>
                </a:solidFill>
              </a:rPr>
              <a:t>destruktor object</a:t>
            </a:r>
          </a:p>
        </p:txBody>
      </p:sp>
      <p:sp>
        <p:nvSpPr>
          <p:cNvPr id="5" name="Footer Placeholder 1"/>
          <p:cNvSpPr txBox="1">
            <a:spLocks/>
          </p:cNvSpPr>
          <p:nvPr/>
        </p:nvSpPr>
        <p:spPr>
          <a:xfrm>
            <a:off x="5943600" y="6308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haryanto.staff.gunadarma.ac.id</a:t>
            </a:r>
            <a:endParaRPr lang="en-US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 object local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global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object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didefinisikan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global,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konstruktor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dilaksanakan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sebelum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main() di proses</a:t>
            </a:r>
          </a:p>
          <a:p>
            <a:pPr algn="just"/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object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didefinisikan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local,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konstruktor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dilaksanakan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object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bersangkutan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ciptakan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Destruktor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object local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dilaksanakan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mendefinisikan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berakhir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Destruktor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object global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dilaksanakan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main()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berakhir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1"/>
          <p:cNvSpPr txBox="1">
            <a:spLocks/>
          </p:cNvSpPr>
          <p:nvPr/>
        </p:nvSpPr>
        <p:spPr>
          <a:xfrm>
            <a:off x="5943600" y="6308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haryanto.staff.gunadarma.ac.id</a:t>
            </a:r>
            <a:endParaRPr lang="en-US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Pointer ke obj dan obj dynamic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bermaksud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mendefinisikan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pointer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menunjuk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object,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pernyataan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Buku</a:t>
            </a:r>
            <a:r>
              <a:rPr 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</a:t>
            </a:r>
            <a:r>
              <a:rPr lang="en-US" sz="2400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nonfiksi</a:t>
            </a:r>
            <a:endParaRPr lang="en-US" sz="2400" dirty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pointer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nonfiksi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diinginkan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menunjuk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object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berkelas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Buku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pernyataan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	</a:t>
            </a:r>
            <a:r>
              <a:rPr lang="en-US" sz="2400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nonfiksi</a:t>
            </a:r>
            <a:r>
              <a:rPr 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new </a:t>
            </a:r>
            <a:r>
              <a:rPr lang="en-US" sz="2400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Buku</a:t>
            </a:r>
            <a:r>
              <a:rPr 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(“Turbo C++”, “Borland”, 5)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mengakses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operator -&gt;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mengganti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(dot)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nonfiksi</a:t>
            </a:r>
            <a:r>
              <a:rPr 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-&gt;info() ;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(*</a:t>
            </a:r>
            <a:r>
              <a:rPr lang="en-US" sz="2400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nonfiksi</a:t>
            </a:r>
            <a:r>
              <a:rPr 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Info();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400" dirty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1"/>
          <p:cNvSpPr txBox="1">
            <a:spLocks/>
          </p:cNvSpPr>
          <p:nvPr/>
        </p:nvSpPr>
        <p:spPr>
          <a:xfrm>
            <a:off x="5943600" y="6308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haryanto.staff.gunadarma.ac.id</a:t>
            </a:r>
            <a:endParaRPr lang="en-US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haryanto.staff.gunadarma.ac.id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81961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838200" y="685800"/>
            <a:ext cx="7086600" cy="498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</a:rPr>
              <a:t>#include &lt;</a:t>
            </a:r>
            <a:r>
              <a:rPr lang="en-US" sz="1400" b="1" dirty="0" err="1">
                <a:solidFill>
                  <a:srgbClr val="0000FF"/>
                </a:solidFill>
              </a:rPr>
              <a:t>iostream.h</a:t>
            </a:r>
            <a:r>
              <a:rPr lang="en-US" sz="1400" b="1" dirty="0">
                <a:solidFill>
                  <a:srgbClr val="0000FF"/>
                </a:solidFill>
              </a:rPr>
              <a:t>&gt;</a:t>
            </a:r>
          </a:p>
          <a:p>
            <a:r>
              <a:rPr lang="en-US" sz="1400" b="1" dirty="0">
                <a:solidFill>
                  <a:srgbClr val="0000FF"/>
                </a:solidFill>
              </a:rPr>
              <a:t>#include &lt;</a:t>
            </a:r>
            <a:r>
              <a:rPr lang="en-US" sz="1400" b="1" dirty="0" err="1">
                <a:solidFill>
                  <a:srgbClr val="0000FF"/>
                </a:solidFill>
              </a:rPr>
              <a:t>string.h</a:t>
            </a:r>
            <a:r>
              <a:rPr lang="en-US" sz="1400" b="1" dirty="0">
                <a:solidFill>
                  <a:srgbClr val="0000FF"/>
                </a:solidFill>
              </a:rPr>
              <a:t>&gt;</a:t>
            </a:r>
          </a:p>
          <a:p>
            <a:r>
              <a:rPr lang="en-US" sz="1400" b="1" dirty="0">
                <a:solidFill>
                  <a:srgbClr val="0000FF"/>
                </a:solidFill>
              </a:rPr>
              <a:t>#include "buku1.h"&gt;</a:t>
            </a:r>
          </a:p>
          <a:p>
            <a:endParaRPr lang="en-US" sz="1400" b="1" dirty="0">
              <a:solidFill>
                <a:srgbClr val="0000FF"/>
              </a:solidFill>
            </a:endParaRPr>
          </a:p>
          <a:p>
            <a:r>
              <a:rPr lang="en-US" sz="1400" b="1" dirty="0" err="1">
                <a:solidFill>
                  <a:srgbClr val="0000FF"/>
                </a:solidFill>
              </a:rPr>
              <a:t>Buku</a:t>
            </a:r>
            <a:r>
              <a:rPr lang="en-US" sz="1400" b="1" dirty="0">
                <a:solidFill>
                  <a:srgbClr val="0000FF"/>
                </a:solidFill>
              </a:rPr>
              <a:t>::</a:t>
            </a:r>
            <a:r>
              <a:rPr lang="en-US" sz="1400" b="1" dirty="0" err="1">
                <a:solidFill>
                  <a:srgbClr val="0000FF"/>
                </a:solidFill>
              </a:rPr>
              <a:t>Buku</a:t>
            </a:r>
            <a:r>
              <a:rPr lang="en-US" sz="1400" b="1" dirty="0">
                <a:solidFill>
                  <a:srgbClr val="0000FF"/>
                </a:solidFill>
              </a:rPr>
              <a:t>(char *</a:t>
            </a:r>
            <a:r>
              <a:rPr lang="en-US" sz="1400" b="1" dirty="0" err="1">
                <a:solidFill>
                  <a:srgbClr val="0000FF"/>
                </a:solidFill>
              </a:rPr>
              <a:t>Judul</a:t>
            </a:r>
            <a:r>
              <a:rPr lang="en-US" sz="1400" b="1" dirty="0">
                <a:solidFill>
                  <a:srgbClr val="0000FF"/>
                </a:solidFill>
              </a:rPr>
              <a:t>, char *</a:t>
            </a:r>
            <a:r>
              <a:rPr lang="en-US" sz="1400" b="1" dirty="0" err="1">
                <a:solidFill>
                  <a:srgbClr val="0000FF"/>
                </a:solidFill>
              </a:rPr>
              <a:t>Pengarang</a:t>
            </a:r>
            <a:r>
              <a:rPr lang="en-US" sz="1400" b="1" dirty="0">
                <a:solidFill>
                  <a:srgbClr val="0000FF"/>
                </a:solidFill>
              </a:rPr>
              <a:t>,</a:t>
            </a:r>
          </a:p>
          <a:p>
            <a:r>
              <a:rPr lang="en-US" sz="1400" b="1" dirty="0">
                <a:solidFill>
                  <a:srgbClr val="0000FF"/>
                </a:solidFill>
              </a:rPr>
              <a:t>	</a:t>
            </a:r>
            <a:r>
              <a:rPr lang="en-US" sz="1400" b="1" dirty="0" err="1">
                <a:solidFill>
                  <a:srgbClr val="0000FF"/>
                </a:solidFill>
              </a:rPr>
              <a:t>int</a:t>
            </a:r>
            <a:r>
              <a:rPr lang="en-US" sz="1400" b="1" dirty="0">
                <a:solidFill>
                  <a:srgbClr val="0000FF"/>
                </a:solidFill>
              </a:rPr>
              <a:t> </a:t>
            </a:r>
            <a:r>
              <a:rPr lang="en-US" sz="1400" b="1" dirty="0" err="1">
                <a:solidFill>
                  <a:srgbClr val="0000FF"/>
                </a:solidFill>
              </a:rPr>
              <a:t>Jumlah</a:t>
            </a:r>
            <a:r>
              <a:rPr lang="en-US" sz="1400" b="1" dirty="0">
                <a:solidFill>
                  <a:srgbClr val="0000FF"/>
                </a:solidFill>
              </a:rPr>
              <a:t>)</a:t>
            </a:r>
          </a:p>
          <a:p>
            <a:r>
              <a:rPr lang="en-US" sz="1400" b="1" dirty="0">
                <a:solidFill>
                  <a:srgbClr val="0000FF"/>
                </a:solidFill>
              </a:rPr>
              <a:t>	{  	</a:t>
            </a:r>
            <a:r>
              <a:rPr lang="en-US" sz="1400" b="1" dirty="0" err="1">
                <a:solidFill>
                  <a:srgbClr val="0000FF"/>
                </a:solidFill>
              </a:rPr>
              <a:t>strcpy</a:t>
            </a:r>
            <a:r>
              <a:rPr lang="en-US" sz="1400" b="1" dirty="0">
                <a:solidFill>
                  <a:srgbClr val="0000FF"/>
                </a:solidFill>
              </a:rPr>
              <a:t>(</a:t>
            </a:r>
            <a:r>
              <a:rPr lang="en-US" sz="1400" b="1" dirty="0" err="1">
                <a:solidFill>
                  <a:srgbClr val="0000FF"/>
                </a:solidFill>
              </a:rPr>
              <a:t>judul</a:t>
            </a:r>
            <a:r>
              <a:rPr lang="en-US" sz="1400" b="1" dirty="0">
                <a:solidFill>
                  <a:srgbClr val="0000FF"/>
                </a:solidFill>
              </a:rPr>
              <a:t>, </a:t>
            </a:r>
            <a:r>
              <a:rPr lang="en-US" sz="1400" b="1" dirty="0" err="1">
                <a:solidFill>
                  <a:srgbClr val="0000FF"/>
                </a:solidFill>
              </a:rPr>
              <a:t>Judul</a:t>
            </a:r>
            <a:r>
              <a:rPr lang="en-US" sz="1400" b="1" dirty="0">
                <a:solidFill>
                  <a:srgbClr val="0000FF"/>
                </a:solidFill>
              </a:rPr>
              <a:t>);</a:t>
            </a:r>
          </a:p>
          <a:p>
            <a:r>
              <a:rPr lang="en-US" sz="1400" b="1" dirty="0">
                <a:solidFill>
                  <a:srgbClr val="0000FF"/>
                </a:solidFill>
              </a:rPr>
              <a:t>                   	</a:t>
            </a:r>
            <a:r>
              <a:rPr lang="en-US" sz="1400" b="1" dirty="0" err="1">
                <a:solidFill>
                  <a:srgbClr val="0000FF"/>
                </a:solidFill>
              </a:rPr>
              <a:t>strcpy</a:t>
            </a:r>
            <a:r>
              <a:rPr lang="en-US" sz="1400" b="1" dirty="0">
                <a:solidFill>
                  <a:srgbClr val="0000FF"/>
                </a:solidFill>
              </a:rPr>
              <a:t>(</a:t>
            </a:r>
            <a:r>
              <a:rPr lang="en-US" sz="1400" b="1" dirty="0" err="1">
                <a:solidFill>
                  <a:srgbClr val="0000FF"/>
                </a:solidFill>
              </a:rPr>
              <a:t>pengarang</a:t>
            </a:r>
            <a:r>
              <a:rPr lang="en-US" sz="1400" b="1" dirty="0">
                <a:solidFill>
                  <a:srgbClr val="0000FF"/>
                </a:solidFill>
              </a:rPr>
              <a:t>, </a:t>
            </a:r>
            <a:r>
              <a:rPr lang="en-US" sz="1400" b="1" dirty="0" err="1">
                <a:solidFill>
                  <a:srgbClr val="0000FF"/>
                </a:solidFill>
              </a:rPr>
              <a:t>Pengarang</a:t>
            </a:r>
            <a:r>
              <a:rPr lang="en-US" sz="1400" b="1" dirty="0">
                <a:solidFill>
                  <a:srgbClr val="0000FF"/>
                </a:solidFill>
              </a:rPr>
              <a:t>);</a:t>
            </a:r>
          </a:p>
          <a:p>
            <a:r>
              <a:rPr lang="en-US" sz="1400" b="1" dirty="0">
                <a:solidFill>
                  <a:srgbClr val="0000FF"/>
                </a:solidFill>
              </a:rPr>
              <a:t>		</a:t>
            </a:r>
            <a:r>
              <a:rPr lang="en-US" sz="1400" b="1" dirty="0" err="1">
                <a:solidFill>
                  <a:srgbClr val="0000FF"/>
                </a:solidFill>
              </a:rPr>
              <a:t>jumlah</a:t>
            </a:r>
            <a:r>
              <a:rPr lang="en-US" sz="1400" b="1" dirty="0">
                <a:solidFill>
                  <a:srgbClr val="0000FF"/>
                </a:solidFill>
              </a:rPr>
              <a:t> = </a:t>
            </a:r>
            <a:r>
              <a:rPr lang="en-US" sz="1400" b="1" dirty="0" err="1">
                <a:solidFill>
                  <a:srgbClr val="0000FF"/>
                </a:solidFill>
              </a:rPr>
              <a:t>Jumlah</a:t>
            </a:r>
            <a:r>
              <a:rPr lang="en-US" sz="1400" b="1" dirty="0">
                <a:solidFill>
                  <a:srgbClr val="0000FF"/>
                </a:solidFill>
              </a:rPr>
              <a:t>;</a:t>
            </a:r>
          </a:p>
          <a:p>
            <a:r>
              <a:rPr lang="en-US" sz="1400" b="1" dirty="0">
                <a:solidFill>
                  <a:srgbClr val="0000FF"/>
                </a:solidFill>
              </a:rPr>
              <a:t>	}</a:t>
            </a:r>
          </a:p>
          <a:p>
            <a:endParaRPr lang="en-US" sz="1400" b="1" dirty="0">
              <a:solidFill>
                <a:srgbClr val="0000FF"/>
              </a:solidFill>
            </a:endParaRPr>
          </a:p>
          <a:p>
            <a:r>
              <a:rPr lang="en-US" sz="1400" b="1" dirty="0">
                <a:solidFill>
                  <a:srgbClr val="0000FF"/>
                </a:solidFill>
              </a:rPr>
              <a:t>void </a:t>
            </a:r>
            <a:r>
              <a:rPr lang="en-US" sz="1400" b="1" dirty="0" err="1">
                <a:solidFill>
                  <a:srgbClr val="0000FF"/>
                </a:solidFill>
              </a:rPr>
              <a:t>Buku</a:t>
            </a:r>
            <a:r>
              <a:rPr lang="en-US" sz="1400" b="1" dirty="0">
                <a:solidFill>
                  <a:srgbClr val="0000FF"/>
                </a:solidFill>
              </a:rPr>
              <a:t>::info()</a:t>
            </a:r>
          </a:p>
          <a:p>
            <a:r>
              <a:rPr lang="en-US" sz="1400" b="1" dirty="0">
                <a:solidFill>
                  <a:srgbClr val="0000FF"/>
                </a:solidFill>
              </a:rPr>
              <a:t>	{	</a:t>
            </a:r>
            <a:r>
              <a:rPr lang="en-US" sz="1400" b="1" dirty="0" err="1">
                <a:solidFill>
                  <a:srgbClr val="0000FF"/>
                </a:solidFill>
              </a:rPr>
              <a:t>cout</a:t>
            </a:r>
            <a:r>
              <a:rPr lang="en-US" sz="1400" b="1" dirty="0">
                <a:solidFill>
                  <a:srgbClr val="0000FF"/>
                </a:solidFill>
              </a:rPr>
              <a:t> &lt;&lt; "</a:t>
            </a:r>
            <a:r>
              <a:rPr lang="en-US" sz="1400" b="1" dirty="0" err="1">
                <a:solidFill>
                  <a:srgbClr val="0000FF"/>
                </a:solidFill>
              </a:rPr>
              <a:t>Judul</a:t>
            </a:r>
            <a:r>
              <a:rPr lang="en-US" sz="1400" b="1" dirty="0">
                <a:solidFill>
                  <a:srgbClr val="0000FF"/>
                </a:solidFill>
              </a:rPr>
              <a:t>	: " &lt;&lt; </a:t>
            </a:r>
            <a:r>
              <a:rPr lang="en-US" sz="1400" b="1" dirty="0" err="1">
                <a:solidFill>
                  <a:srgbClr val="0000FF"/>
                </a:solidFill>
              </a:rPr>
              <a:t>judul</a:t>
            </a:r>
            <a:r>
              <a:rPr lang="en-US" sz="1400" b="1" dirty="0">
                <a:solidFill>
                  <a:srgbClr val="0000FF"/>
                </a:solidFill>
              </a:rPr>
              <a:t> &lt;&lt; </a:t>
            </a:r>
            <a:r>
              <a:rPr lang="en-US" sz="1400" b="1" dirty="0" err="1">
                <a:solidFill>
                  <a:srgbClr val="0000FF"/>
                </a:solidFill>
              </a:rPr>
              <a:t>endl</a:t>
            </a:r>
            <a:r>
              <a:rPr lang="en-US" sz="1400" b="1" dirty="0">
                <a:solidFill>
                  <a:srgbClr val="0000FF"/>
                </a:solidFill>
              </a:rPr>
              <a:t>;</a:t>
            </a:r>
          </a:p>
          <a:p>
            <a:r>
              <a:rPr lang="en-US" sz="1400" b="1" dirty="0">
                <a:solidFill>
                  <a:srgbClr val="0000FF"/>
                </a:solidFill>
              </a:rPr>
              <a:t>		</a:t>
            </a:r>
            <a:r>
              <a:rPr lang="en-US" sz="1400" b="1" dirty="0" err="1">
                <a:solidFill>
                  <a:srgbClr val="0000FF"/>
                </a:solidFill>
              </a:rPr>
              <a:t>cout</a:t>
            </a:r>
            <a:r>
              <a:rPr lang="en-US" sz="1400" b="1" dirty="0">
                <a:solidFill>
                  <a:srgbClr val="0000FF"/>
                </a:solidFill>
              </a:rPr>
              <a:t> &lt;&lt; "</a:t>
            </a:r>
            <a:r>
              <a:rPr lang="en-US" sz="1400" b="1" dirty="0" err="1">
                <a:solidFill>
                  <a:srgbClr val="0000FF"/>
                </a:solidFill>
              </a:rPr>
              <a:t>Pengarang</a:t>
            </a:r>
            <a:r>
              <a:rPr lang="en-US" sz="1400" b="1" dirty="0">
                <a:solidFill>
                  <a:srgbClr val="0000FF"/>
                </a:solidFill>
              </a:rPr>
              <a:t>	: " &lt;&lt; </a:t>
            </a:r>
            <a:r>
              <a:rPr lang="en-US" sz="1400" b="1" dirty="0" err="1">
                <a:solidFill>
                  <a:srgbClr val="0000FF"/>
                </a:solidFill>
              </a:rPr>
              <a:t>pengarang</a:t>
            </a:r>
            <a:r>
              <a:rPr lang="en-US" sz="1400" b="1" dirty="0">
                <a:solidFill>
                  <a:srgbClr val="0000FF"/>
                </a:solidFill>
              </a:rPr>
              <a:t> &lt;&lt; </a:t>
            </a:r>
            <a:r>
              <a:rPr lang="en-US" sz="1400" b="1" dirty="0" err="1">
                <a:solidFill>
                  <a:srgbClr val="0000FF"/>
                </a:solidFill>
              </a:rPr>
              <a:t>endl</a:t>
            </a:r>
            <a:r>
              <a:rPr lang="en-US" sz="1400" b="1" dirty="0">
                <a:solidFill>
                  <a:srgbClr val="0000FF"/>
                </a:solidFill>
              </a:rPr>
              <a:t>;</a:t>
            </a:r>
          </a:p>
          <a:p>
            <a:r>
              <a:rPr lang="en-US" sz="1400" b="1" dirty="0">
                <a:solidFill>
                  <a:srgbClr val="0000FF"/>
                </a:solidFill>
              </a:rPr>
              <a:t>		</a:t>
            </a:r>
            <a:r>
              <a:rPr lang="en-US" sz="1400" b="1" dirty="0" err="1">
                <a:solidFill>
                  <a:srgbClr val="0000FF"/>
                </a:solidFill>
              </a:rPr>
              <a:t>cout</a:t>
            </a:r>
            <a:r>
              <a:rPr lang="en-US" sz="1400" b="1" dirty="0">
                <a:solidFill>
                  <a:srgbClr val="0000FF"/>
                </a:solidFill>
              </a:rPr>
              <a:t> &lt;&lt; "</a:t>
            </a:r>
            <a:r>
              <a:rPr lang="en-US" sz="1400" b="1" dirty="0" err="1">
                <a:solidFill>
                  <a:srgbClr val="0000FF"/>
                </a:solidFill>
              </a:rPr>
              <a:t>Jumlah</a:t>
            </a:r>
            <a:r>
              <a:rPr lang="en-US" sz="1400" b="1" dirty="0">
                <a:solidFill>
                  <a:srgbClr val="0000FF"/>
                </a:solidFill>
              </a:rPr>
              <a:t>	: " &lt;&lt; </a:t>
            </a:r>
            <a:r>
              <a:rPr lang="en-US" sz="1400" b="1" dirty="0" err="1">
                <a:solidFill>
                  <a:srgbClr val="0000FF"/>
                </a:solidFill>
              </a:rPr>
              <a:t>jumlah</a:t>
            </a:r>
            <a:r>
              <a:rPr lang="en-US" sz="1400" b="1" dirty="0">
                <a:solidFill>
                  <a:srgbClr val="0000FF"/>
                </a:solidFill>
              </a:rPr>
              <a:t> &lt;&lt; </a:t>
            </a:r>
            <a:r>
              <a:rPr lang="en-US" sz="1400" b="1" dirty="0" err="1">
                <a:solidFill>
                  <a:srgbClr val="0000FF"/>
                </a:solidFill>
              </a:rPr>
              <a:t>endl</a:t>
            </a:r>
            <a:r>
              <a:rPr lang="en-US" sz="1400" b="1" dirty="0">
                <a:solidFill>
                  <a:srgbClr val="0000FF"/>
                </a:solidFill>
              </a:rPr>
              <a:t>;</a:t>
            </a:r>
          </a:p>
          <a:p>
            <a:r>
              <a:rPr lang="en-US" sz="1400" b="1" dirty="0">
                <a:solidFill>
                  <a:srgbClr val="0000FF"/>
                </a:solidFill>
              </a:rPr>
              <a:t>	}</a:t>
            </a:r>
          </a:p>
          <a:p>
            <a:r>
              <a:rPr lang="en-US" sz="1400" b="1" dirty="0" err="1">
                <a:solidFill>
                  <a:srgbClr val="0000FF"/>
                </a:solidFill>
              </a:rPr>
              <a:t>int</a:t>
            </a:r>
            <a:r>
              <a:rPr lang="en-US" sz="1400" b="1" dirty="0">
                <a:solidFill>
                  <a:srgbClr val="0000FF"/>
                </a:solidFill>
              </a:rPr>
              <a:t> main()</a:t>
            </a:r>
          </a:p>
          <a:p>
            <a:r>
              <a:rPr lang="en-US" sz="1400" b="1" dirty="0">
                <a:solidFill>
                  <a:srgbClr val="0000FF"/>
                </a:solidFill>
              </a:rPr>
              <a:t>	{	</a:t>
            </a:r>
            <a:r>
              <a:rPr lang="en-US" sz="1400" b="1" dirty="0" err="1">
                <a:solidFill>
                  <a:srgbClr val="0000FF"/>
                </a:solidFill>
              </a:rPr>
              <a:t>Buku</a:t>
            </a:r>
            <a:r>
              <a:rPr lang="en-US" sz="1400" b="1" dirty="0">
                <a:solidFill>
                  <a:srgbClr val="0000FF"/>
                </a:solidFill>
              </a:rPr>
              <a:t> *</a:t>
            </a:r>
            <a:r>
              <a:rPr lang="en-US" sz="1400" b="1" dirty="0" err="1">
                <a:solidFill>
                  <a:srgbClr val="0000FF"/>
                </a:solidFill>
              </a:rPr>
              <a:t>nonfiksi</a:t>
            </a:r>
            <a:r>
              <a:rPr lang="en-US" sz="1400" b="1" dirty="0">
                <a:solidFill>
                  <a:srgbClr val="0000FF"/>
                </a:solidFill>
              </a:rPr>
              <a:t>;</a:t>
            </a:r>
          </a:p>
          <a:p>
            <a:r>
              <a:rPr lang="en-US" sz="1400" b="1" dirty="0">
                <a:solidFill>
                  <a:srgbClr val="0000FF"/>
                </a:solidFill>
              </a:rPr>
              <a:t>		</a:t>
            </a:r>
            <a:r>
              <a:rPr lang="en-US" sz="1400" b="1" dirty="0" err="1">
                <a:solidFill>
                  <a:srgbClr val="0000FF"/>
                </a:solidFill>
              </a:rPr>
              <a:t>nonfiksi</a:t>
            </a:r>
            <a:r>
              <a:rPr lang="en-US" sz="1400" b="1" dirty="0">
                <a:solidFill>
                  <a:srgbClr val="0000FF"/>
                </a:solidFill>
              </a:rPr>
              <a:t> = new </a:t>
            </a:r>
            <a:r>
              <a:rPr lang="en-US" sz="1400" b="1" dirty="0" err="1">
                <a:solidFill>
                  <a:srgbClr val="0000FF"/>
                </a:solidFill>
              </a:rPr>
              <a:t>Buku</a:t>
            </a:r>
            <a:r>
              <a:rPr lang="en-US" sz="1400" b="1" dirty="0">
                <a:solidFill>
                  <a:srgbClr val="0000FF"/>
                </a:solidFill>
              </a:rPr>
              <a:t>("Programming C", "Borland", 3);</a:t>
            </a:r>
          </a:p>
          <a:p>
            <a:r>
              <a:rPr lang="en-US" sz="1400" b="1" dirty="0">
                <a:solidFill>
                  <a:srgbClr val="0000FF"/>
                </a:solidFill>
              </a:rPr>
              <a:t>		</a:t>
            </a:r>
            <a:r>
              <a:rPr lang="en-US" sz="1400" b="1" dirty="0" err="1">
                <a:solidFill>
                  <a:srgbClr val="0000FF"/>
                </a:solidFill>
              </a:rPr>
              <a:t>nonfiksi</a:t>
            </a:r>
            <a:r>
              <a:rPr lang="en-US" sz="1400" b="1" dirty="0">
                <a:solidFill>
                  <a:srgbClr val="0000FF"/>
                </a:solidFill>
              </a:rPr>
              <a:t>-&gt;info();   // </a:t>
            </a:r>
            <a:r>
              <a:rPr lang="en-US" sz="1400" b="1" dirty="0" err="1">
                <a:solidFill>
                  <a:srgbClr val="0000FF"/>
                </a:solidFill>
              </a:rPr>
              <a:t>atau</a:t>
            </a:r>
            <a:endParaRPr lang="en-US" sz="1400" b="1" dirty="0">
              <a:solidFill>
                <a:srgbClr val="0000FF"/>
              </a:solidFill>
            </a:endParaRPr>
          </a:p>
          <a:p>
            <a:r>
              <a:rPr lang="en-US" sz="1400" b="1" dirty="0">
                <a:solidFill>
                  <a:srgbClr val="0000FF"/>
                </a:solidFill>
              </a:rPr>
              <a:t>		(*</a:t>
            </a:r>
            <a:r>
              <a:rPr lang="en-US" sz="1400" b="1" dirty="0" err="1">
                <a:solidFill>
                  <a:srgbClr val="0000FF"/>
                </a:solidFill>
              </a:rPr>
              <a:t>nonfiksi</a:t>
            </a:r>
            <a:r>
              <a:rPr lang="en-US" sz="1400" b="1" dirty="0">
                <a:solidFill>
                  <a:srgbClr val="0000FF"/>
                </a:solidFill>
              </a:rPr>
              <a:t>).info();</a:t>
            </a:r>
          </a:p>
          <a:p>
            <a:r>
              <a:rPr lang="en-US" sz="1400" b="1" dirty="0">
                <a:solidFill>
                  <a:srgbClr val="0000FF"/>
                </a:solidFill>
              </a:rPr>
              <a:t>		return 0;</a:t>
            </a:r>
          </a:p>
          <a:p>
            <a:r>
              <a:rPr lang="en-US" sz="1400" b="1" dirty="0">
                <a:solidFill>
                  <a:srgbClr val="0000FF"/>
                </a:solidFill>
              </a:rPr>
              <a:t>	}</a:t>
            </a:r>
          </a:p>
        </p:txBody>
      </p:sp>
      <p:sp>
        <p:nvSpPr>
          <p:cNvPr id="4" name="Footer Placeholder 1"/>
          <p:cNvSpPr txBox="1">
            <a:spLocks/>
          </p:cNvSpPr>
          <p:nvPr/>
        </p:nvSpPr>
        <p:spPr>
          <a:xfrm>
            <a:off x="5943600" y="6308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haryanto.staff.gunadarma.ac.id</a:t>
            </a:r>
            <a:endParaRPr lang="en-US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Struktur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mengelompokkan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type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berbeda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pemrograman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biasa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nya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disebut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record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</a:t>
            </a:r>
            <a:r>
              <a:rPr 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data_tanggal</a:t>
            </a:r>
            <a:endParaRPr lang="en-US" sz="1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{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;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bulan</a:t>
            </a:r>
            <a:r>
              <a:rPr 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;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tanggal</a:t>
            </a:r>
            <a:r>
              <a:rPr 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;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} ;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data_tanggal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struktur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buat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bulan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tanggal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disebut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anggota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struktur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data_tanggal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943600" y="6308725"/>
            <a:ext cx="2895600" cy="365125"/>
          </a:xfrm>
        </p:spPr>
        <p:txBody>
          <a:bodyPr/>
          <a:lstStyle/>
          <a:p>
            <a:r>
              <a:rPr lang="en-US" altLang="en-US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haryanto.staff.gunadarma.ac.id</a:t>
            </a:r>
            <a:endParaRPr lang="en-US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Struktur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661275" cy="4495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mendefinisikan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struct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variable-name di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gunakan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mendefinisikan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data_tanggal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tgl_lahir</a:t>
            </a:r>
            <a:endParaRPr lang="en-US" sz="2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sz="2000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data_tanggal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struktur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nya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sz="2000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tgl_lahir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variabel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-name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data_tanggal</a:t>
            </a:r>
            <a:endParaRPr lang="en-US" sz="2000" dirty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000" dirty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tgl_lahir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mempunyai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anggota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	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tahun,bulan,tanggal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mengakses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gunakan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operator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tgl_lahir.tahun</a:t>
            </a:r>
            <a:endParaRPr lang="en-US" sz="2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tgl_lahir.bulan</a:t>
            </a:r>
            <a:endParaRPr lang="en-US" sz="2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tgl_lahir.tanggal</a:t>
            </a:r>
            <a:endParaRPr lang="en-US" sz="2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ooter Placeholder 1"/>
          <p:cNvSpPr txBox="1">
            <a:spLocks/>
          </p:cNvSpPr>
          <p:nvPr/>
        </p:nvSpPr>
        <p:spPr>
          <a:xfrm>
            <a:off x="5943600" y="6308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haryanto.staff.gunadarma.ac.id</a:t>
            </a:r>
            <a:endParaRPr lang="en-US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Struktur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949325" y="1417638"/>
            <a:ext cx="7661275" cy="4906962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pula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struktur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berada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struktur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misal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</a:t>
            </a:r>
            <a:r>
              <a:rPr 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data_pegawai</a:t>
            </a:r>
            <a:endParaRPr lang="en-US" sz="1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{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nip 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char </a:t>
            </a:r>
            <a:r>
              <a:rPr 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nama</a:t>
            </a:r>
            <a:r>
              <a:rPr 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[25];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data_tanggal</a:t>
            </a:r>
            <a:r>
              <a:rPr 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tgl_lahir</a:t>
            </a:r>
            <a:r>
              <a:rPr 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} </a:t>
            </a:r>
            <a:r>
              <a:rPr 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rec_peg</a:t>
            </a:r>
            <a:r>
              <a:rPr 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jadi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mengakses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nya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rec_peg.nip</a:t>
            </a:r>
            <a:endParaRPr lang="en-US" sz="1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rec_peg.nama</a:t>
            </a:r>
            <a:endParaRPr lang="en-US" sz="1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rec_peg.tgl_lahir.tahun</a:t>
            </a:r>
            <a:endParaRPr lang="en-US" sz="1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rec_peg.tgl_lahir.bulan</a:t>
            </a:r>
            <a:endParaRPr lang="en-US" sz="1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1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rec_peg.tgl_lahir.tanggal</a:t>
            </a:r>
            <a:endParaRPr lang="en-US" sz="1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1"/>
          <p:cNvSpPr txBox="1">
            <a:spLocks/>
          </p:cNvSpPr>
          <p:nvPr/>
        </p:nvSpPr>
        <p:spPr>
          <a:xfrm>
            <a:off x="5943600" y="6308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haryanto.staff.gunadarma.ac.id</a:t>
            </a:r>
            <a:endParaRPr lang="en-US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Kelas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struktur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mirip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struktur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buku</a:t>
            </a:r>
            <a:endParaRPr lang="en-US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{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char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judul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[20];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char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pengarang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[20];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		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jumlah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} ;</a:t>
            </a:r>
          </a:p>
          <a:p>
            <a:pPr>
              <a:lnSpc>
                <a:spcPct val="80000"/>
              </a:lnSpc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 </a:t>
            </a:r>
            <a:r>
              <a:rPr lang="en-US" sz="20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Buku</a:t>
            </a:r>
            <a:endParaRPr lang="en-US" sz="2000" b="1" dirty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{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public :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char </a:t>
            </a:r>
            <a:r>
              <a:rPr lang="en-US" sz="20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judul</a:t>
            </a:r>
            <a:r>
              <a:rPr lang="en-US" sz="2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[20];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char </a:t>
            </a:r>
            <a:r>
              <a:rPr lang="en-US" sz="20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pengarang</a:t>
            </a:r>
            <a:r>
              <a:rPr lang="en-US" sz="2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[20];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		</a:t>
            </a:r>
            <a:r>
              <a:rPr lang="en-US" sz="20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jumlah</a:t>
            </a:r>
            <a:r>
              <a:rPr lang="en-US" sz="2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} ;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1"/>
          <p:cNvSpPr txBox="1">
            <a:spLocks/>
          </p:cNvSpPr>
          <p:nvPr/>
        </p:nvSpPr>
        <p:spPr>
          <a:xfrm>
            <a:off x="5943600" y="6308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haryanto.staff.gunadarma.ac.id</a:t>
            </a:r>
            <a:endParaRPr lang="en-US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854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914400" y="762000"/>
            <a:ext cx="73914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600" b="1">
                <a:solidFill>
                  <a:srgbClr val="CC3300"/>
                </a:solidFill>
              </a:rPr>
              <a:t>#include &lt;iostream.h&gt;</a:t>
            </a:r>
          </a:p>
          <a:p>
            <a:pPr eaLnBrk="0" hangingPunct="0"/>
            <a:r>
              <a:rPr lang="en-US" sz="1600" b="1">
                <a:solidFill>
                  <a:srgbClr val="CC3300"/>
                </a:solidFill>
              </a:rPr>
              <a:t>#include &lt;string.h&gt;</a:t>
            </a:r>
          </a:p>
          <a:p>
            <a:pPr eaLnBrk="0" hangingPunct="0"/>
            <a:endParaRPr lang="en-US" sz="1600" b="1">
              <a:solidFill>
                <a:srgbClr val="CC3300"/>
              </a:solidFill>
            </a:endParaRPr>
          </a:p>
          <a:p>
            <a:pPr eaLnBrk="0" hangingPunct="0"/>
            <a:r>
              <a:rPr lang="en-US" sz="1600" b="1">
                <a:solidFill>
                  <a:srgbClr val="CC3300"/>
                </a:solidFill>
              </a:rPr>
              <a:t>struct buku	{</a:t>
            </a:r>
          </a:p>
          <a:p>
            <a:pPr eaLnBrk="0" hangingPunct="0"/>
            <a:r>
              <a:rPr lang="en-US" sz="1600" b="1">
                <a:solidFill>
                  <a:srgbClr val="CC3300"/>
                </a:solidFill>
              </a:rPr>
              <a:t>			char judul[20];</a:t>
            </a:r>
          </a:p>
          <a:p>
            <a:pPr eaLnBrk="0" hangingPunct="0"/>
            <a:r>
              <a:rPr lang="en-US" sz="1600" b="1">
                <a:solidFill>
                  <a:srgbClr val="CC3300"/>
                </a:solidFill>
              </a:rPr>
              <a:t>			char pengarang[20];</a:t>
            </a:r>
          </a:p>
          <a:p>
            <a:pPr eaLnBrk="0" hangingPunct="0"/>
            <a:r>
              <a:rPr lang="en-US" sz="1600" b="1">
                <a:solidFill>
                  <a:srgbClr val="CC3300"/>
                </a:solidFill>
              </a:rPr>
              <a:t>         			int jumlah;</a:t>
            </a:r>
          </a:p>
          <a:p>
            <a:pPr eaLnBrk="0" hangingPunct="0"/>
            <a:r>
              <a:rPr lang="en-US" sz="1600" b="1">
                <a:solidFill>
                  <a:srgbClr val="CC3300"/>
                </a:solidFill>
              </a:rPr>
              <a:t>		} ;</a:t>
            </a:r>
          </a:p>
          <a:p>
            <a:pPr eaLnBrk="0" hangingPunct="0"/>
            <a:endParaRPr lang="en-US" sz="1600" b="1">
              <a:solidFill>
                <a:srgbClr val="CC3300"/>
              </a:solidFill>
            </a:endParaRPr>
          </a:p>
          <a:p>
            <a:pPr eaLnBrk="0" hangingPunct="0"/>
            <a:r>
              <a:rPr lang="en-US" sz="1600" b="1">
                <a:solidFill>
                  <a:srgbClr val="CC3300"/>
                </a:solidFill>
              </a:rPr>
              <a:t>int main()</a:t>
            </a:r>
          </a:p>
          <a:p>
            <a:pPr eaLnBrk="0" hangingPunct="0"/>
            <a:r>
              <a:rPr lang="en-US" sz="1600" b="1">
                <a:solidFill>
                  <a:srgbClr val="CC3300"/>
                </a:solidFill>
              </a:rPr>
              <a:t>	{</a:t>
            </a:r>
          </a:p>
          <a:p>
            <a:pPr eaLnBrk="0" hangingPunct="0"/>
            <a:r>
              <a:rPr lang="en-US" sz="1600" b="1">
                <a:solidFill>
                  <a:srgbClr val="CC3300"/>
                </a:solidFill>
              </a:rPr>
              <a:t>		buku novel ; </a:t>
            </a:r>
            <a:r>
              <a:rPr lang="en-US" sz="1600" b="1"/>
              <a:t>// pendefinisian var struktur</a:t>
            </a:r>
          </a:p>
          <a:p>
            <a:pPr eaLnBrk="0" hangingPunct="0"/>
            <a:endParaRPr lang="en-US" sz="1600" b="1"/>
          </a:p>
          <a:p>
            <a:pPr eaLnBrk="0" hangingPunct="0"/>
            <a:r>
              <a:rPr lang="en-US" sz="1600" b="1">
                <a:solidFill>
                  <a:srgbClr val="CC3300"/>
                </a:solidFill>
              </a:rPr>
              <a:t>		strcpy(novel.judul, "Ramayana");</a:t>
            </a:r>
          </a:p>
          <a:p>
            <a:pPr eaLnBrk="0" hangingPunct="0"/>
            <a:r>
              <a:rPr lang="en-US" sz="1600" b="1">
                <a:solidFill>
                  <a:srgbClr val="CC3300"/>
                </a:solidFill>
              </a:rPr>
              <a:t>		strcpy(novel.pengarang, "Narayan");</a:t>
            </a:r>
          </a:p>
          <a:p>
            <a:pPr eaLnBrk="0" hangingPunct="0"/>
            <a:r>
              <a:rPr lang="en-US" sz="1600" b="1">
                <a:solidFill>
                  <a:srgbClr val="CC3300"/>
                </a:solidFill>
              </a:rPr>
              <a:t>		novel.jumlah = 12;</a:t>
            </a:r>
          </a:p>
          <a:p>
            <a:pPr eaLnBrk="0" hangingPunct="0"/>
            <a:endParaRPr lang="en-US" sz="1600" b="1">
              <a:solidFill>
                <a:srgbClr val="CC3300"/>
              </a:solidFill>
            </a:endParaRPr>
          </a:p>
          <a:p>
            <a:pPr eaLnBrk="0" hangingPunct="0"/>
            <a:r>
              <a:rPr lang="en-US" sz="1600" b="1">
                <a:solidFill>
                  <a:srgbClr val="CC3300"/>
                </a:solidFill>
              </a:rPr>
              <a:t>		cout &lt;&lt; novel.judul &lt;&lt; endl;</a:t>
            </a:r>
          </a:p>
          <a:p>
            <a:pPr eaLnBrk="0" hangingPunct="0"/>
            <a:r>
              <a:rPr lang="en-US" sz="1600" b="1">
                <a:solidFill>
                  <a:srgbClr val="CC3300"/>
                </a:solidFill>
              </a:rPr>
              <a:t>		cout &lt;&lt; novel.pengarang &lt;&lt; endl;</a:t>
            </a:r>
          </a:p>
          <a:p>
            <a:pPr eaLnBrk="0" hangingPunct="0"/>
            <a:r>
              <a:rPr lang="en-US" sz="1600" b="1">
                <a:solidFill>
                  <a:srgbClr val="CC3300"/>
                </a:solidFill>
              </a:rPr>
              <a:t>		cout &lt;&lt; novel.jumlah &lt;&lt; endl;</a:t>
            </a:r>
          </a:p>
          <a:p>
            <a:pPr eaLnBrk="0" hangingPunct="0"/>
            <a:endParaRPr lang="en-US" sz="1600" b="1">
              <a:solidFill>
                <a:srgbClr val="CC3300"/>
              </a:solidFill>
            </a:endParaRPr>
          </a:p>
          <a:p>
            <a:pPr eaLnBrk="0" hangingPunct="0"/>
            <a:r>
              <a:rPr lang="en-US" sz="1600" b="1">
                <a:solidFill>
                  <a:srgbClr val="CC3300"/>
                </a:solidFill>
              </a:rPr>
              <a:t>		return 0;</a:t>
            </a:r>
          </a:p>
          <a:p>
            <a:pPr eaLnBrk="0" hangingPunct="0"/>
            <a:r>
              <a:rPr lang="en-US" sz="1600" b="1">
                <a:solidFill>
                  <a:srgbClr val="CC3300"/>
                </a:solidFill>
              </a:rPr>
              <a:t>	}</a:t>
            </a:r>
          </a:p>
        </p:txBody>
      </p:sp>
      <p:sp>
        <p:nvSpPr>
          <p:cNvPr id="4" name="Footer Placeholder 1"/>
          <p:cNvSpPr txBox="1">
            <a:spLocks/>
          </p:cNvSpPr>
          <p:nvPr/>
        </p:nvSpPr>
        <p:spPr>
          <a:xfrm>
            <a:off x="5943600" y="6308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haryanto.staff.gunadarma.ac.id</a:t>
            </a:r>
            <a:endParaRPr lang="en-US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914400" y="762000"/>
            <a:ext cx="74676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600" b="1">
                <a:solidFill>
                  <a:srgbClr val="CC3300"/>
                </a:solidFill>
              </a:rPr>
              <a:t>#include &lt;iostream.h&gt;</a:t>
            </a:r>
          </a:p>
          <a:p>
            <a:pPr eaLnBrk="0" hangingPunct="0"/>
            <a:r>
              <a:rPr lang="en-US" sz="1600" b="1">
                <a:solidFill>
                  <a:srgbClr val="CC3300"/>
                </a:solidFill>
              </a:rPr>
              <a:t>#include &lt;string.h&gt;</a:t>
            </a:r>
          </a:p>
          <a:p>
            <a:pPr eaLnBrk="0" hangingPunct="0"/>
            <a:endParaRPr lang="en-US" sz="1600" b="1">
              <a:solidFill>
                <a:srgbClr val="CC3300"/>
              </a:solidFill>
            </a:endParaRPr>
          </a:p>
          <a:p>
            <a:pPr eaLnBrk="0" hangingPunct="0"/>
            <a:r>
              <a:rPr lang="en-US" sz="1600" b="1">
                <a:solidFill>
                  <a:srgbClr val="CC3300"/>
                </a:solidFill>
              </a:rPr>
              <a:t>class Buku	{</a:t>
            </a:r>
          </a:p>
          <a:p>
            <a:pPr eaLnBrk="0" hangingPunct="0"/>
            <a:r>
              <a:rPr lang="en-US" sz="1600" b="1">
                <a:solidFill>
                  <a:srgbClr val="CC3300"/>
                </a:solidFill>
              </a:rPr>
              <a:t>			public :</a:t>
            </a:r>
          </a:p>
          <a:p>
            <a:pPr eaLnBrk="0" hangingPunct="0"/>
            <a:r>
              <a:rPr lang="en-US" sz="1600" b="1">
                <a:solidFill>
                  <a:srgbClr val="CC3300"/>
                </a:solidFill>
              </a:rPr>
              <a:t>			char judul[20];</a:t>
            </a:r>
          </a:p>
          <a:p>
            <a:pPr eaLnBrk="0" hangingPunct="0"/>
            <a:r>
              <a:rPr lang="en-US" sz="1600" b="1">
                <a:solidFill>
                  <a:srgbClr val="CC3300"/>
                </a:solidFill>
              </a:rPr>
              <a:t>			char pengarang[20];</a:t>
            </a:r>
          </a:p>
          <a:p>
            <a:pPr eaLnBrk="0" hangingPunct="0"/>
            <a:r>
              <a:rPr lang="en-US" sz="1600" b="1">
                <a:solidFill>
                  <a:srgbClr val="CC3300"/>
                </a:solidFill>
              </a:rPr>
              <a:t>         			int jumlah;</a:t>
            </a:r>
          </a:p>
          <a:p>
            <a:pPr eaLnBrk="0" hangingPunct="0"/>
            <a:r>
              <a:rPr lang="en-US" sz="1600" b="1">
                <a:solidFill>
                  <a:srgbClr val="CC3300"/>
                </a:solidFill>
              </a:rPr>
              <a:t>		} ;</a:t>
            </a:r>
          </a:p>
          <a:p>
            <a:pPr eaLnBrk="0" hangingPunct="0"/>
            <a:endParaRPr lang="en-US" sz="1600" b="1">
              <a:solidFill>
                <a:srgbClr val="CC3300"/>
              </a:solidFill>
            </a:endParaRPr>
          </a:p>
          <a:p>
            <a:pPr eaLnBrk="0" hangingPunct="0"/>
            <a:r>
              <a:rPr lang="en-US" sz="1600" b="1">
                <a:solidFill>
                  <a:srgbClr val="CC3300"/>
                </a:solidFill>
              </a:rPr>
              <a:t>int main()	{</a:t>
            </a:r>
          </a:p>
          <a:p>
            <a:pPr eaLnBrk="0" hangingPunct="0"/>
            <a:r>
              <a:rPr lang="en-US" sz="1600" b="1">
                <a:solidFill>
                  <a:srgbClr val="CC3300"/>
                </a:solidFill>
              </a:rPr>
              <a:t>		Buku novel ; </a:t>
            </a:r>
            <a:r>
              <a:rPr lang="en-US" sz="1600" b="1"/>
              <a:t>// pendefinisian var struktur</a:t>
            </a:r>
          </a:p>
          <a:p>
            <a:pPr eaLnBrk="0" hangingPunct="0"/>
            <a:endParaRPr lang="en-US" sz="1600" b="1"/>
          </a:p>
          <a:p>
            <a:pPr eaLnBrk="0" hangingPunct="0"/>
            <a:r>
              <a:rPr lang="en-US" sz="1600" b="1">
                <a:solidFill>
                  <a:srgbClr val="CC3300"/>
                </a:solidFill>
              </a:rPr>
              <a:t>		strcpy(novel.judul, "Ramayana");</a:t>
            </a:r>
          </a:p>
          <a:p>
            <a:pPr eaLnBrk="0" hangingPunct="0"/>
            <a:r>
              <a:rPr lang="en-US" sz="1600" b="1">
                <a:solidFill>
                  <a:srgbClr val="CC3300"/>
                </a:solidFill>
              </a:rPr>
              <a:t>		strcpy(novel.pengarang, "Narayan");</a:t>
            </a:r>
          </a:p>
          <a:p>
            <a:pPr eaLnBrk="0" hangingPunct="0"/>
            <a:r>
              <a:rPr lang="en-US" sz="1600" b="1">
                <a:solidFill>
                  <a:srgbClr val="CC3300"/>
                </a:solidFill>
              </a:rPr>
              <a:t>		novel.jumlah = 12;</a:t>
            </a:r>
          </a:p>
          <a:p>
            <a:pPr eaLnBrk="0" hangingPunct="0"/>
            <a:endParaRPr lang="en-US" sz="1600" b="1">
              <a:solidFill>
                <a:srgbClr val="CC3300"/>
              </a:solidFill>
            </a:endParaRPr>
          </a:p>
          <a:p>
            <a:pPr eaLnBrk="0" hangingPunct="0"/>
            <a:r>
              <a:rPr lang="en-US" sz="1600" b="1">
                <a:solidFill>
                  <a:srgbClr val="CC3300"/>
                </a:solidFill>
              </a:rPr>
              <a:t>		cout &lt;&lt; novel.judul &lt;&lt; endl;</a:t>
            </a:r>
          </a:p>
          <a:p>
            <a:pPr eaLnBrk="0" hangingPunct="0"/>
            <a:r>
              <a:rPr lang="en-US" sz="1600" b="1">
                <a:solidFill>
                  <a:srgbClr val="CC3300"/>
                </a:solidFill>
              </a:rPr>
              <a:t>		cout &lt;&lt; novel.pengarang &lt;&lt; endl;</a:t>
            </a:r>
          </a:p>
          <a:p>
            <a:pPr eaLnBrk="0" hangingPunct="0"/>
            <a:r>
              <a:rPr lang="en-US" sz="1600" b="1">
                <a:solidFill>
                  <a:srgbClr val="CC3300"/>
                </a:solidFill>
              </a:rPr>
              <a:t>		cout &lt;&lt; novel.jumlah &lt;&lt; endl;</a:t>
            </a:r>
          </a:p>
          <a:p>
            <a:pPr eaLnBrk="0" hangingPunct="0"/>
            <a:endParaRPr lang="en-US" sz="1600" b="1">
              <a:solidFill>
                <a:srgbClr val="CC3300"/>
              </a:solidFill>
            </a:endParaRPr>
          </a:p>
          <a:p>
            <a:pPr eaLnBrk="0" hangingPunct="0"/>
            <a:r>
              <a:rPr lang="en-US" sz="1600" b="1">
                <a:solidFill>
                  <a:srgbClr val="CC3300"/>
                </a:solidFill>
              </a:rPr>
              <a:t>		return 0;</a:t>
            </a:r>
          </a:p>
          <a:p>
            <a:pPr eaLnBrk="0" hangingPunct="0"/>
            <a:r>
              <a:rPr lang="en-US" sz="1600" b="1">
                <a:solidFill>
                  <a:srgbClr val="CC3300"/>
                </a:solidFill>
              </a:rPr>
              <a:t>	}</a:t>
            </a:r>
          </a:p>
        </p:txBody>
      </p:sp>
      <p:sp>
        <p:nvSpPr>
          <p:cNvPr id="4" name="Footer Placeholder 1"/>
          <p:cNvSpPr txBox="1">
            <a:spLocks/>
          </p:cNvSpPr>
          <p:nvPr/>
        </p:nvSpPr>
        <p:spPr>
          <a:xfrm>
            <a:off x="5943600" y="6308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haryanto.staff.gunadarma.ac.id</a:t>
            </a:r>
            <a:endParaRPr lang="en-US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-PPT-UE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Template-PPT-UEU</Template>
  <TotalTime>1419</TotalTime>
  <Words>625</Words>
  <Application>Microsoft Office PowerPoint</Application>
  <PresentationFormat>On-screen Show (4:3)</PresentationFormat>
  <Paragraphs>538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Times New Roman</vt:lpstr>
      <vt:lpstr>Wingdings</vt:lpstr>
      <vt:lpstr>Template-PPT-UEU</vt:lpstr>
      <vt:lpstr>Struktur &amp; Class</vt:lpstr>
      <vt:lpstr>Pencapaian</vt:lpstr>
      <vt:lpstr>Pokok bahasan </vt:lpstr>
      <vt:lpstr>Struktur</vt:lpstr>
      <vt:lpstr>Struktur</vt:lpstr>
      <vt:lpstr>Struktur</vt:lpstr>
      <vt:lpstr>CLASS</vt:lpstr>
      <vt:lpstr>PowerPoint Presentation</vt:lpstr>
      <vt:lpstr>PowerPoint Presentation</vt:lpstr>
      <vt:lpstr>PowerPoint Presentation</vt:lpstr>
      <vt:lpstr>PowerPoint Presentation</vt:lpstr>
      <vt:lpstr>Contoh perhitungan luas segi empat</vt:lpstr>
      <vt:lpstr>Membuat header</vt:lpstr>
      <vt:lpstr>PowerPoint Presentation</vt:lpstr>
      <vt:lpstr>PowerPoint Presentation</vt:lpstr>
      <vt:lpstr>Konstruktor</vt:lpstr>
      <vt:lpstr>Konstruktor</vt:lpstr>
      <vt:lpstr>PowerPoint Presentation</vt:lpstr>
      <vt:lpstr>PowerPoint Presentation</vt:lpstr>
      <vt:lpstr>PowerPoint Presentation</vt:lpstr>
      <vt:lpstr>Membuat header sendiri</vt:lpstr>
      <vt:lpstr>PowerPoint Presentation</vt:lpstr>
      <vt:lpstr>PowerPoint Presentation</vt:lpstr>
      <vt:lpstr>Jika class buku dibuat sebagai prototype</vt:lpstr>
      <vt:lpstr>PowerPoint Presentation</vt:lpstr>
      <vt:lpstr>Class object local dan global</vt:lpstr>
      <vt:lpstr>PowerPoint Presentation</vt:lpstr>
      <vt:lpstr>Class object local dan global</vt:lpstr>
      <vt:lpstr>Pointer ke obj dan obj dynamic</vt:lpstr>
      <vt:lpstr>PowerPoint Presentation</vt:lpstr>
    </vt:vector>
  </TitlesOfParts>
  <Company>Gunadarma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</dc:title>
  <dc:creator>Haryanto</dc:creator>
  <cp:lastModifiedBy>yunita fauzia</cp:lastModifiedBy>
  <cp:revision>40</cp:revision>
  <dcterms:created xsi:type="dcterms:W3CDTF">2009-11-23T16:24:05Z</dcterms:created>
  <dcterms:modified xsi:type="dcterms:W3CDTF">2018-05-19T23:06:28Z</dcterms:modified>
</cp:coreProperties>
</file>