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343F7-50AD-40F2-A6DB-25ABA4EE56F4}" type="datetimeFigureOut">
              <a:rPr lang="en-US" smtClean="0"/>
              <a:t>5/20/2018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DEB33-1CDE-41FE-9A22-2ECCFD5C7084}" type="slidenum">
              <a:rPr lang="en-US" smtClean="0"/>
              <a:t>‹#›</a:t>
            </a:fld>
            <a:endParaRPr lang="en-US"/>
          </a:p>
        </p:txBody>
      </p:sp>
    </p:spTree>
    <p:extLst>
      <p:ext uri="{BB962C8B-B14F-4D97-AF65-F5344CB8AC3E}">
        <p14:creationId xmlns:p14="http://schemas.microsoft.com/office/powerpoint/2010/main" val="309327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Sehingga</a:t>
            </a:r>
            <a:r>
              <a:rPr lang="en-US" dirty="0" smtClean="0"/>
              <a:t> </a:t>
            </a:r>
            <a:r>
              <a:rPr lang="en-US" dirty="0" err="1" smtClean="0"/>
              <a:t>diperlukan</a:t>
            </a:r>
            <a:r>
              <a:rPr lang="en-US" dirty="0" smtClean="0"/>
              <a:t> </a:t>
            </a:r>
            <a:r>
              <a:rPr lang="en-US" dirty="0" err="1" smtClean="0"/>
              <a:t>sebuah</a:t>
            </a:r>
            <a:r>
              <a:rPr lang="en-US" dirty="0" smtClean="0"/>
              <a:t> </a:t>
            </a:r>
            <a:r>
              <a:rPr lang="en-US" dirty="0" err="1" smtClean="0"/>
              <a:t>fungsi</a:t>
            </a:r>
            <a:r>
              <a:rPr lang="en-US" baseline="0" dirty="0" smtClean="0"/>
              <a:t> </a:t>
            </a:r>
            <a:r>
              <a:rPr lang="en-US" baseline="0" dirty="0" err="1" smtClean="0"/>
              <a:t>tambahan</a:t>
            </a:r>
            <a:r>
              <a:rPr lang="en-US" baseline="0" dirty="0" smtClean="0"/>
              <a:t> </a:t>
            </a:r>
            <a:r>
              <a:rPr lang="en-US" baseline="0" dirty="0" err="1" smtClean="0"/>
              <a:t>pada</a:t>
            </a:r>
            <a:r>
              <a:rPr lang="en-US" baseline="0" dirty="0" smtClean="0"/>
              <a:t> </a:t>
            </a:r>
            <a:r>
              <a:rPr lang="en-US" baseline="0" dirty="0" err="1" smtClean="0"/>
              <a:t>polimorfisme</a:t>
            </a:r>
            <a:r>
              <a:rPr lang="en-US" baseline="0" dirty="0" smtClean="0"/>
              <a:t> </a:t>
            </a:r>
            <a:r>
              <a:rPr lang="en-US" baseline="0" dirty="0" err="1" smtClean="0"/>
              <a:t>yaitu</a:t>
            </a:r>
            <a:r>
              <a:rPr lang="en-US" baseline="0" dirty="0" smtClean="0"/>
              <a:t> </a:t>
            </a:r>
            <a:r>
              <a:rPr lang="en-US" baseline="0" dirty="0" err="1" smtClean="0"/>
              <a:t>fungsi</a:t>
            </a:r>
            <a:r>
              <a:rPr lang="en-US" baseline="0" dirty="0" smtClean="0"/>
              <a:t> virtual </a:t>
            </a:r>
            <a:endParaRPr lang="en-US" dirty="0"/>
          </a:p>
        </p:txBody>
      </p:sp>
      <p:sp>
        <p:nvSpPr>
          <p:cNvPr id="4" name="Slide Number Placeholder 3"/>
          <p:cNvSpPr>
            <a:spLocks noGrp="1"/>
          </p:cNvSpPr>
          <p:nvPr>
            <p:ph type="sldNum" sz="quarter" idx="10"/>
          </p:nvPr>
        </p:nvSpPr>
        <p:spPr/>
        <p:txBody>
          <a:bodyPr/>
          <a:lstStyle/>
          <a:p>
            <a:fld id="{121DEB33-1CDE-41FE-9A22-2ECCFD5C7084}" type="slidenum">
              <a:rPr lang="en-US" smtClean="0"/>
              <a:t>28</a:t>
            </a:fld>
            <a:endParaRPr lang="en-US"/>
          </a:p>
        </p:txBody>
      </p:sp>
    </p:spTree>
    <p:extLst>
      <p:ext uri="{BB962C8B-B14F-4D97-AF65-F5344CB8AC3E}">
        <p14:creationId xmlns:p14="http://schemas.microsoft.com/office/powerpoint/2010/main" val="266188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135812" y="0"/>
            <a:ext cx="124636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pic>
        <p:nvPicPr>
          <p:cNvPr id="7"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135812" y="228600"/>
            <a:ext cx="12463624"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962399" y="1524001"/>
            <a:ext cx="8365412"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3962398" y="3657600"/>
            <a:ext cx="8365413"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fld id="{3BED20E2-6132-4BF8-AFA0-51B88EC2BE9D}" type="datetimeFigureOut">
              <a:rPr lang="en-US" smtClean="0"/>
              <a:t>5/20/2018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81893B-2003-41DE-9E96-BF79E71BA32E}" type="slidenum">
              <a:rPr lang="en-US" smtClean="0"/>
              <a:t>‹#›</a:t>
            </a:fld>
            <a:endParaRPr lang="en-US"/>
          </a:p>
        </p:txBody>
      </p:sp>
    </p:spTree>
    <p:extLst>
      <p:ext uri="{BB962C8B-B14F-4D97-AF65-F5344CB8AC3E}">
        <p14:creationId xmlns:p14="http://schemas.microsoft.com/office/powerpoint/2010/main" val="326167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ED20E2-6132-4BF8-AFA0-51B88EC2BE9D}" type="datetimeFigureOut">
              <a:rPr lang="en-US" smtClean="0"/>
              <a:t>5/20/2018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81893B-2003-41DE-9E96-BF79E71BA32E}" type="slidenum">
              <a:rPr lang="en-US" smtClean="0"/>
              <a:t>‹#›</a:t>
            </a:fld>
            <a:endParaRPr lang="en-US"/>
          </a:p>
        </p:txBody>
      </p:sp>
    </p:spTree>
    <p:extLst>
      <p:ext uri="{BB962C8B-B14F-4D97-AF65-F5344CB8AC3E}">
        <p14:creationId xmlns:p14="http://schemas.microsoft.com/office/powerpoint/2010/main" val="311524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ED20E2-6132-4BF8-AFA0-51B88EC2BE9D}" type="datetimeFigureOut">
              <a:rPr lang="en-US" smtClean="0"/>
              <a:t>5/20/2018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81893B-2003-41DE-9E96-BF79E71BA32E}" type="slidenum">
              <a:rPr lang="en-US" smtClean="0"/>
              <a:t>‹#›</a:t>
            </a:fld>
            <a:endParaRPr lang="en-US"/>
          </a:p>
        </p:txBody>
      </p:sp>
    </p:spTree>
    <p:extLst>
      <p:ext uri="{BB962C8B-B14F-4D97-AF65-F5344CB8AC3E}">
        <p14:creationId xmlns:p14="http://schemas.microsoft.com/office/powerpoint/2010/main" val="343927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3BED20E2-6132-4BF8-AFA0-51B88EC2BE9D}" type="datetimeFigureOut">
              <a:rPr lang="en-US" smtClean="0"/>
              <a:t>5/20/2018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81893B-2003-41DE-9E96-BF79E71BA32E}" type="slidenum">
              <a:rPr lang="en-US" smtClean="0"/>
              <a:t>‹#›</a:t>
            </a:fld>
            <a:endParaRPr lang="en-US"/>
          </a:p>
        </p:txBody>
      </p:sp>
    </p:spTree>
    <p:extLst>
      <p:ext uri="{BB962C8B-B14F-4D97-AF65-F5344CB8AC3E}">
        <p14:creationId xmlns:p14="http://schemas.microsoft.com/office/powerpoint/2010/main" val="274091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17" y="31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165600" y="2420939"/>
            <a:ext cx="46736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4978400" y="3240088"/>
            <a:ext cx="7112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fld id="{3BED20E2-6132-4BF8-AFA0-51B88EC2BE9D}" type="datetimeFigureOut">
              <a:rPr lang="en-US" smtClean="0"/>
              <a:t>5/20/2018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81893B-2003-41DE-9E96-BF79E71BA32E}" type="slidenum">
              <a:rPr lang="en-US" smtClean="0"/>
              <a:t>‹#›</a:t>
            </a:fld>
            <a:endParaRPr lang="en-US"/>
          </a:p>
        </p:txBody>
      </p:sp>
    </p:spTree>
    <p:extLst>
      <p:ext uri="{BB962C8B-B14F-4D97-AF65-F5344CB8AC3E}">
        <p14:creationId xmlns:p14="http://schemas.microsoft.com/office/powerpoint/2010/main" val="275870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BED20E2-6132-4BF8-AFA0-51B88EC2BE9D}" type="datetimeFigureOut">
              <a:rPr lang="en-US" smtClean="0"/>
              <a:t>5/20/2018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81893B-2003-41DE-9E96-BF79E71BA32E}" type="slidenum">
              <a:rPr lang="en-US" smtClean="0"/>
              <a:t>‹#›</a:t>
            </a:fld>
            <a:endParaRPr lang="en-US"/>
          </a:p>
        </p:txBody>
      </p:sp>
    </p:spTree>
    <p:extLst>
      <p:ext uri="{BB962C8B-B14F-4D97-AF65-F5344CB8AC3E}">
        <p14:creationId xmlns:p14="http://schemas.microsoft.com/office/powerpoint/2010/main" val="2065545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BED20E2-6132-4BF8-AFA0-51B88EC2BE9D}" type="datetimeFigureOut">
              <a:rPr lang="en-US" smtClean="0"/>
              <a:t>5/20/2018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81893B-2003-41DE-9E96-BF79E71BA32E}" type="slidenum">
              <a:rPr lang="en-US" smtClean="0"/>
              <a:t>‹#›</a:t>
            </a:fld>
            <a:endParaRPr lang="en-US"/>
          </a:p>
        </p:txBody>
      </p:sp>
    </p:spTree>
    <p:extLst>
      <p:ext uri="{BB962C8B-B14F-4D97-AF65-F5344CB8AC3E}">
        <p14:creationId xmlns:p14="http://schemas.microsoft.com/office/powerpoint/2010/main" val="425710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BED20E2-6132-4BF8-AFA0-51B88EC2BE9D}" type="datetimeFigureOut">
              <a:rPr lang="en-US" smtClean="0"/>
              <a:t>5/20/2018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81893B-2003-41DE-9E96-BF79E71BA32E}" type="slidenum">
              <a:rPr lang="en-US" smtClean="0"/>
              <a:t>‹#›</a:t>
            </a:fld>
            <a:endParaRPr lang="en-US"/>
          </a:p>
        </p:txBody>
      </p:sp>
    </p:spTree>
    <p:extLst>
      <p:ext uri="{BB962C8B-B14F-4D97-AF65-F5344CB8AC3E}">
        <p14:creationId xmlns:p14="http://schemas.microsoft.com/office/powerpoint/2010/main" val="347749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BED20E2-6132-4BF8-AFA0-51B88EC2BE9D}" type="datetimeFigureOut">
              <a:rPr lang="en-US" smtClean="0"/>
              <a:t>5/20/2018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81893B-2003-41DE-9E96-BF79E71BA32E}" type="slidenum">
              <a:rPr lang="en-US" smtClean="0"/>
              <a:t>‹#›</a:t>
            </a:fld>
            <a:endParaRPr lang="en-US"/>
          </a:p>
        </p:txBody>
      </p:sp>
    </p:spTree>
    <p:extLst>
      <p:ext uri="{BB962C8B-B14F-4D97-AF65-F5344CB8AC3E}">
        <p14:creationId xmlns:p14="http://schemas.microsoft.com/office/powerpoint/2010/main" val="71230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4011084"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9601"/>
            <a:ext cx="6815667"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524001"/>
            <a:ext cx="4011084"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BED20E2-6132-4BF8-AFA0-51B88EC2BE9D}" type="datetimeFigureOut">
              <a:rPr lang="en-US" smtClean="0"/>
              <a:t>5/20/2018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81893B-2003-41DE-9E96-BF79E71BA32E}" type="slidenum">
              <a:rPr lang="en-US" smtClean="0"/>
              <a:t>‹#›</a:t>
            </a:fld>
            <a:endParaRPr lang="en-US"/>
          </a:p>
        </p:txBody>
      </p:sp>
    </p:spTree>
    <p:extLst>
      <p:ext uri="{BB962C8B-B14F-4D97-AF65-F5344CB8AC3E}">
        <p14:creationId xmlns:p14="http://schemas.microsoft.com/office/powerpoint/2010/main" val="320642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BED20E2-6132-4BF8-AFA0-51B88EC2BE9D}" type="datetimeFigureOut">
              <a:rPr lang="en-US" smtClean="0"/>
              <a:t>5/20/2018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81893B-2003-41DE-9E96-BF79E71BA32E}" type="slidenum">
              <a:rPr lang="en-US" smtClean="0"/>
              <a:t>‹#›</a:t>
            </a:fld>
            <a:endParaRPr lang="en-US"/>
          </a:p>
        </p:txBody>
      </p:sp>
    </p:spTree>
    <p:extLst>
      <p:ext uri="{BB962C8B-B14F-4D97-AF65-F5344CB8AC3E}">
        <p14:creationId xmlns:p14="http://schemas.microsoft.com/office/powerpoint/2010/main" val="386259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BED20E2-6132-4BF8-AFA0-51B88EC2BE9D}" type="datetimeFigureOut">
              <a:rPr lang="en-US" smtClean="0"/>
              <a:t>5/20/2018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0581893B-2003-41DE-9E96-BF79E71BA32E}" type="slidenum">
              <a:rPr lang="en-US" smtClean="0"/>
              <a:t>‹#›</a:t>
            </a:fld>
            <a:endParaRPr lang="en-US"/>
          </a:p>
        </p:txBody>
      </p:sp>
      <p:pic>
        <p:nvPicPr>
          <p:cNvPr id="7" name="Picture 2" descr="C:\Users\arsil\Desktop\Smartcreative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230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707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Inheritance, </a:t>
            </a:r>
            <a:r>
              <a:rPr lang="en-US" dirty="0" err="1" smtClean="0"/>
              <a:t>Enkapsulasi</a:t>
            </a:r>
            <a:r>
              <a:rPr lang="en-US" dirty="0"/>
              <a:t> </a:t>
            </a:r>
            <a:r>
              <a:rPr lang="en-US" dirty="0" smtClean="0"/>
              <a:t>&amp; </a:t>
            </a:r>
            <a:r>
              <a:rPr lang="en-US" dirty="0" err="1" smtClean="0"/>
              <a:t>Polimorfisme</a:t>
            </a:r>
            <a:endParaRPr lang="en-US" dirty="0"/>
          </a:p>
        </p:txBody>
      </p:sp>
      <p:sp>
        <p:nvSpPr>
          <p:cNvPr id="3" name="Subtitle 2"/>
          <p:cNvSpPr>
            <a:spLocks noGrp="1"/>
          </p:cNvSpPr>
          <p:nvPr>
            <p:ph type="subTitle" idx="1"/>
          </p:nvPr>
        </p:nvSpPr>
        <p:spPr/>
        <p:txBody>
          <a:bodyPr/>
          <a:lstStyle/>
          <a:p>
            <a:r>
              <a:rPr lang="en-US" dirty="0" err="1" smtClean="0"/>
              <a:t>Pertemuan</a:t>
            </a:r>
            <a:r>
              <a:rPr lang="en-US" dirty="0" smtClean="0"/>
              <a:t> 14 </a:t>
            </a:r>
          </a:p>
          <a:p>
            <a:r>
              <a:rPr lang="en-US" dirty="0" smtClean="0"/>
              <a:t>Yunita Fauzia </a:t>
            </a:r>
            <a:r>
              <a:rPr lang="en-US" dirty="0" err="1" smtClean="0"/>
              <a:t>Achmad</a:t>
            </a:r>
            <a:r>
              <a:rPr lang="en-US" dirty="0" smtClean="0"/>
              <a:t>, </a:t>
            </a:r>
            <a:r>
              <a:rPr lang="en-US" dirty="0" err="1" smtClean="0"/>
              <a:t>S.Kom</a:t>
            </a:r>
            <a:r>
              <a:rPr lang="en-US" dirty="0" smtClean="0"/>
              <a:t>., </a:t>
            </a:r>
            <a:r>
              <a:rPr lang="en-US" dirty="0" err="1" smtClean="0"/>
              <a:t>M.Kom</a:t>
            </a:r>
            <a:endParaRPr lang="en-US" dirty="0" smtClean="0"/>
          </a:p>
          <a:p>
            <a:endParaRPr lang="en-US" dirty="0"/>
          </a:p>
          <a:p>
            <a:r>
              <a:rPr lang="en-US" dirty="0" err="1" smtClean="0"/>
              <a:t>Fakultas</a:t>
            </a:r>
            <a:r>
              <a:rPr lang="en-US" dirty="0" smtClean="0"/>
              <a:t> </a:t>
            </a:r>
            <a:r>
              <a:rPr lang="en-US" dirty="0" err="1" smtClean="0"/>
              <a:t>Ilmu</a:t>
            </a:r>
            <a:r>
              <a:rPr lang="en-US" dirty="0" smtClean="0"/>
              <a:t> </a:t>
            </a:r>
            <a:r>
              <a:rPr lang="en-US" dirty="0" err="1" smtClean="0"/>
              <a:t>Komputer</a:t>
            </a:r>
            <a:r>
              <a:rPr lang="en-US" dirty="0" smtClean="0"/>
              <a:t> </a:t>
            </a:r>
            <a:endParaRPr lang="en-US" dirty="0"/>
          </a:p>
        </p:txBody>
      </p:sp>
    </p:spTree>
    <p:extLst>
      <p:ext uri="{BB962C8B-B14F-4D97-AF65-F5344CB8AC3E}">
        <p14:creationId xmlns:p14="http://schemas.microsoft.com/office/powerpoint/2010/main" val="2114038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8906"/>
            <a:ext cx="10972800" cy="758732"/>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smtClean="0">
                <a:latin typeface="Times New Roman" panose="02020603050405020304" pitchFamily="18" charset="0"/>
                <a:cs typeface="Times New Roman" panose="02020603050405020304" pitchFamily="18" charset="0"/>
              </a:rPr>
              <a:t> lain Inheritance </a:t>
            </a:r>
            <a:r>
              <a:rPr lang="en-US" b="1" dirty="0">
                <a:latin typeface="Times New Roman" panose="02020603050405020304" pitchFamily="18" charset="0"/>
                <a:cs typeface="Times New Roman" panose="02020603050405020304" pitchFamily="18" charset="0"/>
              </a:rPr>
              <a:t>Tunggal </a:t>
            </a: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Output yang </a:t>
            </a:r>
            <a:r>
              <a:rPr lang="en-US" dirty="0" err="1" smtClean="0">
                <a:latin typeface="Times New Roman" panose="02020603050405020304" pitchFamily="18" charset="0"/>
                <a:cs typeface="Times New Roman" panose="02020603050405020304" pitchFamily="18" charset="0"/>
              </a:rPr>
              <a:t>dihasilkan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t="9037" r="55110" b="46385"/>
          <a:stretch/>
        </p:blipFill>
        <p:spPr bwMode="auto">
          <a:xfrm>
            <a:off x="1169539" y="2297205"/>
            <a:ext cx="5890167" cy="38917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6098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8497"/>
            <a:ext cx="10972800" cy="829141"/>
          </a:xfrm>
        </p:spPr>
        <p:txBody>
          <a:bodyPr/>
          <a:lstStyle/>
          <a:p>
            <a:r>
              <a:rPr lang="en-US" b="1" dirty="0" err="1" smtClean="0">
                <a:latin typeface="Times New Roman" panose="02020603050405020304" pitchFamily="18" charset="0"/>
                <a:cs typeface="Times New Roman" panose="02020603050405020304" pitchFamily="18" charset="0"/>
              </a:rPr>
              <a:t>Jenis</a:t>
            </a:r>
            <a:r>
              <a:rPr lang="en-US" b="1" dirty="0" smtClean="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j</a:t>
            </a:r>
            <a:r>
              <a:rPr lang="en-US" b="1" dirty="0" err="1" smtClean="0">
                <a:latin typeface="Times New Roman" panose="02020603050405020304" pitchFamily="18" charset="0"/>
                <a:cs typeface="Times New Roman" panose="02020603050405020304" pitchFamily="18" charset="0"/>
              </a:rPr>
              <a:t>enis</a:t>
            </a:r>
            <a:r>
              <a:rPr lang="en-US" b="1" dirty="0" smtClean="0">
                <a:latin typeface="Times New Roman" panose="02020603050405020304" pitchFamily="18" charset="0"/>
                <a:cs typeface="Times New Roman" panose="02020603050405020304" pitchFamily="18" charset="0"/>
              </a:rPr>
              <a:t> Inheritance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lvl="0" indent="0" algn="just">
              <a:buNone/>
            </a:pPr>
            <a:r>
              <a:rPr lang="en-US" b="1" dirty="0">
                <a:latin typeface="Times New Roman" panose="02020603050405020304" pitchFamily="18" charset="0"/>
                <a:cs typeface="Times New Roman" panose="02020603050405020304" pitchFamily="18" charset="0"/>
              </a:rPr>
              <a:t>Multiple inheritance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Multiple inheritance </a:t>
            </a:r>
            <a:r>
              <a:rPr lang="en-US" dirty="0" err="1">
                <a:latin typeface="Times New Roman" panose="02020603050405020304" pitchFamily="18" charset="0"/>
                <a:cs typeface="Times New Roman" panose="02020603050405020304" pitchFamily="18" charset="0"/>
              </a:rPr>
              <a:t>adalah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pewarisan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dimana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diturunkan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lebih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berbeda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pewarisan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jumlah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dasarnya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lebih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18" name="Rectangle 3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18"/>
          <p:cNvGrpSpPr/>
          <p:nvPr/>
        </p:nvGrpSpPr>
        <p:grpSpPr>
          <a:xfrm>
            <a:off x="2453054" y="4074599"/>
            <a:ext cx="8514368" cy="1777561"/>
            <a:chOff x="0" y="0"/>
            <a:chExt cx="5429250" cy="1676400"/>
          </a:xfrm>
        </p:grpSpPr>
        <p:sp>
          <p:nvSpPr>
            <p:cNvPr id="20" name="Rectangle 19"/>
            <p:cNvSpPr/>
            <p:nvPr/>
          </p:nvSpPr>
          <p:spPr>
            <a:xfrm>
              <a:off x="0" y="0"/>
              <a:ext cx="5429250" cy="16764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1" name="Group 20"/>
            <p:cNvGrpSpPr/>
            <p:nvPr/>
          </p:nvGrpSpPr>
          <p:grpSpPr>
            <a:xfrm>
              <a:off x="104775" y="123825"/>
              <a:ext cx="5153025" cy="1447800"/>
              <a:chOff x="0" y="0"/>
              <a:chExt cx="5153025" cy="1447800"/>
            </a:xfrm>
          </p:grpSpPr>
          <p:sp>
            <p:nvSpPr>
              <p:cNvPr id="22" name="Rectangle 21"/>
              <p:cNvSpPr/>
              <p:nvPr/>
            </p:nvSpPr>
            <p:spPr>
              <a:xfrm>
                <a:off x="0" y="0"/>
                <a:ext cx="1009650" cy="40005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solidFill>
                      <a:srgbClr val="000000"/>
                    </a:solidFill>
                    <a:effectLst/>
                    <a:ea typeface="Calibri" panose="020F0502020204030204" pitchFamily="34" charset="0"/>
                    <a:cs typeface="Times New Roman" panose="02020603050405020304" pitchFamily="18" charset="0"/>
                  </a:rPr>
                  <a:t>Kelas_jamak1</a:t>
                </a:r>
                <a:endParaRPr lang="en-US" sz="1100">
                  <a:effectLst/>
                  <a:ea typeface="Calibri" panose="020F0502020204030204" pitchFamily="34" charset="0"/>
                  <a:cs typeface="Times New Roman" panose="02020603050405020304" pitchFamily="18" charset="0"/>
                </a:endParaRPr>
              </a:p>
            </p:txBody>
          </p:sp>
          <p:sp>
            <p:nvSpPr>
              <p:cNvPr id="23" name="Rectangle 22"/>
              <p:cNvSpPr/>
              <p:nvPr/>
            </p:nvSpPr>
            <p:spPr>
              <a:xfrm>
                <a:off x="1809750" y="1009650"/>
                <a:ext cx="1009650" cy="43815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solidFill>
                      <a:srgbClr val="000000"/>
                    </a:solidFill>
                    <a:effectLst/>
                    <a:ea typeface="Calibri" panose="020F0502020204030204" pitchFamily="34" charset="0"/>
                    <a:cs typeface="Times New Roman" panose="02020603050405020304" pitchFamily="18" charset="0"/>
                  </a:rPr>
                  <a:t>Kelas Turunan</a:t>
                </a:r>
                <a:endParaRPr lang="en-US" sz="1100">
                  <a:effectLst/>
                  <a:ea typeface="Calibri" panose="020F0502020204030204" pitchFamily="34" charset="0"/>
                  <a:cs typeface="Times New Roman" panose="02020603050405020304" pitchFamily="18" charset="0"/>
                </a:endParaRPr>
              </a:p>
            </p:txBody>
          </p:sp>
          <p:sp>
            <p:nvSpPr>
              <p:cNvPr id="24" name="Rectangle 23"/>
              <p:cNvSpPr/>
              <p:nvPr/>
            </p:nvSpPr>
            <p:spPr>
              <a:xfrm>
                <a:off x="1847850" y="0"/>
                <a:ext cx="1009650" cy="40005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a:solidFill>
                      <a:srgbClr val="000000"/>
                    </a:solidFill>
                    <a:effectLst/>
                    <a:ea typeface="Calibri" panose="020F0502020204030204" pitchFamily="34" charset="0"/>
                    <a:cs typeface="Times New Roman" panose="02020603050405020304" pitchFamily="18" charset="0"/>
                  </a:rPr>
                  <a:t>Kelas_jamak2</a:t>
                </a:r>
                <a:endParaRPr lang="en-US"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US" sz="1100" dirty="0">
                    <a:effectLst/>
                    <a:ea typeface="Calibri" panose="020F0502020204030204" pitchFamily="34" charset="0"/>
                    <a:cs typeface="Times New Roman" panose="02020603050405020304" pitchFamily="18" charset="0"/>
                  </a:rPr>
                  <a:t> </a:t>
                </a:r>
              </a:p>
            </p:txBody>
          </p:sp>
          <p:sp>
            <p:nvSpPr>
              <p:cNvPr id="25" name="Rectangle 24"/>
              <p:cNvSpPr/>
              <p:nvPr/>
            </p:nvSpPr>
            <p:spPr>
              <a:xfrm>
                <a:off x="4143375" y="0"/>
                <a:ext cx="1009650" cy="40005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solidFill>
                      <a:srgbClr val="000000"/>
                    </a:solidFill>
                    <a:effectLst/>
                    <a:ea typeface="Calibri" panose="020F0502020204030204" pitchFamily="34" charset="0"/>
                    <a:cs typeface="Times New Roman" panose="02020603050405020304" pitchFamily="18" charset="0"/>
                  </a:rPr>
                  <a:t>Kelas_jamak3</a:t>
                </a:r>
                <a:endParaRPr lang="en-US" sz="1100">
                  <a:effectLst/>
                  <a:ea typeface="Calibri" panose="020F0502020204030204" pitchFamily="34" charset="0"/>
                  <a:cs typeface="Times New Roman" panose="02020603050405020304" pitchFamily="18" charset="0"/>
                </a:endParaRPr>
              </a:p>
              <a:p>
                <a:pPr algn="ctr">
                  <a:lnSpc>
                    <a:spcPct val="115000"/>
                  </a:lnSpc>
                  <a:spcAft>
                    <a:spcPts val="1000"/>
                  </a:spcAft>
                </a:pPr>
                <a:r>
                  <a:rPr lang="en-US" sz="1100">
                    <a:effectLst/>
                    <a:ea typeface="Calibri" panose="020F0502020204030204" pitchFamily="34" charset="0"/>
                    <a:cs typeface="Times New Roman" panose="02020603050405020304" pitchFamily="18" charset="0"/>
                  </a:rPr>
                  <a:t> </a:t>
                </a:r>
              </a:p>
            </p:txBody>
          </p:sp>
          <p:grpSp>
            <p:nvGrpSpPr>
              <p:cNvPr id="26" name="Group 25"/>
              <p:cNvGrpSpPr/>
              <p:nvPr/>
            </p:nvGrpSpPr>
            <p:grpSpPr>
              <a:xfrm>
                <a:off x="438150" y="400050"/>
                <a:ext cx="4219575" cy="609600"/>
                <a:chOff x="0" y="0"/>
                <a:chExt cx="4219575" cy="609600"/>
              </a:xfrm>
            </p:grpSpPr>
            <p:cxnSp>
              <p:nvCxnSpPr>
                <p:cNvPr id="27" name="Straight Connector 26"/>
                <p:cNvCxnSpPr/>
                <p:nvPr/>
              </p:nvCxnSpPr>
              <p:spPr>
                <a:xfrm>
                  <a:off x="0" y="0"/>
                  <a:ext cx="0" cy="333375"/>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0" y="333375"/>
                  <a:ext cx="4219575"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876425" y="9525"/>
                  <a:ext cx="0" cy="600075"/>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219575" y="9525"/>
                  <a:ext cx="0" cy="333375"/>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grpSp>
        </p:grpSp>
      </p:grpSp>
    </p:spTree>
    <p:extLst>
      <p:ext uri="{BB962C8B-B14F-4D97-AF65-F5344CB8AC3E}">
        <p14:creationId xmlns:p14="http://schemas.microsoft.com/office/powerpoint/2010/main" val="151341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7114"/>
            <a:ext cx="10972800" cy="770524"/>
          </a:xfrm>
        </p:spPr>
        <p:txBody>
          <a:bodyPr/>
          <a:lstStyle/>
          <a:p>
            <a:r>
              <a:rPr lang="en-US" b="1" dirty="0" err="1" smtClean="0">
                <a:latin typeface="Times New Roman" panose="02020603050405020304" pitchFamily="18" charset="0"/>
                <a:cs typeface="Times New Roman" panose="02020603050405020304" pitchFamily="18" charset="0"/>
              </a:rPr>
              <a:t>Deklarasi</a:t>
            </a:r>
            <a:r>
              <a:rPr lang="en-US" b="1" dirty="0" smtClean="0">
                <a:latin typeface="Times New Roman" panose="02020603050405020304" pitchFamily="18" charset="0"/>
                <a:cs typeface="Times New Roman" panose="02020603050405020304" pitchFamily="18" charset="0"/>
              </a:rPr>
              <a:t> multiple inheritance </a:t>
            </a:r>
            <a:endParaRPr lang="en-US" b="1" dirty="0">
              <a:latin typeface="Times New Roman" panose="02020603050405020304" pitchFamily="18" charset="0"/>
              <a:cs typeface="Times New Roman" panose="02020603050405020304" pitchFamily="18" charset="0"/>
            </a:endParaRPr>
          </a:p>
        </p:txBody>
      </p:sp>
      <p:sp>
        <p:nvSpPr>
          <p:cNvPr id="5" name="Rectangle 4"/>
          <p:cNvSpPr/>
          <p:nvPr/>
        </p:nvSpPr>
        <p:spPr>
          <a:xfrm>
            <a:off x="1158240" y="1712742"/>
            <a:ext cx="7367588" cy="2455105"/>
          </a:xfrm>
          <a:prstGeom prst="rect">
            <a:avLst/>
          </a:prstGeom>
          <a:solidFill>
            <a:schemeClr val="bg2"/>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en-US" sz="2000" dirty="0">
                <a:effectLst/>
                <a:latin typeface="Courier New" panose="02070309020205020404" pitchFamily="49" charset="0"/>
                <a:ea typeface="Calibri" panose="020F0502020204030204" pitchFamily="34" charset="0"/>
                <a:cs typeface="Times New Roman" panose="02020603050405020304" pitchFamily="18" charset="0"/>
              </a:rPr>
              <a:t>Class </a:t>
            </a:r>
            <a:r>
              <a:rPr lang="en-US" sz="2000" dirty="0" err="1">
                <a:effectLst/>
                <a:latin typeface="Courier New" panose="02070309020205020404" pitchFamily="49" charset="0"/>
                <a:ea typeface="Calibri" panose="020F0502020204030204" pitchFamily="34" charset="0"/>
                <a:cs typeface="Times New Roman" panose="02020603050405020304" pitchFamily="18" charset="0"/>
              </a:rPr>
              <a:t>nama_kelas_turunan</a:t>
            </a:r>
            <a:r>
              <a:rPr lang="en-US" sz="20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indent="457200" algn="just">
              <a:lnSpc>
                <a:spcPct val="115000"/>
              </a:lnSpc>
              <a:spcAft>
                <a:spcPts val="0"/>
              </a:spcAft>
            </a:pPr>
            <a:r>
              <a:rPr lang="en-US" sz="2000" dirty="0" err="1">
                <a:effectLst/>
                <a:latin typeface="Courier New" panose="02070309020205020404" pitchFamily="49" charset="0"/>
                <a:ea typeface="Calibri" panose="020F0502020204030204" pitchFamily="34" charset="0"/>
                <a:cs typeface="Times New Roman" panose="02020603050405020304" pitchFamily="18" charset="0"/>
              </a:rPr>
              <a:t>penentu_pewarisan</a:t>
            </a:r>
            <a:r>
              <a:rPr lang="en-US" sz="2000" dirty="0">
                <a:effectLst/>
                <a:latin typeface="Courier New" panose="02070309020205020404" pitchFamily="49" charset="0"/>
                <a:ea typeface="Calibri" panose="020F0502020204030204" pitchFamily="34" charset="0"/>
                <a:cs typeface="Times New Roman" panose="02020603050405020304" pitchFamily="18" charset="0"/>
              </a:rPr>
              <a:t> nama_kelas_dasar1;</a:t>
            </a:r>
            <a:endParaRPr lang="en-US" sz="2000" dirty="0">
              <a:effectLst/>
              <a:ea typeface="Calibri" panose="020F0502020204030204" pitchFamily="34" charset="0"/>
              <a:cs typeface="Times New Roman" panose="02020603050405020304" pitchFamily="18" charset="0"/>
            </a:endParaRPr>
          </a:p>
          <a:p>
            <a:pPr indent="457200" algn="just">
              <a:lnSpc>
                <a:spcPct val="115000"/>
              </a:lnSpc>
              <a:spcAft>
                <a:spcPts val="0"/>
              </a:spcAft>
            </a:pPr>
            <a:r>
              <a:rPr lang="en-US" sz="2000" dirty="0" err="1">
                <a:effectLst/>
                <a:latin typeface="Courier New" panose="02070309020205020404" pitchFamily="49" charset="0"/>
                <a:ea typeface="Calibri" panose="020F0502020204030204" pitchFamily="34" charset="0"/>
                <a:cs typeface="Times New Roman" panose="02020603050405020304" pitchFamily="18" charset="0"/>
              </a:rPr>
              <a:t>penentu_pewarisan</a:t>
            </a:r>
            <a:r>
              <a:rPr lang="en-US" sz="2000" dirty="0">
                <a:effectLst/>
                <a:latin typeface="Courier New" panose="02070309020205020404" pitchFamily="49" charset="0"/>
                <a:ea typeface="Calibri" panose="020F0502020204030204" pitchFamily="34" charset="0"/>
                <a:cs typeface="Times New Roman" panose="02020603050405020304" pitchFamily="18" charset="0"/>
              </a:rPr>
              <a:t> nama_kelas_dasar2;</a:t>
            </a:r>
            <a:endParaRPr lang="en-US" sz="2000" dirty="0">
              <a:effectLst/>
              <a:ea typeface="Calibri" panose="020F0502020204030204" pitchFamily="34" charset="0"/>
              <a:cs typeface="Times New Roman" panose="02020603050405020304" pitchFamily="18" charset="0"/>
            </a:endParaRPr>
          </a:p>
          <a:p>
            <a:pPr indent="457200" algn="just">
              <a:lnSpc>
                <a:spcPct val="115000"/>
              </a:lnSpc>
              <a:spcAft>
                <a:spcPts val="0"/>
              </a:spcAft>
            </a:pPr>
            <a:r>
              <a:rPr lang="en-US" sz="2000" dirty="0" err="1">
                <a:effectLst/>
                <a:latin typeface="Courier New" panose="02070309020205020404" pitchFamily="49" charset="0"/>
                <a:ea typeface="Calibri" panose="020F0502020204030204" pitchFamily="34" charset="0"/>
                <a:cs typeface="Times New Roman" panose="02020603050405020304" pitchFamily="18" charset="0"/>
              </a:rPr>
              <a:t>penentu_pewarisan</a:t>
            </a:r>
            <a:r>
              <a:rPr lang="en-US" sz="2000" dirty="0">
                <a:effectLst/>
                <a:latin typeface="Courier New" panose="02070309020205020404" pitchFamily="49" charset="0"/>
                <a:ea typeface="Calibri" panose="020F0502020204030204" pitchFamily="34" charset="0"/>
                <a:cs typeface="Times New Roman" panose="02020603050405020304" pitchFamily="18" charset="0"/>
              </a:rPr>
              <a:t> nama_kelas_dasar3;</a:t>
            </a:r>
            <a:endParaRPr lang="en-US" sz="2000" dirty="0">
              <a:effectLst/>
              <a:ea typeface="Calibri" panose="020F0502020204030204" pitchFamily="34" charset="0"/>
              <a:cs typeface="Times New Roman" panose="02020603050405020304" pitchFamily="18" charset="0"/>
            </a:endParaRPr>
          </a:p>
          <a:p>
            <a:pPr algn="just">
              <a:lnSpc>
                <a:spcPct val="115000"/>
              </a:lnSpc>
              <a:spcAft>
                <a:spcPts val="0"/>
              </a:spcAft>
            </a:pPr>
            <a:r>
              <a:rPr lang="en-US" sz="20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a:p>
            <a:pPr algn="just">
              <a:lnSpc>
                <a:spcPct val="115000"/>
              </a:lnSpc>
              <a:spcAft>
                <a:spcPts val="0"/>
              </a:spcAft>
            </a:pPr>
            <a:r>
              <a:rPr lang="en-US" sz="2000" dirty="0">
                <a:effectLst/>
                <a:latin typeface="Courier New" panose="02070309020205020404" pitchFamily="49" charset="0"/>
                <a:ea typeface="Calibri" panose="020F0502020204030204" pitchFamily="34" charset="0"/>
                <a:cs typeface="Times New Roman" panose="02020603050405020304" pitchFamily="18" charset="0"/>
              </a:rPr>
              <a:t>	/*code </a:t>
            </a:r>
            <a:r>
              <a:rPr lang="en-US" sz="2000" dirty="0" err="1">
                <a:effectLst/>
                <a:latin typeface="Courier New" panose="02070309020205020404" pitchFamily="49" charset="0"/>
                <a:ea typeface="Calibri" panose="020F0502020204030204" pitchFamily="34" charset="0"/>
                <a:cs typeface="Times New Roman" panose="02020603050405020304" pitchFamily="18" charset="0"/>
              </a:rPr>
              <a:t>untuk</a:t>
            </a:r>
            <a:r>
              <a:rPr lang="en-US" sz="2000" dirty="0">
                <a:effectLst/>
                <a:latin typeface="Courier New" panose="02070309020205020404" pitchFamily="49" charset="0"/>
                <a:ea typeface="Calibri" panose="020F0502020204030204" pitchFamily="34" charset="0"/>
                <a:cs typeface="Times New Roman" panose="02020603050405020304" pitchFamily="18" charset="0"/>
              </a:rPr>
              <a:t> derived class*/</a:t>
            </a:r>
            <a:endParaRPr lang="en-US" sz="2000" dirty="0">
              <a:effectLst/>
              <a:ea typeface="Calibri" panose="020F0502020204030204" pitchFamily="34" charset="0"/>
              <a:cs typeface="Times New Roman" panose="02020603050405020304" pitchFamily="18" charset="0"/>
            </a:endParaRPr>
          </a:p>
          <a:p>
            <a:pPr algn="just">
              <a:lnSpc>
                <a:spcPct val="115000"/>
              </a:lnSpc>
              <a:spcAft>
                <a:spcPts val="0"/>
              </a:spcAft>
            </a:pPr>
            <a:r>
              <a:rPr lang="en-US" sz="20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464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8564"/>
            <a:ext cx="10972800" cy="799073"/>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smtClean="0">
                <a:latin typeface="Times New Roman" panose="02020603050405020304" pitchFamily="18" charset="0"/>
                <a:cs typeface="Times New Roman" panose="02020603050405020304" pitchFamily="18" charset="0"/>
              </a:rPr>
              <a:t> Multiple Inheritance</a:t>
            </a: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l="30846" t="37148" r="27711" b="11445"/>
          <a:stretch/>
        </p:blipFill>
        <p:spPr>
          <a:xfrm>
            <a:off x="2191870" y="1417637"/>
            <a:ext cx="7263467" cy="4854388"/>
          </a:xfrm>
          <a:prstGeom prst="rect">
            <a:avLst/>
          </a:prstGeom>
        </p:spPr>
      </p:pic>
    </p:spTree>
    <p:extLst>
      <p:ext uri="{BB962C8B-B14F-4D97-AF65-F5344CB8AC3E}">
        <p14:creationId xmlns:p14="http://schemas.microsoft.com/office/powerpoint/2010/main" val="2089632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8564"/>
            <a:ext cx="10972800" cy="799073"/>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smtClean="0">
                <a:latin typeface="Times New Roman" panose="02020603050405020304" pitchFamily="18" charset="0"/>
                <a:cs typeface="Times New Roman" panose="02020603050405020304" pitchFamily="18" charset="0"/>
              </a:rPr>
              <a:t> Multiple Inheritance</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62318" y="1519517"/>
            <a:ext cx="3911648"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Output yang </a:t>
            </a:r>
            <a:r>
              <a:rPr lang="en-US" sz="2800" b="1" dirty="0" err="1" smtClean="0">
                <a:latin typeface="Times New Roman" panose="02020603050405020304" pitchFamily="18" charset="0"/>
                <a:cs typeface="Times New Roman" panose="02020603050405020304" pitchFamily="18" charset="0"/>
              </a:rPr>
              <a:t>dihasilkan</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a:srcRect t="8735" r="78757" b="76506"/>
          <a:stretch/>
        </p:blipFill>
        <p:spPr bwMode="auto">
          <a:xfrm>
            <a:off x="1292878" y="2125201"/>
            <a:ext cx="4596409" cy="21240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227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5458"/>
            <a:ext cx="10972800" cy="772179"/>
          </a:xfrm>
        </p:spPr>
        <p:txBody>
          <a:bodyPr/>
          <a:lstStyle/>
          <a:p>
            <a:r>
              <a:rPr lang="en-US" b="1" dirty="0" err="1" smtClean="0">
                <a:latin typeface="Times New Roman" panose="02020603050405020304" pitchFamily="18" charset="0"/>
                <a:cs typeface="Times New Roman" panose="02020603050405020304" pitchFamily="18" charset="0"/>
              </a:rPr>
              <a:t>Jenis</a:t>
            </a:r>
            <a:r>
              <a:rPr lang="en-US" b="1" dirty="0" smtClean="0">
                <a:latin typeface="Times New Roman" panose="02020603050405020304" pitchFamily="18" charset="0"/>
                <a:cs typeface="Times New Roman" panose="02020603050405020304" pitchFamily="18" charset="0"/>
              </a:rPr>
              <a:t> – </a:t>
            </a:r>
            <a:r>
              <a:rPr lang="en-US" b="1" dirty="0" err="1" smtClean="0">
                <a:latin typeface="Times New Roman" panose="02020603050405020304" pitchFamily="18" charset="0"/>
                <a:cs typeface="Times New Roman" panose="02020603050405020304" pitchFamily="18" charset="0"/>
              </a:rPr>
              <a:t>jenis</a:t>
            </a:r>
            <a:r>
              <a:rPr lang="en-US" b="1" dirty="0" smtClean="0">
                <a:latin typeface="Times New Roman" panose="02020603050405020304" pitchFamily="18" charset="0"/>
                <a:cs typeface="Times New Roman" panose="02020603050405020304" pitchFamily="18" charset="0"/>
              </a:rPr>
              <a:t> Inheritance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lvl="0" indent="0" algn="just">
              <a:buNone/>
            </a:pPr>
            <a:r>
              <a:rPr lang="id-ID" b="1" dirty="0">
                <a:latin typeface="Times New Roman" panose="02020603050405020304" pitchFamily="18" charset="0"/>
                <a:cs typeface="Times New Roman" panose="02020603050405020304" pitchFamily="18" charset="0"/>
              </a:rPr>
              <a:t>Virtual multiple inheritance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Virtual multiple inheritance </a:t>
            </a:r>
            <a:r>
              <a:rPr lang="en-US" dirty="0" err="1">
                <a:latin typeface="Times New Roman" panose="02020603050405020304" pitchFamily="18" charset="0"/>
                <a:cs typeface="Times New Roman" panose="02020603050405020304" pitchFamily="18" charset="0"/>
              </a:rPr>
              <a:t>merupakan</a:t>
            </a:r>
            <a:r>
              <a:rPr lang="id-ID" dirty="0">
                <a:latin typeface="Times New Roman" panose="02020603050405020304" pitchFamily="18" charset="0"/>
                <a:cs typeface="Times New Roman" panose="02020603050405020304" pitchFamily="18" charset="0"/>
              </a:rPr>
              <a:t> pewarisan yang mana kelas dasarnya lebih dari satu dan beberapa di antara kelas dasar tersebut merupakan kelas turunan dari kelas dasar yang sama. Mekanisme pewarisan sifat suatu kelas dasar kepada kelas turunan sama dengan pewarisan yang lain.:</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388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5458"/>
            <a:ext cx="10972800" cy="772179"/>
          </a:xfrm>
        </p:spPr>
        <p:txBody>
          <a:bodyPr/>
          <a:lstStyle/>
          <a:p>
            <a:r>
              <a:rPr lang="en-US" b="1" dirty="0" smtClean="0">
                <a:latin typeface="Times New Roman" panose="02020603050405020304" pitchFamily="18" charset="0"/>
                <a:cs typeface="Times New Roman" panose="02020603050405020304" pitchFamily="18" charset="0"/>
              </a:rPr>
              <a:t>Virtual Multiple Inheritance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lvl="0" indent="0" algn="just">
              <a:buNone/>
            </a:pPr>
            <a:r>
              <a:rPr lang="en-US" b="1" dirty="0" err="1" smtClean="0">
                <a:latin typeface="Times New Roman" panose="02020603050405020304" pitchFamily="18" charset="0"/>
                <a:cs typeface="Times New Roman" panose="02020603050405020304" pitchFamily="18" charset="0"/>
              </a:rPr>
              <a:t>Deklarasi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Penulisan</a:t>
            </a:r>
            <a:r>
              <a:rPr lang="en-US" b="1" dirty="0" smtClean="0">
                <a:latin typeface="Times New Roman" panose="02020603050405020304" pitchFamily="18" charset="0"/>
                <a:cs typeface="Times New Roman" panose="02020603050405020304" pitchFamily="18" charset="0"/>
              </a:rPr>
              <a:t> Virtual Multiple Inheritance </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35600" t="39962" r="47761" b="33376"/>
          <a:stretch/>
        </p:blipFill>
        <p:spPr>
          <a:xfrm>
            <a:off x="3630706" y="2447365"/>
            <a:ext cx="3348703" cy="2891117"/>
          </a:xfrm>
          <a:prstGeom prst="rect">
            <a:avLst/>
          </a:prstGeom>
        </p:spPr>
      </p:pic>
    </p:spTree>
    <p:extLst>
      <p:ext uri="{BB962C8B-B14F-4D97-AF65-F5344CB8AC3E}">
        <p14:creationId xmlns:p14="http://schemas.microsoft.com/office/powerpoint/2010/main" val="83438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5458"/>
            <a:ext cx="10972800" cy="772179"/>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Virtual Multiple Inheritance </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35379" t="36842" r="38047" b="20672"/>
          <a:stretch/>
        </p:blipFill>
        <p:spPr>
          <a:xfrm>
            <a:off x="206188" y="1586752"/>
            <a:ext cx="5369796" cy="4625789"/>
          </a:xfrm>
          <a:prstGeom prst="rect">
            <a:avLst/>
          </a:prstGeom>
        </p:spPr>
      </p:pic>
      <p:pic>
        <p:nvPicPr>
          <p:cNvPr id="6" name="Picture 5"/>
          <p:cNvPicPr>
            <a:picLocks noChangeAspect="1"/>
          </p:cNvPicPr>
          <p:nvPr/>
        </p:nvPicPr>
        <p:blipFill rotWithShape="1">
          <a:blip r:embed="rId3"/>
          <a:srcRect l="34222" t="34783" r="29088" b="30499"/>
          <a:stretch/>
        </p:blipFill>
        <p:spPr>
          <a:xfrm>
            <a:off x="5575984" y="1586752"/>
            <a:ext cx="6435274" cy="3281084"/>
          </a:xfrm>
          <a:prstGeom prst="rect">
            <a:avLst/>
          </a:prstGeom>
        </p:spPr>
      </p:pic>
    </p:spTree>
    <p:extLst>
      <p:ext uri="{BB962C8B-B14F-4D97-AF65-F5344CB8AC3E}">
        <p14:creationId xmlns:p14="http://schemas.microsoft.com/office/powerpoint/2010/main" val="264175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5458"/>
            <a:ext cx="10972800" cy="772179"/>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Virtual Multiple Inheritance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600202"/>
            <a:ext cx="6234953" cy="699245"/>
          </a:xfrm>
        </p:spPr>
        <p:txBody>
          <a:bodyPr/>
          <a:lstStyle/>
          <a:p>
            <a:pPr algn="just"/>
            <a:r>
              <a:rPr lang="en-US" b="1" dirty="0" smtClean="0">
                <a:latin typeface="Times New Roman" panose="02020603050405020304" pitchFamily="18" charset="0"/>
                <a:cs typeface="Times New Roman" panose="02020603050405020304" pitchFamily="18" charset="0"/>
              </a:rPr>
              <a:t>Output yang </a:t>
            </a:r>
            <a:r>
              <a:rPr lang="en-US" b="1" dirty="0" err="1" smtClean="0">
                <a:latin typeface="Times New Roman" panose="02020603050405020304" pitchFamily="18" charset="0"/>
                <a:cs typeface="Times New Roman" panose="02020603050405020304" pitchFamily="18" charset="0"/>
              </a:rPr>
              <a:t>dihasilkan</a:t>
            </a:r>
            <a:endParaRPr lang="en-US" b="1" dirty="0">
              <a:latin typeface="Times New Roman" panose="02020603050405020304" pitchFamily="18" charset="0"/>
              <a:cs typeface="Times New Roman" panose="02020603050405020304" pitchFamily="18" charset="0"/>
            </a:endParaRPr>
          </a:p>
        </p:txBody>
      </p:sp>
      <p:pic>
        <p:nvPicPr>
          <p:cNvPr id="7" name="Picture 6"/>
          <p:cNvPicPr/>
          <p:nvPr/>
        </p:nvPicPr>
        <p:blipFill rotWithShape="1">
          <a:blip r:embed="rId2"/>
          <a:srcRect t="8735" r="41283" b="67169"/>
          <a:stretch/>
        </p:blipFill>
        <p:spPr bwMode="auto">
          <a:xfrm>
            <a:off x="1123464" y="2482012"/>
            <a:ext cx="8343636" cy="2278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404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2012"/>
            <a:ext cx="10972800" cy="785626"/>
          </a:xfrm>
        </p:spPr>
        <p:txBody>
          <a:bodyPr/>
          <a:lstStyle/>
          <a:p>
            <a:r>
              <a:rPr lang="en-US" sz="3200" b="1" dirty="0" smtClean="0">
                <a:latin typeface="Times New Roman" panose="02020603050405020304" pitchFamily="18" charset="0"/>
                <a:cs typeface="Times New Roman" panose="02020603050405020304" pitchFamily="18" charset="0"/>
              </a:rPr>
              <a:t>constructor </a:t>
            </a:r>
            <a:r>
              <a:rPr lang="en-US" sz="3200" b="1" dirty="0" err="1">
                <a:latin typeface="Times New Roman" panose="02020603050405020304" pitchFamily="18" charset="0"/>
                <a:cs typeface="Times New Roman" panose="02020603050405020304" pitchFamily="18" charset="0"/>
              </a:rPr>
              <a:t>pada</a:t>
            </a:r>
            <a:r>
              <a:rPr lang="en-US" sz="3200" b="1" dirty="0">
                <a:latin typeface="Times New Roman" panose="02020603050405020304" pitchFamily="18" charset="0"/>
                <a:cs typeface="Times New Roman" panose="02020603050405020304" pitchFamily="18" charset="0"/>
              </a:rPr>
              <a:t> proses </a:t>
            </a:r>
            <a:r>
              <a:rPr lang="en-US" sz="3200" b="1" dirty="0" err="1">
                <a:latin typeface="Times New Roman" panose="02020603050405020304" pitchFamily="18" charset="0"/>
                <a:cs typeface="Times New Roman" panose="02020603050405020304" pitchFamily="18" charset="0"/>
              </a:rPr>
              <a:t>penurunan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kelas</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31538" t="38940" r="52614" b="44852"/>
          <a:stretch/>
        </p:blipFill>
        <p:spPr>
          <a:xfrm>
            <a:off x="1196790" y="2061010"/>
            <a:ext cx="3079376" cy="1696881"/>
          </a:xfrm>
          <a:prstGeom prst="rect">
            <a:avLst/>
          </a:prstGeom>
        </p:spPr>
      </p:pic>
      <p:sp>
        <p:nvSpPr>
          <p:cNvPr id="5" name="TextBox 4"/>
          <p:cNvSpPr txBox="1"/>
          <p:nvPr/>
        </p:nvSpPr>
        <p:spPr>
          <a:xfrm>
            <a:off x="1089212" y="1600331"/>
            <a:ext cx="5623975" cy="369332"/>
          </a:xfrm>
          <a:prstGeom prst="rect">
            <a:avLst/>
          </a:prstGeom>
          <a:noFill/>
        </p:spPr>
        <p:txBody>
          <a:bodyPr wrap="none" rtlCol="0">
            <a:spAutoFit/>
          </a:bodyPr>
          <a:lstStyle/>
          <a:p>
            <a:r>
              <a:rPr lang="en-US" dirty="0" err="1"/>
              <a:t>Penulisan</a:t>
            </a:r>
            <a:r>
              <a:rPr lang="en-US" dirty="0"/>
              <a:t> </a:t>
            </a:r>
            <a:r>
              <a:rPr lang="en-US" dirty="0" err="1"/>
              <a:t>umum</a:t>
            </a:r>
            <a:r>
              <a:rPr lang="en-US" dirty="0"/>
              <a:t> </a:t>
            </a:r>
            <a:r>
              <a:rPr lang="en-US" dirty="0" err="1"/>
              <a:t>pada</a:t>
            </a:r>
            <a:r>
              <a:rPr lang="en-US" dirty="0"/>
              <a:t> </a:t>
            </a:r>
            <a:r>
              <a:rPr lang="en-US" dirty="0" err="1"/>
              <a:t>pembuatan</a:t>
            </a:r>
            <a:r>
              <a:rPr lang="en-US" dirty="0"/>
              <a:t> constructor </a:t>
            </a:r>
            <a:r>
              <a:rPr lang="en-US" dirty="0" err="1"/>
              <a:t>pada</a:t>
            </a:r>
            <a:r>
              <a:rPr lang="en-US" dirty="0"/>
              <a:t> </a:t>
            </a:r>
            <a:r>
              <a:rPr lang="en-US" dirty="0" err="1"/>
              <a:t>kelas</a:t>
            </a:r>
            <a:r>
              <a:rPr lang="en-US" dirty="0"/>
              <a:t> </a:t>
            </a:r>
          </a:p>
        </p:txBody>
      </p:sp>
      <p:sp>
        <p:nvSpPr>
          <p:cNvPr id="6" name="Rectangle 5"/>
          <p:cNvSpPr/>
          <p:nvPr/>
        </p:nvSpPr>
        <p:spPr>
          <a:xfrm>
            <a:off x="1089212" y="3849238"/>
            <a:ext cx="5929828" cy="410882"/>
          </a:xfrm>
          <a:prstGeom prst="rect">
            <a:avLst/>
          </a:prstGeom>
        </p:spPr>
        <p:txBody>
          <a:bodyPr wrap="none">
            <a:spAutoFit/>
          </a:bodyPr>
          <a:lstStyle/>
          <a:p>
            <a:pPr algn="just">
              <a:lnSpc>
                <a:spcPct val="115000"/>
              </a:lnSpc>
              <a:spcAft>
                <a:spcPts val="1000"/>
              </a:spcAft>
            </a:pPr>
            <a:r>
              <a:rPr lang="en-US" dirty="0" err="1" smtClean="0">
                <a:effectLst/>
                <a:latin typeface="Arial" panose="020B0604020202020204" pitchFamily="34" charset="0"/>
                <a:ea typeface="Calibri" panose="020F0502020204030204" pitchFamily="34" charset="0"/>
                <a:cs typeface="Times New Roman" panose="02020603050405020304" pitchFamily="18" charset="0"/>
              </a:rPr>
              <a:t>bentuk</a:t>
            </a:r>
            <a:r>
              <a:rPr lang="en-US" dirty="0" smtClean="0">
                <a:effectLst/>
                <a:latin typeface="Arial" panose="020B0604020202020204" pitchFamily="34" charset="0"/>
                <a:ea typeface="Calibri" panose="020F0502020204030204" pitchFamily="34" charset="0"/>
                <a:cs typeface="Times New Roman" panose="02020603050405020304" pitchFamily="18" charset="0"/>
              </a:rPr>
              <a:t> </a:t>
            </a:r>
            <a:r>
              <a:rPr lang="en-US" dirty="0" err="1" smtClean="0">
                <a:effectLst/>
                <a:latin typeface="Arial" panose="020B0604020202020204" pitchFamily="34" charset="0"/>
                <a:ea typeface="Calibri" panose="020F0502020204030204" pitchFamily="34" charset="0"/>
                <a:cs typeface="Times New Roman" panose="02020603050405020304" pitchFamily="18" charset="0"/>
              </a:rPr>
              <a:t>umum</a:t>
            </a:r>
            <a:r>
              <a:rPr lang="en-US" dirty="0" smtClean="0">
                <a:effectLst/>
                <a:latin typeface="Arial" panose="020B0604020202020204" pitchFamily="34" charset="0"/>
                <a:ea typeface="Calibri" panose="020F0502020204030204" pitchFamily="34" charset="0"/>
                <a:cs typeface="Times New Roman" panose="02020603050405020304" pitchFamily="18" charset="0"/>
              </a:rPr>
              <a:t> </a:t>
            </a:r>
            <a:r>
              <a:rPr lang="en-US" dirty="0" err="1" smtClean="0">
                <a:effectLst/>
                <a:latin typeface="Arial" panose="020B0604020202020204" pitchFamily="34" charset="0"/>
                <a:ea typeface="Calibri" panose="020F0502020204030204" pitchFamily="34" charset="0"/>
                <a:cs typeface="Times New Roman" panose="02020603050405020304" pitchFamily="18" charset="0"/>
              </a:rPr>
              <a:t>penulisan</a:t>
            </a:r>
            <a:r>
              <a:rPr lang="en-US" dirty="0" smtClean="0">
                <a:effectLst/>
                <a:latin typeface="Arial" panose="020B0604020202020204" pitchFamily="34" charset="0"/>
                <a:ea typeface="Calibri" panose="020F0502020204030204" pitchFamily="34" charset="0"/>
                <a:cs typeface="Times New Roman" panose="02020603050405020304" pitchFamily="18" charset="0"/>
              </a:rPr>
              <a:t> constructor </a:t>
            </a:r>
            <a:r>
              <a:rPr lang="en-US" dirty="0" err="1" smtClean="0">
                <a:effectLst/>
                <a:latin typeface="Arial" panose="020B0604020202020204" pitchFamily="34" charset="0"/>
                <a:ea typeface="Calibri" panose="020F0502020204030204" pitchFamily="34" charset="0"/>
                <a:cs typeface="Times New Roman" panose="02020603050405020304" pitchFamily="18" charset="0"/>
              </a:rPr>
              <a:t>pada</a:t>
            </a:r>
            <a:r>
              <a:rPr lang="en-US" dirty="0" smtClean="0">
                <a:effectLst/>
                <a:latin typeface="Arial" panose="020B0604020202020204" pitchFamily="34" charset="0"/>
                <a:ea typeface="Calibri" panose="020F0502020204030204" pitchFamily="34" charset="0"/>
                <a:cs typeface="Times New Roman" panose="02020603050405020304" pitchFamily="18" charset="0"/>
              </a:rPr>
              <a:t> </a:t>
            </a:r>
            <a:r>
              <a:rPr lang="en-US" dirty="0" err="1" smtClean="0">
                <a:effectLst/>
                <a:latin typeface="Arial" panose="020B0604020202020204" pitchFamily="34" charset="0"/>
                <a:ea typeface="Calibri" panose="020F0502020204030204" pitchFamily="34" charset="0"/>
                <a:cs typeface="Times New Roman" panose="02020603050405020304" pitchFamily="18" charset="0"/>
              </a:rPr>
              <a:t>kelas</a:t>
            </a:r>
            <a:r>
              <a:rPr lang="en-US" dirty="0" smtClean="0">
                <a:effectLst/>
                <a:latin typeface="Arial" panose="020B0604020202020204" pitchFamily="34" charset="0"/>
                <a:ea typeface="Calibri" panose="020F0502020204030204" pitchFamily="34" charset="0"/>
                <a:cs typeface="Times New Roman" panose="02020603050405020304" pitchFamily="18" charset="0"/>
              </a:rPr>
              <a:t> </a:t>
            </a:r>
            <a:r>
              <a:rPr lang="en-US" dirty="0" err="1" smtClean="0">
                <a:effectLst/>
                <a:latin typeface="Arial" panose="020B0604020202020204" pitchFamily="34" charset="0"/>
                <a:ea typeface="Calibri" panose="020F0502020204030204" pitchFamily="34" charset="0"/>
                <a:cs typeface="Times New Roman" panose="02020603050405020304" pitchFamily="18" charset="0"/>
              </a:rPr>
              <a:t>turunan</a:t>
            </a:r>
            <a:r>
              <a:rPr lang="en-US"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3"/>
          <a:srcRect l="31569" t="53069" r="39079" b="26598"/>
          <a:stretch/>
        </p:blipFill>
        <p:spPr>
          <a:xfrm>
            <a:off x="1196790" y="4212078"/>
            <a:ext cx="5297976" cy="1977413"/>
          </a:xfrm>
          <a:prstGeom prst="rect">
            <a:avLst/>
          </a:prstGeom>
        </p:spPr>
      </p:pic>
    </p:spTree>
    <p:extLst>
      <p:ext uri="{BB962C8B-B14F-4D97-AF65-F5344CB8AC3E}">
        <p14:creationId xmlns:p14="http://schemas.microsoft.com/office/powerpoint/2010/main" val="190661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788988"/>
          </a:xfrm>
        </p:spPr>
        <p:txBody>
          <a:bodyPr/>
          <a:lstStyle/>
          <a:p>
            <a:r>
              <a:rPr lang="en-US" b="1" dirty="0" err="1" smtClean="0">
                <a:latin typeface="Times New Roman" panose="02020603050405020304" pitchFamily="18" charset="0"/>
                <a:cs typeface="Times New Roman" panose="02020603050405020304" pitchFamily="18" charset="0"/>
              </a:rPr>
              <a:t>Pencapaian</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err="1" smtClean="0">
                <a:latin typeface="Times New Roman" panose="02020603050405020304" pitchFamily="18" charset="0"/>
                <a:cs typeface="Times New Roman" panose="02020603050405020304" pitchFamily="18" charset="0"/>
              </a:rPr>
              <a:t>Mahasiswa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dapat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menjelaskan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konsep</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a:t>
            </a:r>
            <a:r>
              <a:rPr lang="en-US" dirty="0" err="1" smtClean="0">
                <a:latin typeface="Times New Roman" panose="02020603050405020304" pitchFamily="18" charset="0"/>
                <a:cs typeface="Times New Roman" panose="02020603050405020304" pitchFamily="18" charset="0"/>
              </a:rPr>
              <a:t>nkapsulasi</a:t>
            </a:r>
            <a:endParaRPr lang="en-US" dirty="0" smtClean="0">
              <a:latin typeface="Times New Roman" panose="02020603050405020304" pitchFamily="18" charset="0"/>
              <a:cs typeface="Times New Roman" panose="02020603050405020304" pitchFamily="18" charset="0"/>
            </a:endParaRPr>
          </a:p>
          <a:p>
            <a:pPr algn="just"/>
            <a:r>
              <a:rPr lang="en-US" dirty="0" err="1" smtClean="0">
                <a:latin typeface="Times New Roman" panose="02020603050405020304" pitchFamily="18" charset="0"/>
                <a:cs typeface="Times New Roman" panose="02020603050405020304" pitchFamily="18" charset="0"/>
              </a:rPr>
              <a:t>Mahasiswa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dapat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menjelaskan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konsep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polimorfisme</a:t>
            </a:r>
            <a:r>
              <a:rPr lang="en-US" dirty="0" smtClean="0">
                <a:latin typeface="Times New Roman" panose="02020603050405020304" pitchFamily="18" charset="0"/>
                <a:cs typeface="Times New Roman" panose="02020603050405020304" pitchFamily="18" charset="0"/>
              </a:rPr>
              <a:t> </a:t>
            </a:r>
          </a:p>
          <a:p>
            <a:pPr algn="just"/>
            <a:r>
              <a:rPr lang="en-US" dirty="0" err="1" smtClean="0">
                <a:latin typeface="Times New Roman" panose="02020603050405020304" pitchFamily="18" charset="0"/>
                <a:cs typeface="Times New Roman" panose="02020603050405020304" pitchFamily="18" charset="0"/>
              </a:rPr>
              <a:t>Mahasiswa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dapat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menjelaskan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konsep</a:t>
            </a:r>
            <a:r>
              <a:rPr lang="en-US" dirty="0" smtClean="0">
                <a:latin typeface="Times New Roman" panose="02020603050405020304" pitchFamily="18" charset="0"/>
                <a:cs typeface="Times New Roman" panose="02020603050405020304" pitchFamily="18" charset="0"/>
              </a:rPr>
              <a:t> inheritance </a:t>
            </a:r>
          </a:p>
          <a:p>
            <a:pPr algn="just"/>
            <a:r>
              <a:rPr lang="en-US" dirty="0" err="1" smtClean="0">
                <a:latin typeface="Times New Roman" panose="02020603050405020304" pitchFamily="18" charset="0"/>
                <a:cs typeface="Times New Roman" panose="02020603050405020304" pitchFamily="18" charset="0"/>
              </a:rPr>
              <a:t>Mahasiswa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dapat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menerapkan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pada</a:t>
            </a:r>
            <a:r>
              <a:rPr lang="en-US" dirty="0" smtClean="0">
                <a:latin typeface="Times New Roman" panose="02020603050405020304" pitchFamily="18" charset="0"/>
                <a:cs typeface="Times New Roman" panose="02020603050405020304" pitchFamily="18" charset="0"/>
              </a:rPr>
              <a:t> program </a:t>
            </a:r>
            <a:r>
              <a:rPr lang="en-US" dirty="0" err="1" smtClean="0">
                <a:latin typeface="Times New Roman" panose="02020603050405020304" pitchFamily="18" charset="0"/>
                <a:cs typeface="Times New Roman" panose="02020603050405020304" pitchFamily="18" charset="0"/>
              </a:rPr>
              <a:t>sederhana</a:t>
            </a:r>
            <a:r>
              <a:rPr lang="en-US" dirty="0" smtClean="0">
                <a:latin typeface="Times New Roman" panose="02020603050405020304" pitchFamily="18" charset="0"/>
                <a:cs typeface="Times New Roman" panose="02020603050405020304" pitchFamily="18" charset="0"/>
              </a:rPr>
              <a:t> C++</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76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4776"/>
            <a:ext cx="10972800" cy="852862"/>
          </a:xfrm>
        </p:spPr>
        <p:txBody>
          <a:bodyPr/>
          <a:lstStyle/>
          <a:p>
            <a:r>
              <a:rPr lang="en-US" b="1" dirty="0" err="1">
                <a:latin typeface="Times New Roman" panose="02020603050405020304" pitchFamily="18" charset="0"/>
                <a:cs typeface="Times New Roman" panose="02020603050405020304" pitchFamily="18" charset="0"/>
              </a:rPr>
              <a:t>Contoh</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program </a:t>
            </a:r>
            <a:r>
              <a:rPr lang="en-US" b="1" dirty="0" err="1" smtClean="0">
                <a:latin typeface="Times New Roman" panose="02020603050405020304" pitchFamily="18" charset="0"/>
                <a:cs typeface="Times New Roman" panose="02020603050405020304" pitchFamily="18" charset="0"/>
              </a:rPr>
              <a:t>dengan</a:t>
            </a:r>
            <a:r>
              <a:rPr lang="en-US" b="1" dirty="0" smtClean="0">
                <a:latin typeface="Times New Roman" panose="02020603050405020304" pitchFamily="18" charset="0"/>
                <a:cs typeface="Times New Roman" panose="02020603050405020304" pitchFamily="18" charset="0"/>
              </a:rPr>
              <a:t> constructor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31674" t="32928" r="36288" b="11829"/>
          <a:stretch/>
        </p:blipFill>
        <p:spPr>
          <a:xfrm>
            <a:off x="363069" y="1640541"/>
            <a:ext cx="5037046" cy="4679577"/>
          </a:xfrm>
          <a:prstGeom prst="rect">
            <a:avLst/>
          </a:prstGeom>
        </p:spPr>
      </p:pic>
      <p:pic>
        <p:nvPicPr>
          <p:cNvPr id="5" name="Picture 4"/>
          <p:cNvPicPr>
            <a:picLocks noChangeAspect="1"/>
          </p:cNvPicPr>
          <p:nvPr/>
        </p:nvPicPr>
        <p:blipFill rotWithShape="1">
          <a:blip r:embed="rId3"/>
          <a:srcRect l="31570" t="36381" r="36185" b="28133"/>
          <a:stretch/>
        </p:blipFill>
        <p:spPr>
          <a:xfrm>
            <a:off x="5400115" y="1640541"/>
            <a:ext cx="6644735" cy="3939988"/>
          </a:xfrm>
          <a:prstGeom prst="rect">
            <a:avLst/>
          </a:prstGeom>
        </p:spPr>
      </p:pic>
    </p:spTree>
    <p:extLst>
      <p:ext uri="{BB962C8B-B14F-4D97-AF65-F5344CB8AC3E}">
        <p14:creationId xmlns:p14="http://schemas.microsoft.com/office/powerpoint/2010/main" val="1020740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5458"/>
            <a:ext cx="10972800" cy="772179"/>
          </a:xfrm>
        </p:spPr>
        <p:txBody>
          <a:bodyPr/>
          <a:lstStyle/>
          <a:p>
            <a:r>
              <a:rPr lang="en-US" b="1" dirty="0" err="1">
                <a:latin typeface="Times New Roman" panose="02020603050405020304" pitchFamily="18" charset="0"/>
                <a:cs typeface="Times New Roman" panose="02020603050405020304" pitchFamily="18" charset="0"/>
              </a:rPr>
              <a:t>Contoh</a:t>
            </a:r>
            <a:r>
              <a:rPr lang="en-US" b="1" dirty="0">
                <a:latin typeface="Times New Roman" panose="02020603050405020304" pitchFamily="18" charset="0"/>
                <a:cs typeface="Times New Roman" panose="02020603050405020304" pitchFamily="18" charset="0"/>
              </a:rPr>
              <a:t> program </a:t>
            </a:r>
            <a:r>
              <a:rPr lang="en-US" b="1" dirty="0" err="1">
                <a:latin typeface="Times New Roman" panose="02020603050405020304" pitchFamily="18" charset="0"/>
                <a:cs typeface="Times New Roman" panose="02020603050405020304" pitchFamily="18" charset="0"/>
              </a:rPr>
              <a:t>dengan</a:t>
            </a:r>
            <a:r>
              <a:rPr lang="en-US" b="1" dirty="0">
                <a:latin typeface="Times New Roman" panose="02020603050405020304" pitchFamily="18" charset="0"/>
                <a:cs typeface="Times New Roman" panose="02020603050405020304" pitchFamily="18" charset="0"/>
              </a:rPr>
              <a:t> constructor </a:t>
            </a:r>
            <a:endParaRPr lang="en-US" dirty="0"/>
          </a:p>
        </p:txBody>
      </p:sp>
      <p:sp>
        <p:nvSpPr>
          <p:cNvPr id="3" name="Content Placeholder 2"/>
          <p:cNvSpPr>
            <a:spLocks noGrp="1"/>
          </p:cNvSpPr>
          <p:nvPr>
            <p:ph idx="1"/>
          </p:nvPr>
        </p:nvSpPr>
        <p:spPr>
          <a:xfrm>
            <a:off x="609600" y="1573307"/>
            <a:ext cx="10972800" cy="4525963"/>
          </a:xfrm>
        </p:spPr>
        <p:txBody>
          <a:bodyPr/>
          <a:lstStyle/>
          <a:p>
            <a:r>
              <a:rPr lang="en-US" dirty="0" smtClean="0">
                <a:latin typeface="Times New Roman" panose="02020603050405020304" pitchFamily="18" charset="0"/>
                <a:cs typeface="Times New Roman" panose="02020603050405020304" pitchFamily="18" charset="0"/>
              </a:rPr>
              <a:t>Output yang </a:t>
            </a:r>
            <a:r>
              <a:rPr lang="en-US" dirty="0" err="1" smtClean="0">
                <a:latin typeface="Times New Roman" panose="02020603050405020304" pitchFamily="18" charset="0"/>
                <a:cs typeface="Times New Roman" panose="02020603050405020304" pitchFamily="18" charset="0"/>
              </a:rPr>
              <a:t>dihasilkan</a:t>
            </a:r>
            <a:endParaRPr lang="en-US" dirty="0">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2"/>
          <a:srcRect t="9337" r="68337" b="71386"/>
          <a:stretch/>
        </p:blipFill>
        <p:spPr bwMode="auto">
          <a:xfrm>
            <a:off x="1069638" y="2393296"/>
            <a:ext cx="5510765" cy="22324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6459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8564"/>
            <a:ext cx="10972800" cy="799073"/>
          </a:xfrm>
        </p:spPr>
        <p:txBody>
          <a:bodyPr/>
          <a:lstStyle/>
          <a:p>
            <a:pPr lvl="0"/>
            <a:r>
              <a:rPr lang="id-ID" b="1" dirty="0">
                <a:latin typeface="Times New Roman" panose="02020603050405020304" pitchFamily="18" charset="0"/>
                <a:cs typeface="Times New Roman" panose="02020603050405020304" pitchFamily="18" charset="0"/>
              </a:rPr>
              <a:t>Enkapsulasi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err="1" smtClean="0">
                <a:latin typeface="Times New Roman" panose="02020603050405020304" pitchFamily="18" charset="0"/>
                <a:cs typeface="Times New Roman" panose="02020603050405020304" pitchFamily="18" charset="0"/>
              </a:rPr>
              <a:t>Enkapsulasi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adalah</a:t>
            </a:r>
            <a:r>
              <a:rPr lang="en-US" dirty="0">
                <a:latin typeface="Times New Roman" panose="02020603050405020304" pitchFamily="18" charset="0"/>
                <a:cs typeface="Times New Roman" panose="02020603050405020304" pitchFamily="18" charset="0"/>
              </a:rPr>
              <a:t> proses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menyembunyikan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suatu</a:t>
            </a:r>
            <a:r>
              <a:rPr lang="en-US" dirty="0">
                <a:latin typeface="Times New Roman" panose="02020603050405020304" pitchFamily="18" charset="0"/>
                <a:cs typeface="Times New Roman" panose="02020603050405020304" pitchFamily="18" charset="0"/>
              </a:rPr>
              <a:t> class program, </a:t>
            </a:r>
            <a:r>
              <a:rPr lang="en-US" dirty="0" err="1">
                <a:latin typeface="Times New Roman" panose="02020603050405020304" pitchFamily="18" charset="0"/>
                <a:cs typeface="Times New Roman" panose="02020603050405020304" pitchFamily="18" charset="0"/>
              </a:rPr>
              <a:t>enkapsulasi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melindungi</a:t>
            </a:r>
            <a:r>
              <a:rPr lang="en-US" dirty="0">
                <a:latin typeface="Times New Roman" panose="02020603050405020304" pitchFamily="18" charset="0"/>
                <a:cs typeface="Times New Roman" panose="02020603050405020304" pitchFamily="18" charset="0"/>
              </a:rPr>
              <a:t> program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intervensi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program lain yang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mempengaruhinya</a:t>
            </a:r>
            <a:r>
              <a:rPr lang="en-US" dirty="0">
                <a:latin typeface="Times New Roman" panose="02020603050405020304" pitchFamily="18" charset="0"/>
                <a:cs typeface="Times New Roman" panose="02020603050405020304" pitchFamily="18" charset="0"/>
              </a:rPr>
              <a:t>. Hal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sangat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membantu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menjaga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keutuhan</a:t>
            </a:r>
            <a:r>
              <a:rPr lang="en-US" dirty="0">
                <a:latin typeface="Times New Roman" panose="02020603050405020304" pitchFamily="18" charset="0"/>
                <a:cs typeface="Times New Roman" panose="02020603050405020304" pitchFamily="18" charset="0"/>
              </a:rPr>
              <a:t> program.</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97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1670"/>
            <a:ext cx="10972800" cy="825967"/>
          </a:xfrm>
        </p:spPr>
        <p:txBody>
          <a:bodyPr/>
          <a:lstStyle/>
          <a:p>
            <a:r>
              <a:rPr lang="en-US" b="1" dirty="0" err="1" smtClean="0">
                <a:latin typeface="Times New Roman" panose="02020603050405020304" pitchFamily="18" charset="0"/>
                <a:cs typeface="Times New Roman" panose="02020603050405020304" pitchFamily="18" charset="0"/>
              </a:rPr>
              <a:t>Sifat</a:t>
            </a:r>
            <a:r>
              <a:rPr lang="en-US" b="1" dirty="0" smtClean="0">
                <a:latin typeface="Times New Roman" panose="02020603050405020304" pitchFamily="18" charset="0"/>
                <a:cs typeface="Times New Roman" panose="02020603050405020304" pitchFamily="18" charset="0"/>
              </a:rPr>
              <a:t> – </a:t>
            </a:r>
            <a:r>
              <a:rPr lang="en-US" b="1" dirty="0" err="1" smtClean="0">
                <a:latin typeface="Times New Roman" panose="02020603050405020304" pitchFamily="18" charset="0"/>
                <a:cs typeface="Times New Roman" panose="02020603050405020304" pitchFamily="18" charset="0"/>
              </a:rPr>
              <a:t>sifat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Enkapsulasi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lgn="just"/>
            <a:r>
              <a:rPr lang="en-US" b="1" dirty="0">
                <a:latin typeface="Times New Roman" panose="02020603050405020304" pitchFamily="18" charset="0"/>
                <a:cs typeface="Times New Roman" panose="02020603050405020304" pitchFamily="18" charset="0"/>
              </a:rPr>
              <a:t>Private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artinya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semua</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berada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private </a:t>
            </a:r>
            <a:r>
              <a:rPr lang="en-US" dirty="0" err="1">
                <a:latin typeface="Times New Roman" panose="02020603050405020304" pitchFamily="18" charset="0"/>
                <a:cs typeface="Times New Roman" panose="02020603050405020304" pitchFamily="18" charset="0"/>
              </a:rPr>
              <a:t>mulai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variabel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lain-lain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diakses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bebas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diartikan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semua</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berada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private </a:t>
            </a:r>
            <a:r>
              <a:rPr lang="en-US" dirty="0" err="1">
                <a:latin typeface="Times New Roman" panose="02020603050405020304" pitchFamily="18" charset="0"/>
                <a:cs typeface="Times New Roman" panose="02020603050405020304" pitchFamily="18" charset="0"/>
              </a:rPr>
              <a:t>sudah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tersembunyi</a:t>
            </a:r>
            <a:r>
              <a:rPr lang="en-US" dirty="0">
                <a:latin typeface="Times New Roman" panose="02020603050405020304" pitchFamily="18" charset="0"/>
                <a:cs typeface="Times New Roman" panose="02020603050405020304" pitchFamily="18" charset="0"/>
              </a:rPr>
              <a:t> </a:t>
            </a:r>
          </a:p>
          <a:p>
            <a:pPr lvl="0" algn="just"/>
            <a:r>
              <a:rPr lang="en-US" b="1" dirty="0">
                <a:latin typeface="Times New Roman" panose="02020603050405020304" pitchFamily="18" charset="0"/>
                <a:cs typeface="Times New Roman" panose="02020603050405020304" pitchFamily="18" charset="0"/>
              </a:rPr>
              <a:t>Public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artinya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semua</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berada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public </a:t>
            </a:r>
            <a:r>
              <a:rPr lang="en-US" dirty="0" err="1">
                <a:latin typeface="Times New Roman" panose="02020603050405020304" pitchFamily="18" charset="0"/>
                <a:cs typeface="Times New Roman" panose="02020603050405020304" pitchFamily="18" charset="0"/>
              </a:rPr>
              <a:t>mulai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variabel</a:t>
            </a:r>
            <a:r>
              <a:rPr lang="en-US" dirty="0">
                <a:latin typeface="Times New Roman" panose="02020603050405020304" pitchFamily="18" charset="0"/>
                <a:cs typeface="Times New Roman" panose="02020603050405020304" pitchFamily="18" charset="0"/>
              </a:rPr>
              <a:t>, class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lain-lain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diakses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bebas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artinya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siapa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mengaksesnya</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443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8224"/>
            <a:ext cx="10972800" cy="839414"/>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Enkapsulasi</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rotWithShape="1">
          <a:blip r:embed="rId2"/>
          <a:srcRect l="31697" t="24957" r="43086" b="32259"/>
          <a:stretch/>
        </p:blipFill>
        <p:spPr>
          <a:xfrm>
            <a:off x="609600" y="1519517"/>
            <a:ext cx="5045612" cy="4612342"/>
          </a:xfrm>
          <a:prstGeom prst="rect">
            <a:avLst/>
          </a:prstGeom>
        </p:spPr>
      </p:pic>
      <p:pic>
        <p:nvPicPr>
          <p:cNvPr id="7" name="Picture 6"/>
          <p:cNvPicPr>
            <a:picLocks noChangeAspect="1"/>
          </p:cNvPicPr>
          <p:nvPr/>
        </p:nvPicPr>
        <p:blipFill rotWithShape="1">
          <a:blip r:embed="rId2"/>
          <a:srcRect l="31570" t="67837" r="45663" b="10676"/>
          <a:stretch/>
        </p:blipFill>
        <p:spPr>
          <a:xfrm>
            <a:off x="6414247" y="1589649"/>
            <a:ext cx="5177532" cy="2632726"/>
          </a:xfrm>
          <a:prstGeom prst="rect">
            <a:avLst/>
          </a:prstGeom>
        </p:spPr>
      </p:pic>
    </p:spTree>
    <p:extLst>
      <p:ext uri="{BB962C8B-B14F-4D97-AF65-F5344CB8AC3E}">
        <p14:creationId xmlns:p14="http://schemas.microsoft.com/office/powerpoint/2010/main" val="2042003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8224"/>
            <a:ext cx="10972800" cy="839414"/>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Enkapsulasi</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smtClean="0">
                <a:latin typeface="Times New Roman" panose="02020603050405020304" pitchFamily="18" charset="0"/>
                <a:cs typeface="Times New Roman" panose="02020603050405020304" pitchFamily="18" charset="0"/>
              </a:rPr>
              <a:t>Output yang </a:t>
            </a:r>
            <a:r>
              <a:rPr lang="en-US" b="1" dirty="0" err="1" smtClean="0">
                <a:latin typeface="Times New Roman" panose="02020603050405020304" pitchFamily="18" charset="0"/>
                <a:cs typeface="Times New Roman" panose="02020603050405020304" pitchFamily="18" charset="0"/>
              </a:rPr>
              <a:t>dihasilkan</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8" name="Picture 7"/>
          <p:cNvPicPr/>
          <p:nvPr/>
        </p:nvPicPr>
        <p:blipFill rotWithShape="1">
          <a:blip r:embed="rId2"/>
          <a:srcRect t="9337" r="87101" b="81928"/>
          <a:stretch/>
        </p:blipFill>
        <p:spPr bwMode="auto">
          <a:xfrm>
            <a:off x="1209675" y="2463089"/>
            <a:ext cx="2663078" cy="10196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7362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1670"/>
            <a:ext cx="10972800" cy="825967"/>
          </a:xfrm>
        </p:spPr>
        <p:txBody>
          <a:bodyPr/>
          <a:lstStyle/>
          <a:p>
            <a:pPr lvl="0"/>
            <a:r>
              <a:rPr lang="id-ID" b="1" dirty="0" smtClean="0">
                <a:latin typeface="Times New Roman" panose="02020603050405020304" pitchFamily="18" charset="0"/>
                <a:cs typeface="Times New Roman" panose="02020603050405020304" pitchFamily="18" charset="0"/>
              </a:rPr>
              <a:t>Polimorfisme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Polimorfisme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merupakan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ciri</a:t>
            </a:r>
            <a:r>
              <a:rPr lang="en-US" dirty="0">
                <a:latin typeface="Times New Roman" panose="02020603050405020304" pitchFamily="18" charset="0"/>
                <a:cs typeface="Times New Roman" panose="02020603050405020304" pitchFamily="18" charset="0"/>
              </a:rPr>
              <a:t> OOP (</a:t>
            </a:r>
            <a:r>
              <a:rPr lang="en-US" i="1" dirty="0">
                <a:latin typeface="Times New Roman" panose="02020603050405020304" pitchFamily="18" charset="0"/>
                <a:cs typeface="Times New Roman" panose="02020603050405020304" pitchFamily="18" charset="0"/>
              </a:rPr>
              <a:t>object oriented programming</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keempat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abstraksi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pembungkus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pengkapsulan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pewarisan</a:t>
            </a:r>
            <a:r>
              <a:rPr lang="en-US" dirty="0">
                <a:latin typeface="Times New Roman" panose="02020603050405020304" pitchFamily="18" charset="0"/>
                <a:cs typeface="Times New Roman" panose="02020603050405020304" pitchFamily="18" charset="0"/>
              </a:rPr>
              <a:t> (inheritance). </a:t>
            </a:r>
          </a:p>
        </p:txBody>
      </p:sp>
    </p:spTree>
    <p:extLst>
      <p:ext uri="{BB962C8B-B14F-4D97-AF65-F5344CB8AC3E}">
        <p14:creationId xmlns:p14="http://schemas.microsoft.com/office/powerpoint/2010/main" val="490860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5118"/>
            <a:ext cx="10972800" cy="812520"/>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polimorfisme</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31377" t="25859" r="35006" b="30466"/>
          <a:stretch/>
        </p:blipFill>
        <p:spPr>
          <a:xfrm>
            <a:off x="416858" y="1546412"/>
            <a:ext cx="5839864" cy="4087906"/>
          </a:xfrm>
          <a:prstGeom prst="rect">
            <a:avLst/>
          </a:prstGeom>
        </p:spPr>
      </p:pic>
      <p:pic>
        <p:nvPicPr>
          <p:cNvPr id="5" name="Picture 4"/>
          <p:cNvPicPr>
            <a:picLocks noChangeAspect="1"/>
          </p:cNvPicPr>
          <p:nvPr/>
        </p:nvPicPr>
        <p:blipFill rotWithShape="1">
          <a:blip r:embed="rId3"/>
          <a:srcRect l="31672" t="45013" r="39764" b="16240"/>
          <a:stretch/>
        </p:blipFill>
        <p:spPr>
          <a:xfrm>
            <a:off x="6256722" y="1546412"/>
            <a:ext cx="5593032" cy="4087906"/>
          </a:xfrm>
          <a:prstGeom prst="rect">
            <a:avLst/>
          </a:prstGeom>
        </p:spPr>
      </p:pic>
    </p:spTree>
    <p:extLst>
      <p:ext uri="{BB962C8B-B14F-4D97-AF65-F5344CB8AC3E}">
        <p14:creationId xmlns:p14="http://schemas.microsoft.com/office/powerpoint/2010/main" val="3022028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5118"/>
            <a:ext cx="10972800" cy="812520"/>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polimorfisme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Output yang </a:t>
            </a:r>
            <a:r>
              <a:rPr lang="en-US" dirty="0" err="1" smtClean="0">
                <a:latin typeface="Times New Roman" panose="02020603050405020304" pitchFamily="18" charset="0"/>
                <a:cs typeface="Times New Roman" panose="02020603050405020304" pitchFamily="18" charset="0"/>
              </a:rPr>
              <a:t>dihasilkan</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Output yang di </a:t>
            </a:r>
            <a:r>
              <a:rPr lang="en-US" dirty="0" err="1" smtClean="0">
                <a:latin typeface="Times New Roman" panose="02020603050405020304" pitchFamily="18" charset="0"/>
                <a:cs typeface="Times New Roman" panose="02020603050405020304" pitchFamily="18" charset="0"/>
              </a:rPr>
              <a:t>inginkan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seharusnya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seperti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ini</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3"/>
          <a:srcRect t="9337" r="63327" b="74398"/>
          <a:stretch/>
        </p:blipFill>
        <p:spPr bwMode="auto">
          <a:xfrm>
            <a:off x="1144624" y="2230250"/>
            <a:ext cx="3252564" cy="1306326"/>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4"/>
          <a:srcRect l="31259" t="47507" r="53238" b="41176"/>
          <a:stretch/>
        </p:blipFill>
        <p:spPr>
          <a:xfrm>
            <a:off x="1144624" y="4492345"/>
            <a:ext cx="4153775" cy="1633819"/>
          </a:xfrm>
          <a:prstGeom prst="rect">
            <a:avLst/>
          </a:prstGeom>
        </p:spPr>
      </p:pic>
      <p:cxnSp>
        <p:nvCxnSpPr>
          <p:cNvPr id="9" name="Straight Arrow Connector 8"/>
          <p:cNvCxnSpPr>
            <a:stCxn id="7" idx="3"/>
          </p:cNvCxnSpPr>
          <p:nvPr/>
        </p:nvCxnSpPr>
        <p:spPr>
          <a:xfrm flipV="1">
            <a:off x="5298399" y="5300663"/>
            <a:ext cx="2731176" cy="8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72450" y="5115997"/>
            <a:ext cx="1518364" cy="369332"/>
          </a:xfrm>
          <a:prstGeom prst="rect">
            <a:avLst/>
          </a:prstGeom>
          <a:noFill/>
        </p:spPr>
        <p:txBody>
          <a:bodyPr wrap="none" rtlCol="0">
            <a:spAutoFit/>
          </a:bodyPr>
          <a:lstStyle/>
          <a:p>
            <a:r>
              <a:rPr lang="en-US" dirty="0" err="1" smtClean="0"/>
              <a:t>Fungsi</a:t>
            </a:r>
            <a:r>
              <a:rPr lang="en-US" dirty="0" smtClean="0"/>
              <a:t> Virtual </a:t>
            </a:r>
            <a:endParaRPr lang="en-US" dirty="0"/>
          </a:p>
        </p:txBody>
      </p:sp>
    </p:spTree>
    <p:extLst>
      <p:ext uri="{BB962C8B-B14F-4D97-AF65-F5344CB8AC3E}">
        <p14:creationId xmlns:p14="http://schemas.microsoft.com/office/powerpoint/2010/main" val="2698147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4362"/>
            <a:ext cx="10972800" cy="803275"/>
          </a:xfrm>
        </p:spPr>
        <p:txBody>
          <a:bodyPr/>
          <a:lstStyle/>
          <a:p>
            <a:r>
              <a:rPr lang="en-US" b="1" dirty="0" err="1" smtClean="0">
                <a:latin typeface="Times New Roman" panose="02020603050405020304" pitchFamily="18" charset="0"/>
                <a:cs typeface="Times New Roman" panose="02020603050405020304" pitchFamily="18" charset="0"/>
              </a:rPr>
              <a:t>Fungsi</a:t>
            </a:r>
            <a:r>
              <a:rPr lang="en-US" b="1" dirty="0" smtClean="0">
                <a:latin typeface="Times New Roman" panose="02020603050405020304" pitchFamily="18" charset="0"/>
                <a:cs typeface="Times New Roman" panose="02020603050405020304" pitchFamily="18" charset="0"/>
              </a:rPr>
              <a:t> Virtual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557339"/>
            <a:ext cx="10972800" cy="4525963"/>
          </a:xfrm>
        </p:spPr>
        <p:txBody>
          <a:bodyPr/>
          <a:lstStyle/>
          <a:p>
            <a:pPr algn="just"/>
            <a:r>
              <a:rPr lang="en-US" b="1" dirty="0" err="1" smtClean="0">
                <a:latin typeface="Times New Roman" panose="02020603050405020304" pitchFamily="18" charset="0"/>
                <a:cs typeface="Times New Roman" panose="02020603050405020304" pitchFamily="18" charset="0"/>
              </a:rPr>
              <a:t>Fungsi</a:t>
            </a:r>
            <a:r>
              <a:rPr lang="en-US" b="1" dirty="0" smtClean="0">
                <a:latin typeface="Times New Roman" panose="02020603050405020304" pitchFamily="18" charset="0"/>
                <a:cs typeface="Times New Roman" panose="02020603050405020304" pitchFamily="18" charset="0"/>
              </a:rPr>
              <a:t> virtual</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fungsi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mendukung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adanya</a:t>
            </a:r>
            <a:r>
              <a:rPr lang="en-US" dirty="0">
                <a:latin typeface="Times New Roman" panose="02020603050405020304" pitchFamily="18" charset="0"/>
                <a:cs typeface="Times New Roman" panose="02020603050405020304" pitchFamily="18" charset="0"/>
              </a:rPr>
              <a:t> polymorphic function yang </a:t>
            </a:r>
            <a:r>
              <a:rPr lang="en-US" dirty="0" err="1">
                <a:latin typeface="Times New Roman" panose="02020603050405020304" pitchFamily="18" charset="0"/>
                <a:cs typeface="Times New Roman" panose="02020603050405020304" pitchFamily="18" charset="0"/>
              </a:rPr>
              <a:t>artinya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fungsi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tersebut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didefinisikan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turunannya</a:t>
            </a:r>
            <a:r>
              <a:rPr lang="en-US" dirty="0" smtClean="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Fungsi</a:t>
            </a:r>
            <a:r>
              <a:rPr lang="en-US" dirty="0">
                <a:latin typeface="Times New Roman" panose="02020603050405020304" pitchFamily="18" charset="0"/>
                <a:cs typeface="Times New Roman" panose="02020603050405020304" pitchFamily="18" charset="0"/>
              </a:rPr>
              <a:t> virtual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biasanya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dasar</a:t>
            </a:r>
            <a:r>
              <a:rPr lang="en-US" dirty="0" smtClean="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C++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mendefinisikan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fungsi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sebagai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fungsi</a:t>
            </a:r>
            <a:r>
              <a:rPr lang="en-US" dirty="0">
                <a:latin typeface="Times New Roman" panose="02020603050405020304" pitchFamily="18" charset="0"/>
                <a:cs typeface="Times New Roman" panose="02020603050405020304" pitchFamily="18" charset="0"/>
              </a:rPr>
              <a:t> virtual </a:t>
            </a:r>
            <a:r>
              <a:rPr lang="en-US" dirty="0" err="1">
                <a:latin typeface="Times New Roman" panose="02020603050405020304" pitchFamily="18" charset="0"/>
                <a:cs typeface="Times New Roman" panose="02020603050405020304" pitchFamily="18" charset="0"/>
              </a:rPr>
              <a:t>adalah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menggunakan</a:t>
            </a:r>
            <a:r>
              <a:rPr lang="en-US" dirty="0">
                <a:latin typeface="Times New Roman" panose="02020603050405020304" pitchFamily="18" charset="0"/>
                <a:cs typeface="Times New Roman" panose="02020603050405020304" pitchFamily="18" charset="0"/>
              </a:rPr>
              <a:t> kata </a:t>
            </a:r>
            <a:r>
              <a:rPr lang="en-US" dirty="0" err="1">
                <a:latin typeface="Times New Roman" panose="02020603050405020304" pitchFamily="18" charset="0"/>
                <a:cs typeface="Times New Roman" panose="02020603050405020304" pitchFamily="18" charset="0"/>
              </a:rPr>
              <a:t>kunci</a:t>
            </a:r>
            <a:r>
              <a:rPr lang="en-US" dirty="0">
                <a:latin typeface="Times New Roman" panose="02020603050405020304" pitchFamily="18" charset="0"/>
                <a:cs typeface="Times New Roman" panose="02020603050405020304" pitchFamily="18" charset="0"/>
              </a:rPr>
              <a:t> virtual,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menempatkannya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depan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pendeklarasian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fungsi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80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0074"/>
            <a:ext cx="10972800" cy="817563"/>
          </a:xfrm>
        </p:spPr>
        <p:txBody>
          <a:bodyPr/>
          <a:lstStyle/>
          <a:p>
            <a:r>
              <a:rPr lang="en-US" b="1" dirty="0" err="1" smtClean="0">
                <a:latin typeface="Times New Roman" panose="02020603050405020304" pitchFamily="18" charset="0"/>
                <a:cs typeface="Times New Roman" panose="02020603050405020304" pitchFamily="18" charset="0"/>
              </a:rPr>
              <a:t>Pokok</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Pembahasan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Pengertian</a:t>
            </a:r>
            <a:r>
              <a:rPr lang="en-US" dirty="0" smtClean="0">
                <a:latin typeface="Times New Roman" panose="02020603050405020304" pitchFamily="18" charset="0"/>
                <a:cs typeface="Times New Roman" panose="02020603050405020304" pitchFamily="18" charset="0"/>
              </a:rPr>
              <a:t> inheritance </a:t>
            </a:r>
          </a:p>
          <a:p>
            <a:r>
              <a:rPr lang="en-US" dirty="0" err="1" smtClean="0">
                <a:latin typeface="Times New Roman" panose="02020603050405020304" pitchFamily="18" charset="0"/>
                <a:cs typeface="Times New Roman" panose="02020603050405020304" pitchFamily="18" charset="0"/>
              </a:rPr>
              <a:t>Pengertian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enkapsulasi</a:t>
            </a:r>
            <a:r>
              <a:rPr lang="en-US" dirty="0" smtClean="0">
                <a:latin typeface="Times New Roman" panose="02020603050405020304" pitchFamily="18" charset="0"/>
                <a:cs typeface="Times New Roman" panose="02020603050405020304" pitchFamily="18" charset="0"/>
              </a:rPr>
              <a:t> </a:t>
            </a:r>
          </a:p>
          <a:p>
            <a:r>
              <a:rPr lang="en-US" dirty="0" err="1" smtClean="0">
                <a:latin typeface="Times New Roman" panose="02020603050405020304" pitchFamily="18" charset="0"/>
                <a:cs typeface="Times New Roman" panose="02020603050405020304" pitchFamily="18" charset="0"/>
              </a:rPr>
              <a:t>Pengertian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polimorfisme</a:t>
            </a:r>
            <a:r>
              <a:rPr lang="en-US" dirty="0" smtClean="0">
                <a:latin typeface="Times New Roman" panose="02020603050405020304" pitchFamily="18" charset="0"/>
                <a:cs typeface="Times New Roman" panose="02020603050405020304" pitchFamily="18" charset="0"/>
              </a:rPr>
              <a:t> </a:t>
            </a:r>
          </a:p>
          <a:p>
            <a:r>
              <a:rPr lang="en-US" dirty="0" err="1" smtClean="0">
                <a:latin typeface="Times New Roman" panose="02020603050405020304" pitchFamily="18" charset="0"/>
                <a:cs typeface="Times New Roman" panose="02020603050405020304" pitchFamily="18" charset="0"/>
              </a:rPr>
              <a:t>latihan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064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788988"/>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polimorfisme</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dengan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fungsi</a:t>
            </a:r>
            <a:r>
              <a:rPr lang="en-US" b="1" dirty="0" smtClean="0">
                <a:latin typeface="Times New Roman" panose="02020603050405020304" pitchFamily="18" charset="0"/>
                <a:cs typeface="Times New Roman" panose="02020603050405020304" pitchFamily="18" charset="0"/>
              </a:rPr>
              <a:t> virtual</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31517" t="36619" r="36506" b="20133"/>
          <a:stretch/>
        </p:blipFill>
        <p:spPr>
          <a:xfrm>
            <a:off x="200025" y="1417638"/>
            <a:ext cx="6308839" cy="4597400"/>
          </a:xfrm>
          <a:prstGeom prst="rect">
            <a:avLst/>
          </a:prstGeom>
        </p:spPr>
      </p:pic>
      <p:pic>
        <p:nvPicPr>
          <p:cNvPr id="5" name="Picture 4"/>
          <p:cNvPicPr>
            <a:picLocks noChangeAspect="1"/>
          </p:cNvPicPr>
          <p:nvPr/>
        </p:nvPicPr>
        <p:blipFill rotWithShape="1">
          <a:blip r:embed="rId3"/>
          <a:srcRect l="31808" t="34171" r="39532" b="30775"/>
          <a:stretch/>
        </p:blipFill>
        <p:spPr>
          <a:xfrm>
            <a:off x="6508864" y="1417638"/>
            <a:ext cx="5567056" cy="3668712"/>
          </a:xfrm>
          <a:prstGeom prst="rect">
            <a:avLst/>
          </a:prstGeom>
        </p:spPr>
      </p:pic>
    </p:spTree>
    <p:extLst>
      <p:ext uri="{BB962C8B-B14F-4D97-AF65-F5344CB8AC3E}">
        <p14:creationId xmlns:p14="http://schemas.microsoft.com/office/powerpoint/2010/main" val="3318479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788988"/>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polimorfisme</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dengan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fungsi</a:t>
            </a:r>
            <a:r>
              <a:rPr lang="en-US" b="1" dirty="0" smtClean="0">
                <a:latin typeface="Times New Roman" panose="02020603050405020304" pitchFamily="18" charset="0"/>
                <a:cs typeface="Times New Roman" panose="02020603050405020304" pitchFamily="18" charset="0"/>
              </a:rPr>
              <a:t> virtual</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417638"/>
            <a:ext cx="10972800" cy="4525963"/>
          </a:xfrm>
        </p:spPr>
        <p:txBody>
          <a:bodyPr/>
          <a:lstStyle/>
          <a:p>
            <a:r>
              <a:rPr lang="en-US" dirty="0" smtClean="0">
                <a:latin typeface="Times New Roman" panose="02020603050405020304" pitchFamily="18" charset="0"/>
                <a:cs typeface="Times New Roman" panose="02020603050405020304" pitchFamily="18" charset="0"/>
              </a:rPr>
              <a:t>Output yang </a:t>
            </a:r>
            <a:r>
              <a:rPr lang="en-US" dirty="0" err="1" smtClean="0">
                <a:latin typeface="Times New Roman" panose="02020603050405020304" pitchFamily="18" charset="0"/>
                <a:cs typeface="Times New Roman" panose="02020603050405020304" pitchFamily="18" charset="0"/>
              </a:rPr>
              <a:t>dihasilkan</a:t>
            </a:r>
            <a:endParaRPr lang="en-US" dirty="0">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t="9036" r="64930" b="75000"/>
          <a:stretch/>
        </p:blipFill>
        <p:spPr bwMode="auto">
          <a:xfrm>
            <a:off x="1012189" y="2384424"/>
            <a:ext cx="6987441" cy="21161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3244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4362"/>
            <a:ext cx="10972800" cy="803275"/>
          </a:xfrm>
        </p:spPr>
        <p:txBody>
          <a:bodyPr/>
          <a:lstStyle/>
          <a:p>
            <a:r>
              <a:rPr lang="en-US" b="1" dirty="0" err="1" smtClean="0">
                <a:latin typeface="Times New Roman" panose="02020603050405020304" pitchFamily="18" charset="0"/>
                <a:cs typeface="Times New Roman" panose="02020603050405020304" pitchFamily="18" charset="0"/>
              </a:rPr>
              <a:t>Latihan</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indent="-514350">
              <a:buAutoNum type="arabicPeriod"/>
            </a:pPr>
            <a:r>
              <a:rPr lang="en-US" sz="2400" dirty="0" err="1" smtClean="0">
                <a:latin typeface="Times New Roman" panose="02020603050405020304" pitchFamily="18" charset="0"/>
                <a:cs typeface="Times New Roman" panose="02020603050405020304" pitchFamily="18" charset="0"/>
              </a:rPr>
              <a:t>Buatlah</a:t>
            </a:r>
            <a:r>
              <a:rPr lang="en-US" sz="2400" dirty="0" smtClean="0">
                <a:latin typeface="Times New Roman" panose="02020603050405020304" pitchFamily="18" charset="0"/>
                <a:cs typeface="Times New Roman" panose="02020603050405020304" pitchFamily="18" charset="0"/>
              </a:rPr>
              <a:t> program yang </a:t>
            </a:r>
            <a:r>
              <a:rPr lang="en-US" sz="2400" dirty="0" err="1" smtClean="0">
                <a:latin typeface="Times New Roman" panose="02020603050405020304" pitchFamily="18" charset="0"/>
                <a:cs typeface="Times New Roman" panose="02020603050405020304" pitchFamily="18" charset="0"/>
              </a:rPr>
              <a:t>menghasilkan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tampilan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layar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masukan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layar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keluaran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seperti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dibawah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ini</a:t>
            </a:r>
            <a:r>
              <a:rPr lang="en-US" sz="2400" dirty="0" smtClean="0">
                <a:latin typeface="Times New Roman" panose="02020603050405020304" pitchFamily="18" charset="0"/>
                <a:cs typeface="Times New Roman" panose="02020603050405020304" pitchFamily="18" charset="0"/>
              </a:rPr>
              <a:t> ! </a:t>
            </a:r>
          </a:p>
          <a:p>
            <a:pPr marL="457200" indent="0">
              <a:buNone/>
            </a:pPr>
            <a:r>
              <a:rPr lang="en-US" sz="2400" b="1" dirty="0" err="1">
                <a:latin typeface="Courier New" panose="02070309020205020404" pitchFamily="49" charset="0"/>
                <a:cs typeface="Courier New" panose="02070309020205020404" pitchFamily="49" charset="0"/>
              </a:rPr>
              <a:t>Layar</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masukan</a:t>
            </a:r>
            <a:r>
              <a:rPr lang="en-US" sz="2400" b="1" dirty="0">
                <a:latin typeface="Courier New" panose="02070309020205020404" pitchFamily="49" charset="0"/>
                <a:cs typeface="Courier New" panose="02070309020205020404" pitchFamily="49" charset="0"/>
              </a:rPr>
              <a:t> </a:t>
            </a:r>
            <a:endParaRPr lang="en-US" sz="2400" dirty="0">
              <a:latin typeface="Courier New" panose="02070309020205020404" pitchFamily="49" charset="0"/>
              <a:cs typeface="Courier New" panose="02070309020205020404" pitchFamily="49" charset="0"/>
            </a:endParaRPr>
          </a:p>
          <a:p>
            <a:pPr marL="457200" indent="0">
              <a:buNone/>
            </a:pPr>
            <a:r>
              <a:rPr lang="id-ID" sz="2400" dirty="0">
                <a:latin typeface="Courier New" panose="02070309020205020404" pitchFamily="49" charset="0"/>
                <a:cs typeface="Courier New" panose="02070309020205020404" pitchFamily="49" charset="0"/>
              </a:rPr>
              <a:t>Masukkan pembilang: 5</a:t>
            </a:r>
            <a:r>
              <a:rPr lang="en-US" sz="2400" dirty="0">
                <a:latin typeface="Courier New" panose="02070309020205020404" pitchFamily="49" charset="0"/>
                <a:cs typeface="Courier New" panose="02070309020205020404" pitchFamily="49" charset="0"/>
              </a:rPr>
              <a:t> &lt;input&gt;</a:t>
            </a:r>
          </a:p>
          <a:p>
            <a:pPr marL="457200" indent="0">
              <a:buNone/>
            </a:pPr>
            <a:r>
              <a:rPr lang="id-ID" sz="2400" dirty="0">
                <a:latin typeface="Courier New" panose="02070309020205020404" pitchFamily="49" charset="0"/>
                <a:cs typeface="Courier New" panose="02070309020205020404" pitchFamily="49" charset="0"/>
              </a:rPr>
              <a:t>Masukkan penyebut: 20</a:t>
            </a:r>
            <a:r>
              <a:rPr lang="en-US" sz="2400" dirty="0">
                <a:latin typeface="Courier New" panose="02070309020205020404" pitchFamily="49" charset="0"/>
                <a:cs typeface="Courier New" panose="02070309020205020404" pitchFamily="49" charset="0"/>
              </a:rPr>
              <a:t> &lt;input&gt;</a:t>
            </a:r>
          </a:p>
          <a:p>
            <a:pPr marL="457200" indent="0">
              <a:buNone/>
            </a:pPr>
            <a:r>
              <a:rPr lang="id-ID" sz="2400" dirty="0">
                <a:latin typeface="Courier New" panose="02070309020205020404" pitchFamily="49" charset="0"/>
                <a:cs typeface="Courier New" panose="02070309020205020404" pitchFamily="49" charset="0"/>
              </a:rPr>
              <a:t> </a:t>
            </a:r>
            <a:endParaRPr lang="en-US" sz="2400" dirty="0">
              <a:latin typeface="Courier New" panose="02070309020205020404" pitchFamily="49" charset="0"/>
              <a:cs typeface="Courier New" panose="02070309020205020404" pitchFamily="49" charset="0"/>
            </a:endParaRPr>
          </a:p>
          <a:p>
            <a:pPr marL="457200" indent="0">
              <a:buNone/>
            </a:pPr>
            <a:r>
              <a:rPr lang="en-US" sz="2400" b="1" dirty="0" err="1">
                <a:latin typeface="Courier New" panose="02070309020205020404" pitchFamily="49" charset="0"/>
                <a:cs typeface="Courier New" panose="02070309020205020404" pitchFamily="49" charset="0"/>
              </a:rPr>
              <a:t>Layar</a:t>
            </a:r>
            <a:r>
              <a:rPr lang="en-US" sz="2400" b="1" dirty="0">
                <a:latin typeface="Courier New" panose="02070309020205020404" pitchFamily="49" charset="0"/>
                <a:cs typeface="Courier New" panose="02070309020205020404" pitchFamily="49" charset="0"/>
              </a:rPr>
              <a:t> output</a:t>
            </a:r>
            <a:endParaRPr lang="en-US" sz="2400" dirty="0">
              <a:latin typeface="Courier New" panose="02070309020205020404" pitchFamily="49" charset="0"/>
              <a:cs typeface="Courier New" panose="02070309020205020404" pitchFamily="49" charset="0"/>
            </a:endParaRPr>
          </a:p>
          <a:p>
            <a:pPr marL="457200" indent="0">
              <a:buNone/>
            </a:pPr>
            <a:r>
              <a:rPr lang="id-ID" sz="2400" dirty="0">
                <a:latin typeface="Courier New" panose="02070309020205020404" pitchFamily="49" charset="0"/>
                <a:cs typeface="Courier New" panose="02070309020205020404" pitchFamily="49" charset="0"/>
              </a:rPr>
              <a:t>5/20 = 0.25</a:t>
            </a:r>
            <a:r>
              <a:rPr lang="en-US" sz="2400" dirty="0">
                <a:latin typeface="Courier New" panose="02070309020205020404" pitchFamily="49" charset="0"/>
                <a:cs typeface="Courier New" panose="02070309020205020404" pitchFamily="49" charset="0"/>
              </a:rPr>
              <a:t> &lt;</a:t>
            </a:r>
            <a:r>
              <a:rPr lang="en-US" sz="2400" dirty="0" err="1">
                <a:latin typeface="Courier New" panose="02070309020205020404" pitchFamily="49" charset="0"/>
                <a:cs typeface="Courier New" panose="02070309020205020404" pitchFamily="49" charset="0"/>
              </a:rPr>
              <a:t>tampi</a:t>
            </a:r>
            <a:r>
              <a:rPr lang="en-US" sz="2400" dirty="0">
                <a:latin typeface="Courier New" panose="02070309020205020404" pitchFamily="49" charset="0"/>
                <a:cs typeface="Courier New" panose="02070309020205020404" pitchFamily="49" charset="0"/>
              </a:rPr>
              <a:t>&gt;</a:t>
            </a:r>
          </a:p>
          <a:p>
            <a:pPr marL="457200" indent="0">
              <a:buNone/>
            </a:pPr>
            <a:r>
              <a:rPr lang="id-ID" sz="2400" dirty="0">
                <a:latin typeface="Courier New" panose="02070309020205020404" pitchFamily="49" charset="0"/>
                <a:cs typeface="Courier New" panose="02070309020205020404" pitchFamily="49" charset="0"/>
              </a:rPr>
              <a:t>Akhir program.</a:t>
            </a:r>
            <a:r>
              <a:rPr lang="en-US" sz="2400" dirty="0">
                <a:latin typeface="Courier New" panose="02070309020205020404" pitchFamily="49" charset="0"/>
                <a:cs typeface="Courier New" panose="02070309020205020404" pitchFamily="49" charset="0"/>
              </a:rPr>
              <a:t>&lt;</a:t>
            </a:r>
            <a:r>
              <a:rPr lang="en-US" sz="2400" dirty="0" err="1">
                <a:latin typeface="Courier New" panose="02070309020205020404" pitchFamily="49" charset="0"/>
                <a:cs typeface="Courier New" panose="02070309020205020404" pitchFamily="49" charset="0"/>
              </a:rPr>
              <a:t>tampil</a:t>
            </a:r>
            <a:r>
              <a:rPr lang="en-US" sz="2400" dirty="0">
                <a:latin typeface="Courier New" panose="02070309020205020404" pitchFamily="49" charset="0"/>
                <a:cs typeface="Courier New" panose="02070309020205020404" pitchFamily="49" charset="0"/>
              </a:rPr>
              <a:t>&gt;</a:t>
            </a:r>
          </a:p>
          <a:p>
            <a:pPr marL="0" indent="0">
              <a:buNone/>
            </a:pPr>
            <a:endParaRPr lang="en-US" sz="2400" dirty="0" smtClean="0"/>
          </a:p>
          <a:p>
            <a:pPr marL="514350" indent="-514350">
              <a:buAutoNum type="arabicPeriod"/>
            </a:pPr>
            <a:endParaRPr lang="en-US" sz="2400" dirty="0"/>
          </a:p>
        </p:txBody>
      </p:sp>
    </p:spTree>
    <p:extLst>
      <p:ext uri="{BB962C8B-B14F-4D97-AF65-F5344CB8AC3E}">
        <p14:creationId xmlns:p14="http://schemas.microsoft.com/office/powerpoint/2010/main" val="1327777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4362"/>
            <a:ext cx="10972800" cy="803275"/>
          </a:xfrm>
        </p:spPr>
        <p:txBody>
          <a:bodyPr/>
          <a:lstStyle/>
          <a:p>
            <a:r>
              <a:rPr lang="en-US" b="1" dirty="0" err="1" smtClean="0">
                <a:latin typeface="Times New Roman" panose="02020603050405020304" pitchFamily="18" charset="0"/>
                <a:cs typeface="Times New Roman" panose="02020603050405020304" pitchFamily="18" charset="0"/>
              </a:rPr>
              <a:t>Latihan</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Buatlah</a:t>
            </a:r>
            <a:r>
              <a:rPr lang="en-US" sz="2400" dirty="0" smtClean="0">
                <a:latin typeface="Times New Roman" panose="02020603050405020304" pitchFamily="18" charset="0"/>
                <a:cs typeface="Times New Roman" panose="02020603050405020304" pitchFamily="18" charset="0"/>
              </a:rPr>
              <a:t> program </a:t>
            </a:r>
            <a:r>
              <a:rPr lang="en-US" sz="2400" dirty="0" err="1" smtClean="0">
                <a:latin typeface="Times New Roman" panose="02020603050405020304" pitchFamily="18" charset="0"/>
                <a:cs typeface="Times New Roman" panose="02020603050405020304" pitchFamily="18" charset="0"/>
              </a:rPr>
              <a:t>sederhana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dengan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hasil</a:t>
            </a:r>
            <a:r>
              <a:rPr lang="en-US" sz="2400" dirty="0" smtClean="0">
                <a:latin typeface="Times New Roman" panose="02020603050405020304" pitchFamily="18" charset="0"/>
                <a:cs typeface="Times New Roman" panose="02020603050405020304" pitchFamily="18" charset="0"/>
              </a:rPr>
              <a:t> output </a:t>
            </a:r>
            <a:r>
              <a:rPr lang="en-US" sz="2400" dirty="0" err="1" smtClean="0">
                <a:latin typeface="Times New Roman" panose="02020603050405020304" pitchFamily="18" charset="0"/>
                <a:cs typeface="Times New Roman" panose="02020603050405020304" pitchFamily="18" charset="0"/>
              </a:rPr>
              <a:t>seperti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dibawah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ini</a:t>
            </a:r>
            <a:r>
              <a:rPr lang="en-US" sz="2400" dirty="0" smtClean="0">
                <a:latin typeface="Times New Roman" panose="02020603050405020304" pitchFamily="18" charset="0"/>
                <a:cs typeface="Times New Roman" panose="02020603050405020304" pitchFamily="18" charset="0"/>
              </a:rPr>
              <a:t>!</a:t>
            </a:r>
          </a:p>
          <a:p>
            <a:pPr marL="285750" indent="0">
              <a:buNone/>
            </a:pPr>
            <a:r>
              <a:rPr lang="en-US" sz="2400" b="1" dirty="0" err="1">
                <a:latin typeface="Courier New" panose="02070309020205020404" pitchFamily="49" charset="0"/>
                <a:cs typeface="Courier New" panose="02070309020205020404" pitchFamily="49" charset="0"/>
              </a:rPr>
              <a:t>Layar</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masukan</a:t>
            </a:r>
            <a:r>
              <a:rPr lang="en-US" sz="2400" b="1" dirty="0">
                <a:latin typeface="Courier New" panose="02070309020205020404" pitchFamily="49" charset="0"/>
                <a:cs typeface="Courier New" panose="02070309020205020404" pitchFamily="49" charset="0"/>
              </a:rPr>
              <a:t> </a:t>
            </a:r>
            <a:endParaRPr lang="en-US" sz="2400" b="1" dirty="0" smtClean="0">
              <a:latin typeface="Courier New" panose="02070309020205020404" pitchFamily="49" charset="0"/>
              <a:cs typeface="Courier New" panose="02070309020205020404" pitchFamily="49" charset="0"/>
            </a:endParaRPr>
          </a:p>
          <a:p>
            <a:pPr marL="285750" indent="0">
              <a:buNone/>
            </a:pPr>
            <a:r>
              <a:rPr lang="id-ID" sz="2400" dirty="0" smtClean="0">
                <a:latin typeface="Courier New" panose="02070309020205020404" pitchFamily="49" charset="0"/>
                <a:cs typeface="Courier New" panose="02070309020205020404" pitchFamily="49" charset="0"/>
              </a:rPr>
              <a:t>Masukkan </a:t>
            </a:r>
            <a:r>
              <a:rPr lang="id-ID" sz="2400" dirty="0">
                <a:latin typeface="Courier New" panose="02070309020205020404" pitchFamily="49" charset="0"/>
                <a:cs typeface="Courier New" panose="02070309020205020404" pitchFamily="49" charset="0"/>
              </a:rPr>
              <a:t>pembilang: 12</a:t>
            </a:r>
            <a:r>
              <a:rPr lang="en-US" sz="2400" dirty="0">
                <a:latin typeface="Courier New" panose="02070309020205020404" pitchFamily="49" charset="0"/>
                <a:cs typeface="Courier New" panose="02070309020205020404" pitchFamily="49" charset="0"/>
              </a:rPr>
              <a:t> &lt;input&gt;</a:t>
            </a:r>
          </a:p>
          <a:p>
            <a:pPr marL="285750" indent="0">
              <a:buNone/>
            </a:pPr>
            <a:r>
              <a:rPr lang="id-ID" sz="2400" dirty="0">
                <a:latin typeface="Courier New" panose="02070309020205020404" pitchFamily="49" charset="0"/>
                <a:cs typeface="Courier New" panose="02070309020205020404" pitchFamily="49" charset="0"/>
              </a:rPr>
              <a:t>Masukkan </a:t>
            </a:r>
            <a:r>
              <a:rPr lang="id-ID" sz="2400" dirty="0" smtClean="0">
                <a:latin typeface="Courier New" panose="02070309020205020404" pitchFamily="49" charset="0"/>
                <a:cs typeface="Courier New" panose="02070309020205020404" pitchFamily="49" charset="0"/>
              </a:rPr>
              <a:t>penyebut</a:t>
            </a:r>
            <a:r>
              <a:rPr lang="id-ID" sz="2400" dirty="0">
                <a:latin typeface="Courier New" panose="02070309020205020404" pitchFamily="49" charset="0"/>
                <a:cs typeface="Courier New" panose="02070309020205020404" pitchFamily="49" charset="0"/>
              </a:rPr>
              <a:t>: 0</a:t>
            </a:r>
            <a:r>
              <a:rPr lang="en-US" sz="2400" dirty="0">
                <a:latin typeface="Courier New" panose="02070309020205020404" pitchFamily="49" charset="0"/>
                <a:cs typeface="Courier New" panose="02070309020205020404" pitchFamily="49" charset="0"/>
              </a:rPr>
              <a:t> &lt;input&gt;</a:t>
            </a:r>
          </a:p>
          <a:p>
            <a:pPr marL="285750" indent="0">
              <a:buNone/>
            </a:pPr>
            <a:r>
              <a:rPr lang="en-US" sz="2400" dirty="0">
                <a:latin typeface="Courier New" panose="02070309020205020404" pitchFamily="49" charset="0"/>
                <a:cs typeface="Courier New" panose="02070309020205020404" pitchFamily="49" charset="0"/>
              </a:rPr>
              <a:t> </a:t>
            </a:r>
          </a:p>
          <a:p>
            <a:pPr marL="285750" indent="0">
              <a:buNone/>
            </a:pPr>
            <a:r>
              <a:rPr lang="en-US" sz="2400" b="1" dirty="0" err="1">
                <a:latin typeface="Courier New" panose="02070309020205020404" pitchFamily="49" charset="0"/>
                <a:cs typeface="Courier New" panose="02070309020205020404" pitchFamily="49" charset="0"/>
              </a:rPr>
              <a:t>Layar</a:t>
            </a:r>
            <a:r>
              <a:rPr lang="en-US" sz="2400" b="1" dirty="0">
                <a:latin typeface="Courier New" panose="02070309020205020404" pitchFamily="49" charset="0"/>
                <a:cs typeface="Courier New" panose="02070309020205020404" pitchFamily="49" charset="0"/>
              </a:rPr>
              <a:t> output</a:t>
            </a:r>
            <a:endParaRPr lang="en-US" sz="2400" dirty="0">
              <a:latin typeface="Courier New" panose="02070309020205020404" pitchFamily="49" charset="0"/>
              <a:cs typeface="Courier New" panose="02070309020205020404" pitchFamily="49" charset="0"/>
            </a:endParaRPr>
          </a:p>
          <a:p>
            <a:pPr marL="285750" indent="0">
              <a:buNone/>
            </a:pPr>
            <a:r>
              <a:rPr lang="en-US" sz="2400" dirty="0">
                <a:latin typeface="Courier New" panose="02070309020205020404" pitchFamily="49" charset="0"/>
                <a:cs typeface="Courier New" panose="02070309020205020404" pitchFamily="49" charset="0"/>
              </a:rPr>
              <a:t>Error : </a:t>
            </a:r>
            <a:r>
              <a:rPr lang="en-US" sz="2400" dirty="0" err="1">
                <a:latin typeface="Courier New" panose="02070309020205020404" pitchFamily="49" charset="0"/>
                <a:cs typeface="Courier New" panose="02070309020205020404" pitchFamily="49" charset="0"/>
              </a:rPr>
              <a:t>pembagian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nol</a:t>
            </a:r>
            <a:r>
              <a:rPr lang="en-US" sz="2400" dirty="0">
                <a:latin typeface="Courier New" panose="02070309020205020404" pitchFamily="49" charset="0"/>
                <a:cs typeface="Courier New" panose="02070309020205020404" pitchFamily="49" charset="0"/>
              </a:rPr>
              <a:t>! &lt;</a:t>
            </a:r>
            <a:r>
              <a:rPr lang="en-US" sz="2400" dirty="0" err="1">
                <a:latin typeface="Courier New" panose="02070309020205020404" pitchFamily="49" charset="0"/>
                <a:cs typeface="Courier New" panose="02070309020205020404" pitchFamily="49" charset="0"/>
              </a:rPr>
              <a:t>tampi</a:t>
            </a:r>
            <a:r>
              <a:rPr lang="en-US" sz="2400" dirty="0">
                <a:latin typeface="Courier New" panose="02070309020205020404" pitchFamily="49" charset="0"/>
                <a:cs typeface="Courier New" panose="02070309020205020404" pitchFamily="49" charset="0"/>
              </a:rPr>
              <a:t>&gt;</a:t>
            </a:r>
          </a:p>
          <a:p>
            <a:pPr marL="285750" indent="0">
              <a:buNone/>
            </a:pPr>
            <a:r>
              <a:rPr lang="id-ID" sz="2400" dirty="0">
                <a:latin typeface="Courier New" panose="02070309020205020404" pitchFamily="49" charset="0"/>
                <a:cs typeface="Courier New" panose="02070309020205020404" pitchFamily="49" charset="0"/>
              </a:rPr>
              <a:t>Program </a:t>
            </a:r>
            <a:r>
              <a:rPr lang="en-US" sz="2400" dirty="0" err="1">
                <a:latin typeface="Courier New" panose="02070309020205020404" pitchFamily="49" charset="0"/>
                <a:cs typeface="Courier New" panose="02070309020205020404" pitchFamily="49" charset="0"/>
              </a:rPr>
              <a:t>dibatalkan</a:t>
            </a:r>
            <a:r>
              <a:rPr lang="en-US" sz="2400" dirty="0">
                <a:latin typeface="Courier New" panose="02070309020205020404" pitchFamily="49" charset="0"/>
                <a:cs typeface="Courier New" panose="02070309020205020404" pitchFamily="49" charset="0"/>
              </a:rPr>
              <a:t>&lt;</a:t>
            </a:r>
            <a:r>
              <a:rPr lang="en-US" sz="2400" dirty="0" err="1">
                <a:latin typeface="Courier New" panose="02070309020205020404" pitchFamily="49" charset="0"/>
                <a:cs typeface="Courier New" panose="02070309020205020404" pitchFamily="49" charset="0"/>
              </a:rPr>
              <a:t>tampil</a:t>
            </a:r>
            <a:r>
              <a:rPr lang="en-US" sz="2400" dirty="0">
                <a:latin typeface="Courier New" panose="02070309020205020404" pitchFamily="49" charset="0"/>
                <a:cs typeface="Courier New" panose="02070309020205020404" pitchFamily="49" charset="0"/>
              </a:rPr>
              <a:t>&gt;</a:t>
            </a:r>
          </a:p>
          <a:p>
            <a:pPr marL="0" indent="0">
              <a:buNone/>
            </a:pPr>
            <a:endParaRPr lang="en-US" sz="2400" dirty="0" smtClean="0"/>
          </a:p>
          <a:p>
            <a:pPr marL="514350" indent="-514350">
              <a:buAutoNum type="arabicPeriod"/>
            </a:pPr>
            <a:endParaRPr lang="en-US" sz="2400" dirty="0"/>
          </a:p>
        </p:txBody>
      </p:sp>
    </p:spTree>
    <p:extLst>
      <p:ext uri="{BB962C8B-B14F-4D97-AF65-F5344CB8AC3E}">
        <p14:creationId xmlns:p14="http://schemas.microsoft.com/office/powerpoint/2010/main" val="1875520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7224"/>
            <a:ext cx="10972800" cy="760413"/>
          </a:xfrm>
        </p:spPr>
        <p:txBody>
          <a:bodyPr/>
          <a:lstStyle/>
          <a:p>
            <a:r>
              <a:rPr lang="en-US" b="1" dirty="0" err="1" smtClean="0">
                <a:latin typeface="Times New Roman" panose="02020603050405020304" pitchFamily="18" charset="0"/>
                <a:cs typeface="Times New Roman" panose="02020603050405020304" pitchFamily="18" charset="0"/>
              </a:rPr>
              <a:t>Latihan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00050" indent="-400050">
              <a:buNone/>
            </a:pPr>
            <a:r>
              <a:rPr lang="en-US" sz="1700" dirty="0" smtClean="0">
                <a:latin typeface="Times New Roman" panose="02020603050405020304" pitchFamily="18" charset="0"/>
                <a:cs typeface="Times New Roman" panose="02020603050405020304" pitchFamily="18" charset="0"/>
              </a:rPr>
              <a:t>3. </a:t>
            </a:r>
            <a:r>
              <a:rPr lang="en-US" sz="1700" dirty="0" err="1" smtClean="0">
                <a:latin typeface="Times New Roman" panose="02020603050405020304" pitchFamily="18" charset="0"/>
                <a:cs typeface="Times New Roman" panose="02020603050405020304" pitchFamily="18" charset="0"/>
              </a:rPr>
              <a:t>Buatlah</a:t>
            </a:r>
            <a:r>
              <a:rPr lang="en-US" sz="1700" dirty="0" smtClean="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program </a:t>
            </a:r>
            <a:r>
              <a:rPr lang="en-US" sz="1700" dirty="0" err="1">
                <a:latin typeface="Times New Roman" panose="02020603050405020304" pitchFamily="18" charset="0"/>
                <a:cs typeface="Times New Roman" panose="02020603050405020304" pitchFamily="18" charset="0"/>
              </a:rPr>
              <a:t>sederhana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dengan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hasil</a:t>
            </a:r>
            <a:r>
              <a:rPr lang="en-US" sz="1700" dirty="0">
                <a:latin typeface="Times New Roman" panose="02020603050405020304" pitchFamily="18" charset="0"/>
                <a:cs typeface="Times New Roman" panose="02020603050405020304" pitchFamily="18" charset="0"/>
              </a:rPr>
              <a:t> output </a:t>
            </a:r>
            <a:r>
              <a:rPr lang="en-US" sz="1700" dirty="0" err="1">
                <a:latin typeface="Times New Roman" panose="02020603050405020304" pitchFamily="18" charset="0"/>
                <a:cs typeface="Times New Roman" panose="02020603050405020304" pitchFamily="18" charset="0"/>
              </a:rPr>
              <a:t>seperti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dibawah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ini</a:t>
            </a:r>
            <a:r>
              <a:rPr lang="en-US" sz="1700" dirty="0" smtClean="0">
                <a:latin typeface="Times New Roman" panose="02020603050405020304" pitchFamily="18" charset="0"/>
                <a:cs typeface="Times New Roman" panose="02020603050405020304" pitchFamily="18" charset="0"/>
              </a:rPr>
              <a:t>!</a:t>
            </a:r>
          </a:p>
          <a:p>
            <a:pPr marL="228600" indent="0">
              <a:buNone/>
            </a:pPr>
            <a:r>
              <a:rPr lang="en-US" sz="1700" dirty="0" err="1">
                <a:latin typeface="Courier New" panose="02070309020205020404" pitchFamily="49" charset="0"/>
                <a:cs typeface="Courier New" panose="02070309020205020404" pitchFamily="49" charset="0"/>
              </a:rPr>
              <a:t>Masukkan</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jumlah</a:t>
            </a:r>
            <a:r>
              <a:rPr lang="en-US" sz="1700" dirty="0">
                <a:latin typeface="Courier New" panose="02070309020205020404" pitchFamily="49" charset="0"/>
                <a:cs typeface="Courier New" panose="02070309020205020404" pitchFamily="49" charset="0"/>
              </a:rPr>
              <a:t> bus: 12 &lt;</a:t>
            </a:r>
            <a:r>
              <a:rPr lang="en-US" sz="1700" dirty="0" err="1">
                <a:latin typeface="Courier New" panose="02070309020205020404" pitchFamily="49" charset="0"/>
                <a:cs typeface="Courier New" panose="02070309020205020404" pitchFamily="49" charset="0"/>
              </a:rPr>
              <a:t>diinput</a:t>
            </a:r>
            <a:r>
              <a:rPr lang="en-US" sz="1700" dirty="0">
                <a:latin typeface="Courier New" panose="02070309020205020404" pitchFamily="49" charset="0"/>
                <a:cs typeface="Courier New" panose="02070309020205020404" pitchFamily="49" charset="0"/>
              </a:rPr>
              <a:t>&gt;</a:t>
            </a:r>
          </a:p>
          <a:p>
            <a:pPr marL="228600" indent="0">
              <a:buNone/>
            </a:pPr>
            <a:r>
              <a:rPr lang="en-US" sz="1700" dirty="0" err="1">
                <a:latin typeface="Courier New" panose="02070309020205020404" pitchFamily="49" charset="0"/>
                <a:cs typeface="Courier New" panose="02070309020205020404" pitchFamily="49" charset="0"/>
              </a:rPr>
              <a:t>Masukkan</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jumlah</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penumpang</a:t>
            </a:r>
            <a:r>
              <a:rPr lang="en-US" sz="1700" dirty="0">
                <a:latin typeface="Courier New" panose="02070309020205020404" pitchFamily="49" charset="0"/>
                <a:cs typeface="Courier New" panose="02070309020205020404" pitchFamily="49" charset="0"/>
              </a:rPr>
              <a:t>: 120 &lt;</a:t>
            </a:r>
            <a:r>
              <a:rPr lang="en-US" sz="1700" dirty="0" err="1">
                <a:latin typeface="Courier New" panose="02070309020205020404" pitchFamily="49" charset="0"/>
                <a:cs typeface="Courier New" panose="02070309020205020404" pitchFamily="49" charset="0"/>
              </a:rPr>
              <a:t>diinput</a:t>
            </a:r>
            <a:r>
              <a:rPr lang="en-US" sz="1700" dirty="0">
                <a:latin typeface="Courier New" panose="02070309020205020404" pitchFamily="49" charset="0"/>
                <a:cs typeface="Courier New" panose="02070309020205020404" pitchFamily="49" charset="0"/>
              </a:rPr>
              <a:t>&gt;</a:t>
            </a:r>
          </a:p>
          <a:p>
            <a:pPr marL="228600" indent="0">
              <a:buNone/>
            </a:pPr>
            <a:r>
              <a:rPr lang="en-US" sz="1700" dirty="0" err="1">
                <a:latin typeface="Courier New" panose="02070309020205020404" pitchFamily="49" charset="0"/>
                <a:cs typeface="Courier New" panose="02070309020205020404" pitchFamily="49" charset="0"/>
              </a:rPr>
              <a:t>Setiap</a:t>
            </a:r>
            <a:r>
              <a:rPr lang="en-US" sz="1700" dirty="0">
                <a:latin typeface="Courier New" panose="02070309020205020404" pitchFamily="49" charset="0"/>
                <a:cs typeface="Courier New" panose="02070309020205020404" pitchFamily="49" charset="0"/>
              </a:rPr>
              <a:t> bus </a:t>
            </a:r>
            <a:r>
              <a:rPr lang="en-US" sz="1700" dirty="0" err="1">
                <a:latin typeface="Courier New" panose="02070309020205020404" pitchFamily="49" charset="0"/>
                <a:cs typeface="Courier New" panose="02070309020205020404" pitchFamily="49" charset="0"/>
              </a:rPr>
              <a:t>memuat</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sejumlah</a:t>
            </a:r>
            <a:r>
              <a:rPr lang="en-US" sz="1700" dirty="0">
                <a:latin typeface="Courier New" panose="02070309020205020404" pitchFamily="49" charset="0"/>
                <a:cs typeface="Courier New" panose="02070309020205020404" pitchFamily="49" charset="0"/>
              </a:rPr>
              <a:t> 10 </a:t>
            </a:r>
            <a:r>
              <a:rPr lang="en-US" sz="1700" dirty="0" err="1">
                <a:latin typeface="Courier New" panose="02070309020205020404" pitchFamily="49" charset="0"/>
                <a:cs typeface="Courier New" panose="02070309020205020404" pitchFamily="49" charset="0"/>
              </a:rPr>
              <a:t>penumpang</a:t>
            </a:r>
            <a:r>
              <a:rPr lang="en-US" sz="1700" dirty="0">
                <a:latin typeface="Courier New" panose="02070309020205020404" pitchFamily="49" charset="0"/>
                <a:cs typeface="Courier New" panose="02070309020205020404" pitchFamily="49" charset="0"/>
              </a:rPr>
              <a:t>.</a:t>
            </a:r>
          </a:p>
          <a:p>
            <a:pPr marL="228600" indent="0">
              <a:buNone/>
            </a:pPr>
            <a:r>
              <a:rPr lang="en-US" sz="1700" dirty="0" err="1" smtClean="0">
                <a:latin typeface="Courier New" panose="02070309020205020404" pitchFamily="49" charset="0"/>
                <a:cs typeface="Courier New" panose="02070309020205020404" pitchFamily="49" charset="0"/>
              </a:rPr>
              <a:t>Akhir</a:t>
            </a:r>
            <a:r>
              <a:rPr lang="en-US" sz="1700" dirty="0" smtClean="0">
                <a:latin typeface="Courier New" panose="02070309020205020404" pitchFamily="49" charset="0"/>
                <a:cs typeface="Courier New" panose="02070309020205020404" pitchFamily="49" charset="0"/>
              </a:rPr>
              <a:t> </a:t>
            </a:r>
            <a:r>
              <a:rPr lang="en-US" sz="1700" dirty="0">
                <a:latin typeface="Courier New" panose="02070309020205020404" pitchFamily="49" charset="0"/>
                <a:cs typeface="Courier New" panose="02070309020205020404" pitchFamily="49" charset="0"/>
              </a:rPr>
              <a:t>program.</a:t>
            </a:r>
          </a:p>
          <a:p>
            <a:pPr marL="228600" indent="0">
              <a:buNone/>
            </a:pPr>
            <a:r>
              <a:rPr lang="en-US" sz="1700" dirty="0">
                <a:latin typeface="Courier New" panose="02070309020205020404" pitchFamily="49" charset="0"/>
                <a:cs typeface="Courier New" panose="02070309020205020404" pitchFamily="49" charset="0"/>
              </a:rPr>
              <a:t> </a:t>
            </a:r>
            <a:endParaRPr lang="en-US" sz="1700" dirty="0" smtClean="0">
              <a:latin typeface="Courier New" panose="02070309020205020404" pitchFamily="49" charset="0"/>
              <a:cs typeface="Courier New" panose="02070309020205020404" pitchFamily="49" charset="0"/>
            </a:endParaRPr>
          </a:p>
          <a:p>
            <a:pPr marL="228600" indent="0">
              <a:buNone/>
            </a:pPr>
            <a:r>
              <a:rPr lang="en-US" sz="1700" dirty="0" err="1" smtClean="0">
                <a:latin typeface="Courier New" panose="02070309020205020404" pitchFamily="49" charset="0"/>
                <a:cs typeface="Courier New" panose="02070309020205020404" pitchFamily="49" charset="0"/>
              </a:rPr>
              <a:t>Masukkan</a:t>
            </a:r>
            <a:r>
              <a:rPr lang="en-US" sz="1700" dirty="0" smtClean="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jumlah</a:t>
            </a:r>
            <a:r>
              <a:rPr lang="en-US" sz="1700" dirty="0">
                <a:latin typeface="Courier New" panose="02070309020205020404" pitchFamily="49" charset="0"/>
                <a:cs typeface="Courier New" panose="02070309020205020404" pitchFamily="49" charset="0"/>
              </a:rPr>
              <a:t> bus: -1 &lt;</a:t>
            </a:r>
            <a:r>
              <a:rPr lang="en-US" sz="1700" dirty="0" err="1">
                <a:latin typeface="Courier New" panose="02070309020205020404" pitchFamily="49" charset="0"/>
                <a:cs typeface="Courier New" panose="02070309020205020404" pitchFamily="49" charset="0"/>
              </a:rPr>
              <a:t>diinput</a:t>
            </a:r>
            <a:r>
              <a:rPr lang="en-US" sz="1700" dirty="0">
                <a:latin typeface="Courier New" panose="02070309020205020404" pitchFamily="49" charset="0"/>
                <a:cs typeface="Courier New" panose="02070309020205020404" pitchFamily="49" charset="0"/>
              </a:rPr>
              <a:t>&gt;</a:t>
            </a:r>
          </a:p>
          <a:p>
            <a:pPr marL="228600" indent="0">
              <a:buNone/>
            </a:pPr>
            <a:r>
              <a:rPr lang="en-US" sz="1700" dirty="0" err="1">
                <a:latin typeface="Courier New" panose="02070309020205020404" pitchFamily="49" charset="0"/>
                <a:cs typeface="Courier New" panose="02070309020205020404" pitchFamily="49" charset="0"/>
              </a:rPr>
              <a:t>Tidak</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bisa</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memiliki</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nilai</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negatif</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pada</a:t>
            </a:r>
            <a:r>
              <a:rPr lang="en-US" sz="1700" dirty="0">
                <a:latin typeface="Courier New" panose="02070309020205020404" pitchFamily="49" charset="0"/>
                <a:cs typeface="Courier New" panose="02070309020205020404" pitchFamily="49" charset="0"/>
              </a:rPr>
              <a:t> Bus, </a:t>
            </a:r>
            <a:r>
              <a:rPr lang="en-US" sz="1700" dirty="0" err="1">
                <a:latin typeface="Courier New" panose="02070309020205020404" pitchFamily="49" charset="0"/>
                <a:cs typeface="Courier New" panose="02070309020205020404" pitchFamily="49" charset="0"/>
              </a:rPr>
              <a:t>tidak</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riil</a:t>
            </a:r>
            <a:r>
              <a:rPr lang="en-US" sz="1700" dirty="0">
                <a:latin typeface="Courier New" panose="02070309020205020404" pitchFamily="49" charset="0"/>
                <a:cs typeface="Courier New" panose="02070309020205020404" pitchFamily="49" charset="0"/>
              </a:rPr>
              <a:t>.</a:t>
            </a:r>
          </a:p>
          <a:p>
            <a:pPr marL="228600" indent="0">
              <a:buNone/>
            </a:pPr>
            <a:r>
              <a:rPr lang="en-US" sz="1700" dirty="0" err="1">
                <a:latin typeface="Courier New" panose="02070309020205020404" pitchFamily="49" charset="0"/>
                <a:cs typeface="Courier New" panose="02070309020205020404" pitchFamily="49" charset="0"/>
              </a:rPr>
              <a:t>Akhir</a:t>
            </a:r>
            <a:r>
              <a:rPr lang="en-US" sz="1700" dirty="0">
                <a:latin typeface="Courier New" panose="02070309020205020404" pitchFamily="49" charset="0"/>
                <a:cs typeface="Courier New" panose="02070309020205020404" pitchFamily="49" charset="0"/>
              </a:rPr>
              <a:t> program.</a:t>
            </a:r>
          </a:p>
          <a:p>
            <a:pPr marL="228600" indent="0">
              <a:buNone/>
            </a:pPr>
            <a:endParaRPr lang="en-US" sz="1700" dirty="0">
              <a:latin typeface="Courier New" panose="02070309020205020404" pitchFamily="49" charset="0"/>
              <a:cs typeface="Courier New" panose="02070309020205020404" pitchFamily="49" charset="0"/>
            </a:endParaRPr>
          </a:p>
          <a:p>
            <a:pPr marL="228600" indent="0">
              <a:buNone/>
            </a:pPr>
            <a:r>
              <a:rPr lang="en-US" sz="1700" dirty="0" err="1" smtClean="0">
                <a:latin typeface="Courier New" panose="02070309020205020404" pitchFamily="49" charset="0"/>
                <a:cs typeface="Courier New" panose="02070309020205020404" pitchFamily="49" charset="0"/>
              </a:rPr>
              <a:t>Masukkan</a:t>
            </a:r>
            <a:r>
              <a:rPr lang="en-US" sz="1700" dirty="0" smtClean="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jumlah</a:t>
            </a:r>
            <a:r>
              <a:rPr lang="en-US" sz="1700" dirty="0">
                <a:latin typeface="Courier New" panose="02070309020205020404" pitchFamily="49" charset="0"/>
                <a:cs typeface="Courier New" panose="02070309020205020404" pitchFamily="49" charset="0"/>
              </a:rPr>
              <a:t> bus: 12 &lt;</a:t>
            </a:r>
            <a:r>
              <a:rPr lang="en-US" sz="1700" dirty="0" err="1">
                <a:latin typeface="Courier New" panose="02070309020205020404" pitchFamily="49" charset="0"/>
                <a:cs typeface="Courier New" panose="02070309020205020404" pitchFamily="49" charset="0"/>
              </a:rPr>
              <a:t>diinput</a:t>
            </a:r>
            <a:r>
              <a:rPr lang="en-US" sz="1700" dirty="0">
                <a:latin typeface="Courier New" panose="02070309020205020404" pitchFamily="49" charset="0"/>
                <a:cs typeface="Courier New" panose="02070309020205020404" pitchFamily="49" charset="0"/>
              </a:rPr>
              <a:t>&gt;</a:t>
            </a:r>
          </a:p>
          <a:p>
            <a:pPr marL="228600" indent="0">
              <a:buNone/>
            </a:pPr>
            <a:r>
              <a:rPr lang="en-US" sz="1700" dirty="0" err="1">
                <a:latin typeface="Courier New" panose="02070309020205020404" pitchFamily="49" charset="0"/>
                <a:cs typeface="Courier New" panose="02070309020205020404" pitchFamily="49" charset="0"/>
              </a:rPr>
              <a:t>Masukkan</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jumlah</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penumpang</a:t>
            </a:r>
            <a:r>
              <a:rPr lang="en-US" sz="1700" dirty="0">
                <a:latin typeface="Courier New" panose="02070309020205020404" pitchFamily="49" charset="0"/>
                <a:cs typeface="Courier New" panose="02070309020205020404" pitchFamily="49" charset="0"/>
              </a:rPr>
              <a:t>: -5 &lt;</a:t>
            </a:r>
            <a:r>
              <a:rPr lang="en-US" sz="1700" dirty="0" err="1">
                <a:latin typeface="Courier New" panose="02070309020205020404" pitchFamily="49" charset="0"/>
                <a:cs typeface="Courier New" panose="02070309020205020404" pitchFamily="49" charset="0"/>
              </a:rPr>
              <a:t>diinput</a:t>
            </a:r>
            <a:r>
              <a:rPr lang="en-US" sz="1700" dirty="0">
                <a:latin typeface="Courier New" panose="02070309020205020404" pitchFamily="49" charset="0"/>
                <a:cs typeface="Courier New" panose="02070309020205020404" pitchFamily="49" charset="0"/>
              </a:rPr>
              <a:t>&gt;</a:t>
            </a:r>
          </a:p>
          <a:p>
            <a:pPr marL="228600" indent="0">
              <a:buNone/>
            </a:pPr>
            <a:r>
              <a:rPr lang="en-US" sz="1700" dirty="0" err="1">
                <a:latin typeface="Courier New" panose="02070309020205020404" pitchFamily="49" charset="0"/>
                <a:cs typeface="Courier New" panose="02070309020205020404" pitchFamily="49" charset="0"/>
              </a:rPr>
              <a:t>Tidak</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bisa</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memiliki</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nilai</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negatif</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pada</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Penumpang</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tidak</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riil</a:t>
            </a:r>
            <a:r>
              <a:rPr lang="en-US" sz="1700" dirty="0">
                <a:latin typeface="Courier New" panose="02070309020205020404" pitchFamily="49" charset="0"/>
                <a:cs typeface="Courier New" panose="02070309020205020404" pitchFamily="49" charset="0"/>
              </a:rPr>
              <a:t>.</a:t>
            </a:r>
          </a:p>
          <a:p>
            <a:pPr marL="228600" indent="0">
              <a:buNone/>
            </a:pPr>
            <a:r>
              <a:rPr lang="en-US" sz="1700" dirty="0" err="1">
                <a:latin typeface="Courier New" panose="02070309020205020404" pitchFamily="49" charset="0"/>
                <a:cs typeface="Courier New" panose="02070309020205020404" pitchFamily="49" charset="0"/>
              </a:rPr>
              <a:t>Akhir</a:t>
            </a:r>
            <a:r>
              <a:rPr lang="en-US" sz="1700" dirty="0">
                <a:latin typeface="Courier New" panose="02070309020205020404" pitchFamily="49" charset="0"/>
                <a:cs typeface="Courier New" panose="02070309020205020404" pitchFamily="49" charset="0"/>
              </a:rPr>
              <a:t> program.</a:t>
            </a:r>
          </a:p>
          <a:p>
            <a:pPr marL="0" indent="0">
              <a:buNone/>
            </a:pPr>
            <a:endParaRPr lang="en-US" sz="1700" dirty="0"/>
          </a:p>
        </p:txBody>
      </p:sp>
    </p:spTree>
    <p:extLst>
      <p:ext uri="{BB962C8B-B14F-4D97-AF65-F5344CB8AC3E}">
        <p14:creationId xmlns:p14="http://schemas.microsoft.com/office/powerpoint/2010/main" val="280493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Inheritance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inheritance </a:t>
            </a:r>
            <a:r>
              <a:rPr lang="en-US" dirty="0" err="1">
                <a:latin typeface="Times New Roman" panose="02020603050405020304" pitchFamily="18" charset="0"/>
                <a:cs typeface="Times New Roman" panose="02020603050405020304" pitchFamily="18" charset="0"/>
              </a:rPr>
              <a:t>mendefinisikan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suatu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kemudian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menggunakannya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memabangun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hirarki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turun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mana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masing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masing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turunan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mewarisi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akses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maupun</a:t>
            </a:r>
            <a:r>
              <a:rPr lang="en-US" dirty="0">
                <a:latin typeface="Times New Roman" panose="02020603050405020304" pitchFamily="18" charset="0"/>
                <a:cs typeface="Times New Roman" panose="02020603050405020304" pitchFamily="18" charset="0"/>
              </a:rPr>
              <a:t> data </a:t>
            </a:r>
            <a:r>
              <a:rPr lang="en-US" dirty="0" err="1">
                <a:latin typeface="Times New Roman" panose="02020603050405020304" pitchFamily="18" charset="0"/>
                <a:cs typeface="Times New Roman" panose="02020603050405020304" pitchFamily="18" charset="0"/>
              </a:rPr>
              <a:t>kelas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dasarnya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868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5458"/>
            <a:ext cx="10972800" cy="772179"/>
          </a:xfrm>
        </p:spPr>
        <p:txBody>
          <a:bodyPr/>
          <a:lstStyle/>
          <a:p>
            <a:r>
              <a:rPr lang="en-US" b="1" dirty="0" err="1">
                <a:latin typeface="Times New Roman" panose="02020603050405020304" pitchFamily="18" charset="0"/>
                <a:cs typeface="Times New Roman" panose="02020603050405020304" pitchFamily="18" charset="0"/>
              </a:rPr>
              <a:t>Sifat</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sifat</a:t>
            </a:r>
            <a:r>
              <a:rPr lang="en-US" b="1" dirty="0">
                <a:latin typeface="Times New Roman" panose="02020603050405020304" pitchFamily="18" charset="0"/>
                <a:cs typeface="Times New Roman" panose="02020603050405020304" pitchFamily="18" charset="0"/>
              </a:rPr>
              <a:t> inheritance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lvl="0" indent="0" algn="just">
              <a:buNone/>
            </a:pPr>
            <a:r>
              <a:rPr lang="en-US" sz="2200" b="1" dirty="0" smtClean="0">
                <a:latin typeface="Times New Roman" panose="02020603050405020304" pitchFamily="18" charset="0"/>
                <a:cs typeface="Times New Roman" panose="02020603050405020304" pitchFamily="18" charset="0"/>
              </a:rPr>
              <a:t>Public</a:t>
            </a:r>
            <a:endParaRPr lang="en-US" sz="2200" b="1" dirty="0">
              <a:latin typeface="Times New Roman" panose="02020603050405020304" pitchFamily="18" charset="0"/>
              <a:cs typeface="Times New Roman" panose="02020603050405020304" pitchFamily="18" charset="0"/>
            </a:endParaRPr>
          </a:p>
          <a:p>
            <a:pPr algn="just"/>
            <a:r>
              <a:rPr lang="en-US" sz="2200" dirty="0" err="1">
                <a:latin typeface="Times New Roman" panose="02020603050405020304" pitchFamily="18" charset="0"/>
                <a:cs typeface="Times New Roman" panose="02020603050405020304" pitchFamily="18" charset="0"/>
              </a:rPr>
              <a:t>Penentuan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akses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berbasis</a:t>
            </a:r>
            <a:r>
              <a:rPr lang="en-US" sz="2200" dirty="0">
                <a:latin typeface="Times New Roman" panose="02020603050405020304" pitchFamily="18" charset="0"/>
                <a:cs typeface="Times New Roman" panose="02020603050405020304" pitchFamily="18" charset="0"/>
              </a:rPr>
              <a:t> public </a:t>
            </a:r>
            <a:r>
              <a:rPr lang="en-US" sz="2200" dirty="0" err="1">
                <a:latin typeface="Times New Roman" panose="02020603050405020304" pitchFamily="18" charset="0"/>
                <a:cs typeface="Times New Roman" panose="02020603050405020304" pitchFamily="18" charset="0"/>
              </a:rPr>
              <a:t>menyebabkan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anggota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dari</a:t>
            </a:r>
            <a:r>
              <a:rPr lang="en-US" sz="2200" dirty="0">
                <a:latin typeface="Times New Roman" panose="02020603050405020304" pitchFamily="18" charset="0"/>
                <a:cs typeface="Times New Roman" panose="02020603050405020304" pitchFamily="18" charset="0"/>
              </a:rPr>
              <a:t> public </a:t>
            </a:r>
            <a:r>
              <a:rPr lang="en-US" sz="2200" dirty="0" err="1">
                <a:latin typeface="Times New Roman" panose="02020603050405020304" pitchFamily="18" charset="0"/>
                <a:cs typeface="Times New Roman" panose="02020603050405020304" pitchFamily="18" charset="0"/>
              </a:rPr>
              <a:t>sebuah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utama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akan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menjadi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anggota</a:t>
            </a:r>
            <a:r>
              <a:rPr lang="en-US" sz="2200" dirty="0">
                <a:latin typeface="Times New Roman" panose="02020603050405020304" pitchFamily="18" charset="0"/>
                <a:cs typeface="Times New Roman" panose="02020603050405020304" pitchFamily="18" charset="0"/>
              </a:rPr>
              <a:t> public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turunan</a:t>
            </a:r>
            <a:r>
              <a:rPr lang="en-US" sz="2200" dirty="0">
                <a:latin typeface="Times New Roman" panose="02020603050405020304" pitchFamily="18" charset="0"/>
                <a:cs typeface="Times New Roman" panose="02020603050405020304" pitchFamily="18" charset="0"/>
              </a:rPr>
              <a:t>.</a:t>
            </a:r>
          </a:p>
          <a:p>
            <a:pPr marL="0" lvl="0" indent="0" algn="just">
              <a:buNone/>
            </a:pPr>
            <a:r>
              <a:rPr lang="en-US" sz="2200" b="1" dirty="0">
                <a:latin typeface="Times New Roman" panose="02020603050405020304" pitchFamily="18" charset="0"/>
                <a:cs typeface="Times New Roman" panose="02020603050405020304" pitchFamily="18" charset="0"/>
              </a:rPr>
              <a:t>Private</a:t>
            </a:r>
          </a:p>
          <a:p>
            <a:pPr algn="just"/>
            <a:r>
              <a:rPr lang="en-US" sz="2200" dirty="0" err="1">
                <a:latin typeface="Times New Roman" panose="02020603050405020304" pitchFamily="18" charset="0"/>
                <a:cs typeface="Times New Roman" panose="02020603050405020304" pitchFamily="18" charset="0"/>
              </a:rPr>
              <a:t>Penentuan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akses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berbasis</a:t>
            </a:r>
            <a:r>
              <a:rPr lang="en-US" sz="2200" dirty="0">
                <a:latin typeface="Times New Roman" panose="02020603050405020304" pitchFamily="18" charset="0"/>
                <a:cs typeface="Times New Roman" panose="02020603050405020304" pitchFamily="18" charset="0"/>
              </a:rPr>
              <a:t> private </a:t>
            </a:r>
            <a:r>
              <a:rPr lang="en-US" sz="2200" dirty="0" err="1">
                <a:latin typeface="Times New Roman" panose="02020603050405020304" pitchFamily="18" charset="0"/>
                <a:cs typeface="Times New Roman" panose="02020603050405020304" pitchFamily="18" charset="0"/>
              </a:rPr>
              <a:t>menyebabkan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anggota</a:t>
            </a:r>
            <a:r>
              <a:rPr lang="en-US" sz="2200" dirty="0">
                <a:latin typeface="Times New Roman" panose="02020603050405020304" pitchFamily="18" charset="0"/>
                <a:cs typeface="Times New Roman" panose="02020603050405020304" pitchFamily="18" charset="0"/>
              </a:rPr>
              <a:t> public </a:t>
            </a:r>
            <a:r>
              <a:rPr lang="en-US" sz="2200" dirty="0" err="1">
                <a:latin typeface="Times New Roman" panose="02020603050405020304" pitchFamily="18" charset="0"/>
                <a:cs typeface="Times New Roman" panose="02020603050405020304" pitchFamily="18" charset="0"/>
              </a:rPr>
              <a:t>dari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utama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akan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menjadi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anggota</a:t>
            </a:r>
            <a:r>
              <a:rPr lang="en-US" sz="2200" dirty="0">
                <a:latin typeface="Times New Roman" panose="02020603050405020304" pitchFamily="18" charset="0"/>
                <a:cs typeface="Times New Roman" panose="02020603050405020304" pitchFamily="18" charset="0"/>
              </a:rPr>
              <a:t> protect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turunan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menyebabkan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anggota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utama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menjadi</a:t>
            </a:r>
            <a:r>
              <a:rPr lang="en-US" sz="2200" dirty="0">
                <a:latin typeface="Times New Roman" panose="02020603050405020304" pitchFamily="18" charset="0"/>
                <a:cs typeface="Times New Roman" panose="02020603050405020304" pitchFamily="18" charset="0"/>
              </a:rPr>
              <a:t> protect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turunan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Anggota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private </a:t>
            </a:r>
            <a:r>
              <a:rPr lang="en-US" sz="2200" dirty="0" err="1">
                <a:latin typeface="Times New Roman" panose="02020603050405020304" pitchFamily="18" charset="0"/>
                <a:cs typeface="Times New Roman" panose="02020603050405020304" pitchFamily="18" charset="0"/>
              </a:rPr>
              <a:t>tetap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pada</a:t>
            </a:r>
            <a:r>
              <a:rPr lang="en-US" sz="2200" dirty="0">
                <a:latin typeface="Times New Roman" panose="02020603050405020304" pitchFamily="18" charset="0"/>
                <a:cs typeface="Times New Roman" panose="02020603050405020304" pitchFamily="18" charset="0"/>
              </a:rPr>
              <a:t> private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utama</a:t>
            </a:r>
            <a:r>
              <a:rPr lang="en-US" sz="2200" dirty="0" smtClean="0">
                <a:latin typeface="Times New Roman" panose="02020603050405020304" pitchFamily="18" charset="0"/>
                <a:cs typeface="Times New Roman" panose="02020603050405020304" pitchFamily="18" charset="0"/>
              </a:rPr>
              <a:t>.</a:t>
            </a:r>
          </a:p>
          <a:p>
            <a:pPr marL="0" indent="0" algn="just">
              <a:buNone/>
            </a:pPr>
            <a:r>
              <a:rPr lang="en-US" sz="2200" b="1" dirty="0" smtClean="0">
                <a:latin typeface="Times New Roman" panose="02020603050405020304" pitchFamily="18" charset="0"/>
                <a:cs typeface="Times New Roman" panose="02020603050405020304" pitchFamily="18" charset="0"/>
              </a:rPr>
              <a:t>Protected</a:t>
            </a:r>
            <a:endParaRPr lang="en-US" sz="2200" b="1" dirty="0">
              <a:latin typeface="Times New Roman" panose="02020603050405020304" pitchFamily="18" charset="0"/>
              <a:cs typeface="Times New Roman" panose="02020603050405020304" pitchFamily="18" charset="0"/>
            </a:endParaRPr>
          </a:p>
          <a:p>
            <a:pPr algn="just"/>
            <a:r>
              <a:rPr lang="en-US" sz="2200" dirty="0" err="1">
                <a:latin typeface="Times New Roman" panose="02020603050405020304" pitchFamily="18" charset="0"/>
                <a:cs typeface="Times New Roman" panose="02020603050405020304" pitchFamily="18" charset="0"/>
              </a:rPr>
              <a:t>Penentu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akses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berbasis</a:t>
            </a:r>
            <a:r>
              <a:rPr lang="en-US" sz="2200" dirty="0">
                <a:latin typeface="Times New Roman" panose="02020603050405020304" pitchFamily="18" charset="0"/>
                <a:cs typeface="Times New Roman" panose="02020603050405020304" pitchFamily="18" charset="0"/>
              </a:rPr>
              <a:t> protected </a:t>
            </a:r>
            <a:r>
              <a:rPr lang="en-US" sz="2200" dirty="0" err="1">
                <a:latin typeface="Times New Roman" panose="02020603050405020304" pitchFamily="18" charset="0"/>
                <a:cs typeface="Times New Roman" panose="02020603050405020304" pitchFamily="18" charset="0"/>
              </a:rPr>
              <a:t>menyebabkan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anggota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anggota</a:t>
            </a:r>
            <a:r>
              <a:rPr lang="en-US" sz="2200" dirty="0">
                <a:latin typeface="Times New Roman" panose="02020603050405020304" pitchFamily="18" charset="0"/>
                <a:cs typeface="Times New Roman" panose="02020603050405020304" pitchFamily="18" charset="0"/>
              </a:rPr>
              <a:t> protect </a:t>
            </a:r>
            <a:r>
              <a:rPr lang="en-US" sz="2200" dirty="0" err="1">
                <a:latin typeface="Times New Roman" panose="02020603050405020304" pitchFamily="18" charset="0"/>
                <a:cs typeface="Times New Roman" panose="02020603050405020304" pitchFamily="18" charset="0"/>
              </a:rPr>
              <a:t>dan</a:t>
            </a:r>
            <a:r>
              <a:rPr lang="en-US" sz="2200" dirty="0">
                <a:latin typeface="Times New Roman" panose="02020603050405020304" pitchFamily="18" charset="0"/>
                <a:cs typeface="Times New Roman" panose="02020603050405020304" pitchFamily="18" charset="0"/>
              </a:rPr>
              <a:t> public </a:t>
            </a:r>
            <a:r>
              <a:rPr lang="en-US" sz="2200" dirty="0" err="1">
                <a:latin typeface="Times New Roman" panose="02020603050405020304" pitchFamily="18" charset="0"/>
                <a:cs typeface="Times New Roman" panose="02020603050405020304" pitchFamily="18" charset="0"/>
              </a:rPr>
              <a:t>dari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utama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akan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menjadi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anggota</a:t>
            </a:r>
            <a:r>
              <a:rPr lang="en-US" sz="2200" dirty="0">
                <a:latin typeface="Times New Roman" panose="02020603050405020304" pitchFamily="18" charset="0"/>
                <a:cs typeface="Times New Roman" panose="02020603050405020304" pitchFamily="18" charset="0"/>
              </a:rPr>
              <a:t> private </a:t>
            </a:r>
            <a:r>
              <a:rPr lang="en-US" sz="2200" dirty="0" err="1">
                <a:latin typeface="Times New Roman" panose="02020603050405020304" pitchFamily="18" charset="0"/>
                <a:cs typeface="Times New Roman" panose="02020603050405020304" pitchFamily="18" charset="0"/>
              </a:rPr>
              <a:t>dari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turunan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Anggota</a:t>
            </a:r>
            <a:r>
              <a:rPr lang="en-US" sz="2200" dirty="0">
                <a:latin typeface="Times New Roman" panose="02020603050405020304" pitchFamily="18" charset="0"/>
                <a:cs typeface="Times New Roman" panose="02020603050405020304" pitchFamily="18" charset="0"/>
              </a:rPr>
              <a:t> private </a:t>
            </a:r>
            <a:r>
              <a:rPr lang="en-US" sz="2200" dirty="0" err="1">
                <a:latin typeface="Times New Roman" panose="02020603050405020304" pitchFamily="18" charset="0"/>
                <a:cs typeface="Times New Roman" panose="02020603050405020304" pitchFamily="18" charset="0"/>
              </a:rPr>
              <a:t>dari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utama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selalu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menjadi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anggota</a:t>
            </a:r>
            <a:r>
              <a:rPr lang="en-US" sz="2200" dirty="0">
                <a:latin typeface="Times New Roman" panose="02020603050405020304" pitchFamily="18" charset="0"/>
                <a:cs typeface="Times New Roman" panose="02020603050405020304" pitchFamily="18" charset="0"/>
              </a:rPr>
              <a:t> private </a:t>
            </a:r>
            <a:r>
              <a:rPr lang="en-US" sz="2200" dirty="0" err="1">
                <a:latin typeface="Times New Roman" panose="02020603050405020304" pitchFamily="18" charset="0"/>
                <a:cs typeface="Times New Roman" panose="02020603050405020304" pitchFamily="18" charset="0"/>
              </a:rPr>
              <a:t>kelas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utama</a:t>
            </a:r>
            <a:r>
              <a:rPr lang="en-US" sz="2200" dirty="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93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2012"/>
            <a:ext cx="10972800" cy="785626"/>
          </a:xfrm>
        </p:spPr>
        <p:txBody>
          <a:bodyPr/>
          <a:lstStyle/>
          <a:p>
            <a:r>
              <a:rPr lang="en-US" b="1" dirty="0" err="1" smtClean="0">
                <a:latin typeface="Times New Roman" panose="02020603050405020304" pitchFamily="18" charset="0"/>
                <a:cs typeface="Times New Roman" panose="02020603050405020304" pitchFamily="18" charset="0"/>
              </a:rPr>
              <a:t>Jenis</a:t>
            </a:r>
            <a:r>
              <a:rPr lang="en-US" b="1" dirty="0" smtClean="0">
                <a:latin typeface="Times New Roman" panose="02020603050405020304" pitchFamily="18" charset="0"/>
                <a:cs typeface="Times New Roman" panose="02020603050405020304" pitchFamily="18" charset="0"/>
              </a:rPr>
              <a:t> – </a:t>
            </a:r>
            <a:r>
              <a:rPr lang="en-US" b="1" dirty="0" err="1" smtClean="0">
                <a:latin typeface="Times New Roman" panose="02020603050405020304" pitchFamily="18" charset="0"/>
                <a:cs typeface="Times New Roman" panose="02020603050405020304" pitchFamily="18" charset="0"/>
              </a:rPr>
              <a:t>jenis</a:t>
            </a:r>
            <a:r>
              <a:rPr lang="en-US" b="1" dirty="0" smtClean="0">
                <a:latin typeface="Times New Roman" panose="02020603050405020304" pitchFamily="18" charset="0"/>
                <a:cs typeface="Times New Roman" panose="02020603050405020304" pitchFamily="18" charset="0"/>
              </a:rPr>
              <a:t> Inheritance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Inheritance </a:t>
            </a:r>
            <a:r>
              <a:rPr lang="en-US" dirty="0" err="1" smtClean="0">
                <a:latin typeface="Times New Roman" panose="02020603050405020304" pitchFamily="18" charset="0"/>
                <a:cs typeface="Times New Roman" panose="02020603050405020304" pitchFamily="18" charset="0"/>
              </a:rPr>
              <a:t>tunggal</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descr="https://3.bp.blogspot.com/-5OZMNwmxBMg/WPyWExpofvI/AAAAAAAABLg/uAp6I9lisn0U_yBrgH-uz6SwCi4MJsJPgCLcB/s1600/nblognlife.com%2B-%2Binheritance%2Bpada%2BC%252B%252B.jpg"/>
          <p:cNvPicPr/>
          <p:nvPr/>
        </p:nvPicPr>
        <p:blipFill rotWithShape="1">
          <a:blip r:embed="rId2">
            <a:extLst>
              <a:ext uri="{28A0092B-C50C-407E-A947-70E740481C1C}">
                <a14:useLocalDpi xmlns:a14="http://schemas.microsoft.com/office/drawing/2010/main" val="0"/>
              </a:ext>
            </a:extLst>
          </a:blip>
          <a:srcRect t="8750" b="2750"/>
          <a:stretch/>
        </p:blipFill>
        <p:spPr bwMode="auto">
          <a:xfrm>
            <a:off x="2851617" y="2177257"/>
            <a:ext cx="5014912" cy="41314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314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2012"/>
            <a:ext cx="10972800" cy="785626"/>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Inheritance Tunggal </a:t>
            </a:r>
            <a:endParaRPr lang="en-US"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32152" t="28747" r="50551" b="24872"/>
          <a:stretch/>
        </p:blipFill>
        <p:spPr>
          <a:xfrm>
            <a:off x="1582823" y="1579306"/>
            <a:ext cx="3225523" cy="4660130"/>
          </a:xfrm>
          <a:prstGeom prst="rect">
            <a:avLst/>
          </a:prstGeom>
        </p:spPr>
      </p:pic>
      <p:pic>
        <p:nvPicPr>
          <p:cNvPr id="6" name="Picture 5"/>
          <p:cNvPicPr>
            <a:picLocks noChangeAspect="1"/>
          </p:cNvPicPr>
          <p:nvPr/>
        </p:nvPicPr>
        <p:blipFill rotWithShape="1">
          <a:blip r:embed="rId3"/>
          <a:srcRect l="31983" t="23913" r="35049" b="28133"/>
          <a:stretch/>
        </p:blipFill>
        <p:spPr>
          <a:xfrm>
            <a:off x="4808345" y="1579306"/>
            <a:ext cx="6091249" cy="4660130"/>
          </a:xfrm>
          <a:prstGeom prst="rect">
            <a:avLst/>
          </a:prstGeom>
        </p:spPr>
      </p:pic>
    </p:spTree>
    <p:extLst>
      <p:ext uri="{BB962C8B-B14F-4D97-AF65-F5344CB8AC3E}">
        <p14:creationId xmlns:p14="http://schemas.microsoft.com/office/powerpoint/2010/main" val="35750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2012"/>
            <a:ext cx="10972800" cy="785626"/>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Inheritance Tunggal </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02660" y="1653989"/>
            <a:ext cx="2576346"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Output yang </a:t>
            </a:r>
            <a:r>
              <a:rPr lang="en-US" b="1" dirty="0" err="1" smtClean="0">
                <a:latin typeface="Times New Roman" panose="02020603050405020304" pitchFamily="18" charset="0"/>
                <a:cs typeface="Times New Roman" panose="02020603050405020304" pitchFamily="18" charset="0"/>
              </a:rPr>
              <a:t>dihasilkan</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7" name="Picture 6"/>
          <p:cNvPicPr/>
          <p:nvPr/>
        </p:nvPicPr>
        <p:blipFill rotWithShape="1">
          <a:blip r:embed="rId2"/>
          <a:srcRect t="8132" r="41883" b="69880"/>
          <a:stretch/>
        </p:blipFill>
        <p:spPr bwMode="auto">
          <a:xfrm>
            <a:off x="1102660" y="2259672"/>
            <a:ext cx="8277031" cy="2083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474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8906"/>
            <a:ext cx="10972800" cy="758732"/>
          </a:xfrm>
        </p:spPr>
        <p:txBody>
          <a:bodyPr/>
          <a:lstStyle/>
          <a:p>
            <a:r>
              <a:rPr lang="en-US" b="1" dirty="0" err="1" smtClean="0">
                <a:latin typeface="Times New Roman" panose="02020603050405020304" pitchFamily="18" charset="0"/>
                <a:cs typeface="Times New Roman" panose="02020603050405020304" pitchFamily="18" charset="0"/>
              </a:rPr>
              <a:t>Contoh</a:t>
            </a:r>
            <a:r>
              <a:rPr lang="en-US" b="1" dirty="0" smtClean="0">
                <a:latin typeface="Times New Roman" panose="02020603050405020304" pitchFamily="18" charset="0"/>
                <a:cs typeface="Times New Roman" panose="02020603050405020304" pitchFamily="18" charset="0"/>
              </a:rPr>
              <a:t> lain Inheritance </a:t>
            </a:r>
            <a:r>
              <a:rPr lang="en-US" b="1" dirty="0">
                <a:latin typeface="Times New Roman" panose="02020603050405020304" pitchFamily="18" charset="0"/>
                <a:cs typeface="Times New Roman" panose="02020603050405020304" pitchFamily="18" charset="0"/>
              </a:rPr>
              <a:t>Tunggal </a:t>
            </a:r>
          </a:p>
        </p:txBody>
      </p:sp>
      <p:pic>
        <p:nvPicPr>
          <p:cNvPr id="4" name="Content Placeholder 3"/>
          <p:cNvPicPr>
            <a:picLocks noGrp="1" noChangeAspect="1"/>
          </p:cNvPicPr>
          <p:nvPr>
            <p:ph idx="1"/>
          </p:nvPr>
        </p:nvPicPr>
        <p:blipFill rotWithShape="1">
          <a:blip r:embed="rId2"/>
          <a:srcRect l="31698" t="35677" r="51494" b="30175"/>
          <a:stretch/>
        </p:blipFill>
        <p:spPr>
          <a:xfrm>
            <a:off x="1385047" y="1662470"/>
            <a:ext cx="3817026" cy="4178105"/>
          </a:xfrm>
          <a:prstGeom prst="rect">
            <a:avLst/>
          </a:prstGeom>
        </p:spPr>
      </p:pic>
      <p:pic>
        <p:nvPicPr>
          <p:cNvPr id="5" name="Picture 4"/>
          <p:cNvPicPr>
            <a:picLocks noChangeAspect="1"/>
          </p:cNvPicPr>
          <p:nvPr/>
        </p:nvPicPr>
        <p:blipFill rotWithShape="1">
          <a:blip r:embed="rId3"/>
          <a:srcRect l="31776" t="41177" r="32879" b="12021"/>
          <a:stretch/>
        </p:blipFill>
        <p:spPr>
          <a:xfrm>
            <a:off x="5202072" y="1662470"/>
            <a:ext cx="5856195" cy="4178105"/>
          </a:xfrm>
          <a:prstGeom prst="rect">
            <a:avLst/>
          </a:prstGeom>
        </p:spPr>
      </p:pic>
    </p:spTree>
    <p:extLst>
      <p:ext uri="{BB962C8B-B14F-4D97-AF65-F5344CB8AC3E}">
        <p14:creationId xmlns:p14="http://schemas.microsoft.com/office/powerpoint/2010/main" val="2043985733"/>
      </p:ext>
    </p:extLst>
  </p:cSld>
  <p:clrMapOvr>
    <a:masterClrMapping/>
  </p:clrMapOvr>
</p:sld>
</file>

<file path=ppt/theme/theme1.xml><?xml version="1.0" encoding="utf-8"?>
<a:theme xmlns:a="http://schemas.openxmlformats.org/drawingml/2006/main" name="Template-PPT-U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Template-PPT-UEU</Template>
  <TotalTime>88</TotalTime>
  <Words>682</Words>
  <Application>Microsoft Office PowerPoint</Application>
  <PresentationFormat>Widescreen</PresentationFormat>
  <Paragraphs>127</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Times New Roman</vt:lpstr>
      <vt:lpstr>Template-PPT-UEU</vt:lpstr>
      <vt:lpstr>Inheritance, Enkapsulasi &amp; Polimorfisme</vt:lpstr>
      <vt:lpstr>Pencapaian </vt:lpstr>
      <vt:lpstr>Pokok Pembahasan</vt:lpstr>
      <vt:lpstr>Inheritance </vt:lpstr>
      <vt:lpstr>Sifat – sifat inheritance </vt:lpstr>
      <vt:lpstr>Jenis – jenis Inheritance </vt:lpstr>
      <vt:lpstr>Contoh Inheritance Tunggal </vt:lpstr>
      <vt:lpstr>Contoh Inheritance Tunggal </vt:lpstr>
      <vt:lpstr>Contoh lain Inheritance Tunggal </vt:lpstr>
      <vt:lpstr>Contoh lain Inheritance Tunggal </vt:lpstr>
      <vt:lpstr>Jenis – jenis Inheritance</vt:lpstr>
      <vt:lpstr>Deklarasi multiple inheritance </vt:lpstr>
      <vt:lpstr>Contoh Multiple Inheritance</vt:lpstr>
      <vt:lpstr>Contoh Multiple Inheritance</vt:lpstr>
      <vt:lpstr>Jenis – jenis Inheritance</vt:lpstr>
      <vt:lpstr>Virtual Multiple Inheritance</vt:lpstr>
      <vt:lpstr>Contoh Virtual Multiple Inheritance </vt:lpstr>
      <vt:lpstr>Contoh Virtual Multiple Inheritance </vt:lpstr>
      <vt:lpstr>constructor pada proses penurunan kelas </vt:lpstr>
      <vt:lpstr>Contoh program dengan constructor </vt:lpstr>
      <vt:lpstr>Contoh program dengan constructor </vt:lpstr>
      <vt:lpstr>Enkapsulasi </vt:lpstr>
      <vt:lpstr>Sifat – sifat Enkapsulasi</vt:lpstr>
      <vt:lpstr>Contoh Enkapsulasi </vt:lpstr>
      <vt:lpstr>Contoh Enkapsulasi </vt:lpstr>
      <vt:lpstr>Polimorfisme</vt:lpstr>
      <vt:lpstr>Contoh polimorfisme</vt:lpstr>
      <vt:lpstr>Contoh polimorfisme</vt:lpstr>
      <vt:lpstr>Fungsi Virtual </vt:lpstr>
      <vt:lpstr>Contoh polimorfisme dengan fungsi virtual</vt:lpstr>
      <vt:lpstr>Contoh polimorfisme dengan fungsi virtual</vt:lpstr>
      <vt:lpstr>Latihan </vt:lpstr>
      <vt:lpstr>Latihan </vt:lpstr>
      <vt:lpstr>Latihan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&amp; Polimorfisme</dc:title>
  <dc:creator>yunita fauzia</dc:creator>
  <cp:lastModifiedBy>yunita fauzia</cp:lastModifiedBy>
  <cp:revision>10</cp:revision>
  <dcterms:created xsi:type="dcterms:W3CDTF">2018-05-19T03:09:57Z</dcterms:created>
  <dcterms:modified xsi:type="dcterms:W3CDTF">2018-05-19T22:46:03Z</dcterms:modified>
</cp:coreProperties>
</file>