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66" r:id="rId3"/>
    <p:sldId id="267" r:id="rId4"/>
    <p:sldId id="262" r:id="rId5"/>
    <p:sldId id="257" r:id="rId6"/>
    <p:sldId id="258" r:id="rId7"/>
    <p:sldId id="259" r:id="rId8"/>
    <p:sldId id="260" r:id="rId9"/>
    <p:sldId id="261" r:id="rId10"/>
    <p:sldId id="293" r:id="rId11"/>
    <p:sldId id="263" r:id="rId12"/>
    <p:sldId id="264" r:id="rId13"/>
    <p:sldId id="265" r:id="rId14"/>
    <p:sldId id="268" r:id="rId15"/>
    <p:sldId id="270" r:id="rId16"/>
    <p:sldId id="269" r:id="rId17"/>
    <p:sldId id="271" r:id="rId18"/>
    <p:sldId id="272" r:id="rId19"/>
    <p:sldId id="274" r:id="rId20"/>
    <p:sldId id="273" r:id="rId21"/>
    <p:sldId id="278" r:id="rId22"/>
    <p:sldId id="277" r:id="rId23"/>
    <p:sldId id="279" r:id="rId24"/>
    <p:sldId id="280" r:id="rId25"/>
    <p:sldId id="275" r:id="rId26"/>
    <p:sldId id="281" r:id="rId27"/>
    <p:sldId id="294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5" r:id="rId37"/>
    <p:sldId id="290" r:id="rId38"/>
    <p:sldId id="296" r:id="rId39"/>
    <p:sldId id="297" r:id="rId40"/>
    <p:sldId id="291" r:id="rId41"/>
    <p:sldId id="292" r:id="rId42"/>
    <p:sldId id="2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543D-7171-48A4-A285-1DE1F373A28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D7B1-2D7E-481C-85BD-F3E1EF865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8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AD7B1-2D7E-481C-85BD-F3E1EF8654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7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8E993-4F73-47AB-A6EF-60939C9DD440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83674-94B9-4137-A4FC-0ADA406D6741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E1408-ACEF-4659-BC20-7FEEDFE42258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0455A-6147-43EB-BB9F-2A6566E633A9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17561-0B1E-4955-8EF8-99AE80F2D465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2173B-7B00-4501-8516-D58F8FDD7B7B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3D12F-D38F-4C75-8914-B0BA7110AFCA}" type="datetime1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2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004E6-9DD4-4165-B3F8-637C243E105D}" type="datetime1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C8AD2-B423-4DAC-8F2D-D3C40B05AA42}" type="datetime1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8C964-A56D-4C03-853B-00C1A9CA4E38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D1DFB-CDFB-4C7C-8FBE-9E4B02B401F1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7AEF11D-1A6F-44F8-ACBD-330CC9761060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055E19AE-93F4-44D2-A95C-1CEC9658A9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7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Model Data</a:t>
            </a:r>
            <a:br>
              <a:rPr lang="en-US" dirty="0" smtClean="0"/>
            </a:br>
            <a:r>
              <a:rPr lang="en-US" dirty="0" err="1" smtClean="0"/>
              <a:t>bahasa</a:t>
            </a:r>
            <a:r>
              <a:rPr lang="en-US" dirty="0" smtClean="0"/>
              <a:t> C++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2</a:t>
            </a:r>
          </a:p>
          <a:p>
            <a:r>
              <a:rPr lang="en-US" dirty="0" smtClean="0"/>
              <a:t>Yunita Fauzia </a:t>
            </a:r>
            <a:r>
              <a:rPr lang="en-US" dirty="0" err="1" smtClean="0"/>
              <a:t>Achmad</a:t>
            </a:r>
            <a:r>
              <a:rPr lang="en-US" dirty="0" smtClean="0"/>
              <a:t>, </a:t>
            </a:r>
            <a:r>
              <a:rPr lang="en-US" dirty="0" err="1" smtClean="0"/>
              <a:t>S.Kom</a:t>
            </a:r>
            <a:r>
              <a:rPr lang="en-US" dirty="0" smtClean="0"/>
              <a:t>., </a:t>
            </a:r>
            <a:r>
              <a:rPr lang="en-US" dirty="0" err="1" smtClean="0"/>
              <a:t>M.Kom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596"/>
            <a:ext cx="10972800" cy="8030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 :</a:t>
            </a:r>
          </a:p>
          <a:p>
            <a:pPr marL="514350" indent="-514350" algn="just"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9375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(‘)</a:t>
            </a:r>
          </a:p>
          <a:p>
            <a:pPr marL="79375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abjad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symbol </a:t>
            </a:r>
          </a:p>
          <a:p>
            <a:pPr marL="79375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‘Y’, ‘9’, ‘&amp;’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lain-lain </a:t>
            </a:r>
          </a:p>
          <a:p>
            <a:pPr marL="514350" indent="-514350" algn="just">
              <a:buFont typeface="+mj-lt"/>
              <a:buAutoNum type="alphaLcPeriod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93750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rangkaian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(“).</a:t>
            </a:r>
          </a:p>
          <a:p>
            <a:pPr marL="793750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“Jakarta”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 - lain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9566"/>
            <a:ext cx="10972800" cy="75807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ubah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program </a:t>
            </a:r>
          </a:p>
          <a:p>
            <a:pPr marL="0" indent="0" algn="just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 :</a:t>
            </a: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(_)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penghubung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gaji_bersih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diawali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aritmatika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* / + - = ( )</a:t>
            </a:r>
          </a:p>
          <a:p>
            <a:pPr algn="just">
              <a:buFont typeface="Times New Roman" panose="02020603050405020304" pitchFamily="18" charset="0"/>
              <a:buChar char="⁻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 Sensitive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377950">
              <a:buFont typeface="Calibri" panose="020F0502020204030204" pitchFamily="34" charset="0"/>
              <a:buChar char="⁻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>
              <a:buFont typeface="Calibri" panose="020F0502020204030204" pitchFamily="34" charset="0"/>
              <a:buChar char="⁻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 </a:t>
            </a:r>
          </a:p>
          <a:p>
            <a:pPr marL="1377950">
              <a:buFont typeface="Calibri" panose="020F0502020204030204" pitchFamily="34" charset="0"/>
              <a:buChar char="⁻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precision 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</a:p>
          <a:p>
            <a:pPr marL="519113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201738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</a:t>
            </a:r>
          </a:p>
          <a:p>
            <a:pPr marL="1201738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9560"/>
            <a:ext cx="10972800" cy="858078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0" y="1690688"/>
            <a:ext cx="10515600" cy="4351338"/>
          </a:xfrm>
        </p:spPr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pendeklarasian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1003" y="2361064"/>
            <a:ext cx="6496334" cy="7779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Tipe_Data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Spasi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Nama_variabel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21373" y="4531057"/>
            <a:ext cx="846161" cy="764274"/>
            <a:chOff x="3821373" y="4531057"/>
            <a:chExt cx="846161" cy="7642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821373" y="4531057"/>
              <a:ext cx="0" cy="7642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1373" y="5295331"/>
              <a:ext cx="846161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244453" y="4464549"/>
            <a:ext cx="423081" cy="475941"/>
            <a:chOff x="3821373" y="4531057"/>
            <a:chExt cx="846161" cy="76427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21373" y="4531057"/>
              <a:ext cx="0" cy="7642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21373" y="5295331"/>
              <a:ext cx="846161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4518"/>
            <a:ext cx="10972800" cy="6831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   Float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arga_per_satuan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total_harga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984385" y="2238233"/>
            <a:ext cx="300251" cy="1214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259779" y="2238233"/>
            <a:ext cx="300251" cy="1214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090259" y="2238233"/>
            <a:ext cx="300251" cy="1214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kristanto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(2009)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87338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nama_variabel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7338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15,6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harga_per_satuan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50;</a:t>
            </a:r>
          </a:p>
          <a:p>
            <a:pPr marL="287338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Harga_per_satuan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15,7</a:t>
            </a:r>
          </a:p>
          <a:p>
            <a:pPr marL="287338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Total_harga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harga_per_satuan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3260" y="3256221"/>
            <a:ext cx="4317166" cy="4913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program C++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0" t="13342" r="68640" b="57878"/>
          <a:stretch/>
        </p:blipFill>
        <p:spPr>
          <a:xfrm>
            <a:off x="491319" y="2272162"/>
            <a:ext cx="7165075" cy="35518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2" b="81613"/>
          <a:stretch/>
        </p:blipFill>
        <p:spPr bwMode="auto">
          <a:xfrm>
            <a:off x="5398187" y="1588543"/>
            <a:ext cx="6427779" cy="22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output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puts()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utchar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465138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kelayar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65138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(“string-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kontrol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”, argumen1, argumen2, …);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4026" y="3908152"/>
            <a:ext cx="7615003" cy="5696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596"/>
            <a:ext cx="10972800" cy="8030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27" y="1690688"/>
            <a:ext cx="4318416" cy="4351338"/>
          </a:xfrm>
        </p:spPr>
        <p:txBody>
          <a:bodyPr/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format </a:t>
            </a:r>
            <a:r>
              <a:rPr lang="en-US" dirty="0" err="1" smtClean="0"/>
              <a:t>printf</a:t>
            </a:r>
            <a:r>
              <a:rPr lang="en-US" dirty="0" smtClean="0"/>
              <a:t> ()</a:t>
            </a:r>
          </a:p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format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67064"/>
              </p:ext>
            </p:extLst>
          </p:nvPr>
        </p:nvGraphicFramePr>
        <p:xfrm>
          <a:off x="4865141" y="1514144"/>
          <a:ext cx="7201942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971"/>
                <a:gridCol w="36009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Penentu</a:t>
                      </a:r>
                      <a:r>
                        <a:rPr lang="en-US" dirty="0" smtClean="0"/>
                        <a:t> Format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printf</a:t>
                      </a:r>
                      <a:r>
                        <a:rPr lang="en-US" baseline="0" dirty="0" smtClean="0"/>
                        <a:t>()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%d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Floating point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dirty="0" err="1" smtClean="0"/>
                        <a:t>bentuk</a:t>
                      </a:r>
                      <a:r>
                        <a:rPr lang="en-US" dirty="0" smtClean="0"/>
                        <a:t> decimal 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dirty="0" err="1" smtClean="0"/>
                        <a:t>bentuk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berpangkat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    </a:t>
                      </a:r>
                      <a:r>
                        <a:rPr lang="en-US" baseline="0" dirty="0" err="1" smtClean="0"/>
                        <a:t>bentuk</a:t>
                      </a:r>
                      <a:r>
                        <a:rPr lang="en-US" baseline="0" dirty="0" smtClean="0"/>
                        <a:t> decimal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berpangkat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%f</a:t>
                      </a:r>
                    </a:p>
                    <a:p>
                      <a:pPr algn="ctr"/>
                      <a:r>
                        <a:rPr lang="en-US" dirty="0" smtClean="0"/>
                        <a:t>%e</a:t>
                      </a:r>
                    </a:p>
                    <a:p>
                      <a:pPr algn="ctr"/>
                      <a:r>
                        <a:rPr lang="en-US" dirty="0" smtClean="0"/>
                        <a:t>%g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Precision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%c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</a:t>
                      </a:r>
                      <a:r>
                        <a:rPr lang="en-US" baseline="0" dirty="0" smtClean="0"/>
                        <a:t> Integer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Integer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Long Unsigned Integer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%Id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dirty="0" err="1" smtClean="0"/>
                        <a:t>lu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Hexadecimal</a:t>
                      </a:r>
                      <a:r>
                        <a:rPr lang="en-US" baseline="0" dirty="0" smtClean="0"/>
                        <a:t> Integer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Octal Integer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27" y="1690688"/>
            <a:ext cx="4318416" cy="4351338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" t="13521" r="64248" b="54485"/>
          <a:stretch/>
        </p:blipFill>
        <p:spPr>
          <a:xfrm>
            <a:off x="2113612" y="2053651"/>
            <a:ext cx="8327082" cy="3988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Puts()</a:t>
            </a:r>
          </a:p>
          <a:p>
            <a:pPr marL="465138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puts()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mencetak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65138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Puts()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 PUT STRING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puts()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494461"/>
              </p:ext>
            </p:extLst>
          </p:nvPr>
        </p:nvGraphicFramePr>
        <p:xfrm>
          <a:off x="838199" y="1825625"/>
          <a:ext cx="10194561" cy="326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112"/>
                <a:gridCol w="5411449"/>
              </a:tblGrid>
              <a:tr h="5226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Printf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Puts()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2024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menentukan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tipe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string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yaitu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perlu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penentu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string,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karena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fungsi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khusus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string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2024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mencetak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pindah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menentukan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notasi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‘\n’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mencetak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pindah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baris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perlu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notasi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‘\n’,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karena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sudah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diberikan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otomatis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puts()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20671" r="48503" b="43977"/>
          <a:stretch/>
        </p:blipFill>
        <p:spPr bwMode="auto">
          <a:xfrm>
            <a:off x="3505200" y="1981199"/>
            <a:ext cx="5394960" cy="40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utchar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putchar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Penampilan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diakhiri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pindah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14166" r="68678" b="61140"/>
          <a:stretch/>
        </p:blipFill>
        <p:spPr bwMode="auto">
          <a:xfrm>
            <a:off x="2743198" y="3859078"/>
            <a:ext cx="3413761" cy="240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596"/>
            <a:ext cx="10972800" cy="8030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kelayar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header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iostream.h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596"/>
            <a:ext cx="10972800" cy="8030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09" r="34453" b="26334"/>
          <a:stretch/>
        </p:blipFill>
        <p:spPr>
          <a:xfrm>
            <a:off x="2047062" y="2436151"/>
            <a:ext cx="5091591" cy="39341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kristanto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(2009)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keyboard.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88975"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88975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gethce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		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88975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gets()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format”, &amp;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nama-variabel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symbol ‘&amp;’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8680" y="4129790"/>
            <a:ext cx="7287720" cy="7165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606"/>
            <a:ext cx="10972800" cy="81803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Ketepatan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pemakaian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Penentu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scan()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480" t="41623" r="28879" b="26599"/>
          <a:stretch/>
        </p:blipFill>
        <p:spPr>
          <a:xfrm>
            <a:off x="2552612" y="2558505"/>
            <a:ext cx="7086776" cy="35676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: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590"/>
          <a:stretch/>
        </p:blipFill>
        <p:spPr>
          <a:xfrm>
            <a:off x="2592205" y="2224960"/>
            <a:ext cx="7227249" cy="42807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ets()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gets()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 string</a:t>
            </a:r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73967" y="2908092"/>
            <a:ext cx="4467069" cy="674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ets(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variabel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–array);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9452"/>
            <a:ext cx="109728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gets()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618355"/>
              </p:ext>
            </p:extLst>
          </p:nvPr>
        </p:nvGraphicFramePr>
        <p:xfrm>
          <a:off x="609600" y="2019925"/>
          <a:ext cx="10972800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scanf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416" marR="954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gets()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416" marR="95416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dapat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menerima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string yang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mengandung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spasi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dianggap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sebagai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terpisah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Dapat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menerima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string yang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mengandung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spasi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masing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masing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dianggap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sebagai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kesatuan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416" marR="9541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gets()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86" b="14492"/>
          <a:stretch/>
        </p:blipFill>
        <p:spPr>
          <a:xfrm>
            <a:off x="5462376" y="154195"/>
            <a:ext cx="6598414" cy="64864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menyertakan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header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iostream.h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870" r="34002" b="37408"/>
          <a:stretch/>
        </p:blipFill>
        <p:spPr>
          <a:xfrm>
            <a:off x="1417678" y="2173071"/>
            <a:ext cx="4541161" cy="41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(get character and echo)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dimasukkan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diakhiri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tombol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dimasukan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ditampilkan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conio.h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70" r="6247" b="43677"/>
          <a:stretch/>
        </p:blipFill>
        <p:spPr>
          <a:xfrm>
            <a:off x="974220" y="2004219"/>
            <a:ext cx="7785480" cy="42441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203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6960"/>
            <a:ext cx="10972800" cy="4525963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getche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dimasukkan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diakhiri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tombol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dimasukan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ditampilkan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conio.h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242295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170" y="1567858"/>
            <a:ext cx="10515600" cy="4807187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3625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50627"/>
              </p:ext>
            </p:extLst>
          </p:nvPr>
        </p:nvGraphicFramePr>
        <p:xfrm>
          <a:off x="1821914" y="2750722"/>
          <a:ext cx="81280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498"/>
                <a:gridCol w="61885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Tipe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Void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Diartikan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sebagai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tanpa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tipe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tanpa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pengembalian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nilai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Bilangan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bulat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(integer)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Bilangan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pecahan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(floating point)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Bilangan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pecahan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jangkauan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 yang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Karakter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203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6960"/>
            <a:ext cx="10972800" cy="4525963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654" b="48217"/>
          <a:stretch/>
        </p:blipFill>
        <p:spPr>
          <a:xfrm>
            <a:off x="1126619" y="2081928"/>
            <a:ext cx="8741071" cy="39226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930"/>
            <a:ext cx="10515600" cy="2175669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 – rata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93750" indent="-514350" algn="just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input </a:t>
            </a:r>
          </a:p>
          <a:p>
            <a:pPr marL="793750" indent="-514350" algn="just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 – rata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marL="793750" indent="-514350" algn="just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3861" y="3536599"/>
            <a:ext cx="8724277" cy="3178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HITUNG NILAI RATA – RATA TUGAS </a:t>
            </a:r>
          </a:p>
          <a:p>
            <a:pPr algn="just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Mahasiswa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diinput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just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Tugas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: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diinput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just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Tugas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: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diinput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just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Tugas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: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diinput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just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tugas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 :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diinput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just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tugas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 :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diinput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eluaran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Mahasiswa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bernama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tampil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data&gt;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Memperoleh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nilai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rata – rata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tugas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 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proses&gt;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Abdul. 2003.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Muhidin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Rinaldi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Shalahudin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Rosa. 2007.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Java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4596"/>
            <a:ext cx="10972800" cy="80304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1941"/>
            <a:ext cx="10515600" cy="483425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jangkuan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701" t="34835" r="28917" b="31319"/>
          <a:stretch/>
        </p:blipFill>
        <p:spPr>
          <a:xfrm>
            <a:off x="2523345" y="2849879"/>
            <a:ext cx="6766560" cy="36563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9566"/>
            <a:ext cx="10972800" cy="75807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Unsignet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350" t="57692" r="28800" b="24725"/>
          <a:stretch/>
        </p:blipFill>
        <p:spPr>
          <a:xfrm>
            <a:off x="2621279" y="3848894"/>
            <a:ext cx="7236800" cy="20032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4577"/>
            <a:ext cx="10515600" cy="96991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74725" indent="-517525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decimal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berpresisi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descimal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berpresisi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precision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4725" indent="-517525" algn="just">
              <a:buFont typeface="+mj-lt"/>
              <a:buAutoNum type="arabicPeriod" startAt="2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a.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9566"/>
            <a:ext cx="10972800" cy="75807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decimal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1, 2, 3,…., 100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decimal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berpresisi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floating point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decimal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5.57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eksponensial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4.2234e+3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4576"/>
            <a:ext cx="10972800" cy="77306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eriod" startAt="3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decimal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berpresisi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precision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9300"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recision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prinsipnya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</a:t>
            </a:r>
          </a:p>
          <a:p>
            <a:pPr marL="749300"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precision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tampung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bandingkan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19AE-93F4-44D2-A95C-1CEC9658A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1571</TotalTime>
  <Words>1352</Words>
  <Application>Microsoft Office PowerPoint</Application>
  <PresentationFormat>Custom</PresentationFormat>
  <Paragraphs>285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Template-PPT-UEU</vt:lpstr>
      <vt:lpstr>Pengenalan Model Data bahasa C++ </vt:lpstr>
      <vt:lpstr>Pokok Pembahasan </vt:lpstr>
      <vt:lpstr>Pengertian tipe data </vt:lpstr>
      <vt:lpstr>Pengenalan Tipe data </vt:lpstr>
      <vt:lpstr>Pengenalan Tipe data (lanjutan) </vt:lpstr>
      <vt:lpstr>Pengenalan Tipe data (lanjutan)</vt:lpstr>
      <vt:lpstr>Konstanta</vt:lpstr>
      <vt:lpstr>Konstanta bilangan </vt:lpstr>
      <vt:lpstr>Konstanta bilangan (lanjutan)</vt:lpstr>
      <vt:lpstr>Konstanta Teks </vt:lpstr>
      <vt:lpstr>Variabel </vt:lpstr>
      <vt:lpstr>Syarat  Nama  Variabel </vt:lpstr>
      <vt:lpstr>Jenis – jenis variabel </vt:lpstr>
      <vt:lpstr>Deklarasi Variabel </vt:lpstr>
      <vt:lpstr>Deklarasi Variabel </vt:lpstr>
      <vt:lpstr>Pemberian Nilai ke Variabel </vt:lpstr>
      <vt:lpstr>Pemberian Nilai ke Variabel </vt:lpstr>
      <vt:lpstr>Perintah keluaran </vt:lpstr>
      <vt:lpstr>Perintah keluaran </vt:lpstr>
      <vt:lpstr>Perintah keluaran </vt:lpstr>
      <vt:lpstr>Contoh printf()</vt:lpstr>
      <vt:lpstr>Perintah Keluaran (lanjutan)</vt:lpstr>
      <vt:lpstr>Perbedaan puts() dan printf()</vt:lpstr>
      <vt:lpstr>puts()</vt:lpstr>
      <vt:lpstr>Perintah keluaran (lanjutan) </vt:lpstr>
      <vt:lpstr>Perintah keluaran (lanjutan)</vt:lpstr>
      <vt:lpstr>Perintah keluaran (lanjutan)</vt:lpstr>
      <vt:lpstr>Perintah Masukan </vt:lpstr>
      <vt:lpstr>scanf()</vt:lpstr>
      <vt:lpstr>scanf()</vt:lpstr>
      <vt:lpstr>scanf()</vt:lpstr>
      <vt:lpstr>gets()</vt:lpstr>
      <vt:lpstr>Perbedaan scanf() dengan gets()</vt:lpstr>
      <vt:lpstr>Contoh gets()</vt:lpstr>
      <vt:lpstr>Cin()</vt:lpstr>
      <vt:lpstr>Cin()</vt:lpstr>
      <vt:lpstr>getch()</vt:lpstr>
      <vt:lpstr>getch()</vt:lpstr>
      <vt:lpstr>getche()</vt:lpstr>
      <vt:lpstr>getche()</vt:lpstr>
      <vt:lpstr>Latihan </vt:lpstr>
      <vt:lpstr>Daftar Pustaka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Model Data bahasa C++ </dc:title>
  <dc:creator>yunita fauzia</dc:creator>
  <cp:lastModifiedBy>BPISTI2008</cp:lastModifiedBy>
  <cp:revision>43</cp:revision>
  <dcterms:created xsi:type="dcterms:W3CDTF">2018-03-08T06:08:20Z</dcterms:created>
  <dcterms:modified xsi:type="dcterms:W3CDTF">2018-03-26T12:50:02Z</dcterms:modified>
</cp:coreProperties>
</file>