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8" r:id="rId3"/>
    <p:sldId id="297" r:id="rId4"/>
    <p:sldId id="258" r:id="rId5"/>
    <p:sldId id="257" r:id="rId6"/>
    <p:sldId id="259" r:id="rId7"/>
    <p:sldId id="260" r:id="rId8"/>
    <p:sldId id="261" r:id="rId9"/>
    <p:sldId id="263" r:id="rId10"/>
    <p:sldId id="264" r:id="rId11"/>
    <p:sldId id="265" r:id="rId12"/>
    <p:sldId id="262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8" r:id="rId35"/>
    <p:sldId id="291" r:id="rId36"/>
    <p:sldId id="292" r:id="rId37"/>
    <p:sldId id="293" r:id="rId38"/>
    <p:sldId id="294" r:id="rId39"/>
    <p:sldId id="296" r:id="rId40"/>
    <p:sldId id="295" r:id="rId41"/>
    <p:sldId id="289" r:id="rId42"/>
    <p:sldId id="290" r:id="rId43"/>
    <p:sldId id="287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5812" y="0"/>
            <a:ext cx="12463623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35812" y="228600"/>
            <a:ext cx="12463624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399" y="1524001"/>
            <a:ext cx="8365412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2398" y="3657600"/>
            <a:ext cx="8365413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6190B4-0520-4F01-99C6-BDC9FD156F1C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CCD44-3346-4DC8-A09F-1084253E7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1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6190B4-0520-4F01-99C6-BDC9FD156F1C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CCD44-3346-4DC8-A09F-1084253E7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2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6190B4-0520-4F01-99C6-BDC9FD156F1C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CCD44-3346-4DC8-A09F-1084253E7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0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6190B4-0520-4F01-99C6-BDC9FD156F1C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CCD44-3346-4DC8-A09F-1084253E7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5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" y="31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65600" y="2420939"/>
            <a:ext cx="46736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8400" y="3240088"/>
            <a:ext cx="7112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6190B4-0520-4F01-99C6-BDC9FD156F1C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CCD44-3346-4DC8-A09F-1084253E7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4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6190B4-0520-4F01-99C6-BDC9FD156F1C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CCD44-3346-4DC8-A09F-1084253E7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7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6190B4-0520-4F01-99C6-BDC9FD156F1C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CCD44-3346-4DC8-A09F-1084253E7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0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6190B4-0520-4F01-99C6-BDC9FD156F1C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CCD44-3346-4DC8-A09F-1084253E7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2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6190B4-0520-4F01-99C6-BDC9FD156F1C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CCD44-3346-4DC8-A09F-1084253E7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4011084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9601"/>
            <a:ext cx="6815667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6190B4-0520-4F01-99C6-BDC9FD156F1C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CCD44-3346-4DC8-A09F-1084253E7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6190B4-0520-4F01-99C6-BDC9FD156F1C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CCD44-3346-4DC8-A09F-1084253E7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0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A6190B4-0520-4F01-99C6-BDC9FD156F1C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FCBCCD44-3346-4DC8-A09F-1084253E733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30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41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smtClean="0"/>
              <a:t>3</a:t>
            </a:r>
            <a:endParaRPr lang="en-US" dirty="0"/>
          </a:p>
          <a:p>
            <a:r>
              <a:rPr lang="en-US" dirty="0"/>
              <a:t>Yunita Fauzia </a:t>
            </a:r>
            <a:r>
              <a:rPr lang="en-US" dirty="0" err="1"/>
              <a:t>Achmad</a:t>
            </a:r>
            <a:r>
              <a:rPr lang="en-US" dirty="0"/>
              <a:t>, </a:t>
            </a:r>
            <a:r>
              <a:rPr lang="en-US" dirty="0" err="1"/>
              <a:t>S.Kom</a:t>
            </a:r>
            <a:r>
              <a:rPr lang="en-US" dirty="0"/>
              <a:t>., </a:t>
            </a:r>
            <a:r>
              <a:rPr lang="en-US" dirty="0" err="1"/>
              <a:t>M.Kom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6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9342"/>
            <a:ext cx="10972800" cy="848295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Hirarki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Aritmatika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ekspresi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aritmatika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aritmatika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bersamaan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hierarki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aritmatika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690813" indent="0" algn="just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Hierarki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Aritmatika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97556"/>
              </p:ext>
            </p:extLst>
          </p:nvPr>
        </p:nvGraphicFramePr>
        <p:xfrm>
          <a:off x="2359803" y="3847381"/>
          <a:ext cx="783662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1095"/>
                <a:gridCol w="6245525"/>
              </a:tblGrid>
              <a:tr h="34863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Operator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Keterangan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Tingkatan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operator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penggunaanya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tergantung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letak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didepan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didahulukan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Sisa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pembagian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Tingkatkan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operator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sama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penggunaanya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tergantung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letak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didepan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didahulukan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2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8354"/>
            <a:ext cx="10972800" cy="779283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Hirarki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Aritmatika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Hirarki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Aritmatika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Output 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165" t="13238" r="62509" b="48694"/>
          <a:stretch/>
        </p:blipFill>
        <p:spPr>
          <a:xfrm>
            <a:off x="991529" y="2219807"/>
            <a:ext cx="5104471" cy="4088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77345" b="79325"/>
          <a:stretch/>
        </p:blipFill>
        <p:spPr>
          <a:xfrm>
            <a:off x="7750214" y="2484407"/>
            <a:ext cx="3776114" cy="22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102"/>
            <a:ext cx="10972800" cy="796536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Relasional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membandingkan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(true)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(false)</a:t>
            </a:r>
          </a:p>
          <a:p>
            <a:pPr marL="3200400" indent="0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896659"/>
              </p:ext>
            </p:extLst>
          </p:nvPr>
        </p:nvGraphicFramePr>
        <p:xfrm>
          <a:off x="1993462" y="3382964"/>
          <a:ext cx="7409329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8794"/>
                <a:gridCol w="5020535"/>
              </a:tblGrid>
              <a:tr h="37761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Operator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Keterangan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52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==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/>
                        <a:t>Sama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Dengan</a:t>
                      </a:r>
                      <a:r>
                        <a:rPr lang="en-US" sz="2400" dirty="0" smtClean="0"/>
                        <a:t> ( </a:t>
                      </a:r>
                      <a:r>
                        <a:rPr lang="en-US" sz="2400" dirty="0" err="1" smtClean="0"/>
                        <a:t>bukan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pemberi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nilai</a:t>
                      </a:r>
                      <a:r>
                        <a:rPr lang="en-US" sz="2400" dirty="0" smtClean="0"/>
                        <a:t> )</a:t>
                      </a:r>
                      <a:endParaRPr lang="en-US" sz="2400" dirty="0"/>
                    </a:p>
                  </a:txBody>
                  <a:tcPr/>
                </a:tc>
              </a:tr>
              <a:tr h="3828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!=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/>
                        <a:t>Tidak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Sama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dengan</a:t>
                      </a:r>
                      <a:endParaRPr lang="en-US" sz="2400" dirty="0"/>
                    </a:p>
                  </a:txBody>
                  <a:tcPr/>
                </a:tc>
              </a:tr>
              <a:tr h="3828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&gt;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/>
                        <a:t>Lebih</a:t>
                      </a:r>
                      <a:r>
                        <a:rPr lang="en-US" sz="2400" dirty="0" smtClean="0"/>
                        <a:t> Dari </a:t>
                      </a:r>
                      <a:endParaRPr lang="en-US" sz="2400" dirty="0"/>
                    </a:p>
                  </a:txBody>
                  <a:tcPr/>
                </a:tc>
              </a:tr>
              <a:tr h="3828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&gt;=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/>
                        <a:t>Lebih</a:t>
                      </a:r>
                      <a:r>
                        <a:rPr lang="en-US" sz="2400" dirty="0" smtClean="0"/>
                        <a:t> Dari </a:t>
                      </a:r>
                      <a:r>
                        <a:rPr lang="en-US" sz="2400" dirty="0" err="1" smtClean="0"/>
                        <a:t>sama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dengan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</a:tr>
              <a:tr h="4038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&lt;=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Kurang</a:t>
                      </a:r>
                      <a:r>
                        <a:rPr lang="en-US" sz="2400" dirty="0" smtClean="0"/>
                        <a:t> Dari </a:t>
                      </a:r>
                      <a:r>
                        <a:rPr lang="en-US" sz="2400" dirty="0" err="1" smtClean="0"/>
                        <a:t>sama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dengan</a:t>
                      </a: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70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7979"/>
            <a:ext cx="10515600" cy="760873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Relasional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8852"/>
            <a:ext cx="10515600" cy="4779484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output 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033" t="13985" r="56011" b="28292"/>
          <a:stretch/>
        </p:blipFill>
        <p:spPr>
          <a:xfrm>
            <a:off x="1351472" y="1881098"/>
            <a:ext cx="5169972" cy="4976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7544" b="53683"/>
          <a:stretch/>
        </p:blipFill>
        <p:spPr>
          <a:xfrm>
            <a:off x="7034716" y="1881098"/>
            <a:ext cx="4214992" cy="40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3849"/>
            <a:ext cx="10515600" cy="1017828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Logika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1677"/>
            <a:ext cx="10515600" cy="4851220"/>
          </a:xfrm>
        </p:spPr>
        <p:txBody>
          <a:bodyPr/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menghubungkan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ungkapan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logika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(True)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(False)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3881438" indent="0" algn="just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logika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50494"/>
              </p:ext>
            </p:extLst>
          </p:nvPr>
        </p:nvGraphicFramePr>
        <p:xfrm>
          <a:off x="3981570" y="4572833"/>
          <a:ext cx="4869132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8738"/>
                <a:gridCol w="34803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Operator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Keterangan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&amp;&amp;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Operator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logika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||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Operator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logika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Operator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logika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NOT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6596"/>
            <a:ext cx="10972800" cy="831042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Logika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mengubungkan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ekspresi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741363" algn="just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ekspresi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dihubungkan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363" algn="just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ekspresi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dihubungkan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6596"/>
            <a:ext cx="10972800" cy="831042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Logika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515600" cy="4351338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                               - Output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165" t="13736" r="42884" b="29536"/>
          <a:stretch/>
        </p:blipFill>
        <p:spPr>
          <a:xfrm>
            <a:off x="276043" y="1985336"/>
            <a:ext cx="6861305" cy="4614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5566" b="44408"/>
          <a:stretch/>
        </p:blipFill>
        <p:spPr>
          <a:xfrm>
            <a:off x="7470905" y="1985336"/>
            <a:ext cx="4331298" cy="360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3848"/>
            <a:ext cx="10972800" cy="813789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OR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menghubungkan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ekspresi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741363"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bernilai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BENAR,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ekspresi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dihubungkan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BENAR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363"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bernilai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SALAH,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ekspresi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dihubungkan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bernilai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SALAH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5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3848"/>
            <a:ext cx="10972800" cy="813789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OR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OR                    - Output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767" t="13239" r="55614" b="30033"/>
          <a:stretch/>
        </p:blipFill>
        <p:spPr>
          <a:xfrm>
            <a:off x="983411" y="2192518"/>
            <a:ext cx="4520242" cy="4189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4477" b="45499"/>
          <a:stretch/>
        </p:blipFill>
        <p:spPr>
          <a:xfrm>
            <a:off x="7325354" y="2192517"/>
            <a:ext cx="4308491" cy="343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102"/>
            <a:ext cx="10972800" cy="796536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Logika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kebalikan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ekspresi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disebutkan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disebutkan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BENAR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SALAH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sebaliknya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6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5458"/>
            <a:ext cx="10972800" cy="772179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Pencapaian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 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menerapkan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102"/>
            <a:ext cx="10972800" cy="796536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Logika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/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               - Output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900" t="13487" r="58265" b="34014"/>
          <a:stretch/>
        </p:blipFill>
        <p:spPr>
          <a:xfrm>
            <a:off x="966159" y="2043008"/>
            <a:ext cx="4548753" cy="4265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2335" b="53683"/>
          <a:stretch/>
        </p:blipFill>
        <p:spPr>
          <a:xfrm>
            <a:off x="6997549" y="2214174"/>
            <a:ext cx="4795415" cy="218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1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102"/>
            <a:ext cx="10972800" cy="796536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Bitwise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bitwise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memanipulasi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bit 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menyediakan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bitwise,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diantaranya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Bitwise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335900"/>
              </p:ext>
            </p:extLst>
          </p:nvPr>
        </p:nvGraphicFramePr>
        <p:xfrm>
          <a:off x="3067172" y="3321937"/>
          <a:ext cx="5749026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1862"/>
                <a:gridCol w="40371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Operator 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Keterangan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Bitwise NOT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&lt;&lt;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Bitwise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Shift Left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&gt;&gt;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Bitwise Shift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Right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Bitwise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^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Bitwise XOR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Bitwise OR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3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5608"/>
            <a:ext cx="10972800" cy="76203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Bitwise &lt;&lt; (Shift Left)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bitwise shift left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menggeser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sejumlah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kekiri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344488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0000000011001001 = 201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////////</a:t>
            </a:r>
          </a:p>
          <a:p>
            <a:pPr marL="344488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0000000110010010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402</a:t>
            </a:r>
          </a:p>
          <a:p>
            <a:pPr marL="344488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dibagian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disisipkan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sebanyak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bit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digeser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9342"/>
            <a:ext cx="10972800" cy="848295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Bitwise &lt;&lt; (Shift Left)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                       - output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30" t="14234" r="56977" b="53421"/>
          <a:stretch/>
        </p:blipFill>
        <p:spPr>
          <a:xfrm>
            <a:off x="1035170" y="2122098"/>
            <a:ext cx="6797616" cy="3830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5203" b="78234"/>
          <a:stretch/>
        </p:blipFill>
        <p:spPr>
          <a:xfrm>
            <a:off x="7834203" y="2104843"/>
            <a:ext cx="4173767" cy="18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3848"/>
            <a:ext cx="10972800" cy="813789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Bitwise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&gt;&gt;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(Shift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Operator bitwise shift right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menggeser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bit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dirty="0" smtClean="0"/>
              <a:t>		0000000011001001 </a:t>
            </a:r>
            <a:r>
              <a:rPr lang="en-US" dirty="0"/>
              <a:t>= 201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\\\\\\\\ </a:t>
            </a:r>
          </a:p>
          <a:p>
            <a:pPr marL="0" indent="0">
              <a:buNone/>
            </a:pPr>
            <a:r>
              <a:rPr lang="en-US" dirty="0" smtClean="0"/>
              <a:t>		0000000001100100 </a:t>
            </a:r>
            <a:r>
              <a:rPr lang="en-US" dirty="0"/>
              <a:t>= </a:t>
            </a:r>
            <a:r>
              <a:rPr lang="en-US" dirty="0" smtClean="0"/>
              <a:t>100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Ket</a:t>
            </a:r>
            <a:r>
              <a:rPr lang="en-US" dirty="0" smtClean="0"/>
              <a:t> : </a:t>
            </a:r>
            <a:r>
              <a:rPr lang="en-US" dirty="0" err="1" smtClean="0"/>
              <a:t>digabian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disisipkan</a:t>
            </a:r>
            <a:r>
              <a:rPr lang="en-US" dirty="0" smtClean="0"/>
              <a:t> 0, </a:t>
            </a:r>
            <a:r>
              <a:rPr lang="en-US" dirty="0" err="1" smtClean="0"/>
              <a:t>sebanyak</a:t>
            </a:r>
            <a:r>
              <a:rPr lang="en-US" dirty="0" smtClean="0"/>
              <a:t> bit yang </a:t>
            </a:r>
            <a:r>
              <a:rPr lang="en-US" dirty="0" err="1" smtClean="0"/>
              <a:t>digeser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0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3848"/>
            <a:ext cx="10972800" cy="813789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Bitwise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&gt;&gt;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(Shift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c++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- output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r="55681" b="79871"/>
          <a:stretch/>
        </p:blipFill>
        <p:spPr>
          <a:xfrm>
            <a:off x="6704253" y="2260466"/>
            <a:ext cx="5303717" cy="1602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297" t="14731" r="55481" b="52675"/>
          <a:stretch/>
        </p:blipFill>
        <p:spPr>
          <a:xfrm>
            <a:off x="792956" y="2379784"/>
            <a:ext cx="5576415" cy="329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3848"/>
            <a:ext cx="10972800" cy="813789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Bitwise &amp; (AND)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bitwise &amp; (AND)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membandingkan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operand.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operand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digabungkan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11001001 = 201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01100100 = 100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01000000 = 64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53419" y="5503653"/>
            <a:ext cx="3260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14203" y="531898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97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			- Output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621102"/>
            <a:ext cx="10972800" cy="796536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Bitwise &amp; (AND)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767" t="13985" r="56277" b="43220"/>
          <a:stretch/>
        </p:blipFill>
        <p:spPr>
          <a:xfrm>
            <a:off x="1052421" y="2139350"/>
            <a:ext cx="5586175" cy="3986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67131" b="69448"/>
          <a:stretch/>
        </p:blipFill>
        <p:spPr>
          <a:xfrm>
            <a:off x="7081417" y="2139350"/>
            <a:ext cx="4351983" cy="269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102"/>
            <a:ext cx="10972800" cy="796536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Bitwise | (OR)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bitwise 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membandingkan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operand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BENAR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operand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digabungkan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BENAR (1)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ilustrasi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perbandingan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operand: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11001001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01100100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11101101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237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570008" y="5486400"/>
            <a:ext cx="3260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30792" y="530173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5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C++			      - Output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655608"/>
            <a:ext cx="10972800" cy="76203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Bitwise | (OR)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899" t="14732" r="57072" b="44713"/>
          <a:stretch/>
        </p:blipFill>
        <p:spPr>
          <a:xfrm>
            <a:off x="1035170" y="2208362"/>
            <a:ext cx="5300322" cy="3692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65004" b="71687"/>
          <a:stretch/>
        </p:blipFill>
        <p:spPr>
          <a:xfrm>
            <a:off x="6761062" y="2208362"/>
            <a:ext cx="4740374" cy="25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7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8906"/>
            <a:ext cx="10972800" cy="758732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Pembahasan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Pengantar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latihan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6596"/>
            <a:ext cx="10972800" cy="831042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Bitwise ^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eXclusive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bitwise ^ (XOR)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membandingkan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operand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bit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dibandingkan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ilustrasi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membandingkan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operand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11001001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201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01100100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10101101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173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570008" y="5486400"/>
            <a:ext cx="3260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30792" y="530173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6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c++</a:t>
            </a:r>
            <a:r>
              <a:rPr lang="en-US" dirty="0" smtClean="0"/>
              <a:t>					- Output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6092" b="70595"/>
          <a:stretch/>
        </p:blipFill>
        <p:spPr>
          <a:xfrm>
            <a:off x="7842939" y="2125691"/>
            <a:ext cx="3495461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165" t="14234" r="57337" b="44962"/>
          <a:stretch/>
        </p:blipFill>
        <p:spPr>
          <a:xfrm>
            <a:off x="828135" y="2125691"/>
            <a:ext cx="5610420" cy="400047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552450"/>
            <a:ext cx="10972800" cy="865188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Bitwise ^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eXclusive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8354"/>
            <a:ext cx="10972800" cy="779283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Bitwise ~ (NOT)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bitwise ~ (NOT)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membalik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operand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ilustrasi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bitwise ~ (NOT) </a:t>
            </a:r>
          </a:p>
          <a:p>
            <a:pPr marL="91440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00001000 = 8 </a:t>
            </a:r>
          </a:p>
          <a:p>
            <a:pPr marL="91440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|||||||| </a:t>
            </a:r>
          </a:p>
          <a:p>
            <a:pPr marL="91440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11110111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247 = -9</a:t>
            </a:r>
          </a:p>
        </p:txBody>
      </p:sp>
    </p:spTree>
    <p:extLst>
      <p:ext uri="{BB962C8B-B14F-4D97-AF65-F5344CB8AC3E}">
        <p14:creationId xmlns:p14="http://schemas.microsoft.com/office/powerpoint/2010/main" val="8352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3848"/>
            <a:ext cx="10972800" cy="813789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Bitwise ~ (NOT)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			       - Output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369" t="13985" r="61580" b="51680"/>
          <a:stretch/>
        </p:blipFill>
        <p:spPr>
          <a:xfrm>
            <a:off x="1017915" y="2122098"/>
            <a:ext cx="5406889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4512" b="64049"/>
          <a:stretch/>
        </p:blipFill>
        <p:spPr>
          <a:xfrm>
            <a:off x="6794835" y="2122098"/>
            <a:ext cx="5195880" cy="189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7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102"/>
            <a:ext cx="10972800" cy="517585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Majemuk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9650"/>
            <a:ext cx="10972800" cy="5266425"/>
          </a:xfrm>
        </p:spPr>
        <p:txBody>
          <a:bodyPr/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majemuk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memodifikasi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 algn="ctr">
              <a:buNone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Majemuk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474937"/>
              </p:ext>
            </p:extLst>
          </p:nvPr>
        </p:nvGraphicFramePr>
        <p:xfrm>
          <a:off x="2032000" y="2383067"/>
          <a:ext cx="8128000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853"/>
                <a:gridCol w="64851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Operator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Keterangan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+=</a:t>
                      </a:r>
                      <a:r>
                        <a:rPr lang="en-US" baseline="0" dirty="0" smtClean="0"/>
                        <a:t> 4 </a:t>
                      </a:r>
                      <a:r>
                        <a:rPr lang="en-US" baseline="0" dirty="0" err="1" smtClean="0"/>
                        <a:t>sama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artinya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menuliskan</a:t>
                      </a:r>
                      <a:r>
                        <a:rPr lang="en-US" baseline="0" dirty="0" smtClean="0"/>
                        <a:t> a = a + 4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-=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-= 4 </a:t>
                      </a:r>
                      <a:r>
                        <a:rPr lang="en-US" baseline="0" dirty="0" err="1" smtClean="0"/>
                        <a:t>sama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artinya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menuliskan</a:t>
                      </a:r>
                      <a:r>
                        <a:rPr lang="en-US" baseline="0" dirty="0" smtClean="0"/>
                        <a:t> a = a –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*=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*= 4 </a:t>
                      </a:r>
                      <a:r>
                        <a:rPr lang="en-US" baseline="0" dirty="0" err="1" smtClean="0"/>
                        <a:t>sama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artinya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menuliskan</a:t>
                      </a:r>
                      <a:r>
                        <a:rPr lang="en-US" baseline="0" dirty="0" smtClean="0"/>
                        <a:t> a = a *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/= 4 </a:t>
                      </a:r>
                      <a:r>
                        <a:rPr lang="en-US" baseline="0" dirty="0" err="1" smtClean="0"/>
                        <a:t>sama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artinya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menuliskan</a:t>
                      </a:r>
                      <a:r>
                        <a:rPr lang="en-US" baseline="0" dirty="0" smtClean="0"/>
                        <a:t> a = a /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%=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%= 4 </a:t>
                      </a:r>
                      <a:r>
                        <a:rPr lang="en-US" baseline="0" dirty="0" err="1" smtClean="0"/>
                        <a:t>sama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artinya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menuliskan</a:t>
                      </a:r>
                      <a:r>
                        <a:rPr lang="en-US" baseline="0" dirty="0" smtClean="0"/>
                        <a:t> a = a %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&gt;&gt;=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&gt;&gt;= 4 </a:t>
                      </a:r>
                      <a:r>
                        <a:rPr lang="en-US" baseline="0" dirty="0" err="1" smtClean="0"/>
                        <a:t>sama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artinya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menuliskan</a:t>
                      </a:r>
                      <a:r>
                        <a:rPr lang="en-US" baseline="0" dirty="0" smtClean="0"/>
                        <a:t> a = a &gt;&gt;=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&lt;&lt;=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&lt;&lt;= 4 </a:t>
                      </a:r>
                      <a:r>
                        <a:rPr lang="en-US" baseline="0" dirty="0" err="1" smtClean="0"/>
                        <a:t>sama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artinya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menuliskan</a:t>
                      </a:r>
                      <a:r>
                        <a:rPr lang="en-US" baseline="0" dirty="0" smtClean="0"/>
                        <a:t> a = a &lt;&lt;=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&amp;=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&amp;= 4 </a:t>
                      </a:r>
                      <a:r>
                        <a:rPr lang="en-US" baseline="0" dirty="0" err="1" smtClean="0"/>
                        <a:t>sama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artinya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menuliskan</a:t>
                      </a:r>
                      <a:r>
                        <a:rPr lang="en-US" baseline="0" dirty="0" smtClean="0"/>
                        <a:t> a = a &amp;=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^=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^= 4 </a:t>
                      </a:r>
                      <a:r>
                        <a:rPr lang="en-US" baseline="0" dirty="0" err="1" smtClean="0"/>
                        <a:t>sama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artinya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menuliskan</a:t>
                      </a:r>
                      <a:r>
                        <a:rPr lang="en-US" baseline="0" dirty="0" smtClean="0"/>
                        <a:t> a = a ^=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|=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|= 4 </a:t>
                      </a:r>
                      <a:r>
                        <a:rPr lang="en-US" dirty="0" err="1" smtClean="0"/>
                        <a:t>sama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artinya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menuliskan</a:t>
                      </a:r>
                      <a:r>
                        <a:rPr lang="en-US" baseline="0" dirty="0" smtClean="0"/>
                        <a:t> a = a |= 4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0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102"/>
            <a:ext cx="10972800" cy="517585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Majemuk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9650"/>
            <a:ext cx="10972800" cy="5266425"/>
          </a:xfrm>
        </p:spPr>
        <p:txBody>
          <a:bodyPr/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C++				- Output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165" t="14483" r="64232" b="32272"/>
          <a:stretch/>
        </p:blipFill>
        <p:spPr>
          <a:xfrm>
            <a:off x="1035170" y="1742535"/>
            <a:ext cx="3795622" cy="4563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71174" b="59138"/>
          <a:stretch/>
        </p:blipFill>
        <p:spPr>
          <a:xfrm>
            <a:off x="7325355" y="1742535"/>
            <a:ext cx="3888985" cy="366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6596"/>
            <a:ext cx="10972800" cy="831042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Penambahan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Pengurangan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menyediakan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penambahan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pengurangan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(Increment &amp; Decrement)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– operator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penambahan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pengurangan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 algn="ctr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Penambahan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Pengurangan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442613"/>
              </p:ext>
            </p:extLst>
          </p:nvPr>
        </p:nvGraphicFramePr>
        <p:xfrm>
          <a:off x="2066507" y="4342762"/>
          <a:ext cx="812800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3629"/>
                <a:gridCol w="47943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Operator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Keterangan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Penambahan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(Increment)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Pengurangan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(Decrement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7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6596"/>
            <a:ext cx="10972800" cy="831042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Penambahan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Pengurangan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= A + 1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= A – 1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disederhanakan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+= 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-= 1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disederhanakan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++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–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diletakkan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belakang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 - 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-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++A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A++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63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6596"/>
            <a:ext cx="10972800" cy="831042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Penambahan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Pengurangan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penulisan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862013"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diletakkan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penambahan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pengurangan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sesaat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menjumpai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ekspresi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tadi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berubah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begitu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ekspresi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temukan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62013"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diletakkan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belakang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penambahan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pengurangan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ekspresi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jumpai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ekspresi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ditemukan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21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6596"/>
            <a:ext cx="10972800" cy="831042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Penambahan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Pengurangan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C++				     -Output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501" t="13985" r="56807" b="47450"/>
          <a:stretch/>
        </p:blipFill>
        <p:spPr>
          <a:xfrm>
            <a:off x="983410" y="2208361"/>
            <a:ext cx="6041000" cy="3917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87509" b="76051"/>
          <a:stretch/>
        </p:blipFill>
        <p:spPr>
          <a:xfrm>
            <a:off x="7601399" y="2208361"/>
            <a:ext cx="2991838" cy="381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9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3848"/>
            <a:ext cx="10972800" cy="813789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Pengantar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dilibatkan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manipulasi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1600200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Penjumlahan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600200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Pengurangan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600200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Pembagian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600200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dll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6596"/>
            <a:ext cx="10972800" cy="831042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Penambahan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Pengurangan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C++				-Output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297" t="14234" r="63967" b="47201"/>
          <a:stretch/>
        </p:blipFill>
        <p:spPr>
          <a:xfrm>
            <a:off x="1017916" y="2208362"/>
            <a:ext cx="4524429" cy="3917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79160" b="67868"/>
          <a:stretch/>
        </p:blipFill>
        <p:spPr>
          <a:xfrm>
            <a:off x="7076606" y="2208361"/>
            <a:ext cx="3240586" cy="332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0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5608"/>
            <a:ext cx="10972800" cy="76203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Kondisional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penyederhanaan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 … else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else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statement /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penulisan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 code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0445" y="4399472"/>
            <a:ext cx="7470476" cy="862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ekspresi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?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jika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benar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: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jika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salah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6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5608"/>
            <a:ext cx="10972800" cy="76203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Kondisional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                   - Output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89687" b="75506"/>
          <a:stretch/>
        </p:blipFill>
        <p:spPr>
          <a:xfrm>
            <a:off x="7584146" y="2261633"/>
            <a:ext cx="1473590" cy="2328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767" t="13488" r="71658" b="51819"/>
          <a:stretch/>
        </p:blipFill>
        <p:spPr>
          <a:xfrm>
            <a:off x="1034495" y="2261633"/>
            <a:ext cx="3727285" cy="415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2860"/>
            <a:ext cx="10972800" cy="744778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Latihan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Tuliskan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operator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output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dibawah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861" t="33890" r="26310" b="31775"/>
          <a:stretch/>
        </p:blipFill>
        <p:spPr>
          <a:xfrm>
            <a:off x="1984075" y="2682107"/>
            <a:ext cx="8488392" cy="362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8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5118"/>
            <a:ext cx="10972800" cy="812520"/>
          </a:xfrm>
        </p:spPr>
        <p:txBody>
          <a:bodyPr/>
          <a:lstStyle/>
          <a:p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Abdul. 2003.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C++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Muhidin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2010.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C++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5608"/>
            <a:ext cx="10972800" cy="76203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Macam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macam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ahasa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dimanfaatkan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976313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Aritmatika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6313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Relasional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76313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logika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6313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Bitwise </a:t>
            </a:r>
          </a:p>
          <a:p>
            <a:pPr marL="976313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Majemuk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(+=, -=, *=, /=, %=, &lt;&lt;=, &gt;&gt;=, &amp;=,|=)</a:t>
            </a:r>
          </a:p>
          <a:p>
            <a:pPr marL="976313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kenaikan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turunan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(++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-) </a:t>
            </a:r>
          </a:p>
          <a:p>
            <a:pPr marL="976313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Kondisional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9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3848"/>
            <a:ext cx="10972800" cy="813789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diantaranya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just"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Unary </a:t>
            </a:r>
          </a:p>
          <a:p>
            <a:pPr marL="511175" indent="0" algn="just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unary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melibatkan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aritmatika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algn="just">
              <a:buFont typeface="+mj-lt"/>
              <a:buAutoNum type="arabicPeriod" startAt="2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Binary </a:t>
            </a:r>
          </a:p>
          <a:p>
            <a:pPr marL="511175" indent="0" algn="just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binary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melibatkan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aritmatika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Ternary </a:t>
            </a:r>
          </a:p>
          <a:p>
            <a:pPr marL="511175" indent="0" algn="just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ternary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melibatkan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sutau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aritmatika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2090"/>
            <a:ext cx="10972800" cy="86554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Aritmatika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9072"/>
            <a:ext cx="10515600" cy="4351338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aritmatika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9225" indent="0" algn="just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Aritmatika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015494"/>
              </p:ext>
            </p:extLst>
          </p:nvPr>
        </p:nvGraphicFramePr>
        <p:xfrm>
          <a:off x="2649071" y="3106271"/>
          <a:ext cx="7374824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5424"/>
                <a:gridCol w="2575112"/>
                <a:gridCol w="2854288"/>
              </a:tblGrid>
              <a:tr h="3776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Operator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Keterangan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Contoh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28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Penjumlahan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 +</a:t>
                      </a:r>
                      <a:r>
                        <a:rPr lang="en-US" sz="2800" baseline="0" dirty="0" smtClean="0"/>
                        <a:t> 4</a:t>
                      </a:r>
                      <a:endParaRPr lang="en-US" sz="2800" dirty="0"/>
                    </a:p>
                  </a:txBody>
                  <a:tcPr/>
                </a:tc>
              </a:tr>
              <a:tr h="3828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Pengurangan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 – 5</a:t>
                      </a:r>
                      <a:endParaRPr lang="en-US" sz="2800" dirty="0"/>
                    </a:p>
                  </a:txBody>
                  <a:tcPr/>
                </a:tc>
              </a:tr>
              <a:tr h="3828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*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Perkalian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6 * 4</a:t>
                      </a:r>
                      <a:endParaRPr lang="en-US" sz="2800" dirty="0"/>
                    </a:p>
                  </a:txBody>
                  <a:tcPr/>
                </a:tc>
              </a:tr>
              <a:tr h="3828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/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Pembagian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25 / 5</a:t>
                      </a:r>
                      <a:endParaRPr lang="en-US" sz="2800" dirty="0"/>
                    </a:p>
                  </a:txBody>
                  <a:tcPr/>
                </a:tc>
              </a:tr>
              <a:tr h="40383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Sisa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pembagian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5 % 2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2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9342"/>
            <a:ext cx="10972800" cy="848295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Aritmatika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aritmatika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Unary </a:t>
            </a:r>
          </a:p>
          <a:p>
            <a:pPr marL="3254375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Unary</a:t>
            </a:r>
          </a:p>
          <a:p>
            <a:pPr marL="3254375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588094"/>
              </p:ext>
            </p:extLst>
          </p:nvPr>
        </p:nvGraphicFramePr>
        <p:xfrm>
          <a:off x="2649071" y="3106271"/>
          <a:ext cx="6373905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4137"/>
                <a:gridCol w="2639683"/>
                <a:gridCol w="2070085"/>
              </a:tblGrid>
              <a:tr h="3776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Operator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Keterangan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Contoh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28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tanda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Tanda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plus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28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Tanda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minus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–5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9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4838"/>
            <a:ext cx="10972800" cy="8828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ritmatika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7638"/>
            <a:ext cx="10515600" cy="4351338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					     - Output :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90" b="64350"/>
          <a:stretch/>
        </p:blipFill>
        <p:spPr bwMode="auto">
          <a:xfrm>
            <a:off x="6402445" y="1975607"/>
            <a:ext cx="5789555" cy="355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9" t="13540" r="57575" b="30367"/>
          <a:stretch/>
        </p:blipFill>
        <p:spPr bwMode="auto">
          <a:xfrm>
            <a:off x="1050878" y="1056544"/>
            <a:ext cx="4940489" cy="539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5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PPT-U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Template-PPT-UEU</Template>
  <TotalTime>725</TotalTime>
  <Words>1357</Words>
  <Application>Microsoft Office PowerPoint</Application>
  <PresentationFormat>Custom</PresentationFormat>
  <Paragraphs>276</Paragraphs>
  <Slides>44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Template-PPT-UEU</vt:lpstr>
      <vt:lpstr>Operator</vt:lpstr>
      <vt:lpstr>Pencapaian </vt:lpstr>
      <vt:lpstr>Pokok Pembahasan</vt:lpstr>
      <vt:lpstr>Pengantar Operator </vt:lpstr>
      <vt:lpstr>Macam- macam Operator dalam Bahasa C++</vt:lpstr>
      <vt:lpstr>Sifat – sifat Operator </vt:lpstr>
      <vt:lpstr>Operator Aritmatika</vt:lpstr>
      <vt:lpstr>Operator Aritmatika </vt:lpstr>
      <vt:lpstr>Operator Aritmatika</vt:lpstr>
      <vt:lpstr>Hirarki Operator Aritmatika</vt:lpstr>
      <vt:lpstr>Hirarki Operator Aritmatika</vt:lpstr>
      <vt:lpstr>Operator Relasional </vt:lpstr>
      <vt:lpstr>Operator Relasional (lanjutan)</vt:lpstr>
      <vt:lpstr>Operator Logika </vt:lpstr>
      <vt:lpstr>Operator Logika AND</vt:lpstr>
      <vt:lpstr>Operator Logika AND</vt:lpstr>
      <vt:lpstr>Operator OR</vt:lpstr>
      <vt:lpstr>Operator OR</vt:lpstr>
      <vt:lpstr>Operator Logika NOT </vt:lpstr>
      <vt:lpstr>Operator Logika NOT </vt:lpstr>
      <vt:lpstr>Operator Bitwise</vt:lpstr>
      <vt:lpstr>Operator Bitwise &lt;&lt; (Shift Left)</vt:lpstr>
      <vt:lpstr>Operator Bitwise &lt;&lt; (Shift Left)</vt:lpstr>
      <vt:lpstr>Operator Bitwise &gt;&gt; (Shift Right)</vt:lpstr>
      <vt:lpstr>Operator Bitwise &gt;&gt; (Shift Right)</vt:lpstr>
      <vt:lpstr>Operator Bitwise &amp; (AND)</vt:lpstr>
      <vt:lpstr>Operator Bitwise &amp; (AND)</vt:lpstr>
      <vt:lpstr>Operator Bitwise | (OR)</vt:lpstr>
      <vt:lpstr>Operator Bitwise | (OR)</vt:lpstr>
      <vt:lpstr>Operator Bitwise ^ (eXclusive Or)</vt:lpstr>
      <vt:lpstr>Operator Bitwise ^ (eXclusive Or)</vt:lpstr>
      <vt:lpstr>Operator Bitwise ~ (NOT)</vt:lpstr>
      <vt:lpstr>Operator Bitwise ~ (NOT)</vt:lpstr>
      <vt:lpstr>Operator Majemuk </vt:lpstr>
      <vt:lpstr>Operator Majemuk </vt:lpstr>
      <vt:lpstr>Operator Penambahan dan Pengurangan </vt:lpstr>
      <vt:lpstr>Operator Penambahan dan Pengurangan </vt:lpstr>
      <vt:lpstr>Operator Penambahan dan Pengurangan </vt:lpstr>
      <vt:lpstr>Operator Penambahan dan Pengurangan </vt:lpstr>
      <vt:lpstr>Operator Penambahan dan Pengurangan </vt:lpstr>
      <vt:lpstr>Operator Kondisional </vt:lpstr>
      <vt:lpstr>Operator Kondisional </vt:lpstr>
      <vt:lpstr>Latihan </vt:lpstr>
      <vt:lpstr>Daftar Pustaka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Operator</dc:title>
  <dc:creator>yunita fauzia</dc:creator>
  <cp:lastModifiedBy>BPISTI2008</cp:lastModifiedBy>
  <cp:revision>48</cp:revision>
  <dcterms:created xsi:type="dcterms:W3CDTF">2018-03-11T04:40:48Z</dcterms:created>
  <dcterms:modified xsi:type="dcterms:W3CDTF">2018-03-26T10:52:48Z</dcterms:modified>
</cp:coreProperties>
</file>