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28"/>
  </p:notesMasterIdLst>
  <p:sldIdLst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1" r:id="rId12"/>
    <p:sldId id="318" r:id="rId13"/>
    <p:sldId id="319" r:id="rId14"/>
    <p:sldId id="320" r:id="rId15"/>
    <p:sldId id="321" r:id="rId16"/>
    <p:sldId id="333" r:id="rId17"/>
    <p:sldId id="322" r:id="rId18"/>
    <p:sldId id="323" r:id="rId19"/>
    <p:sldId id="324" r:id="rId20"/>
    <p:sldId id="325" r:id="rId21"/>
    <p:sldId id="327" r:id="rId22"/>
    <p:sldId id="334" r:id="rId23"/>
    <p:sldId id="335" r:id="rId24"/>
    <p:sldId id="338" r:id="rId25"/>
    <p:sldId id="336" r:id="rId26"/>
    <p:sldId id="326" r:id="rId27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132" y="-78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E52C4C-F8B4-4DB0-AA3D-E460887086E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F0039-04C8-4C61-B59D-EA9E3975BFA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0F0767-F9F5-4963-B5C5-2AFCDC9C3F1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BD4FC3-151D-4483-AA94-8244031F851E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DA322A-A232-48B7-BAB3-88B74504EF56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internet" TargetMode="External"/><Relationship Id="rId13" Type="http://schemas.openxmlformats.org/officeDocument/2006/relationships/hyperlink" Target="https://dictionary.cambridge.org/dictionary/english/virtual" TargetMode="External"/><Relationship Id="rId3" Type="http://schemas.openxmlformats.org/officeDocument/2006/relationships/hyperlink" Target="https://dictionary.cambridge.org/dictionary/english/people" TargetMode="External"/><Relationship Id="rId7" Type="http://schemas.openxmlformats.org/officeDocument/2006/relationships/hyperlink" Target="https://dictionary.cambridge.org/dictionary/english/email" TargetMode="External"/><Relationship Id="rId12" Type="http://schemas.openxmlformats.org/officeDocument/2006/relationships/hyperlink" Target="https://dictionary.cambridge.org/dictionary/english/successful" TargetMode="External"/><Relationship Id="rId17" Type="http://schemas.openxmlformats.org/officeDocument/2006/relationships/hyperlink" Target="https://dictionary.cambridge.org/dictionary/english/competitive" TargetMode="External"/><Relationship Id="rId2" Type="http://schemas.openxmlformats.org/officeDocument/2006/relationships/hyperlink" Target="https://dictionary.cambridge.org/dictionary/english/group" TargetMode="External"/><Relationship Id="rId16" Type="http://schemas.openxmlformats.org/officeDocument/2006/relationships/hyperlink" Target="https://dictionary.cambridge.org/dictionary/english/operations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dictionary.cambridge.org/dictionary/english/phone" TargetMode="External"/><Relationship Id="rId11" Type="http://schemas.openxmlformats.org/officeDocument/2006/relationships/hyperlink" Target="https://dictionary.cambridge.org/dictionary/english/office" TargetMode="External"/><Relationship Id="rId5" Type="http://schemas.openxmlformats.org/officeDocument/2006/relationships/hyperlink" Target="https://dictionary.cambridge.org/dictionary/english/project" TargetMode="External"/><Relationship Id="rId15" Type="http://schemas.openxmlformats.org/officeDocument/2006/relationships/hyperlink" Target="https://dictionary.cambridge.org/dictionary/english/provide" TargetMode="External"/><Relationship Id="rId10" Type="http://schemas.openxmlformats.org/officeDocument/2006/relationships/hyperlink" Target="https://dictionary.cambridge.org/dictionary/english/central" TargetMode="External"/><Relationship Id="rId4" Type="http://schemas.openxmlformats.org/officeDocument/2006/relationships/hyperlink" Target="https://dictionary.cambridge.org/dictionary/english/work" TargetMode="External"/><Relationship Id="rId9" Type="http://schemas.openxmlformats.org/officeDocument/2006/relationships/hyperlink" Target="https://dictionary.cambridge.org/dictionary/english/regularly" TargetMode="External"/><Relationship Id="rId14" Type="http://schemas.openxmlformats.org/officeDocument/2006/relationships/hyperlink" Target="https://dictionary.cambridge.org/dictionary/english/enterpris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840752"/>
            <a:ext cx="5638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PENGANTAR PERUSAHAAN VIRTUAL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PERTEMUAN1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TEKNIK INFORMATIKA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1877169" y="845670"/>
            <a:ext cx="5438031" cy="51464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2800" b="1" dirty="0" smtClean="0"/>
              <a:t>WHAT IS  VIRTUAL ENTEPRISES ??</a:t>
            </a:r>
            <a:endParaRPr lang="en-US" sz="28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914400" y="1767376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Perusahaan virtual (virtual enterprise)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b="1" dirty="0" err="1" smtClean="0"/>
              <a:t>aliansi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sementa</a:t>
            </a:r>
            <a:r>
              <a:rPr lang="en-US" sz="1800" dirty="0" err="1" smtClean="0"/>
              <a:t>ra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saling</a:t>
            </a:r>
            <a:r>
              <a:rPr lang="en-US" sz="1800" dirty="0" smtClean="0"/>
              <a:t> </a:t>
            </a:r>
            <a:r>
              <a:rPr lang="en-US" sz="1800" dirty="0" err="1" smtClean="0"/>
              <a:t>berbagi</a:t>
            </a:r>
            <a:r>
              <a:rPr lang="en-US" sz="1800" dirty="0" smtClean="0"/>
              <a:t> </a:t>
            </a:r>
            <a:r>
              <a:rPr lang="en-US" sz="1800" b="1" dirty="0" err="1" smtClean="0"/>
              <a:t>keterampilan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atau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kompetensi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inti</a:t>
            </a:r>
            <a:r>
              <a:rPr lang="en-US" sz="1800" b="1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b="1" dirty="0" err="1" smtClean="0"/>
              <a:t>sumber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serta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 </a:t>
            </a:r>
            <a:r>
              <a:rPr lang="en-US" sz="1800" dirty="0" err="1" smtClean="0"/>
              <a:t>sama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didukung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r>
              <a:rPr lang="en-US" sz="1800" dirty="0" smtClean="0"/>
              <a:t> </a:t>
            </a:r>
            <a:r>
              <a:rPr lang="en-US" sz="1800" dirty="0" err="1" smtClean="0"/>
              <a:t>komputer</a:t>
            </a:r>
            <a:r>
              <a:rPr lang="en-US" sz="1800" dirty="0" smtClean="0"/>
              <a:t> agar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merespons</a:t>
            </a:r>
            <a:r>
              <a:rPr lang="en-US" sz="1800" dirty="0" smtClean="0"/>
              <a:t> </a:t>
            </a:r>
            <a:r>
              <a:rPr lang="en-US" sz="1800" dirty="0" err="1" smtClean="0"/>
              <a:t>peluang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baik</a:t>
            </a:r>
            <a:r>
              <a:rPr lang="en-US" sz="1800" dirty="0" smtClean="0"/>
              <a:t>, </a:t>
            </a:r>
            <a:endParaRPr lang="en-US" sz="1800" dirty="0"/>
          </a:p>
        </p:txBody>
      </p:sp>
      <p:sp>
        <p:nvSpPr>
          <p:cNvPr id="73" name="TextBox 72"/>
          <p:cNvSpPr txBox="1"/>
          <p:nvPr/>
        </p:nvSpPr>
        <p:spPr>
          <a:xfrm>
            <a:off x="1066800" y="3581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Perusahaan Virtual  : </a:t>
            </a:r>
            <a:r>
              <a:rPr lang="en-US" sz="1800" dirty="0" err="1" smtClean="0"/>
              <a:t>manifestasi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r>
              <a:rPr lang="en-US" sz="1800" dirty="0" smtClean="0"/>
              <a:t> </a:t>
            </a:r>
            <a:r>
              <a:rPr lang="en-US" sz="1800" dirty="0" err="1" smtClean="0"/>
              <a:t>kolaboratif</a:t>
            </a:r>
            <a:r>
              <a:rPr lang="en-US" sz="1800" dirty="0" smtClean="0"/>
              <a:t> </a:t>
            </a:r>
            <a:r>
              <a:rPr lang="en-US" sz="1800" dirty="0" err="1" smtClean="0"/>
              <a:t>terdistribusi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Perusahaan virtual  :  </a:t>
            </a:r>
            <a:r>
              <a:rPr lang="en-US" sz="1800" dirty="0" err="1" smtClean="0"/>
              <a:t>kasus</a:t>
            </a:r>
            <a:r>
              <a:rPr lang="en-US" sz="1800" dirty="0" smtClean="0"/>
              <a:t> </a:t>
            </a:r>
            <a:r>
              <a:rPr lang="en-US" sz="1800" dirty="0" err="1" smtClean="0"/>
              <a:t>tertentu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virtual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1877169" y="845670"/>
            <a:ext cx="5438031" cy="51464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2800" b="1" dirty="0" smtClean="0"/>
              <a:t>Definition of  VIRTUAL ENTEPRISES </a:t>
            </a:r>
            <a:endParaRPr lang="en-US" sz="28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914400" y="1767376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800" dirty="0" smtClean="0"/>
              <a:t>"…a temporary network of independent institutions, businesses or </a:t>
            </a:r>
            <a:r>
              <a:rPr lang="en-US" sz="1800" dirty="0" err="1" smtClean="0"/>
              <a:t>specialised</a:t>
            </a:r>
            <a:r>
              <a:rPr lang="en-US" sz="1800" dirty="0" smtClean="0"/>
              <a:t> individuals, who work together in a spontaneous fashion by way of information and communication technology, in order to gain an extant competitive edge. They integrate vertically, unify their core-competencies and function as one </a:t>
            </a:r>
            <a:r>
              <a:rPr lang="en-US" sz="1800" dirty="0" err="1" smtClean="0"/>
              <a:t>organisation</a:t>
            </a:r>
            <a:r>
              <a:rPr lang="en-US" sz="1800" dirty="0" smtClean="0"/>
              <a:t> (or </a:t>
            </a:r>
            <a:r>
              <a:rPr lang="en-US" sz="1800" dirty="0" err="1" smtClean="0"/>
              <a:t>organisational</a:t>
            </a:r>
            <a:r>
              <a:rPr lang="en-US" sz="1800" dirty="0" smtClean="0"/>
              <a:t> unit)” (Fuehrer, 1997);</a:t>
            </a:r>
          </a:p>
          <a:p>
            <a:pPr algn="just"/>
            <a:endParaRPr lang="en-US" sz="1800" dirty="0"/>
          </a:p>
        </p:txBody>
      </p:sp>
      <p:sp>
        <p:nvSpPr>
          <p:cNvPr id="74" name="TextBox 73"/>
          <p:cNvSpPr txBox="1"/>
          <p:nvPr/>
        </p:nvSpPr>
        <p:spPr>
          <a:xfrm>
            <a:off x="1066800" y="3962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“…a temporary network of independent companies, suppliers, customers – even rivals, linked by information technology to share costs, skills and access one another’s markets. It will have neither central office nor </a:t>
            </a:r>
            <a:r>
              <a:rPr lang="en-US" sz="1800" dirty="0" err="1" smtClean="0"/>
              <a:t>organisational</a:t>
            </a:r>
            <a:r>
              <a:rPr lang="en-US" sz="1800" dirty="0" smtClean="0"/>
              <a:t> chart… no hierarchy, no vertical integration…” (Byrne);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914400" y="1767376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800" dirty="0" smtClean="0"/>
              <a:t>“…a temporary network that exists through </a:t>
            </a:r>
            <a:r>
              <a:rPr lang="en-US" sz="1800" dirty="0" err="1" smtClean="0"/>
              <a:t>telematic</a:t>
            </a:r>
            <a:r>
              <a:rPr lang="en-US" sz="1800" dirty="0" smtClean="0"/>
              <a:t> networks and aims to share skills, resources, costs and benefits to achieve one or more projects answering to the market opportunities for products and services” (Pallet)</a:t>
            </a:r>
            <a:endParaRPr lang="en-US" sz="1800" dirty="0"/>
          </a:p>
        </p:txBody>
      </p:sp>
      <p:sp>
        <p:nvSpPr>
          <p:cNvPr id="72" name="TextBox 71"/>
          <p:cNvSpPr txBox="1"/>
          <p:nvPr/>
        </p:nvSpPr>
        <p:spPr>
          <a:xfrm>
            <a:off x="1066800" y="334824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“…a temporary network of independent companies, suppliers, customers – even rivals, linked by information technology to share costs, skills and access one another’s markets. It will have neither central office nor </a:t>
            </a:r>
            <a:r>
              <a:rPr lang="en-US" sz="1800" dirty="0" err="1" smtClean="0"/>
              <a:t>organisational</a:t>
            </a:r>
            <a:r>
              <a:rPr lang="en-US" sz="1800" dirty="0" smtClean="0"/>
              <a:t> chart… no hierarchy, no vertical integration…” (Byrne);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914400" y="1767376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800" dirty="0" smtClean="0"/>
              <a:t>“…a temporary network that exists through </a:t>
            </a:r>
            <a:r>
              <a:rPr lang="en-US" sz="1800" dirty="0" err="1" smtClean="0"/>
              <a:t>telematic</a:t>
            </a:r>
            <a:r>
              <a:rPr lang="en-US" sz="1800" dirty="0" smtClean="0"/>
              <a:t> networks and aims to share skills, resources, costs and benefits to achieve one or more projects answering to the market opportunities for products and services” (Pallet)</a:t>
            </a:r>
            <a:endParaRPr lang="en-US" sz="1800" dirty="0"/>
          </a:p>
        </p:txBody>
      </p:sp>
      <p:sp>
        <p:nvSpPr>
          <p:cNvPr id="71" name="TextBox 70"/>
          <p:cNvSpPr txBox="1"/>
          <p:nvPr/>
        </p:nvSpPr>
        <p:spPr>
          <a:xfrm>
            <a:off x="1066800" y="334824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"…an identifiable group of people or </a:t>
            </a:r>
            <a:r>
              <a:rPr lang="en-US" sz="1800" dirty="0" err="1" smtClean="0"/>
              <a:t>organisations</a:t>
            </a:r>
            <a:r>
              <a:rPr lang="en-US" sz="1800" dirty="0" smtClean="0"/>
              <a:t> whose use of ICT is substantially greater than with other types of </a:t>
            </a:r>
            <a:r>
              <a:rPr lang="en-US" sz="1800" dirty="0" err="1" smtClean="0"/>
              <a:t>organisation</a:t>
            </a:r>
            <a:r>
              <a:rPr lang="en-US" sz="1800" dirty="0" smtClean="0"/>
              <a:t>, thereby reducing the necessity of their physical presence together for the transaction of business or for doing work collaboratively in order to </a:t>
            </a:r>
            <a:r>
              <a:rPr lang="en-US" sz="1800" dirty="0" err="1" smtClean="0"/>
              <a:t>realise</a:t>
            </a:r>
            <a:r>
              <a:rPr lang="en-US" sz="1800" dirty="0" smtClean="0"/>
              <a:t> common objectives" (Hill, 1997)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914400" y="1767376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800" dirty="0" smtClean="0"/>
              <a:t>“…refers to a new </a:t>
            </a:r>
            <a:r>
              <a:rPr lang="en-US" sz="1800" dirty="0" err="1" smtClean="0"/>
              <a:t>organisational</a:t>
            </a:r>
            <a:r>
              <a:rPr lang="en-US" sz="1800" dirty="0" smtClean="0"/>
              <a:t> form </a:t>
            </a:r>
            <a:r>
              <a:rPr lang="en-US" sz="1800" dirty="0" err="1" smtClean="0"/>
              <a:t>characterised</a:t>
            </a:r>
            <a:r>
              <a:rPr lang="en-US" sz="1800" dirty="0" smtClean="0"/>
              <a:t> by a temporary or permanent collection of geographically dispersed individuals, groups or </a:t>
            </a:r>
            <a:r>
              <a:rPr lang="en-US" sz="1800" dirty="0" err="1" smtClean="0"/>
              <a:t>organisation</a:t>
            </a:r>
            <a:r>
              <a:rPr lang="en-US" sz="1800" dirty="0" smtClean="0"/>
              <a:t> departments not belonging to the same </a:t>
            </a:r>
            <a:r>
              <a:rPr lang="en-US" sz="1800" dirty="0" err="1" smtClean="0"/>
              <a:t>organisation</a:t>
            </a:r>
            <a:r>
              <a:rPr lang="en-US" sz="1800" dirty="0" smtClean="0"/>
              <a:t> – or entire </a:t>
            </a:r>
            <a:r>
              <a:rPr lang="en-US" sz="1800" dirty="0" err="1" smtClean="0"/>
              <a:t>organisations</a:t>
            </a:r>
            <a:r>
              <a:rPr lang="en-US" sz="1800" dirty="0" smtClean="0"/>
              <a:t>, that are dependent on electronic communication for carrying out their production process” (</a:t>
            </a:r>
            <a:r>
              <a:rPr lang="en-US" sz="1800" dirty="0" err="1" smtClean="0"/>
              <a:t>Travica</a:t>
            </a:r>
            <a:r>
              <a:rPr lang="en-US" sz="1800" dirty="0" smtClean="0"/>
              <a:t>, 1997)</a:t>
            </a:r>
            <a:endParaRPr lang="en-US" sz="1800" dirty="0"/>
          </a:p>
        </p:txBody>
      </p:sp>
      <p:sp>
        <p:nvSpPr>
          <p:cNvPr id="72" name="TextBox 71"/>
          <p:cNvSpPr txBox="1"/>
          <p:nvPr/>
        </p:nvSpPr>
        <p:spPr>
          <a:xfrm>
            <a:off x="1066800" y="3733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“…the VE does not exist in the physical sense but only on an electronic network representing a partnership of businesses existing as a nebulous form of business </a:t>
            </a:r>
            <a:r>
              <a:rPr lang="en-US" sz="1800" dirty="0" err="1" smtClean="0"/>
              <a:t>organisation</a:t>
            </a:r>
            <a:r>
              <a:rPr lang="en-US" sz="1800" dirty="0" smtClean="0"/>
              <a:t> that only exists to meet a market opportunity” (Campbell Alistair)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TextBox 72"/>
          <p:cNvSpPr txBox="1"/>
          <p:nvPr/>
        </p:nvSpPr>
        <p:spPr>
          <a:xfrm>
            <a:off x="1066800" y="37338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“…a strategic alliance amongst non-competing companies who share forces – using mostly ICT – for the accomplishment of a specific goal without losing their autonomy – except for the undertakings set forth in the VE agreement – and with the aim of avoiding the formation of a new legal entity” (Maurizio </a:t>
            </a:r>
            <a:r>
              <a:rPr lang="en-US" sz="1800" dirty="0" err="1" smtClean="0"/>
              <a:t>Raffaini</a:t>
            </a:r>
            <a:r>
              <a:rPr lang="en-US" sz="1800" dirty="0" smtClean="0"/>
              <a:t>, 2001)</a:t>
            </a:r>
            <a:endParaRPr lang="en-US" sz="1800" dirty="0"/>
          </a:p>
        </p:txBody>
      </p:sp>
      <p:sp>
        <p:nvSpPr>
          <p:cNvPr id="74" name="TextBox 73"/>
          <p:cNvSpPr txBox="1"/>
          <p:nvPr/>
        </p:nvSpPr>
        <p:spPr>
          <a:xfrm>
            <a:off x="1066800" y="1919776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800" dirty="0" smtClean="0"/>
              <a:t>"…a dynamic alliance between </a:t>
            </a:r>
            <a:r>
              <a:rPr lang="en-US" sz="1800" dirty="0" err="1" smtClean="0"/>
              <a:t>organisations</a:t>
            </a:r>
            <a:r>
              <a:rPr lang="en-US" sz="1800" dirty="0" smtClean="0"/>
              <a:t> that bring in complementary competencies and resources and that are collectively available to each other, with the objective of delivering a product or service to the market as a collective" (Ten Have amongst others, 1997)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1066800" y="1919776"/>
            <a:ext cx="746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dirty="0" smtClean="0"/>
              <a:t>“</a:t>
            </a:r>
            <a:r>
              <a:rPr lang="en-US" sz="1800" b="1" dirty="0" smtClean="0"/>
              <a:t>a </a:t>
            </a:r>
            <a:r>
              <a:rPr lang="en-US" sz="1800" b="1" dirty="0" smtClean="0">
                <a:hlinkClick r:id="rId2" tooltip="group"/>
              </a:rPr>
              <a:t>group</a:t>
            </a:r>
            <a:r>
              <a:rPr lang="en-US" sz="1800" b="1" dirty="0" smtClean="0"/>
              <a:t> of </a:t>
            </a:r>
            <a:r>
              <a:rPr lang="en-US" sz="1800" b="1" dirty="0" smtClean="0">
                <a:hlinkClick r:id="rId3" tooltip="people"/>
              </a:rPr>
              <a:t>people</a:t>
            </a:r>
            <a:r>
              <a:rPr lang="en-US" sz="1800" b="1" dirty="0" smtClean="0"/>
              <a:t> who </a:t>
            </a:r>
            <a:r>
              <a:rPr lang="en-US" sz="1800" b="1" dirty="0" smtClean="0">
                <a:hlinkClick r:id="rId4" tooltip="work"/>
              </a:rPr>
              <a:t>work</a:t>
            </a:r>
            <a:r>
              <a:rPr lang="en-US" sz="1800" b="1" dirty="0" smtClean="0"/>
              <a:t> together on a </a:t>
            </a:r>
            <a:r>
              <a:rPr lang="en-US" sz="1800" b="1" dirty="0" smtClean="0">
                <a:hlinkClick r:id="rId5" tooltip="project"/>
              </a:rPr>
              <a:t>project</a:t>
            </a:r>
            <a:r>
              <a:rPr lang="en-US" sz="1800" b="1" dirty="0" smtClean="0"/>
              <a:t>, communicating mainly by </a:t>
            </a:r>
            <a:r>
              <a:rPr lang="en-US" sz="1800" b="1" dirty="0" smtClean="0">
                <a:hlinkClick r:id="rId6" tooltip="phone"/>
              </a:rPr>
              <a:t>phone</a:t>
            </a:r>
            <a:r>
              <a:rPr lang="en-US" sz="1800" b="1" dirty="0" smtClean="0"/>
              <a:t>, </a:t>
            </a:r>
            <a:r>
              <a:rPr lang="en-US" sz="1800" b="1" dirty="0" smtClean="0">
                <a:hlinkClick r:id="rId7" tooltip="email"/>
              </a:rPr>
              <a:t>email</a:t>
            </a:r>
            <a:r>
              <a:rPr lang="en-US" sz="1800" b="1" dirty="0" smtClean="0"/>
              <a:t>, and the </a:t>
            </a:r>
            <a:r>
              <a:rPr lang="en-US" sz="1800" b="1" dirty="0" smtClean="0">
                <a:hlinkClick r:id="rId8" tooltip="internet"/>
              </a:rPr>
              <a:t>internet</a:t>
            </a:r>
            <a:r>
              <a:rPr lang="en-US" sz="1800" b="1" dirty="0" smtClean="0"/>
              <a:t>, rather than </a:t>
            </a:r>
            <a:r>
              <a:rPr lang="en-US" sz="1800" b="1" dirty="0" smtClean="0">
                <a:hlinkClick r:id="rId9" tooltip="regularly"/>
              </a:rPr>
              <a:t>regularly</a:t>
            </a:r>
            <a:r>
              <a:rPr lang="en-US" sz="1800" b="1" dirty="0" smtClean="0"/>
              <a:t> going to a </a:t>
            </a:r>
            <a:r>
              <a:rPr lang="en-US" sz="1800" b="1" dirty="0" smtClean="0">
                <a:hlinkClick r:id="rId10" tooltip="central"/>
              </a:rPr>
              <a:t>central</a:t>
            </a:r>
            <a:r>
              <a:rPr lang="en-US" sz="1800" b="1" dirty="0" smtClean="0"/>
              <a:t> </a:t>
            </a:r>
            <a:r>
              <a:rPr lang="en-US" sz="1800" b="1" dirty="0" smtClean="0">
                <a:hlinkClick r:id="rId11" tooltip="office"/>
              </a:rPr>
              <a:t>office</a:t>
            </a:r>
            <a:r>
              <a:rPr lang="en-US" sz="1800" b="1" dirty="0" smtClean="0"/>
              <a:t> to </a:t>
            </a:r>
            <a:r>
              <a:rPr lang="en-US" sz="1800" b="1" dirty="0" smtClean="0">
                <a:hlinkClick r:id="rId4" tooltip="work"/>
              </a:rPr>
              <a:t>work</a:t>
            </a:r>
            <a:r>
              <a:rPr lang="en-US" sz="1800" b="1" dirty="0" smtClean="0"/>
              <a:t>:</a:t>
            </a:r>
            <a:endParaRPr lang="en-US" sz="1800" dirty="0" smtClean="0"/>
          </a:p>
          <a:p>
            <a:r>
              <a:rPr lang="en-US" sz="1800" i="1" dirty="0" smtClean="0"/>
              <a:t>To be </a:t>
            </a:r>
            <a:r>
              <a:rPr lang="en-US" sz="1800" i="1" dirty="0" smtClean="0">
                <a:hlinkClick r:id="rId12" tooltip="successful"/>
              </a:rPr>
              <a:t>successful</a:t>
            </a:r>
            <a:r>
              <a:rPr lang="en-US" sz="1800" i="1" dirty="0" smtClean="0"/>
              <a:t>, the </a:t>
            </a:r>
            <a:r>
              <a:rPr lang="en-US" sz="1800" i="1" dirty="0" smtClean="0">
                <a:hlinkClick r:id="rId13" tooltip="virtual"/>
              </a:rPr>
              <a:t>virtual</a:t>
            </a:r>
            <a:r>
              <a:rPr lang="en-US" sz="1800" i="1" dirty="0" smtClean="0"/>
              <a:t> </a:t>
            </a:r>
            <a:r>
              <a:rPr lang="en-US" sz="1800" i="1" dirty="0" smtClean="0">
                <a:hlinkClick r:id="rId14" tooltip="enterprise"/>
              </a:rPr>
              <a:t>enterprise</a:t>
            </a:r>
            <a:r>
              <a:rPr lang="en-US" sz="1800" i="1" dirty="0" smtClean="0"/>
              <a:t> must </a:t>
            </a:r>
            <a:r>
              <a:rPr lang="en-US" sz="1800" i="1" dirty="0" smtClean="0">
                <a:hlinkClick r:id="rId15" tooltip="provide"/>
              </a:rPr>
              <a:t>provide</a:t>
            </a:r>
            <a:r>
              <a:rPr lang="en-US" sz="1800" i="1" dirty="0" smtClean="0"/>
              <a:t> </a:t>
            </a:r>
            <a:r>
              <a:rPr lang="en-US" sz="1800" i="1" dirty="0" smtClean="0">
                <a:hlinkClick r:id="rId16" tooltip="operations"/>
              </a:rPr>
              <a:t>operations</a:t>
            </a:r>
            <a:r>
              <a:rPr lang="en-US" sz="1800" i="1" dirty="0" smtClean="0"/>
              <a:t> as </a:t>
            </a:r>
            <a:r>
              <a:rPr lang="en-US" sz="1800" i="1" dirty="0" smtClean="0">
                <a:hlinkClick r:id="rId17" tooltip="competitive"/>
              </a:rPr>
              <a:t>competitive</a:t>
            </a:r>
            <a:r>
              <a:rPr lang="en-US" sz="1800" i="1" dirty="0" smtClean="0"/>
              <a:t> as those in a traditional </a:t>
            </a:r>
            <a:r>
              <a:rPr lang="en-US" sz="1800" i="1" dirty="0" smtClean="0">
                <a:hlinkClick r:id="rId14" tooltip="enterprise"/>
              </a:rPr>
              <a:t>enterprise</a:t>
            </a:r>
            <a:r>
              <a:rPr lang="en-US" sz="1800" i="1" dirty="0" smtClean="0"/>
              <a:t>.” (</a:t>
            </a:r>
            <a:r>
              <a:rPr lang="en-US" sz="1800" i="1" dirty="0" err="1" smtClean="0"/>
              <a:t>Cambrige</a:t>
            </a:r>
            <a:r>
              <a:rPr lang="en-US" sz="1800" i="1" dirty="0" smtClean="0"/>
              <a:t>)</a:t>
            </a:r>
            <a:endParaRPr lang="en-US" sz="1800" dirty="0" smtClean="0"/>
          </a:p>
          <a:p>
            <a:pPr lvl="0" algn="just"/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990600" y="22860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Menyeberang</a:t>
            </a:r>
            <a:r>
              <a:rPr lang="en-US" sz="1800" dirty="0" smtClean="0"/>
              <a:t> Batas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Pelengkap</a:t>
            </a:r>
            <a:r>
              <a:rPr lang="en-US" sz="1800" dirty="0" smtClean="0"/>
              <a:t> </a:t>
            </a:r>
            <a:r>
              <a:rPr lang="en-US" sz="1800" dirty="0" err="1" smtClean="0"/>
              <a:t>Kompetensi</a:t>
            </a:r>
            <a:r>
              <a:rPr lang="en-US" sz="1800" dirty="0" smtClean="0"/>
              <a:t> </a:t>
            </a:r>
            <a:r>
              <a:rPr lang="en-US" sz="1800" dirty="0" err="1" smtClean="0"/>
              <a:t>Inti</a:t>
            </a:r>
            <a:endParaRPr lang="en-US" sz="1800" dirty="0" smtClean="0"/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Penyebaran</a:t>
            </a:r>
            <a:r>
              <a:rPr lang="en-US" sz="1800" dirty="0" smtClean="0"/>
              <a:t> </a:t>
            </a:r>
            <a:r>
              <a:rPr lang="en-US" sz="1800" dirty="0" err="1" smtClean="0"/>
              <a:t>Geografis</a:t>
            </a:r>
            <a:endParaRPr lang="en-US" sz="1800" dirty="0" smtClean="0"/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Sifat</a:t>
            </a:r>
            <a:r>
              <a:rPr lang="en-US" sz="1800" dirty="0" smtClean="0"/>
              <a:t> </a:t>
            </a:r>
            <a:r>
              <a:rPr lang="en-US" sz="1800" dirty="0" err="1" smtClean="0"/>
              <a:t>Komplementer</a:t>
            </a:r>
            <a:r>
              <a:rPr lang="en-US" sz="1800" dirty="0" smtClean="0"/>
              <a:t> Dari Para </a:t>
            </a:r>
            <a:r>
              <a:rPr lang="en-US" sz="1800" dirty="0" err="1" smtClean="0"/>
              <a:t>Mitra</a:t>
            </a:r>
            <a:endParaRPr lang="en-US" sz="1800" dirty="0" smtClean="0"/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Kesetaraan</a:t>
            </a:r>
            <a:r>
              <a:rPr lang="en-US" sz="1800" dirty="0" smtClean="0"/>
              <a:t> </a:t>
            </a:r>
            <a:r>
              <a:rPr lang="en-US" sz="1800" dirty="0" err="1" smtClean="0"/>
              <a:t>Peserta</a:t>
            </a:r>
            <a:endParaRPr lang="en-US" sz="1800" dirty="0" smtClean="0"/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Penggunaan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Dan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Ekstensif</a:t>
            </a:r>
            <a:endParaRPr lang="en-US" sz="1800" dirty="0" smtClean="0"/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Sementara</a:t>
            </a:r>
            <a:endParaRPr lang="en-US" sz="1800" dirty="0" smtClean="0"/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Penciptaan</a:t>
            </a:r>
            <a:r>
              <a:rPr lang="en-US" sz="1800" dirty="0" smtClean="0"/>
              <a:t> </a:t>
            </a:r>
            <a:r>
              <a:rPr lang="en-US" sz="1800" dirty="0" err="1" smtClean="0"/>
              <a:t>Badan</a:t>
            </a:r>
            <a:r>
              <a:rPr lang="en-US" sz="1800" dirty="0" smtClean="0"/>
              <a:t> </a:t>
            </a:r>
            <a:r>
              <a:rPr lang="en-US" sz="1800" dirty="0" err="1" smtClean="0"/>
              <a:t>Hukum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endParaRPr lang="en-US" sz="1800" dirty="0" smtClean="0"/>
          </a:p>
          <a:p>
            <a:pPr lvl="0" algn="just"/>
            <a:endParaRPr lang="en-US" sz="1800" dirty="0"/>
          </a:p>
        </p:txBody>
      </p:sp>
      <p:sp>
        <p:nvSpPr>
          <p:cNvPr id="72" name="TextBox 71"/>
          <p:cNvSpPr txBox="1"/>
          <p:nvPr/>
        </p:nvSpPr>
        <p:spPr>
          <a:xfrm>
            <a:off x="990600" y="1295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KARATERISTIK</a:t>
            </a:r>
            <a:endParaRPr lang="en-US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914400" y="2115409"/>
            <a:ext cx="746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err="1" smtClean="0"/>
              <a:t>Agen</a:t>
            </a:r>
            <a:r>
              <a:rPr lang="en-US" sz="1800" dirty="0" smtClean="0"/>
              <a:t> </a:t>
            </a:r>
            <a:r>
              <a:rPr lang="en-US" sz="1800" dirty="0" err="1" smtClean="0"/>
              <a:t>Pendukung</a:t>
            </a:r>
            <a:r>
              <a:rPr lang="en-US" sz="1800" dirty="0" smtClean="0"/>
              <a:t> Integrator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Integrator </a:t>
            </a:r>
            <a:r>
              <a:rPr lang="en-US" sz="1800" dirty="0" err="1" smtClean="0"/>
              <a:t>untuk</a:t>
            </a:r>
            <a:r>
              <a:rPr lang="en-US" sz="1800" dirty="0" smtClean="0"/>
              <a:t> Perusahaan Virtual (BIDSAVER)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Januari</a:t>
            </a:r>
            <a:r>
              <a:rPr lang="en-US" sz="1800" dirty="0" smtClean="0"/>
              <a:t> 2000 </a:t>
            </a:r>
            <a:r>
              <a:rPr lang="en-US" sz="1800" dirty="0" err="1" smtClean="0"/>
              <a:t>sampai</a:t>
            </a:r>
            <a:r>
              <a:rPr lang="en-US" sz="1800" dirty="0" smtClean="0"/>
              <a:t> </a:t>
            </a:r>
            <a:r>
              <a:rPr lang="en-US" sz="1800" dirty="0" err="1" smtClean="0"/>
              <a:t>Juni</a:t>
            </a:r>
            <a:r>
              <a:rPr lang="en-US" sz="1800" dirty="0" smtClean="0"/>
              <a:t> 2002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err="1" smtClean="0"/>
              <a:t>Kelompok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 </a:t>
            </a:r>
            <a:r>
              <a:rPr lang="en-US" sz="1800" dirty="0" err="1" smtClean="0"/>
              <a:t>tentang</a:t>
            </a:r>
            <a:r>
              <a:rPr lang="en-US" sz="1800" dirty="0" smtClean="0"/>
              <a:t> </a:t>
            </a:r>
            <a:r>
              <a:rPr lang="en-US" sz="1800" dirty="0" err="1" smtClean="0"/>
              <a:t>Masalah</a:t>
            </a:r>
            <a:r>
              <a:rPr lang="en-US" sz="1800" dirty="0" smtClean="0"/>
              <a:t> </a:t>
            </a:r>
            <a:r>
              <a:rPr lang="en-US" sz="1800" dirty="0" err="1" smtClean="0"/>
              <a:t>Hukum</a:t>
            </a:r>
            <a:r>
              <a:rPr lang="en-US" sz="1800" dirty="0" smtClean="0"/>
              <a:t> </a:t>
            </a:r>
            <a:r>
              <a:rPr lang="en-US" sz="1800" dirty="0" err="1" smtClean="0"/>
              <a:t>Lanjutan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Perusahaan Virtual (ALIVE)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Januari</a:t>
            </a:r>
            <a:r>
              <a:rPr lang="en-US" sz="1800" dirty="0" smtClean="0"/>
              <a:t> 2000 </a:t>
            </a:r>
            <a:r>
              <a:rPr lang="en-US" sz="1800" dirty="0" err="1" smtClean="0"/>
              <a:t>sampai</a:t>
            </a:r>
            <a:r>
              <a:rPr lang="en-US" sz="1800" dirty="0" smtClean="0"/>
              <a:t> </a:t>
            </a:r>
            <a:r>
              <a:rPr lang="en-US" sz="1800" dirty="0" err="1" smtClean="0"/>
              <a:t>Desember</a:t>
            </a:r>
            <a:r>
              <a:rPr lang="en-US" sz="1800" dirty="0" smtClean="0"/>
              <a:t> 2002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err="1" smtClean="0"/>
              <a:t>Masalah</a:t>
            </a:r>
            <a:r>
              <a:rPr lang="en-US" sz="1800" dirty="0" smtClean="0"/>
              <a:t> </a:t>
            </a:r>
            <a:r>
              <a:rPr lang="en-US" sz="1800" dirty="0" err="1" smtClean="0"/>
              <a:t>hukum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kemajuan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masyarakat</a:t>
            </a:r>
            <a:r>
              <a:rPr lang="en-US" sz="1800" dirty="0" smtClean="0"/>
              <a:t> (HUKUM)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bulan</a:t>
            </a:r>
            <a:r>
              <a:rPr lang="en-US" sz="1800" dirty="0" smtClean="0"/>
              <a:t> April 2004 </a:t>
            </a:r>
            <a:r>
              <a:rPr lang="en-US" sz="1800" dirty="0" err="1" smtClean="0"/>
              <a:t>sampai</a:t>
            </a:r>
            <a:r>
              <a:rPr lang="en-US" sz="1800" dirty="0" smtClean="0"/>
              <a:t> </a:t>
            </a:r>
            <a:r>
              <a:rPr lang="en-US" sz="1800" dirty="0" err="1" smtClean="0"/>
              <a:t>Maret</a:t>
            </a:r>
            <a:r>
              <a:rPr lang="en-US" sz="1800" dirty="0" smtClean="0"/>
              <a:t> 2007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smtClean="0"/>
              <a:t>Prakarsa </a:t>
            </a:r>
            <a:r>
              <a:rPr lang="en-US" sz="1800" dirty="0" err="1" smtClean="0"/>
              <a:t>kepemimpinan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r>
              <a:rPr lang="en-US" sz="1800" dirty="0" smtClean="0"/>
              <a:t> </a:t>
            </a:r>
            <a:r>
              <a:rPr lang="en-US" sz="1800" dirty="0" err="1" smtClean="0"/>
              <a:t>kolaboratif</a:t>
            </a:r>
            <a:r>
              <a:rPr lang="en-US" sz="1800" dirty="0" smtClean="0"/>
              <a:t> </a:t>
            </a:r>
            <a:r>
              <a:rPr lang="en-US" sz="1800" dirty="0" err="1" smtClean="0"/>
              <a:t>Eropa</a:t>
            </a:r>
            <a:r>
              <a:rPr lang="en-US" sz="1800" dirty="0" smtClean="0"/>
              <a:t> (ECOLEAD)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bulan</a:t>
            </a:r>
            <a:r>
              <a:rPr lang="en-US" sz="1800" dirty="0" smtClean="0"/>
              <a:t> April 2004 </a:t>
            </a:r>
            <a:r>
              <a:rPr lang="en-US" sz="1800" dirty="0" err="1" smtClean="0"/>
              <a:t>sampai</a:t>
            </a:r>
            <a:r>
              <a:rPr lang="en-US" sz="1800" dirty="0" smtClean="0"/>
              <a:t> </a:t>
            </a:r>
            <a:r>
              <a:rPr lang="en-US" sz="1800" dirty="0" err="1" smtClean="0"/>
              <a:t>Maret</a:t>
            </a:r>
            <a:r>
              <a:rPr lang="en-US" sz="1800" dirty="0" smtClean="0"/>
              <a:t> 2008 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err="1" smtClean="0"/>
              <a:t>Infrastruktur</a:t>
            </a:r>
            <a:r>
              <a:rPr lang="en-US" sz="1800" dirty="0" smtClean="0"/>
              <a:t> </a:t>
            </a:r>
            <a:r>
              <a:rPr lang="en-US" sz="1800" dirty="0" err="1" smtClean="0"/>
              <a:t>Layanan</a:t>
            </a:r>
            <a:r>
              <a:rPr lang="en-US" sz="1800" dirty="0" smtClean="0"/>
              <a:t> </a:t>
            </a:r>
            <a:r>
              <a:rPr lang="en-US" sz="1800" dirty="0" err="1" smtClean="0"/>
              <a:t>Integratif</a:t>
            </a:r>
            <a:r>
              <a:rPr lang="en-US" sz="1800" dirty="0" smtClean="0"/>
              <a:t> </a:t>
            </a:r>
            <a:r>
              <a:rPr lang="en-US" sz="1800" dirty="0" err="1" smtClean="0"/>
              <a:t>Berorientasi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Usaha </a:t>
            </a:r>
            <a:r>
              <a:rPr lang="en-US" sz="1800" dirty="0" err="1" smtClean="0"/>
              <a:t>Jaringan</a:t>
            </a:r>
            <a:r>
              <a:rPr lang="en-US" sz="1800" dirty="0" smtClean="0"/>
              <a:t> (SPIKE) </a:t>
            </a:r>
            <a:r>
              <a:rPr lang="en-US" sz="1800" dirty="0" err="1" smtClean="0"/>
              <a:t>mulai</a:t>
            </a:r>
            <a:r>
              <a:rPr lang="en-US" sz="1800" dirty="0" smtClean="0"/>
              <a:t> </a:t>
            </a:r>
            <a:r>
              <a:rPr lang="en-US" sz="1800" dirty="0" err="1" smtClean="0"/>
              <a:t>Januari</a:t>
            </a:r>
            <a:r>
              <a:rPr lang="en-US" sz="1800" dirty="0" smtClean="0"/>
              <a:t> 2008 </a:t>
            </a:r>
            <a:r>
              <a:rPr lang="en-US" sz="1800" dirty="0" err="1" smtClean="0"/>
              <a:t>sampai</a:t>
            </a:r>
            <a:r>
              <a:rPr lang="en-US" sz="1800" dirty="0" smtClean="0"/>
              <a:t> </a:t>
            </a:r>
            <a:r>
              <a:rPr lang="en-US" sz="1800" dirty="0" err="1" smtClean="0"/>
              <a:t>Desember</a:t>
            </a:r>
            <a:r>
              <a:rPr lang="en-US" sz="1800" dirty="0" smtClean="0"/>
              <a:t> 2010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err="1" smtClean="0"/>
              <a:t>Jaringan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Glocal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berfokus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kolaborasi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pelanggan-sentris</a:t>
            </a:r>
            <a:r>
              <a:rPr lang="en-US" sz="1800" dirty="0" smtClean="0"/>
              <a:t> (</a:t>
            </a:r>
            <a:r>
              <a:rPr lang="en-US" sz="1800" dirty="0" err="1" smtClean="0"/>
              <a:t>GloNet</a:t>
            </a:r>
            <a:r>
              <a:rPr lang="en-US" sz="1800" dirty="0" smtClean="0"/>
              <a:t>)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bulan</a:t>
            </a:r>
            <a:r>
              <a:rPr lang="en-US" sz="1800" dirty="0" smtClean="0"/>
              <a:t> September 2011 </a:t>
            </a:r>
            <a:r>
              <a:rPr lang="en-US" sz="1800" dirty="0" err="1" smtClean="0"/>
              <a:t>sampai</a:t>
            </a:r>
            <a:r>
              <a:rPr lang="en-US" sz="1800" dirty="0" smtClean="0"/>
              <a:t> </a:t>
            </a:r>
            <a:r>
              <a:rPr lang="en-US" sz="1800" dirty="0" err="1" smtClean="0"/>
              <a:t>Agustus</a:t>
            </a:r>
            <a:r>
              <a:rPr lang="en-US" sz="1800" dirty="0" smtClean="0"/>
              <a:t> 2014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err="1" smtClean="0"/>
              <a:t>Inovasi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Lingkungan</a:t>
            </a:r>
            <a:r>
              <a:rPr lang="en-US" sz="1800" dirty="0" smtClean="0"/>
              <a:t> Virtual Enterprise (BIVEE)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bulan</a:t>
            </a:r>
            <a:r>
              <a:rPr lang="en-US" sz="1800" dirty="0" smtClean="0"/>
              <a:t> September 2011 </a:t>
            </a:r>
            <a:r>
              <a:rPr lang="en-US" sz="1800" dirty="0" err="1" smtClean="0"/>
              <a:t>sampai</a:t>
            </a:r>
            <a:r>
              <a:rPr lang="en-US" sz="1800" dirty="0" smtClean="0"/>
              <a:t> </a:t>
            </a:r>
            <a:r>
              <a:rPr lang="en-US" sz="1800" dirty="0" err="1" smtClean="0"/>
              <a:t>Agustus</a:t>
            </a:r>
            <a:r>
              <a:rPr lang="en-US" sz="1800" dirty="0" smtClean="0"/>
              <a:t> 2014</a:t>
            </a:r>
          </a:p>
          <a:p>
            <a:pPr lvl="0" algn="just"/>
            <a:endParaRPr lang="en-US" sz="1800" dirty="0"/>
          </a:p>
        </p:txBody>
      </p:sp>
      <p:sp>
        <p:nvSpPr>
          <p:cNvPr id="72" name="TextBox 71"/>
          <p:cNvSpPr txBox="1"/>
          <p:nvPr/>
        </p:nvSpPr>
        <p:spPr>
          <a:xfrm>
            <a:off x="914400" y="9906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PROYEK </a:t>
            </a:r>
          </a:p>
          <a:p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Uni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Program </a:t>
            </a:r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Dan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Berfokus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 Perusahaan  Virtual</a:t>
            </a:r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838200" y="1828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800" dirty="0" err="1" smtClean="0"/>
              <a:t>Sejak</a:t>
            </a:r>
            <a:r>
              <a:rPr lang="en-US" sz="1800" dirty="0" smtClean="0"/>
              <a:t> </a:t>
            </a:r>
            <a:r>
              <a:rPr lang="en-US" sz="1800" dirty="0" err="1" smtClean="0"/>
              <a:t>tahun</a:t>
            </a:r>
            <a:r>
              <a:rPr lang="en-US" sz="1800" dirty="0" smtClean="0"/>
              <a:t> 1999, </a:t>
            </a:r>
            <a:r>
              <a:rPr lang="en-US" sz="1800" dirty="0" err="1" smtClean="0"/>
              <a:t>Federasi</a:t>
            </a:r>
            <a:r>
              <a:rPr lang="en-US" sz="1800" dirty="0" smtClean="0"/>
              <a:t> </a:t>
            </a:r>
            <a:r>
              <a:rPr lang="en-US" sz="1800" dirty="0" err="1" smtClean="0"/>
              <a:t>Internasional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Pengolahan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(IFIP) </a:t>
            </a:r>
            <a:r>
              <a:rPr lang="en-US" sz="1800" dirty="0" err="1" smtClean="0"/>
              <a:t>dan</a:t>
            </a:r>
            <a:r>
              <a:rPr lang="en-US" sz="1800" dirty="0" smtClean="0"/>
              <a:t> Society of Collaborative Networks (SOCOLNET) </a:t>
            </a:r>
            <a:r>
              <a:rPr lang="en-US" sz="1800" dirty="0" err="1" smtClean="0"/>
              <a:t>mensponsori</a:t>
            </a:r>
            <a:r>
              <a:rPr lang="en-US" sz="1800" dirty="0" smtClean="0"/>
              <a:t>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konferensi</a:t>
            </a:r>
            <a:r>
              <a:rPr lang="en-US" sz="1800" dirty="0" smtClean="0"/>
              <a:t> </a:t>
            </a:r>
            <a:r>
              <a:rPr lang="en-US" sz="1800" dirty="0" err="1" smtClean="0"/>
              <a:t>tahunan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disebut</a:t>
            </a:r>
            <a:r>
              <a:rPr lang="en-US" sz="1800" dirty="0" smtClean="0"/>
              <a:t> </a:t>
            </a:r>
            <a:r>
              <a:rPr lang="en-US" sz="1800" b="1" dirty="0" err="1" smtClean="0"/>
              <a:t>Konferensi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Kerja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tentang</a:t>
            </a:r>
            <a:r>
              <a:rPr lang="en-US" sz="1800" b="1" dirty="0" smtClean="0"/>
              <a:t> Usaha Virtual (PRO-VE)</a:t>
            </a:r>
            <a:endParaRPr lang="en-US" sz="18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914400" y="990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KOMUNITAS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838200" y="2209800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just">
              <a:buFont typeface="Arial" pitchFamily="34" charset="0"/>
              <a:buChar char="•"/>
            </a:pPr>
            <a:r>
              <a:rPr lang="en-US" dirty="0" err="1" smtClean="0"/>
              <a:t>Pergeseran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shg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dirty="0" err="1" smtClean="0"/>
              <a:t>Dengan</a:t>
            </a:r>
            <a:r>
              <a:rPr lang="en-US" dirty="0" smtClean="0"/>
              <a:t> VE </a:t>
            </a:r>
            <a:r>
              <a:rPr lang="en-US" dirty="0" err="1" smtClean="0"/>
              <a:t>Memungkinkan</a:t>
            </a:r>
            <a:r>
              <a:rPr lang="en-US" dirty="0" smtClean="0"/>
              <a:t> Perusahaan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spesialisasi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Fleksibel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 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dirty="0" err="1" smtClean="0"/>
              <a:t>Pembentukan</a:t>
            </a:r>
            <a:r>
              <a:rPr lang="en-US" dirty="0" smtClean="0"/>
              <a:t> Perusahaan Virtual </a:t>
            </a:r>
            <a:r>
              <a:rPr lang="en-US" dirty="0" err="1" smtClean="0"/>
              <a:t>merupakan</a:t>
            </a:r>
            <a:r>
              <a:rPr lang="en-US" dirty="0" smtClean="0"/>
              <a:t> 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rumit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mengotomatisasi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penciptaan</a:t>
            </a:r>
            <a:r>
              <a:rPr lang="en-US" dirty="0" smtClean="0"/>
              <a:t>,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pengoperasian</a:t>
            </a:r>
            <a:r>
              <a:rPr lang="en-US" dirty="0" smtClean="0"/>
              <a:t> </a:t>
            </a:r>
            <a:r>
              <a:rPr lang="en-US" dirty="0" err="1" smtClean="0"/>
              <a:t>perusahaan-perusahaan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838200" y="1295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Why  ??</a:t>
            </a:r>
            <a:endParaRPr lang="en-US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838200" y="2209800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just">
              <a:buFont typeface="Arial" pitchFamily="34" charset="0"/>
              <a:buChar char="•"/>
            </a:pPr>
            <a:r>
              <a:rPr lang="en-US" sz="2400" dirty="0" err="1" smtClean="0"/>
              <a:t>Mencakup</a:t>
            </a:r>
            <a:r>
              <a:rPr lang="en-US" sz="2400" dirty="0" smtClean="0"/>
              <a:t> </a:t>
            </a:r>
            <a:r>
              <a:rPr lang="en-US" sz="2400" dirty="0" err="1" smtClean="0"/>
              <a:t>Koneksi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Pemasok</a:t>
            </a:r>
            <a:endParaRPr lang="en-US" sz="2400" dirty="0" smtClean="0"/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2400" dirty="0" err="1" smtClean="0"/>
              <a:t>Peluang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Menciptakan</a:t>
            </a:r>
            <a:r>
              <a:rPr lang="en-US" sz="2400" dirty="0" smtClean="0"/>
              <a:t> </a:t>
            </a:r>
            <a:r>
              <a:rPr lang="en-US" sz="2400" dirty="0" err="1" smtClean="0"/>
              <a:t>Pendapatan</a:t>
            </a:r>
            <a:r>
              <a:rPr lang="en-US" sz="2400" dirty="0" smtClean="0"/>
              <a:t>,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Efisien</a:t>
            </a:r>
            <a:r>
              <a:rPr lang="en-US" sz="2400" dirty="0" smtClean="0"/>
              <a:t>, Dan </a:t>
            </a:r>
            <a:r>
              <a:rPr lang="en-US" sz="2400" dirty="0" err="1" smtClean="0"/>
              <a:t>Pengurangan</a:t>
            </a:r>
            <a:r>
              <a:rPr lang="en-US" sz="2400" dirty="0" smtClean="0"/>
              <a:t>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Administrasi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838200" y="1295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MANFAAT</a:t>
            </a:r>
            <a:endParaRPr lang="en-US" sz="2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838200" y="2209800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just">
              <a:buFont typeface="Arial" pitchFamily="34" charset="0"/>
              <a:buChar char="•"/>
            </a:pPr>
            <a:r>
              <a:rPr lang="en-US" sz="2400" dirty="0" err="1" smtClean="0"/>
              <a:t>Pengguna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berpengalaman</a:t>
            </a:r>
            <a:endParaRPr lang="en-US" sz="2400" dirty="0" smtClean="0"/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2400" dirty="0" err="1" smtClean="0"/>
              <a:t>Keamanan</a:t>
            </a:r>
            <a:endParaRPr lang="en-US" sz="2400" dirty="0" smtClean="0"/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2400" dirty="0" err="1" smtClean="0"/>
              <a:t>Pengendalian</a:t>
            </a:r>
            <a:r>
              <a:rPr lang="en-US" sz="2400" dirty="0" smtClean="0"/>
              <a:t> </a:t>
            </a:r>
            <a:r>
              <a:rPr lang="en-US" sz="2400" dirty="0" err="1" smtClean="0"/>
              <a:t>Biaya</a:t>
            </a:r>
            <a:r>
              <a:rPr lang="en-US" sz="2400" dirty="0" smtClean="0"/>
              <a:t>, Dan 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2400" dirty="0" smtClean="0"/>
              <a:t>Tingkat </a:t>
            </a:r>
            <a:r>
              <a:rPr lang="en-US" sz="2400" dirty="0" err="1" smtClean="0"/>
              <a:t>Penggabungan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Menciptakan</a:t>
            </a:r>
            <a:r>
              <a:rPr lang="en-US" sz="2400" dirty="0" smtClean="0"/>
              <a:t> Perusahaan Virtual Yang </a:t>
            </a:r>
            <a:r>
              <a:rPr lang="en-US" sz="2400" dirty="0" err="1" smtClean="0"/>
              <a:t>Sukses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838200" y="1295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TANTANGAN</a:t>
            </a:r>
            <a:endParaRPr lang="en-US" sz="28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838200" y="2165441"/>
            <a:ext cx="716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b="1" dirty="0" err="1" smtClean="0"/>
              <a:t>Penciptaan</a:t>
            </a:r>
            <a:r>
              <a:rPr lang="en-US" sz="1800" b="1" dirty="0" smtClean="0"/>
              <a:t> (</a:t>
            </a:r>
            <a:r>
              <a:rPr lang="en-US" sz="1800" b="1" dirty="0" err="1" smtClean="0"/>
              <a:t>inisiasi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pondasi</a:t>
            </a:r>
            <a:r>
              <a:rPr lang="en-US" sz="1800" b="1" dirty="0" smtClean="0"/>
              <a:t>):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</a:t>
            </a:r>
            <a:r>
              <a:rPr lang="en-US" sz="1800" dirty="0" err="1" smtClean="0"/>
              <a:t>inisiasi</a:t>
            </a:r>
            <a:r>
              <a:rPr lang="en-US" sz="1800" dirty="0" smtClean="0"/>
              <a:t>,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rencana</a:t>
            </a:r>
            <a:r>
              <a:rPr lang="en-US" sz="1800" dirty="0" smtClean="0"/>
              <a:t> </a:t>
            </a:r>
            <a:r>
              <a:rPr lang="en-US" sz="1800" dirty="0" err="1" smtClean="0"/>
              <a:t>strategis</a:t>
            </a:r>
            <a:r>
              <a:rPr lang="en-US" sz="1800" dirty="0" smtClean="0"/>
              <a:t> </a:t>
            </a:r>
            <a:r>
              <a:rPr lang="en-US" sz="1800" dirty="0" err="1" smtClean="0"/>
              <a:t>dibuat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tahap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operasional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dasar</a:t>
            </a:r>
            <a:r>
              <a:rPr lang="en-US" sz="1800" dirty="0" smtClean="0"/>
              <a:t> CNO </a:t>
            </a:r>
            <a:r>
              <a:rPr lang="en-US" sz="1800" dirty="0" err="1" smtClean="0"/>
              <a:t>dilaksanakan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aturan</a:t>
            </a:r>
            <a:r>
              <a:rPr lang="en-US" sz="1800" dirty="0" smtClean="0"/>
              <a:t> </a:t>
            </a:r>
            <a:r>
              <a:rPr lang="en-US" sz="1800" dirty="0" err="1" smtClean="0"/>
              <a:t>tertentu</a:t>
            </a:r>
            <a:endParaRPr lang="en-US" sz="1800" dirty="0" smtClean="0"/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b="1" dirty="0" err="1" smtClean="0"/>
              <a:t>Operasi</a:t>
            </a:r>
            <a:r>
              <a:rPr lang="en-US" sz="1800" b="1" dirty="0" smtClean="0"/>
              <a:t>: </a:t>
            </a:r>
            <a:r>
              <a:rPr lang="en-US" sz="1800" dirty="0" err="1" smtClean="0"/>
              <a:t>Pelaksanaan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lingkup</a:t>
            </a:r>
            <a:r>
              <a:rPr lang="en-US" sz="1800" dirty="0" smtClean="0"/>
              <a:t> </a:t>
            </a:r>
            <a:r>
              <a:rPr lang="en-US" sz="1800" dirty="0" err="1" smtClean="0"/>
              <a:t>rencana</a:t>
            </a:r>
            <a:r>
              <a:rPr lang="en-US" sz="1800" dirty="0" smtClean="0"/>
              <a:t> </a:t>
            </a:r>
            <a:r>
              <a:rPr lang="en-US" sz="1800" dirty="0" err="1" smtClean="0"/>
              <a:t>strategis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ditetapkan</a:t>
            </a:r>
            <a:r>
              <a:rPr lang="en-US" sz="1800" dirty="0" smtClean="0"/>
              <a:t>.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b="1" dirty="0" err="1" smtClean="0"/>
              <a:t>Evolusi</a:t>
            </a:r>
            <a:r>
              <a:rPr lang="en-US" sz="1800" b="1" dirty="0" smtClean="0"/>
              <a:t>:</a:t>
            </a:r>
            <a:r>
              <a:rPr lang="en-US" sz="1800" dirty="0" smtClean="0"/>
              <a:t> </a:t>
            </a:r>
            <a:r>
              <a:rPr lang="en-US" sz="1800" dirty="0" err="1" smtClean="0"/>
              <a:t>Konteks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virtual </a:t>
            </a:r>
            <a:r>
              <a:rPr lang="en-US" sz="1800" dirty="0" err="1" smtClean="0"/>
              <a:t>berubah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cepat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evolusi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operasinya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terus</a:t>
            </a:r>
            <a:r>
              <a:rPr lang="en-US" sz="1800" dirty="0" smtClean="0"/>
              <a:t> </a:t>
            </a:r>
            <a:r>
              <a:rPr lang="en-US" sz="1800" dirty="0" err="1" smtClean="0"/>
              <a:t>berlanjut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rencana</a:t>
            </a:r>
            <a:r>
              <a:rPr lang="en-US" sz="1800" dirty="0" smtClean="0"/>
              <a:t> </a:t>
            </a:r>
            <a:r>
              <a:rPr lang="en-US" sz="1800" dirty="0" err="1" smtClean="0"/>
              <a:t>strategis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,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berarti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kecil</a:t>
            </a:r>
            <a:r>
              <a:rPr lang="en-US" sz="1800" dirty="0" smtClean="0"/>
              <a:t>.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b="1" dirty="0" err="1" smtClean="0"/>
              <a:t>Metamorfosis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atau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Pembubaran</a:t>
            </a:r>
            <a:r>
              <a:rPr lang="en-US" sz="1800" b="1" dirty="0" smtClean="0"/>
              <a:t>: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CNO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mendapatkan</a:t>
            </a:r>
            <a:r>
              <a:rPr lang="en-US" sz="1800" dirty="0" smtClean="0"/>
              <a:t> </a:t>
            </a:r>
            <a:r>
              <a:rPr lang="en-US" sz="1800" dirty="0" err="1" smtClean="0"/>
              <a:t>pengalaman</a:t>
            </a:r>
            <a:r>
              <a:rPr lang="en-US" sz="1800" dirty="0" smtClean="0"/>
              <a:t> </a:t>
            </a:r>
            <a:r>
              <a:rPr lang="en-US" sz="1800" dirty="0" err="1" smtClean="0"/>
              <a:t>signifikan</a:t>
            </a:r>
            <a:r>
              <a:rPr lang="en-US" sz="1800" dirty="0" smtClean="0"/>
              <a:t>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yang </a:t>
            </a:r>
            <a:r>
              <a:rPr lang="en-US" sz="1800" dirty="0" err="1" smtClean="0"/>
              <a:t>relatif</a:t>
            </a:r>
            <a:r>
              <a:rPr lang="en-US" sz="1800" dirty="0" smtClean="0"/>
              <a:t> </a:t>
            </a:r>
            <a:r>
              <a:rPr lang="en-US" sz="1800" dirty="0" err="1" smtClean="0"/>
              <a:t>singkat</a:t>
            </a:r>
            <a:r>
              <a:rPr lang="en-US" sz="1800" dirty="0" smtClean="0"/>
              <a:t>,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</a:t>
            </a:r>
            <a:r>
              <a:rPr lang="en-US" sz="1800" dirty="0" err="1" smtClean="0"/>
              <a:t>menjaga</a:t>
            </a:r>
            <a:r>
              <a:rPr lang="en-US" sz="1800" dirty="0" smtClean="0"/>
              <a:t> </a:t>
            </a:r>
            <a:r>
              <a:rPr lang="en-US" sz="1800" dirty="0" err="1" smtClean="0"/>
              <a:t>pengetahuan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bermetamorfosis</a:t>
            </a:r>
            <a:r>
              <a:rPr lang="en-US" sz="1800" dirty="0" smtClean="0"/>
              <a:t>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r>
              <a:rPr lang="en-US" sz="1800" dirty="0" smtClean="0"/>
              <a:t> (</a:t>
            </a:r>
            <a:r>
              <a:rPr lang="en-US" sz="1800" dirty="0" err="1" smtClean="0"/>
              <a:t>mengubah</a:t>
            </a:r>
            <a:r>
              <a:rPr lang="en-US" sz="1800" dirty="0" smtClean="0"/>
              <a:t> </a:t>
            </a:r>
            <a:r>
              <a:rPr lang="en-US" sz="1800" dirty="0" err="1" smtClean="0"/>
              <a:t>bentuknya</a:t>
            </a:r>
            <a:r>
              <a:rPr lang="en-US" sz="1800" dirty="0" smtClean="0"/>
              <a:t>)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tujuan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r>
              <a:rPr lang="en-US" sz="180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72" name="TextBox 71"/>
          <p:cNvSpPr txBox="1"/>
          <p:nvPr/>
        </p:nvSpPr>
        <p:spPr>
          <a:xfrm>
            <a:off x="838200" y="102244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CNO (Collaborate Networked Organization) life cycle </a:t>
            </a:r>
            <a:endParaRPr lang="en-US" sz="32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2129048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02.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988646" y="5583072"/>
            <a:ext cx="469133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70360" y="5978856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05.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18160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 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4223658" y="3331030"/>
            <a:ext cx="453934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PENGANTAR PERUSAHAAN VIRTUAL</a:t>
            </a:r>
            <a:endParaRPr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4223658" y="3701145"/>
            <a:ext cx="38735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4212770" y="5236028"/>
            <a:ext cx="3886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bject 7"/>
          <p:cNvSpPr txBox="1"/>
          <p:nvPr/>
        </p:nvSpPr>
        <p:spPr>
          <a:xfrm>
            <a:off x="4225474" y="4082144"/>
            <a:ext cx="4918526" cy="331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ject 7"/>
          <p:cNvSpPr txBox="1"/>
          <p:nvPr/>
        </p:nvSpPr>
        <p:spPr>
          <a:xfrm>
            <a:off x="4223658" y="4506686"/>
            <a:ext cx="4463142" cy="3093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ject 7"/>
          <p:cNvSpPr txBox="1"/>
          <p:nvPr/>
        </p:nvSpPr>
        <p:spPr>
          <a:xfrm>
            <a:off x="4203700" y="4876800"/>
            <a:ext cx="4940300" cy="336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spcBef>
                <a:spcPts val="260"/>
              </a:spcBef>
            </a:pP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bject 7"/>
          <p:cNvSpPr txBox="1"/>
          <p:nvPr/>
        </p:nvSpPr>
        <p:spPr>
          <a:xfrm>
            <a:off x="4225504" y="5638800"/>
            <a:ext cx="45720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KONSEP PROPOSAL  MARKET RESOURCE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bject 7"/>
          <p:cNvSpPr txBox="1"/>
          <p:nvPr/>
        </p:nvSpPr>
        <p:spPr>
          <a:xfrm>
            <a:off x="4212282" y="3729094"/>
            <a:ext cx="4626918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KEBUTUHAN BISNIS &amp; PERLUNYA  MODEL VE</a:t>
            </a:r>
            <a:endParaRPr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ject 7"/>
          <p:cNvSpPr txBox="1"/>
          <p:nvPr/>
        </p:nvSpPr>
        <p:spPr>
          <a:xfrm>
            <a:off x="4212282" y="4179478"/>
            <a:ext cx="453934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MODEL-MODEL VE</a:t>
            </a:r>
            <a:endParaRPr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7"/>
          <p:cNvSpPr txBox="1"/>
          <p:nvPr/>
        </p:nvSpPr>
        <p:spPr>
          <a:xfrm>
            <a:off x="4225930" y="4561622"/>
            <a:ext cx="453934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BM_VIRTUAL  ENTERPRISE</a:t>
            </a:r>
            <a:endParaRPr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bject 7"/>
          <p:cNvSpPr txBox="1"/>
          <p:nvPr/>
        </p:nvSpPr>
        <p:spPr>
          <a:xfrm>
            <a:off x="4225930" y="4943766"/>
            <a:ext cx="453934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KEBUTUHAN UNTUK INTEGRASI  VE</a:t>
            </a:r>
            <a:endParaRPr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ject 7"/>
          <p:cNvSpPr txBox="1"/>
          <p:nvPr/>
        </p:nvSpPr>
        <p:spPr>
          <a:xfrm>
            <a:off x="4225930" y="5339558"/>
            <a:ext cx="453934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KEBUTUHAN UNTUK INTEGRASI  VE  (LANJT)</a:t>
            </a:r>
            <a:endParaRPr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636816" y="4079550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43235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817311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12.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222560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08.  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4122760" y="3327616"/>
            <a:ext cx="4724400" cy="302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4191000" y="4082144"/>
            <a:ext cx="47244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lang="en-US" b="1" dirty="0" smtClean="0">
              <a:solidFill>
                <a:schemeClr val="bg1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40" name="object 7"/>
          <p:cNvSpPr txBox="1"/>
          <p:nvPr/>
        </p:nvSpPr>
        <p:spPr>
          <a:xfrm>
            <a:off x="4101152" y="3725840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5" name="object 7"/>
          <p:cNvSpPr txBox="1"/>
          <p:nvPr/>
        </p:nvSpPr>
        <p:spPr>
          <a:xfrm>
            <a:off x="4094057" y="4118840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7"/>
          <p:cNvSpPr txBox="1"/>
          <p:nvPr/>
        </p:nvSpPr>
        <p:spPr>
          <a:xfrm>
            <a:off x="4097595" y="4515799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7" name="object 7"/>
          <p:cNvSpPr txBox="1"/>
          <p:nvPr/>
        </p:nvSpPr>
        <p:spPr>
          <a:xfrm>
            <a:off x="4090500" y="4912758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61378" y="566205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14.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7"/>
          <p:cNvSpPr txBox="1"/>
          <p:nvPr/>
        </p:nvSpPr>
        <p:spPr>
          <a:xfrm>
            <a:off x="4104671" y="5707097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QUIZ 2  </a:t>
            </a:r>
          </a:p>
        </p:txBody>
      </p:sp>
      <p:sp>
        <p:nvSpPr>
          <p:cNvPr id="34" name="object 7"/>
          <p:cNvSpPr txBox="1"/>
          <p:nvPr/>
        </p:nvSpPr>
        <p:spPr>
          <a:xfrm>
            <a:off x="4079124" y="5269878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045" y="2263327"/>
            <a:ext cx="8143803" cy="1757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indent="109538" algn="just">
              <a:buFont typeface="Arial" pitchFamily="34" charset="0"/>
              <a:buChar char="•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Penjelasan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rancangan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kompetensi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dituju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538" indent="-109538" algn="just">
              <a:buFont typeface="Arial" pitchFamily="34" charset="0"/>
              <a:buChar char="•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Setelah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menyelesaikan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memberi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tugas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dikerjakan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dikumpulkan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dipresentasikan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salah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penyelesaian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538" indent="-109538" algn="just">
              <a:buFont typeface="Arial" pitchFamily="34" charset="0"/>
              <a:buChar char="•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Memberi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tugas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dikerjakan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rumah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tentang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definisi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karateristik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virtual</a:t>
            </a:r>
            <a:endParaRPr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5"/>
          <p:cNvSpPr txBox="1">
            <a:spLocks/>
          </p:cNvSpPr>
          <p:nvPr/>
        </p:nvSpPr>
        <p:spPr>
          <a:xfrm>
            <a:off x="533400" y="986056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KONTRAK KULIAH</a:t>
            </a:r>
          </a:p>
        </p:txBody>
      </p:sp>
      <p:sp>
        <p:nvSpPr>
          <p:cNvPr id="5" name="object 6"/>
          <p:cNvSpPr txBox="1">
            <a:spLocks noGrp="1"/>
          </p:cNvSpPr>
          <p:nvPr>
            <p:ph idx="1"/>
          </p:nvPr>
        </p:nvSpPr>
        <p:spPr>
          <a:xfrm>
            <a:off x="457200" y="1447801"/>
            <a:ext cx="8229600" cy="213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ct val="95825"/>
              </a:lnSpc>
              <a:spcBef>
                <a:spcPts val="1290"/>
              </a:spcBef>
            </a:pPr>
            <a:r>
              <a:rPr sz="2400" spc="-9" smtClean="0">
                <a:latin typeface="Arial" pitchFamily="34" charset="0"/>
                <a:cs typeface="Arial" pitchFamily="34" charset="0"/>
              </a:rPr>
              <a:t>B</a:t>
            </a:r>
            <a:r>
              <a:rPr sz="2400" spc="0" smtClean="0">
                <a:latin typeface="Arial" pitchFamily="34" charset="0"/>
                <a:cs typeface="Arial" pitchFamily="34" charset="0"/>
              </a:rPr>
              <a:t>aju </a:t>
            </a:r>
            <a:r>
              <a:rPr sz="2400" spc="-9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api dan So</a:t>
            </a:r>
            <a:r>
              <a:rPr sz="2400" spc="9" dirty="0" smtClean="0">
                <a:latin typeface="Arial" pitchFamily="34" charset="0"/>
                <a:cs typeface="Arial" pitchFamily="34" charset="0"/>
              </a:rPr>
              <a:t>p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n +</a:t>
            </a:r>
            <a:r>
              <a:rPr sz="2400" spc="-9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Sep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tu</a:t>
            </a:r>
            <a:endParaRPr sz="2400">
              <a:latin typeface="Arial" pitchFamily="34" charset="0"/>
              <a:cs typeface="Arial" pitchFamily="34" charset="0"/>
            </a:endParaRPr>
          </a:p>
          <a:p>
            <a:pPr marL="12700" marR="61335">
              <a:lnSpc>
                <a:spcPct val="95825"/>
              </a:lnSpc>
              <a:spcBef>
                <a:spcPts val="1300"/>
              </a:spcBef>
            </a:pPr>
            <a:r>
              <a:rPr sz="2400" spc="0" dirty="0" smtClean="0">
                <a:latin typeface="Arial" pitchFamily="34" charset="0"/>
                <a:cs typeface="Arial" pitchFamily="34" charset="0"/>
              </a:rPr>
              <a:t>M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e</a:t>
            </a:r>
            <a:r>
              <a:rPr sz="2400" spc="9" dirty="0" smtClean="0">
                <a:latin typeface="Arial" pitchFamily="34" charset="0"/>
                <a:cs typeface="Arial" pitchFamily="34" charset="0"/>
              </a:rPr>
              <a:t>n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gan</a:t>
            </a:r>
            <a:r>
              <a:rPr sz="2400" spc="4" dirty="0" smtClean="0">
                <a:latin typeface="Arial" pitchFamily="34" charset="0"/>
                <a:cs typeface="Arial" pitchFamily="34" charset="0"/>
              </a:rPr>
              <a:t>g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gu ketenangan</a:t>
            </a:r>
            <a:r>
              <a:rPr sz="2400" spc="-9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kelas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sz="2400" spc="9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b="1" spc="-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KELU</a:t>
            </a:r>
            <a:r>
              <a:rPr sz="2400" b="1" spc="-4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400" b="1" spc="-14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sz="2400" b="1" spc="-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4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b="1" spc="-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2400" b="1" spc="-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endParaRPr sz="2400">
              <a:latin typeface="Arial" pitchFamily="34" charset="0"/>
              <a:cs typeface="Arial" pitchFamily="34" charset="0"/>
            </a:endParaRPr>
          </a:p>
          <a:p>
            <a:pPr marL="12700" marR="61335">
              <a:lnSpc>
                <a:spcPct val="95825"/>
              </a:lnSpc>
              <a:spcBef>
                <a:spcPts val="1290"/>
              </a:spcBef>
            </a:pPr>
            <a:r>
              <a:rPr sz="2400" spc="0" dirty="0" smtClean="0">
                <a:latin typeface="Arial" pitchFamily="34" charset="0"/>
                <a:cs typeface="Arial" pitchFamily="34" charset="0"/>
              </a:rPr>
              <a:t>S</a:t>
            </a:r>
            <a:r>
              <a:rPr sz="2400" spc="14" dirty="0" smtClean="0">
                <a:latin typeface="Arial" pitchFamily="34" charset="0"/>
                <a:cs typeface="Arial" pitchFamily="34" charset="0"/>
              </a:rPr>
              <a:t>y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400" spc="-4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at </a:t>
            </a:r>
            <a:r>
              <a:rPr sz="2400" spc="-9" smtClean="0">
                <a:latin typeface="Arial" pitchFamily="34" charset="0"/>
                <a:cs typeface="Arial" pitchFamily="34" charset="0"/>
              </a:rPr>
              <a:t>i</a:t>
            </a:r>
            <a:r>
              <a:rPr sz="2400" spc="9" smtClean="0">
                <a:latin typeface="Arial" pitchFamily="34" charset="0"/>
                <a:cs typeface="Arial" pitchFamily="34" charset="0"/>
              </a:rPr>
              <a:t>k</a:t>
            </a:r>
            <a:r>
              <a:rPr sz="2400" spc="0" smtClean="0">
                <a:latin typeface="Arial" pitchFamily="34" charset="0"/>
                <a:cs typeface="Arial" pitchFamily="34" charset="0"/>
              </a:rPr>
              <a:t>ut </a:t>
            </a:r>
            <a:r>
              <a:rPr lang="en-US" sz="2400" spc="-9" dirty="0">
                <a:latin typeface="Arial" pitchFamily="34" charset="0"/>
                <a:cs typeface="Arial" pitchFamily="34" charset="0"/>
              </a:rPr>
              <a:t>U</a:t>
            </a:r>
            <a:r>
              <a:rPr sz="2400" spc="-4" smtClean="0">
                <a:latin typeface="Arial" pitchFamily="34" charset="0"/>
                <a:cs typeface="Arial" pitchFamily="34" charset="0"/>
              </a:rPr>
              <a:t>A</a:t>
            </a:r>
            <a:r>
              <a:rPr sz="2400" spc="0" smtClean="0">
                <a:latin typeface="Arial" pitchFamily="34" charset="0"/>
                <a:cs typeface="Arial" pitchFamily="34" charset="0"/>
              </a:rPr>
              <a:t>S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:</a:t>
            </a:r>
            <a:r>
              <a:rPr sz="2400" spc="14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75% </a:t>
            </a:r>
            <a:r>
              <a:rPr sz="2400" b="1" spc="-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</a:t>
            </a:r>
            <a:r>
              <a:rPr sz="2400" b="1" spc="-4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</a:t>
            </a:r>
            <a:endParaRPr sz="2400">
              <a:latin typeface="Arial" pitchFamily="34" charset="0"/>
              <a:cs typeface="Arial" pitchFamily="34" charset="0"/>
            </a:endParaRPr>
          </a:p>
          <a:p>
            <a:pPr marL="12700" marR="61335">
              <a:lnSpc>
                <a:spcPct val="95825"/>
              </a:lnSpc>
              <a:spcBef>
                <a:spcPts val="1300"/>
              </a:spcBef>
            </a:pPr>
            <a:r>
              <a:rPr sz="2400" spc="0" dirty="0" smtClean="0">
                <a:latin typeface="Arial" pitchFamily="34" charset="0"/>
                <a:cs typeface="Arial" pitchFamily="34" charset="0"/>
              </a:rPr>
              <a:t>Sa</a:t>
            </a:r>
            <a:r>
              <a:rPr sz="2400" spc="4" dirty="0" smtClean="0">
                <a:latin typeface="Arial" pitchFamily="34" charset="0"/>
                <a:cs typeface="Arial" pitchFamily="34" charset="0"/>
              </a:rPr>
              <a:t>n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ksi be</a:t>
            </a:r>
            <a:r>
              <a:rPr sz="2400" spc="-4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400" spc="9" dirty="0" smtClean="0">
                <a:latin typeface="Arial" pitchFamily="34" charset="0"/>
                <a:cs typeface="Arial" pitchFamily="34" charset="0"/>
              </a:rPr>
              <a:t>b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uat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cu</a:t>
            </a:r>
            <a:r>
              <a:rPr sz="2400" spc="4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400" spc="9" dirty="0" smtClean="0">
                <a:latin typeface="Arial" pitchFamily="34" charset="0"/>
                <a:cs typeface="Arial" pitchFamily="34" charset="0"/>
              </a:rPr>
              <a:t>n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g : 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2400" b="1" spc="-9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2400" b="1" spc="-9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400" b="1" spc="-14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2400" b="1" spc="-4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b="1" spc="-9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2400" b="1" spc="-4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b="1" spc="-9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KUL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400" b="1" spc="-4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sz="24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PENILAIAN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1200351" y="2412370"/>
            <a:ext cx="6419649" cy="2693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98">
              <a:lnSpc>
                <a:spcPts val="3365"/>
              </a:lnSpc>
              <a:spcBef>
                <a:spcPts val="168"/>
              </a:spcBef>
            </a:pPr>
            <a:r>
              <a:rPr lang="en-US" sz="2400" b="1" spc="4" dirty="0">
                <a:latin typeface="Arial" pitchFamily="34" charset="0"/>
                <a:cs typeface="Arial" pitchFamily="34" charset="0"/>
              </a:rPr>
              <a:t>U</a:t>
            </a:r>
            <a:r>
              <a:rPr sz="2400" b="1" spc="4" smtClean="0">
                <a:latin typeface="Arial" pitchFamily="34" charset="0"/>
                <a:cs typeface="Arial" pitchFamily="34" charset="0"/>
              </a:rPr>
              <a:t>T</a:t>
            </a:r>
            <a:r>
              <a:rPr sz="2400" b="1" spc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spc="0" dirty="0" smtClean="0">
                <a:latin typeface="Arial" pitchFamily="34" charset="0"/>
                <a:cs typeface="Arial" pitchFamily="34" charset="0"/>
              </a:rPr>
              <a:t>						35 %</a:t>
            </a:r>
            <a:endParaRPr sz="2400" b="1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4970"/>
              </a:lnSpc>
              <a:spcBef>
                <a:spcPts val="390"/>
              </a:spcBef>
            </a:pPr>
            <a:r>
              <a:rPr lang="en-US" sz="2400" b="1" spc="4" dirty="0">
                <a:latin typeface="Arial" pitchFamily="34" charset="0"/>
                <a:cs typeface="Arial" pitchFamily="34" charset="0"/>
              </a:rPr>
              <a:t>U</a:t>
            </a:r>
            <a:r>
              <a:rPr sz="2400" b="1" spc="4" smtClean="0">
                <a:latin typeface="Arial" pitchFamily="34" charset="0"/>
                <a:cs typeface="Arial" pitchFamily="34" charset="0"/>
              </a:rPr>
              <a:t>A</a:t>
            </a:r>
            <a:r>
              <a:rPr sz="2400" b="1" spc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spc="0" dirty="0" smtClean="0">
                <a:latin typeface="Arial" pitchFamily="34" charset="0"/>
                <a:cs typeface="Arial" pitchFamily="34" charset="0"/>
              </a:rPr>
              <a:t>						35 %</a:t>
            </a:r>
            <a:r>
              <a:rPr sz="2400" b="1" spc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spc="4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4970"/>
              </a:lnSpc>
              <a:spcBef>
                <a:spcPts val="390"/>
              </a:spcBef>
            </a:pPr>
            <a:r>
              <a:rPr lang="en-US" sz="2400" b="1" spc="4" dirty="0" smtClean="0">
                <a:latin typeface="Arial" pitchFamily="34" charset="0"/>
                <a:cs typeface="Arial" pitchFamily="34" charset="0"/>
              </a:rPr>
              <a:t>ABSEN</a:t>
            </a:r>
            <a:r>
              <a:rPr sz="2400" b="1" spc="0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400" b="1" spc="0" dirty="0" smtClean="0">
                <a:latin typeface="Arial" pitchFamily="34" charset="0"/>
                <a:cs typeface="Arial" pitchFamily="34" charset="0"/>
              </a:rPr>
              <a:t>					10 %</a:t>
            </a:r>
          </a:p>
          <a:p>
            <a:pPr marL="12700">
              <a:lnSpc>
                <a:spcPts val="4970"/>
              </a:lnSpc>
              <a:spcBef>
                <a:spcPts val="390"/>
              </a:spcBef>
            </a:pPr>
            <a:r>
              <a:rPr sz="2400" b="1" spc="4" smtClean="0">
                <a:latin typeface="Arial" pitchFamily="34" charset="0"/>
                <a:cs typeface="Arial" pitchFamily="34" charset="0"/>
              </a:rPr>
              <a:t>QU</a:t>
            </a:r>
            <a:r>
              <a:rPr sz="2400" b="1" spc="0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2400" b="1" spc="0" dirty="0" smtClean="0">
                <a:latin typeface="Arial" pitchFamily="34" charset="0"/>
                <a:cs typeface="Arial" pitchFamily="34" charset="0"/>
              </a:rPr>
              <a:t>						20 %</a:t>
            </a:r>
            <a:endParaRPr sz="24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726810" y="1876368"/>
            <a:ext cx="7807590" cy="3206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Mehandjiev</a:t>
            </a:r>
            <a:r>
              <a:rPr lang="en-US" sz="1800" dirty="0" smtClean="0"/>
              <a:t> N, </a:t>
            </a:r>
            <a:r>
              <a:rPr lang="en-US" sz="1800" dirty="0" err="1" smtClean="0"/>
              <a:t>Grefen</a:t>
            </a:r>
            <a:r>
              <a:rPr lang="en-US" sz="1800" dirty="0" smtClean="0"/>
              <a:t> P.(</a:t>
            </a:r>
            <a:r>
              <a:rPr lang="en-US" sz="1800" dirty="0" err="1" smtClean="0"/>
              <a:t>Eds</a:t>
            </a:r>
            <a:r>
              <a:rPr lang="en-US" sz="1800" dirty="0" smtClean="0"/>
              <a:t>), “Dynamic </a:t>
            </a:r>
            <a:r>
              <a:rPr lang="en-US" sz="1800" dirty="0" err="1" smtClean="0"/>
              <a:t>Busisness</a:t>
            </a:r>
            <a:r>
              <a:rPr lang="en-US" sz="1800" dirty="0" smtClean="0"/>
              <a:t> Process Formation for Instant Virtual Enterprises” </a:t>
            </a:r>
            <a:r>
              <a:rPr lang="en-US" sz="1800" dirty="0" err="1" smtClean="0"/>
              <a:t>Springer,Verlag</a:t>
            </a:r>
            <a:r>
              <a:rPr lang="en-US" sz="1800" dirty="0" smtClean="0"/>
              <a:t>-Limited London, 2010.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smtClean="0"/>
              <a:t>Wolf C., Halter </a:t>
            </a:r>
            <a:r>
              <a:rPr lang="en-US" sz="1800" dirty="0" err="1" smtClean="0"/>
              <a:t>E.M,”Virtualization</a:t>
            </a:r>
            <a:r>
              <a:rPr lang="en-US" sz="1800" dirty="0" smtClean="0"/>
              <a:t> from the Desktop to The </a:t>
            </a:r>
            <a:r>
              <a:rPr lang="en-US" sz="1800" dirty="0" err="1" smtClean="0"/>
              <a:t>Eterprises</a:t>
            </a:r>
            <a:r>
              <a:rPr lang="en-US" sz="1800" dirty="0" smtClean="0"/>
              <a:t>”, </a:t>
            </a:r>
            <a:r>
              <a:rPr lang="en-US" sz="1800" dirty="0" err="1" smtClean="0"/>
              <a:t>Springer,Verlag</a:t>
            </a:r>
            <a:r>
              <a:rPr lang="en-US" sz="1800" dirty="0" smtClean="0"/>
              <a:t>-Limited London, 2005.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CunhaCruz</a:t>
            </a:r>
            <a:r>
              <a:rPr lang="en-US" sz="1800" dirty="0" smtClean="0"/>
              <a:t> M.M, </a:t>
            </a:r>
            <a:r>
              <a:rPr lang="en-US" sz="1800" dirty="0" err="1" smtClean="0"/>
              <a:t>Putnik</a:t>
            </a:r>
            <a:r>
              <a:rPr lang="en-US" sz="1800" dirty="0" smtClean="0"/>
              <a:t> G.D,” Agile Virtual Enterprise”, Idea Group Inc., 2006.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Protogeros</a:t>
            </a:r>
            <a:r>
              <a:rPr lang="en-US" sz="1800" dirty="0" smtClean="0"/>
              <a:t> </a:t>
            </a:r>
            <a:r>
              <a:rPr lang="en-US" sz="1800" dirty="0" err="1" smtClean="0"/>
              <a:t>N.,”Agent</a:t>
            </a:r>
            <a:r>
              <a:rPr lang="en-US" sz="1800" dirty="0" smtClean="0"/>
              <a:t> and Web Service Technologies in Virtual Enterprises”, IGI Global 2008.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7"/>
          <p:cNvSpPr txBox="1"/>
          <p:nvPr/>
        </p:nvSpPr>
        <p:spPr>
          <a:xfrm>
            <a:off x="771597" y="1976719"/>
            <a:ext cx="7946297" cy="766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20" algn="ctr">
              <a:lnSpc>
                <a:spcPts val="4717"/>
              </a:lnSpc>
              <a:spcBef>
                <a:spcPts val="236"/>
              </a:spcBef>
            </a:pPr>
            <a:r>
              <a:rPr lang="en-US" sz="4000" b="1" dirty="0" smtClean="0">
                <a:cs typeface="Times New Roman"/>
              </a:rPr>
              <a:t>DEFINISI PERUSAHAAN VIRTUAL</a:t>
            </a:r>
            <a:endParaRPr lang="en-US" b="1" dirty="0" smtClean="0">
              <a:cs typeface="Times New Roman"/>
            </a:endParaRPr>
          </a:p>
          <a:p>
            <a:pPr marL="11520" algn="ctr">
              <a:lnSpc>
                <a:spcPts val="4717"/>
              </a:lnSpc>
              <a:spcBef>
                <a:spcPts val="236"/>
              </a:spcBef>
            </a:pPr>
            <a:endParaRPr sz="1800" b="1"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1234</Words>
  <Application>Microsoft Office PowerPoint</Application>
  <PresentationFormat>On-screen Show (4:3)</PresentationFormat>
  <Paragraphs>118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2_Custom Design</vt:lpstr>
      <vt:lpstr>1_Custom Design</vt:lpstr>
      <vt:lpstr>Custom Design</vt:lpstr>
      <vt:lpstr>Slide 1</vt:lpstr>
      <vt:lpstr>Slide 2</vt:lpstr>
      <vt:lpstr>Slide 3</vt:lpstr>
      <vt:lpstr>Slide 4</vt:lpstr>
      <vt:lpstr>Slide 5</vt:lpstr>
      <vt:lpstr>KONTRAK KULIAH</vt:lpstr>
      <vt:lpstr>PENILAIAN</vt:lpstr>
      <vt:lpstr>REFERENSI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95</cp:revision>
  <dcterms:modified xsi:type="dcterms:W3CDTF">2018-05-01T15:59:24Z</dcterms:modified>
</cp:coreProperties>
</file>