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50" r:id="rId3"/>
  </p:sldMasterIdLst>
  <p:notesMasterIdLst>
    <p:notesMasterId r:id="rId23"/>
  </p:notesMasterIdLst>
  <p:sldIdLst>
    <p:sldId id="342" r:id="rId4"/>
    <p:sldId id="346" r:id="rId5"/>
    <p:sldId id="349" r:id="rId6"/>
    <p:sldId id="350" r:id="rId7"/>
    <p:sldId id="351" r:id="rId8"/>
    <p:sldId id="370" r:id="rId9"/>
    <p:sldId id="352" r:id="rId10"/>
    <p:sldId id="353" r:id="rId11"/>
    <p:sldId id="378" r:id="rId12"/>
    <p:sldId id="358" r:id="rId13"/>
    <p:sldId id="371" r:id="rId14"/>
    <p:sldId id="379" r:id="rId15"/>
    <p:sldId id="380" r:id="rId16"/>
    <p:sldId id="381" r:id="rId17"/>
    <p:sldId id="382" r:id="rId18"/>
    <p:sldId id="372" r:id="rId19"/>
    <p:sldId id="373" r:id="rId20"/>
    <p:sldId id="374" r:id="rId21"/>
    <p:sldId id="326" r:id="rId22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E598-A760-4B8B-82A8-04F60070A06F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93A6-A9DC-4EF7-B0FE-A2FC29D070E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9A25-EBE9-445C-84CD-F4B6BE89B3FA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840752"/>
            <a:ext cx="57912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TRADITIONAL TECHNOLOGIES TO SUPPORT AGILE/VIRTUAL ENTERPRISE INTEGRATION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10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 INFORMATIKA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23744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critical aspect of subcontracting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is to define the terms of the relationship,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process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that involves the governance structure of ownership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contract. In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 ideal world, a firm makes an informed assessment of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relevant costs, benefits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 risks of outsourcing versus internal procurement 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Clemons,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Hitt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Snir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2000); if there exists a profitable outsourcing opportunity,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client and the suppliers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enter into a contract with a full knowledge of the nature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resource to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 provided and the capabilities of the suppliers. This contract covers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all aspects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resources to be delivered and payments to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made, including contingency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plans for unforeseen events. Both parties are fully aware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terms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contract and if they are not met, appropriate actions can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 enforced by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third party, such as a court or arbitrator.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192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While market-based transactions offer the potential for lowering cost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or improving profitability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there are also costs associated with procuring services.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costs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outsourcing are composed of both the explicit cost of carrying out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transaction as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well as hidden costs due to coordination difficulties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contractual risks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Besanko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et al. (1996), the major costs associated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with subcontracting include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(1)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costs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coordination between steps in the vertical chain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(2) The leakage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private information, and (3)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transaction costs.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192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Leakage of Private 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Information :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firm’s private information is information that no one else knows, and gives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firm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 advantage in the market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Besanko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et al., 1996). It may concern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 production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know-how, product design or consumer information, but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when firms use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market to subcontract, they risk losing control of such type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information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Besanko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et al., 1996). The A/VE integration using traditional tools has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no means to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avoid or to reduce this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risk.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Market of Resources can enforce participants to respect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that information and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when it is proven a leakage of information, the contracts prevent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 indemnity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and/or the expulsion from the Market of Resources of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entity that failed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 accomplish the duty of seal.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192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Transaction 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Costs :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Transaction Cost Theory (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Coase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, 1937; Williamson, 1975) is an often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employed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framework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 a firm’s choice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internalised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vertically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integrated structures,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use of external market agents for carrying out activities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that constitute its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value system. It can be used to articulate the decision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process whereby firms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either “make or buy” an intermediary function, that is,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whether the firm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decides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internalise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the function within its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organisational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boundaries or It chooses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 rely on the market.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32848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Transaction costs 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time and expense of negotiating, writing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 enforcing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contracts. They include the adverse consequences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opportunistic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as well as the costs of trying to prevent 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1219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Transaction costs can be decomposed into four separate costs, related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transacting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search costs, contracting costs, monitoring costs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and enforcement costs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(Williamson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1985). The meaning of these costs is (Dyer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Wujin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1997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4400" y="25146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Search costs: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Costs of gathering information to identify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evaluate potential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partners;</a:t>
            </a:r>
          </a:p>
          <a:p>
            <a:pPr marL="341313" indent="-341313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Contracting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costs: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Costs associated with negotiating and establishment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contract;</a:t>
            </a:r>
          </a:p>
          <a:p>
            <a:pPr marL="341313" indent="-341313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Monitoring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costs: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Associated with monitoring the accomplishment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contract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ensure that each party fulfils the predetermined set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obligations;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1313" indent="-341313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Enforcement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costs: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Costs associated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ex post haggling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sanctioning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trading partner that does not respect the contract.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Rectangle 70"/>
          <p:cNvSpPr/>
          <p:nvPr/>
        </p:nvSpPr>
        <p:spPr>
          <a:xfrm>
            <a:off x="842744" y="3382277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Cost-and-Effort Model for Traditional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Internet-Based</a:t>
            </a:r>
            <a:r>
              <a:rPr lang="en-US" sz="3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A/VE Integration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90600" y="914400"/>
            <a:ext cx="7315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Traditional E-Based A/VE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Integration, Main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Activities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 activities to perform in order to create a new A/VE (or to reconfigure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existing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A/VE) that are of possible support by traditional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Internet-based tools are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A/VE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Request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Undertaken by the “owner” of the A/VE,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activity corresponds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preparation and the start of the search process,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using 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the following methods: (1) the identification of the most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appropriate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directories/yellow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pages Web categories to combine in order to address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potential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resource providers for the required resource(s); (2)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execution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search on the WWW using a search engine and a specific group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keywords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may allow the discovery of the potential resource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providers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even (3) the submission of a request to a suitable electronic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marketplace.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involves the preparation of the search and the start of the search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process (for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instance the request to be made to the e-procurement service,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WWW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search). Although in the traditional method, the activity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A/VE Request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integrates only 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subactivity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designated A/VE Design, we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using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classifications to allow the integration of this model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Market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Resources cost-and-effort model. The result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A/VE Request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corresponds to the designated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search domain, the domain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eligible resources will be searched.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TextBox 72"/>
          <p:cNvSpPr txBox="1"/>
          <p:nvPr/>
        </p:nvSpPr>
        <p:spPr>
          <a:xfrm>
            <a:off x="914400" y="10668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just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Resources Search and Selection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Involves the analysis within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search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domain (the results of the WWW search), by contacting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providers of the search domain or visiting its Web pages,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order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identify the eligible resources providers; negotiation will take place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set of eligible resources providers, to select the candidate providers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integration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finally the selection of the best available solution 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A/VE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If using an e-marketplace, this step of eligible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identification can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automated. Possible negotiation methods are: (1) manual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direct negotiation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(through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request for bids, or individually with each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eligible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resource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provider), if directly searching the WWW; (2)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auction/reverse auction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using an online auction service; and (3) possibly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automated (reverse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auction), if using an e-marketplace.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87104" y="4328672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just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A/VE Integration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contractualisation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and establishment of the network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traditional mechanisms can 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automated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contractualisation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e-contracts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otherwise it must be done manually,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well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contract management. None of the methods 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enforcement,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far as our research has confirmed, neither offer monitoring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coordination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mechanisms.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tx2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2209801"/>
            <a:ext cx="8143803" cy="167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313" indent="-341313"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How Traditional Tools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Support Agile/Virtual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Enterprise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Integration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Costs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Subcontracting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Cost-and-Effort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Model for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Traditional Internet-Based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A/VE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Integration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itle 5"/>
          <p:cNvSpPr txBox="1">
            <a:spLocks/>
          </p:cNvSpPr>
          <p:nvPr/>
        </p:nvSpPr>
        <p:spPr>
          <a:xfrm>
            <a:off x="533400" y="986056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838200" y="1600200"/>
            <a:ext cx="7807590" cy="2086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Mehandjiev</a:t>
            </a:r>
            <a:r>
              <a:rPr lang="en-US" sz="1800" dirty="0" smtClean="0"/>
              <a:t> N, </a:t>
            </a:r>
            <a:r>
              <a:rPr lang="en-US" sz="1800" dirty="0" err="1" smtClean="0"/>
              <a:t>Grefen</a:t>
            </a:r>
            <a:r>
              <a:rPr lang="en-US" sz="1800" dirty="0" smtClean="0"/>
              <a:t> P.(</a:t>
            </a:r>
            <a:r>
              <a:rPr lang="en-US" sz="1800" dirty="0" err="1" smtClean="0"/>
              <a:t>Eds</a:t>
            </a:r>
            <a:r>
              <a:rPr lang="en-US" sz="1800" dirty="0" smtClean="0"/>
              <a:t>), “Dynamic </a:t>
            </a:r>
            <a:r>
              <a:rPr lang="en-US" sz="1800" dirty="0" err="1" smtClean="0"/>
              <a:t>Busisness</a:t>
            </a:r>
            <a:r>
              <a:rPr lang="en-US" sz="1800" dirty="0" smtClean="0"/>
              <a:t> Process Formation for Instant Virtual Enterprises” </a:t>
            </a:r>
            <a:r>
              <a:rPr lang="en-US" sz="1800" dirty="0" err="1" smtClean="0"/>
              <a:t>Springer,Verlag</a:t>
            </a:r>
            <a:r>
              <a:rPr lang="en-US" sz="1800" dirty="0" smtClean="0"/>
              <a:t>-Limited London, 2010.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smtClean="0"/>
              <a:t>Wolf C., Halter </a:t>
            </a:r>
            <a:r>
              <a:rPr lang="en-US" sz="1800" dirty="0" err="1" smtClean="0"/>
              <a:t>E.M,”Virtualization</a:t>
            </a:r>
            <a:r>
              <a:rPr lang="en-US" sz="1800" dirty="0" smtClean="0"/>
              <a:t> from the Desktop to The </a:t>
            </a:r>
            <a:r>
              <a:rPr lang="en-US" sz="1800" dirty="0" err="1" smtClean="0"/>
              <a:t>Eterprises</a:t>
            </a:r>
            <a:r>
              <a:rPr lang="en-US" sz="1800" dirty="0" smtClean="0"/>
              <a:t>”, </a:t>
            </a:r>
            <a:r>
              <a:rPr lang="en-US" sz="1800" dirty="0" err="1" smtClean="0"/>
              <a:t>Springer,Verlag</a:t>
            </a:r>
            <a:r>
              <a:rPr lang="en-US" sz="1800" dirty="0" smtClean="0"/>
              <a:t>-Limited London, 2005.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CunhaCruz</a:t>
            </a:r>
            <a:r>
              <a:rPr lang="en-US" sz="1800" dirty="0" smtClean="0"/>
              <a:t> M.M, </a:t>
            </a:r>
            <a:r>
              <a:rPr lang="en-US" sz="1800" dirty="0" err="1" smtClean="0"/>
              <a:t>Putnik</a:t>
            </a:r>
            <a:r>
              <a:rPr lang="en-US" sz="1800" dirty="0" smtClean="0"/>
              <a:t> G.D,” Agile Virtual Enterprise”, Idea Group Inc., 2006.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Protogeros</a:t>
            </a:r>
            <a:r>
              <a:rPr lang="en-US" sz="1800" dirty="0" smtClean="0"/>
              <a:t> </a:t>
            </a:r>
            <a:r>
              <a:rPr lang="en-US" sz="1800" dirty="0" err="1" smtClean="0"/>
              <a:t>N.,”Agent</a:t>
            </a:r>
            <a:r>
              <a:rPr lang="en-US" sz="1800" dirty="0" smtClean="0"/>
              <a:t> and Web Service Technologies in Virtual Enterprises”, IGI Global 2008.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838200" y="332439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How Traditional Tools Support Agile/Virtual Enterprise Integration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685800" y="16764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Examples of such developments towards VE integration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include:</a:t>
            </a:r>
          </a:p>
          <a:p>
            <a:pPr marL="341313" indent="-341313" algn="just">
              <a:buFont typeface="Wingdings" pitchFamily="2" charset="2"/>
              <a:buChar char="q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Agent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technology, a promising approach to support electronic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market brokerage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 electronic negotiation; and</a:t>
            </a:r>
          </a:p>
          <a:p>
            <a:pPr marL="341313" indent="-341313" algn="just">
              <a:buFont typeface="Wingdings" pitchFamily="2" charset="2"/>
              <a:buChar char="q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Environments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for virtual enterprise integration, as the electronic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marketplaces, most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them supporting transaction facilities, negotiation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 Electronic contracting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685800" y="2276912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“traditional” Internet-based tools (WWW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search engines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WWW directories, electronic mail and e-marketplaces) can be used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support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some of the functionalities required by the A/VE model,  analyses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costs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subcontracting, and introduces a cost-and-effort model that traduces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activities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A/VE integration that can be undertaken with the support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these traditional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tools.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762000" y="79952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traditional way (using traditional tools)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partners, negotiating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etc., in order to create or reconfigure an A/VE, does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not refer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paper-based methods, but to Internet-based methods.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traditional way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be supported by: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7104" y="1887936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just">
              <a:buFont typeface="Wingdings" pitchFamily="2" charset="2"/>
              <a:buChar char="q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Internet search engines and Internet directories that help users to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items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using keywords, supporting the information phase, in particular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find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new sources. This method supports the search for basic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complex resources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After identifying the search domain (the set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resources providers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corresponding to the results of the search using keywords),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performed by visiting the resources providers’ Web pages,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evaluate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their potential, resulting in the negotiation domain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identification, followed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contacts by e-mail, exchange of information concerning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requirements, negotiation,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contractualisation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None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these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supported by computer-aided tools for selection, negotiation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contractualisation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859808" y="1281752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just">
              <a:buFont typeface="Wingdings" pitchFamily="2" charset="2"/>
              <a:buChar char="q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Internet-based catalogues that allow buying organizations to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browse,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search, and/or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place orders online. They combine and extend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many features of existing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channels, such as the content of printed catalogues,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 convenience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online shopping, and the searching capability.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Additionally, they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allow all parties to immediately track orders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electronically.</a:t>
            </a:r>
          </a:p>
          <a:p>
            <a:pPr marL="341313" indent="-341313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growing number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Internet-based online auctions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bidding systems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supports the negotiation phase by providing a simple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negotiation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mechanism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although yet confined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price.</a:t>
            </a:r>
          </a:p>
          <a:p>
            <a:pPr marL="341313" indent="-341313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electronic marketplaces, namely those for indirect procurement,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office supplies or computer equipment (i.e.,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non-production-related procurement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that let buyers combine catalogues from several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suppliers, check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availability of items, place and track orders, and initiate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payment over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Internet. Some e-marketplace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 offer negotiation tools,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payments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contractualisation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but not in an integrated way.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838200" y="3324392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Costs of Subcontracting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1637</Words>
  <Application>Microsoft Office PowerPoint</Application>
  <PresentationFormat>On-screen Show (4:3)</PresentationFormat>
  <Paragraphs>46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2_Custom Design</vt:lpstr>
      <vt:lpstr>1_Custom Design</vt:lpstr>
      <vt:lpstr>Custom Design</vt:lpstr>
      <vt:lpstr>Slide 1</vt:lpstr>
      <vt:lpstr>Slide 2</vt:lpstr>
      <vt:lpstr>REFERENSI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159</cp:revision>
  <dcterms:modified xsi:type="dcterms:W3CDTF">2018-05-23T11:31:39Z</dcterms:modified>
</cp:coreProperties>
</file>