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27"/>
  </p:notesMasterIdLst>
  <p:sldIdLst>
    <p:sldId id="342" r:id="rId4"/>
    <p:sldId id="346" r:id="rId5"/>
    <p:sldId id="349" r:id="rId6"/>
    <p:sldId id="350" r:id="rId7"/>
    <p:sldId id="351" r:id="rId8"/>
    <p:sldId id="370" r:id="rId9"/>
    <p:sldId id="352" r:id="rId10"/>
    <p:sldId id="353" r:id="rId11"/>
    <p:sldId id="383" r:id="rId12"/>
    <p:sldId id="384" r:id="rId13"/>
    <p:sldId id="385" r:id="rId14"/>
    <p:sldId id="386" r:id="rId15"/>
    <p:sldId id="378" r:id="rId16"/>
    <p:sldId id="358" r:id="rId17"/>
    <p:sldId id="372" r:id="rId18"/>
    <p:sldId id="373" r:id="rId19"/>
    <p:sldId id="374" r:id="rId20"/>
    <p:sldId id="387" r:id="rId21"/>
    <p:sldId id="388" r:id="rId22"/>
    <p:sldId id="389" r:id="rId23"/>
    <p:sldId id="390" r:id="rId24"/>
    <p:sldId id="391" r:id="rId25"/>
    <p:sldId id="326" r:id="rId26"/>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02" y="258"/>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6/25/2018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6/25/2018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microsoft.com/"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hyperlink" Target="http://www.oracle.com/" TargetMode="Externa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hyperlink" Target="http://www.ariba.com/"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http://www.broadvision.com/"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www.commerceone.net/" TargetMode="External"/><Relationship Id="rId2" Type="http://schemas.openxmlformats.org/officeDocument/2006/relationships/hyperlink" Target="http://www.commerceone.com/" TargetMode="Externa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hyperlink" Target="http://www.i2.com/"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791200" cy="1477328"/>
          </a:xfrm>
          <a:prstGeom prst="rect">
            <a:avLst/>
          </a:prstGeom>
          <a:noFill/>
          <a:ln w="9525">
            <a:noFill/>
            <a:miter lim="800000"/>
            <a:headEnd/>
            <a:tailEnd/>
          </a:ln>
        </p:spPr>
        <p:txBody>
          <a:bodyPr wrap="square">
            <a:spAutoFit/>
          </a:bodyPr>
          <a:lstStyle/>
          <a:p>
            <a:pPr algn="ctr"/>
            <a:r>
              <a:rPr lang="en-US" sz="2000" b="1" dirty="0" smtClean="0">
                <a:solidFill>
                  <a:schemeClr val="bg1"/>
                </a:solidFill>
                <a:latin typeface="Arial" pitchFamily="34" charset="0"/>
                <a:cs typeface="Arial" pitchFamily="34" charset="0"/>
              </a:rPr>
              <a:t>DEVELOPMENT OF THE</a:t>
            </a:r>
          </a:p>
          <a:p>
            <a:pPr algn="ctr"/>
            <a:r>
              <a:rPr lang="en-US" sz="2000" b="1" dirty="0" smtClean="0">
                <a:solidFill>
                  <a:schemeClr val="bg1"/>
                </a:solidFill>
                <a:latin typeface="Arial" pitchFamily="34" charset="0"/>
                <a:cs typeface="Arial" pitchFamily="34" charset="0"/>
              </a:rPr>
              <a:t>MARKET OF RESOURCES</a:t>
            </a:r>
          </a:p>
          <a:p>
            <a:pPr algn="ctr"/>
            <a:r>
              <a:rPr lang="en-US" sz="1800" b="1" dirty="0" smtClean="0">
                <a:solidFill>
                  <a:schemeClr val="bg1"/>
                </a:solidFill>
                <a:latin typeface="Arial" pitchFamily="34" charset="0"/>
                <a:cs typeface="Arial" pitchFamily="34" charset="0"/>
              </a:rPr>
              <a:t>PERTEMUAN 11</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2585323"/>
          </a:xfrm>
          <a:prstGeom prst="rect">
            <a:avLst/>
          </a:prstGeom>
          <a:noFill/>
        </p:spPr>
        <p:txBody>
          <a:bodyPr wrap="square" rtlCol="0">
            <a:spAutoFit/>
          </a:bodyPr>
          <a:lstStyle/>
          <a:p>
            <a:pPr algn="just"/>
            <a:r>
              <a:rPr lang="en-US" sz="1800" i="1" dirty="0" smtClean="0">
                <a:latin typeface="Arial" pitchFamily="34" charset="0"/>
                <a:cs typeface="Arial" pitchFamily="34" charset="0"/>
              </a:rPr>
              <a:t>Microsoft </a:t>
            </a:r>
            <a:r>
              <a:rPr lang="en-US" sz="1800" dirty="0" smtClean="0">
                <a:latin typeface="Arial" pitchFamily="34" charset="0"/>
                <a:cs typeface="Arial" pitchFamily="34" charset="0"/>
                <a:hlinkClick r:id="rId2"/>
              </a:rPr>
              <a:t>(http://www.microsoft.com),</a:t>
            </a:r>
            <a:r>
              <a:rPr lang="en-US" sz="1800" dirty="0" smtClean="0">
                <a:latin typeface="Arial" pitchFamily="34" charset="0"/>
                <a:cs typeface="Arial" pitchFamily="34" charset="0"/>
              </a:rPr>
              <a:t> far the major software company, is also providing solutions for the e-business market. Nowadays, </a:t>
            </a:r>
            <a:r>
              <a:rPr lang="en-US" sz="1800" i="1" dirty="0" smtClean="0">
                <a:latin typeface="Arial" pitchFamily="34" charset="0"/>
                <a:cs typeface="Arial" pitchFamily="34" charset="0"/>
              </a:rPr>
              <a:t>Microsoft </a:t>
            </a:r>
            <a:r>
              <a:rPr lang="en-US" sz="1800" dirty="0" smtClean="0">
                <a:latin typeface="Arial" pitchFamily="34" charset="0"/>
                <a:cs typeface="Arial" pitchFamily="34" charset="0"/>
              </a:rPr>
              <a:t>is a leading enabler of business-to-business  e-commerce (e.g., over 50% of the Forbes B2B</a:t>
            </a:r>
          </a:p>
          <a:p>
            <a:pPr algn="just"/>
            <a:r>
              <a:rPr lang="en-US" sz="1800" dirty="0" smtClean="0">
                <a:latin typeface="Arial" pitchFamily="34" charset="0"/>
                <a:cs typeface="Arial" pitchFamily="34" charset="0"/>
              </a:rPr>
              <a:t>200 run </a:t>
            </a:r>
            <a:r>
              <a:rPr lang="en-US" sz="1800" i="1" dirty="0" smtClean="0">
                <a:latin typeface="Arial" pitchFamily="34" charset="0"/>
                <a:cs typeface="Arial" pitchFamily="34" charset="0"/>
              </a:rPr>
              <a:t>Microsoft</a:t>
            </a:r>
            <a:r>
              <a:rPr lang="en-US" sz="1800" dirty="0" smtClean="0">
                <a:latin typeface="Arial" pitchFamily="34" charset="0"/>
                <a:cs typeface="Arial" pitchFamily="34" charset="0"/>
              </a:rPr>
              <a:t>)  with  offerings  ranging  from  e-procurement  and supplier enablement to e-marketplace and supply chain solutions with various platform partners (</a:t>
            </a:r>
            <a:r>
              <a:rPr lang="en-US" sz="1800" i="1" dirty="0" smtClean="0">
                <a:latin typeface="Arial" pitchFamily="34" charset="0"/>
                <a:cs typeface="Arial" pitchFamily="34" charset="0"/>
              </a:rPr>
              <a:t>Commerce One</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SAP</a:t>
            </a:r>
            <a:r>
              <a:rPr lang="en-US" sz="1800" dirty="0" smtClean="0">
                <a:latin typeface="Arial" pitchFamily="34" charset="0"/>
                <a:cs typeface="Arial" pitchFamily="34" charset="0"/>
              </a:rPr>
              <a:t>, </a:t>
            </a:r>
            <a:r>
              <a:rPr lang="en-US" sz="1800" i="1" dirty="0" err="1" smtClean="0">
                <a:latin typeface="Arial" pitchFamily="34" charset="0"/>
                <a:cs typeface="Arial" pitchFamily="34" charset="0"/>
              </a:rPr>
              <a:t>Clarus</a:t>
            </a:r>
            <a:r>
              <a:rPr lang="en-US" sz="1800" dirty="0" smtClean="0">
                <a:latin typeface="Arial" pitchFamily="34" charset="0"/>
                <a:cs typeface="Arial" pitchFamily="34" charset="0"/>
              </a:rPr>
              <a:t>, </a:t>
            </a:r>
            <a:r>
              <a:rPr lang="en-US" sz="1800" i="1" dirty="0" err="1" smtClean="0">
                <a:latin typeface="Arial" pitchFamily="34" charset="0"/>
                <a:cs typeface="Arial" pitchFamily="34" charset="0"/>
              </a:rPr>
              <a:t>Ariba</a:t>
            </a:r>
            <a:r>
              <a:rPr lang="en-US" sz="1800" dirty="0" smtClean="0">
                <a:latin typeface="Arial" pitchFamily="34" charset="0"/>
                <a:cs typeface="Arial" pitchFamily="34" charset="0"/>
              </a:rPr>
              <a:t>, </a:t>
            </a:r>
            <a:r>
              <a:rPr lang="en-US" sz="1800" i="1" dirty="0" err="1" smtClean="0">
                <a:latin typeface="Arial" pitchFamily="34" charset="0"/>
                <a:cs typeface="Arial" pitchFamily="34" charset="0"/>
              </a:rPr>
              <a:t>Manugistics</a:t>
            </a:r>
            <a:r>
              <a:rPr lang="en-US" sz="1800" dirty="0" smtClean="0">
                <a:latin typeface="Arial" pitchFamily="34" charset="0"/>
                <a:cs typeface="Arial" pitchFamily="34" charset="0"/>
              </a:rPr>
              <a:t>, etc.). The </a:t>
            </a:r>
            <a:r>
              <a:rPr lang="en-US" sz="1800" i="1" dirty="0" smtClean="0">
                <a:latin typeface="Arial" pitchFamily="34" charset="0"/>
                <a:cs typeface="Arial" pitchFamily="34" charset="0"/>
              </a:rPr>
              <a:t>MS Commerce  Server 2002 </a:t>
            </a:r>
            <a:r>
              <a:rPr lang="en-US" sz="1800" dirty="0" smtClean="0">
                <a:latin typeface="Arial" pitchFamily="34" charset="0"/>
                <a:cs typeface="Arial" pitchFamily="34" charset="0"/>
              </a:rPr>
              <a:t>is the Microsoft’s  weapon for conquer a place in the e-marketplaces  platform battlefield.</a:t>
            </a:r>
            <a:endParaRPr lang="en-US" sz="1800" dirty="0">
              <a:latin typeface="Arial" pitchFamily="34" charset="0"/>
              <a:cs typeface="Arial" pitchFamily="34" charset="0"/>
            </a:endParaRPr>
          </a:p>
        </p:txBody>
      </p:sp>
      <p:sp>
        <p:nvSpPr>
          <p:cNvPr id="72" name="TextBox 71"/>
          <p:cNvSpPr txBox="1"/>
          <p:nvPr/>
        </p:nvSpPr>
        <p:spPr>
          <a:xfrm>
            <a:off x="666464" y="916672"/>
            <a:ext cx="3124200" cy="400110"/>
          </a:xfrm>
          <a:prstGeom prst="rect">
            <a:avLst/>
          </a:prstGeom>
          <a:noFill/>
        </p:spPr>
        <p:txBody>
          <a:bodyPr wrap="square" rtlCol="0">
            <a:spAutoFit/>
          </a:bodyPr>
          <a:lstStyle/>
          <a:p>
            <a:r>
              <a:rPr lang="en-US" sz="2000" b="1" i="1" dirty="0" smtClean="0">
                <a:latin typeface="Arial" pitchFamily="34" charset="0"/>
                <a:cs typeface="Arial" pitchFamily="34" charset="0"/>
              </a:rPr>
              <a:t>MICROSOFT</a:t>
            </a:r>
            <a:endParaRPr lang="en-US" sz="2000" b="1" i="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3970318"/>
          </a:xfrm>
          <a:prstGeom prst="rect">
            <a:avLst/>
          </a:prstGeom>
          <a:noFill/>
        </p:spPr>
        <p:txBody>
          <a:bodyPr wrap="square" rtlCol="0">
            <a:spAutoFit/>
          </a:bodyPr>
          <a:lstStyle/>
          <a:p>
            <a:pPr algn="just"/>
            <a:r>
              <a:rPr lang="en-US" sz="1800" i="1" dirty="0" smtClean="0">
                <a:latin typeface="Arial" pitchFamily="34" charset="0"/>
                <a:cs typeface="Arial" pitchFamily="34" charset="0"/>
              </a:rPr>
              <a:t>Oracle Corporation </a:t>
            </a:r>
            <a:r>
              <a:rPr lang="en-US" sz="1800" dirty="0" smtClean="0">
                <a:latin typeface="Arial" pitchFamily="34" charset="0"/>
                <a:cs typeface="Arial" pitchFamily="34" charset="0"/>
                <a:hlinkClick r:id="rId2"/>
              </a:rPr>
              <a:t>(http://www.oracle.com)</a:t>
            </a:r>
            <a:r>
              <a:rPr lang="en-US" sz="1800" dirty="0" smtClean="0">
                <a:latin typeface="Arial" pitchFamily="34" charset="0"/>
                <a:cs typeface="Arial" pitchFamily="34" charset="0"/>
              </a:rPr>
              <a:t> is the world’s largest enterprise software company. </a:t>
            </a:r>
            <a:r>
              <a:rPr lang="en-US" sz="1800" i="1" dirty="0" smtClean="0">
                <a:latin typeface="Arial" pitchFamily="34" charset="0"/>
                <a:cs typeface="Arial" pitchFamily="34" charset="0"/>
              </a:rPr>
              <a:t>Oracle </a:t>
            </a:r>
            <a:r>
              <a:rPr lang="en-US" sz="1800" dirty="0" smtClean="0">
                <a:latin typeface="Arial" pitchFamily="34" charset="0"/>
                <a:cs typeface="Arial" pitchFamily="34" charset="0"/>
              </a:rPr>
              <a:t>offers its database, tools and application products, along with related consulting, education, and support services. </a:t>
            </a:r>
            <a:r>
              <a:rPr lang="en-US" sz="1800" i="1" dirty="0" smtClean="0">
                <a:latin typeface="Arial" pitchFamily="34" charset="0"/>
                <a:cs typeface="Arial" pitchFamily="34" charset="0"/>
              </a:rPr>
              <a:t>Oracle </a:t>
            </a:r>
            <a:r>
              <a:rPr lang="en-US" sz="1800" dirty="0" smtClean="0">
                <a:latin typeface="Arial" pitchFamily="34" charset="0"/>
                <a:cs typeface="Arial" pitchFamily="34" charset="0"/>
              </a:rPr>
              <a:t>has developed  and  deployed  100  percent  Internet-enabled enterprise  software across its entire product line: database, server, enterprise business applications, application development, and decision support tools. </a:t>
            </a:r>
            <a:r>
              <a:rPr lang="en-US" sz="1800" i="1" dirty="0" smtClean="0">
                <a:latin typeface="Arial" pitchFamily="34" charset="0"/>
                <a:cs typeface="Arial" pitchFamily="34" charset="0"/>
              </a:rPr>
              <a:t>Oracle </a:t>
            </a:r>
            <a:r>
              <a:rPr lang="en-US" sz="1800" dirty="0" smtClean="0">
                <a:latin typeface="Arial" pitchFamily="34" charset="0"/>
                <a:cs typeface="Arial" pitchFamily="34" charset="0"/>
              </a:rPr>
              <a:t>is  capable of implementing complete global e-business solutions that extend from front </a:t>
            </a:r>
            <a:r>
              <a:rPr lang="en-US" sz="1800" dirty="0" smtClean="0">
                <a:latin typeface="Arial" pitchFamily="34" charset="0"/>
                <a:cs typeface="Arial" pitchFamily="34" charset="0"/>
              </a:rPr>
              <a:t>office customer </a:t>
            </a:r>
            <a:r>
              <a:rPr lang="en-US" sz="1800" dirty="0" smtClean="0">
                <a:latin typeface="Arial" pitchFamily="34" charset="0"/>
                <a:cs typeface="Arial" pitchFamily="34" charset="0"/>
              </a:rPr>
              <a:t>relationship management to back office operational applications to platform infrastructure. At present, over 35 active e-marketplace</a:t>
            </a:r>
            <a:r>
              <a:rPr lang="en-US" sz="1800" i="1" dirty="0" smtClean="0">
                <a:latin typeface="Arial" pitchFamily="34" charset="0"/>
                <a:cs typeface="Arial" pitchFamily="34" charset="0"/>
              </a:rPr>
              <a:t>s </a:t>
            </a:r>
            <a:r>
              <a:rPr lang="en-US" sz="1800" dirty="0" smtClean="0">
                <a:latin typeface="Arial" pitchFamily="34" charset="0"/>
                <a:cs typeface="Arial" pitchFamily="34" charset="0"/>
              </a:rPr>
              <a:t>were built on </a:t>
            </a:r>
            <a:r>
              <a:rPr lang="en-US" sz="1800" i="1" dirty="0" smtClean="0">
                <a:latin typeface="Arial" pitchFamily="34" charset="0"/>
                <a:cs typeface="Arial" pitchFamily="34" charset="0"/>
              </a:rPr>
              <a:t>Oracle Exchange Technology</a:t>
            </a:r>
            <a:r>
              <a:rPr lang="en-US" sz="1800" dirty="0" smtClean="0">
                <a:latin typeface="Arial" pitchFamily="34" charset="0"/>
                <a:cs typeface="Arial" pitchFamily="34" charset="0"/>
              </a:rPr>
              <a:t>. Examples are </a:t>
            </a:r>
            <a:r>
              <a:rPr lang="en-US" sz="1800" i="1" dirty="0" smtClean="0">
                <a:latin typeface="Arial" pitchFamily="34" charset="0"/>
                <a:cs typeface="Arial" pitchFamily="34" charset="0"/>
              </a:rPr>
              <a:t>Sears </a:t>
            </a:r>
            <a:r>
              <a:rPr lang="en-US" sz="1800" dirty="0" smtClean="0">
                <a:latin typeface="Arial" pitchFamily="34" charset="0"/>
                <a:cs typeface="Arial" pitchFamily="34" charset="0"/>
              </a:rPr>
              <a:t>and </a:t>
            </a:r>
            <a:r>
              <a:rPr lang="en-US" sz="1800" i="1" dirty="0" smtClean="0">
                <a:latin typeface="Arial" pitchFamily="34" charset="0"/>
                <a:cs typeface="Arial" pitchFamily="34" charset="0"/>
              </a:rPr>
              <a:t>Carrefour</a:t>
            </a:r>
            <a:r>
              <a:rPr lang="en-US" sz="1800" dirty="0" smtClean="0">
                <a:latin typeface="Arial" pitchFamily="34" charset="0"/>
                <a:cs typeface="Arial" pitchFamily="34" charset="0"/>
              </a:rPr>
              <a:t>, and </a:t>
            </a:r>
            <a:r>
              <a:rPr lang="en-US" sz="1800" i="1" dirty="0" smtClean="0">
                <a:latin typeface="Arial" pitchFamily="34" charset="0"/>
                <a:cs typeface="Arial" pitchFamily="34" charset="0"/>
              </a:rPr>
              <a:t>Auto- </a:t>
            </a:r>
            <a:r>
              <a:rPr lang="en-US" sz="1800" i="1" dirty="0" err="1" smtClean="0">
                <a:latin typeface="Arial" pitchFamily="34" charset="0"/>
                <a:cs typeface="Arial" pitchFamily="34" charset="0"/>
              </a:rPr>
              <a:t>Xchange</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supported by </a:t>
            </a:r>
            <a:r>
              <a:rPr lang="en-US" sz="1800" i="1" dirty="0" smtClean="0">
                <a:latin typeface="Arial" pitchFamily="34" charset="0"/>
                <a:cs typeface="Arial" pitchFamily="34" charset="0"/>
              </a:rPr>
              <a:t>Ford Motor Company</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Oracle</a:t>
            </a:r>
            <a:r>
              <a:rPr lang="en-US" sz="1800" dirty="0" smtClean="0">
                <a:latin typeface="Arial" pitchFamily="34" charset="0"/>
                <a:cs typeface="Arial" pitchFamily="34" charset="0"/>
              </a:rPr>
              <a:t>, like </a:t>
            </a:r>
            <a:r>
              <a:rPr lang="en-US" sz="1800" i="1" dirty="0" err="1" smtClean="0">
                <a:latin typeface="Arial" pitchFamily="34" charset="0"/>
                <a:cs typeface="Arial" pitchFamily="34" charset="0"/>
              </a:rPr>
              <a:t>Ariba</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or </a:t>
            </a:r>
            <a:r>
              <a:rPr lang="en-US" sz="1800" i="1" dirty="0" smtClean="0">
                <a:latin typeface="Arial" pitchFamily="34" charset="0"/>
                <a:cs typeface="Arial" pitchFamily="34" charset="0"/>
              </a:rPr>
              <a:t>Commerce One</a:t>
            </a:r>
            <a:r>
              <a:rPr lang="en-US" sz="1800" dirty="0" smtClean="0">
                <a:latin typeface="Arial" pitchFamily="34" charset="0"/>
                <a:cs typeface="Arial" pitchFamily="34" charset="0"/>
              </a:rPr>
              <a:t>, developed its own e-marketplaces, </a:t>
            </a:r>
            <a:r>
              <a:rPr lang="en-US" sz="1800" i="1" dirty="0" smtClean="0">
                <a:latin typeface="Arial" pitchFamily="34" charset="0"/>
                <a:cs typeface="Arial" pitchFamily="34" charset="0"/>
              </a:rPr>
              <a:t>Oracle Exchange Services</a:t>
            </a:r>
            <a:r>
              <a:rPr lang="en-US" sz="1800" dirty="0" smtClean="0">
                <a:latin typeface="Arial" pitchFamily="34" charset="0"/>
                <a:cs typeface="Arial" pitchFamily="34" charset="0"/>
              </a:rPr>
              <a:t>, on its technology.</a:t>
            </a:r>
            <a:endParaRPr lang="en-US" sz="1800" dirty="0">
              <a:latin typeface="Arial" pitchFamily="34" charset="0"/>
              <a:cs typeface="Arial" pitchFamily="34" charset="0"/>
            </a:endParaRPr>
          </a:p>
        </p:txBody>
      </p:sp>
      <p:sp>
        <p:nvSpPr>
          <p:cNvPr id="72" name="TextBox 71"/>
          <p:cNvSpPr txBox="1"/>
          <p:nvPr/>
        </p:nvSpPr>
        <p:spPr>
          <a:xfrm>
            <a:off x="666464" y="916672"/>
            <a:ext cx="3600736" cy="400110"/>
          </a:xfrm>
          <a:prstGeom prst="rect">
            <a:avLst/>
          </a:prstGeom>
          <a:noFill/>
        </p:spPr>
        <p:txBody>
          <a:bodyPr wrap="square" rtlCol="0">
            <a:spAutoFit/>
          </a:bodyPr>
          <a:lstStyle/>
          <a:p>
            <a:r>
              <a:rPr lang="en-US" sz="2000" b="1" i="1" dirty="0" smtClean="0">
                <a:latin typeface="Arial" pitchFamily="34" charset="0"/>
                <a:cs typeface="Arial" pitchFamily="34" charset="0"/>
              </a:rPr>
              <a:t>ORACLE CORPORATION</a:t>
            </a:r>
            <a:endParaRPr lang="en-US" sz="2000" b="1" i="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61471" name="Picture 31"/>
          <p:cNvPicPr>
            <a:picLocks noChangeAspect="1" noChangeArrowheads="1"/>
          </p:cNvPicPr>
          <p:nvPr/>
        </p:nvPicPr>
        <p:blipFill>
          <a:blip r:embed="rId2"/>
          <a:srcRect/>
          <a:stretch>
            <a:fillRect/>
          </a:stretch>
        </p:blipFill>
        <p:spPr bwMode="auto">
          <a:xfrm>
            <a:off x="2795588" y="1343024"/>
            <a:ext cx="3917841" cy="46005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1569660"/>
          </a:xfrm>
          <a:prstGeom prst="rect">
            <a:avLst/>
          </a:prstGeom>
          <a:noFill/>
        </p:spPr>
        <p:txBody>
          <a:bodyPr wrap="square" rtlCol="0">
            <a:spAutoFit/>
          </a:bodyPr>
          <a:lstStyle/>
          <a:p>
            <a:pPr marL="53975" indent="-53975"/>
            <a:r>
              <a:rPr lang="en-US" sz="3200" b="1" dirty="0" smtClean="0">
                <a:solidFill>
                  <a:schemeClr val="accent1"/>
                </a:solidFill>
                <a:latin typeface="Arial" pitchFamily="34" charset="0"/>
                <a:cs typeface="Arial" pitchFamily="34" charset="0"/>
              </a:rPr>
              <a:t>How Does the  Available Technology Support the  Functionalities of  the Market of  Resources?</a:t>
            </a:r>
            <a:endParaRPr lang="en-US" sz="3200" b="1" dirty="0" smtClean="0">
              <a:solidFill>
                <a:schemeClr val="accent1"/>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pic>
        <p:nvPicPr>
          <p:cNvPr id="10241" name="Picture 1"/>
          <p:cNvPicPr>
            <a:picLocks noChangeAspect="1" noChangeArrowheads="1"/>
          </p:cNvPicPr>
          <p:nvPr/>
        </p:nvPicPr>
        <p:blipFill>
          <a:blip r:embed="rId2"/>
          <a:srcRect/>
          <a:stretch>
            <a:fillRect/>
          </a:stretch>
        </p:blipFill>
        <p:spPr bwMode="auto">
          <a:xfrm>
            <a:off x="2209800" y="1371600"/>
            <a:ext cx="5001268" cy="4114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Rectangle 70"/>
          <p:cNvSpPr/>
          <p:nvPr/>
        </p:nvSpPr>
        <p:spPr>
          <a:xfrm>
            <a:off x="842744" y="3382277"/>
            <a:ext cx="7620000" cy="1077218"/>
          </a:xfrm>
          <a:prstGeom prst="rect">
            <a:avLst/>
          </a:prstGeom>
        </p:spPr>
        <p:txBody>
          <a:bodyPr wrap="square">
            <a:spAutoFit/>
          </a:bodyPr>
          <a:lstStyle/>
          <a:p>
            <a:r>
              <a:rPr lang="en-US" sz="3200" b="1" dirty="0" smtClean="0">
                <a:solidFill>
                  <a:schemeClr val="accent1"/>
                </a:solidFill>
                <a:latin typeface="Arial" pitchFamily="34" charset="0"/>
                <a:cs typeface="Arial" pitchFamily="34" charset="0"/>
              </a:rPr>
              <a:t>Developing a  Prototype for  the</a:t>
            </a:r>
            <a:endParaRPr lang="en-US" sz="3200" dirty="0" smtClean="0">
              <a:solidFill>
                <a:schemeClr val="accent1"/>
              </a:solidFill>
              <a:latin typeface="Arial" pitchFamily="34" charset="0"/>
              <a:cs typeface="Arial" pitchFamily="34" charset="0"/>
            </a:endParaRPr>
          </a:p>
          <a:p>
            <a:r>
              <a:rPr lang="en-US" sz="3200" b="1" dirty="0" smtClean="0">
                <a:solidFill>
                  <a:schemeClr val="accent1"/>
                </a:solidFill>
                <a:latin typeface="Arial" pitchFamily="34" charset="0"/>
                <a:cs typeface="Arial" pitchFamily="34" charset="0"/>
              </a:rPr>
              <a:t>Market of  Resources</a:t>
            </a:r>
            <a:endParaRPr lang="en-US" sz="3200" dirty="0">
              <a:solidFill>
                <a:schemeClr val="accent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90600" y="1524000"/>
            <a:ext cx="7315200" cy="2308324"/>
          </a:xfrm>
          <a:prstGeom prst="rect">
            <a:avLst/>
          </a:prstGeom>
          <a:noFill/>
        </p:spPr>
        <p:txBody>
          <a:bodyPr wrap="square" rtlCol="0">
            <a:spAutoFit/>
          </a:bodyPr>
          <a:lstStyle/>
          <a:p>
            <a:r>
              <a:rPr lang="en-US" sz="1800" dirty="0" smtClean="0">
                <a:solidFill>
                  <a:srgbClr val="FF0000"/>
                </a:solidFill>
                <a:latin typeface="Arial" pitchFamily="34" charset="0"/>
                <a:cs typeface="Arial" pitchFamily="34" charset="0"/>
              </a:rPr>
              <a:t>The </a:t>
            </a:r>
            <a:r>
              <a:rPr lang="en-US" sz="1800" dirty="0" smtClean="0">
                <a:solidFill>
                  <a:srgbClr val="FF0000"/>
                </a:solidFill>
                <a:latin typeface="Arial" pitchFamily="34" charset="0"/>
                <a:cs typeface="Arial" pitchFamily="34" charset="0"/>
              </a:rPr>
              <a:t>prototype of the Market of Resources, based on the data architecture developed for the Market (IDEF1x Diagrams), intends:</a:t>
            </a:r>
          </a:p>
          <a:p>
            <a:pPr marL="344488" indent="-344488">
              <a:buFont typeface="Wingdings" pitchFamily="2" charset="2"/>
              <a:buChar char="§"/>
            </a:pPr>
            <a:r>
              <a:rPr lang="en-US" sz="1800" dirty="0" smtClean="0">
                <a:latin typeface="Arial" pitchFamily="34" charset="0"/>
                <a:cs typeface="Arial" pitchFamily="34" charset="0"/>
              </a:rPr>
              <a:t>To </a:t>
            </a:r>
            <a:r>
              <a:rPr lang="en-US" sz="1800" dirty="0" smtClean="0">
                <a:latin typeface="Arial" pitchFamily="34" charset="0"/>
                <a:cs typeface="Arial" pitchFamily="34" charset="0"/>
              </a:rPr>
              <a:t>show how some of the operations of A/VE creation/reconfiguration take place in the Market of Resources, </a:t>
            </a:r>
            <a:r>
              <a:rPr lang="en-US" sz="1800" dirty="0" smtClean="0">
                <a:latin typeface="Arial" pitchFamily="34" charset="0"/>
                <a:cs typeface="Arial" pitchFamily="34" charset="0"/>
              </a:rPr>
              <a:t>and</a:t>
            </a:r>
          </a:p>
          <a:p>
            <a:pPr marL="344488" indent="-344488">
              <a:buFont typeface="Wingdings" pitchFamily="2" charset="2"/>
              <a:buChar char="§"/>
            </a:pPr>
            <a:r>
              <a:rPr lang="en-US" sz="1800" dirty="0" smtClean="0">
                <a:latin typeface="Arial" pitchFamily="34" charset="0"/>
                <a:cs typeface="Arial" pitchFamily="34" charset="0"/>
              </a:rPr>
              <a:t>To </a:t>
            </a:r>
            <a:r>
              <a:rPr lang="en-US" sz="1800" dirty="0" smtClean="0">
                <a:latin typeface="Arial" pitchFamily="34" charset="0"/>
                <a:cs typeface="Arial" pitchFamily="34" charset="0"/>
              </a:rPr>
              <a:t>enable the estimation of the amount of time required to perform some operations, to be used as constants in the cost and effort models.</a:t>
            </a:r>
            <a:endParaRPr lang="en-US" sz="1800" b="1" dirty="0" smtClean="0">
              <a:solidFill>
                <a:srgbClr val="C00000"/>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TextBox 72"/>
          <p:cNvSpPr txBox="1"/>
          <p:nvPr/>
        </p:nvSpPr>
        <p:spPr>
          <a:xfrm>
            <a:off x="914400" y="1066800"/>
            <a:ext cx="7086600" cy="338554"/>
          </a:xfrm>
          <a:prstGeom prst="rect">
            <a:avLst/>
          </a:prstGeom>
          <a:noFill/>
        </p:spPr>
        <p:txBody>
          <a:bodyPr wrap="square" rtlCol="0">
            <a:spAutoFit/>
          </a:bodyPr>
          <a:lstStyle/>
          <a:p>
            <a:pPr marL="341313" indent="-341313" algn="just">
              <a:buFont typeface="Wingdings" pitchFamily="2" charset="2"/>
              <a:buChar char="q"/>
            </a:pPr>
            <a:r>
              <a:rPr lang="en-US" b="1" dirty="0" smtClean="0"/>
              <a:t>Client Registration</a:t>
            </a:r>
            <a:endParaRPr lang="en-US" dirty="0">
              <a:latin typeface="Arial" pitchFamily="34" charset="0"/>
              <a:cs typeface="Arial" pitchFamily="34" charset="0"/>
            </a:endParaRPr>
          </a:p>
        </p:txBody>
      </p:sp>
      <p:pic>
        <p:nvPicPr>
          <p:cNvPr id="2049" name="Picture 1"/>
          <p:cNvPicPr>
            <a:picLocks noChangeAspect="1" noChangeArrowheads="1"/>
          </p:cNvPicPr>
          <p:nvPr/>
        </p:nvPicPr>
        <p:blipFill>
          <a:blip r:embed="rId2"/>
          <a:srcRect/>
          <a:stretch>
            <a:fillRect/>
          </a:stretch>
        </p:blipFill>
        <p:spPr bwMode="auto">
          <a:xfrm>
            <a:off x="2933700" y="1400174"/>
            <a:ext cx="3791934" cy="46958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TextBox 72"/>
          <p:cNvSpPr txBox="1"/>
          <p:nvPr/>
        </p:nvSpPr>
        <p:spPr>
          <a:xfrm>
            <a:off x="914400" y="1066800"/>
            <a:ext cx="7086600" cy="338554"/>
          </a:xfrm>
          <a:prstGeom prst="rect">
            <a:avLst/>
          </a:prstGeom>
          <a:noFill/>
        </p:spPr>
        <p:txBody>
          <a:bodyPr wrap="square" rtlCol="0">
            <a:spAutoFit/>
          </a:bodyPr>
          <a:lstStyle/>
          <a:p>
            <a:pPr marL="344488" indent="-344488">
              <a:buFont typeface="Wingdings" pitchFamily="2" charset="2"/>
              <a:buChar char="q"/>
            </a:pPr>
            <a:r>
              <a:rPr lang="en-US" b="1" dirty="0" smtClean="0">
                <a:latin typeface="Arial" pitchFamily="34" charset="0"/>
                <a:cs typeface="Arial" pitchFamily="34" charset="0"/>
              </a:rPr>
              <a:t>Resources  Provider  Registration</a:t>
            </a:r>
            <a:endParaRPr lang="en-US" dirty="0">
              <a:latin typeface="Arial" pitchFamily="34" charset="0"/>
              <a:cs typeface="Arial" pitchFamily="34" charset="0"/>
            </a:endParaRPr>
          </a:p>
        </p:txBody>
      </p:sp>
      <p:pic>
        <p:nvPicPr>
          <p:cNvPr id="65538" name="Picture 2"/>
          <p:cNvPicPr>
            <a:picLocks noChangeAspect="1" noChangeArrowheads="1"/>
          </p:cNvPicPr>
          <p:nvPr/>
        </p:nvPicPr>
        <p:blipFill>
          <a:blip r:embed="rId2"/>
          <a:srcRect/>
          <a:stretch>
            <a:fillRect/>
          </a:stretch>
        </p:blipFill>
        <p:spPr bwMode="auto">
          <a:xfrm>
            <a:off x="256750" y="1366838"/>
            <a:ext cx="4171312" cy="4881562"/>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a:srcRect/>
          <a:stretch>
            <a:fillRect/>
          </a:stretch>
        </p:blipFill>
        <p:spPr bwMode="auto">
          <a:xfrm>
            <a:off x="4453699" y="1993888"/>
            <a:ext cx="4489901" cy="311943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3" name="TextBox 72"/>
          <p:cNvSpPr txBox="1"/>
          <p:nvPr/>
        </p:nvSpPr>
        <p:spPr>
          <a:xfrm>
            <a:off x="914400" y="1066800"/>
            <a:ext cx="7086600" cy="338554"/>
          </a:xfrm>
          <a:prstGeom prst="rect">
            <a:avLst/>
          </a:prstGeom>
          <a:noFill/>
        </p:spPr>
        <p:txBody>
          <a:bodyPr wrap="square" rtlCol="0">
            <a:spAutoFit/>
          </a:bodyPr>
          <a:lstStyle/>
          <a:p>
            <a:pPr marL="341313" indent="-341313" algn="just">
              <a:buFont typeface="Wingdings" pitchFamily="2" charset="2"/>
              <a:buChar char="q"/>
            </a:pPr>
            <a:r>
              <a:rPr lang="en-US" b="1" dirty="0" smtClean="0"/>
              <a:t>Client Request for A/VE </a:t>
            </a:r>
            <a:r>
              <a:rPr lang="en-US" b="1" dirty="0" smtClean="0"/>
              <a:t>Creation</a:t>
            </a:r>
            <a:endParaRPr lang="en-US" dirty="0" smtClean="0"/>
          </a:p>
        </p:txBody>
      </p:sp>
      <p:pic>
        <p:nvPicPr>
          <p:cNvPr id="66562" name="Picture 2"/>
          <p:cNvPicPr>
            <a:picLocks noChangeAspect="1" noChangeArrowheads="1"/>
          </p:cNvPicPr>
          <p:nvPr/>
        </p:nvPicPr>
        <p:blipFill>
          <a:blip r:embed="rId2"/>
          <a:srcRect/>
          <a:stretch>
            <a:fillRect/>
          </a:stretch>
        </p:blipFill>
        <p:spPr bwMode="auto">
          <a:xfrm>
            <a:off x="2691500" y="1400300"/>
            <a:ext cx="3905250" cy="477818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 name="object 7"/>
          <p:cNvSpPr txBox="1"/>
          <p:nvPr/>
        </p:nvSpPr>
        <p:spPr>
          <a:xfrm>
            <a:off x="457200" y="2209801"/>
            <a:ext cx="8143803" cy="1752599"/>
          </a:xfrm>
          <a:prstGeom prst="rect">
            <a:avLst/>
          </a:prstGeom>
        </p:spPr>
        <p:txBody>
          <a:bodyPr wrap="square" lIns="0" tIns="0" rIns="0" bIns="0" rtlCol="0">
            <a:noAutofit/>
          </a:bodyPr>
          <a:lstStyle/>
          <a:p>
            <a:pPr marL="341313" indent="-341313">
              <a:buFont typeface="Wingdings" pitchFamily="2" charset="2"/>
              <a:buChar char="§"/>
            </a:pPr>
            <a:r>
              <a:rPr lang="en-US" sz="1800" b="1" dirty="0" smtClean="0">
                <a:latin typeface="Arial" pitchFamily="34" charset="0"/>
                <a:cs typeface="Arial" pitchFamily="34" charset="0"/>
              </a:rPr>
              <a:t>Technological Support for  </a:t>
            </a:r>
            <a:r>
              <a:rPr lang="en-US" sz="1800" b="1" dirty="0" smtClean="0">
                <a:latin typeface="Arial" pitchFamily="34" charset="0"/>
                <a:cs typeface="Arial" pitchFamily="34" charset="0"/>
              </a:rPr>
              <a:t>the Market </a:t>
            </a:r>
            <a:r>
              <a:rPr lang="en-US" sz="1800" b="1" dirty="0" smtClean="0">
                <a:latin typeface="Arial" pitchFamily="34" charset="0"/>
                <a:cs typeface="Arial" pitchFamily="34" charset="0"/>
              </a:rPr>
              <a:t>of  Resources: </a:t>
            </a:r>
            <a:r>
              <a:rPr lang="en-US" sz="1800" b="1" dirty="0" smtClean="0">
                <a:latin typeface="Arial" pitchFamily="34" charset="0"/>
                <a:cs typeface="Arial" pitchFamily="34" charset="0"/>
              </a:rPr>
              <a:t>E-Marketplace Software </a:t>
            </a:r>
            <a:r>
              <a:rPr lang="en-US" sz="1800" b="1" dirty="0" smtClean="0">
                <a:latin typeface="Arial" pitchFamily="34" charset="0"/>
                <a:cs typeface="Arial" pitchFamily="34" charset="0"/>
              </a:rPr>
              <a:t>Platform Providers</a:t>
            </a:r>
            <a:endParaRPr lang="en-US" sz="1800" dirty="0" smtClean="0">
              <a:latin typeface="Arial" pitchFamily="34" charset="0"/>
              <a:cs typeface="Arial" pitchFamily="34" charset="0"/>
            </a:endParaRPr>
          </a:p>
          <a:p>
            <a:pPr marL="341313" indent="-341313">
              <a:buFont typeface="Wingdings" pitchFamily="2" charset="2"/>
              <a:buChar char="§"/>
            </a:pPr>
            <a:r>
              <a:rPr lang="en-US" sz="1800" b="1" dirty="0" smtClean="0">
                <a:latin typeface="Arial" pitchFamily="34" charset="0"/>
                <a:cs typeface="Arial" pitchFamily="34" charset="0"/>
              </a:rPr>
              <a:t>How Does the  Available Technology Support the  Functionalities of  the Market of  Resources</a:t>
            </a:r>
            <a:r>
              <a:rPr lang="en-US" sz="1800" b="1" dirty="0" smtClean="0">
                <a:latin typeface="Arial" pitchFamily="34" charset="0"/>
                <a:cs typeface="Arial" pitchFamily="34" charset="0"/>
              </a:rPr>
              <a:t>?</a:t>
            </a:r>
          </a:p>
          <a:p>
            <a:pPr marL="341313" indent="-341313">
              <a:buFont typeface="Wingdings" pitchFamily="2" charset="2"/>
              <a:buChar char="§"/>
            </a:pPr>
            <a:r>
              <a:rPr lang="en-US" sz="1800" b="1" dirty="0" smtClean="0">
                <a:latin typeface="Arial" pitchFamily="34" charset="0"/>
                <a:cs typeface="Arial" pitchFamily="34" charset="0"/>
              </a:rPr>
              <a:t>Developing a  Prototype for  </a:t>
            </a:r>
            <a:r>
              <a:rPr lang="en-US" sz="1800" b="1" dirty="0" smtClean="0">
                <a:latin typeface="Arial" pitchFamily="34" charset="0"/>
                <a:cs typeface="Arial" pitchFamily="34" charset="0"/>
              </a:rPr>
              <a:t>the Market </a:t>
            </a:r>
            <a:r>
              <a:rPr lang="en-US" sz="1800" b="1" dirty="0" smtClean="0">
                <a:latin typeface="Arial" pitchFamily="34" charset="0"/>
                <a:cs typeface="Arial" pitchFamily="34" charset="0"/>
              </a:rPr>
              <a:t>of  Resources</a:t>
            </a:r>
            <a:endParaRPr lang="en-US" sz="1800" dirty="0" smtClean="0">
              <a:latin typeface="Arial" pitchFamily="34" charset="0"/>
              <a:cs typeface="Arial" pitchFamily="34" charset="0"/>
            </a:endParaRPr>
          </a:p>
          <a:p>
            <a:pPr>
              <a:buFont typeface="Wingdings" pitchFamily="2" charset="2"/>
              <a:buChar char="§"/>
            </a:pPr>
            <a:endParaRPr lang="en-US" sz="1800" dirty="0" smtClean="0">
              <a:latin typeface="Arial" pitchFamily="34" charset="0"/>
              <a:cs typeface="Arial" pitchFamily="34" charset="0"/>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14400" y="1066800"/>
            <a:ext cx="7086600" cy="338554"/>
          </a:xfrm>
          <a:prstGeom prst="rect">
            <a:avLst/>
          </a:prstGeom>
          <a:noFill/>
        </p:spPr>
        <p:txBody>
          <a:bodyPr wrap="square" rtlCol="0">
            <a:spAutoFit/>
          </a:bodyPr>
          <a:lstStyle/>
          <a:p>
            <a:pPr marL="341313" indent="-341313" algn="just">
              <a:buFont typeface="Wingdings" pitchFamily="2" charset="2"/>
              <a:buChar char="q"/>
            </a:pPr>
            <a:r>
              <a:rPr lang="en-US" b="1" dirty="0" smtClean="0"/>
              <a:t>Client Request for A/VE </a:t>
            </a:r>
            <a:r>
              <a:rPr lang="en-US" b="1" dirty="0" smtClean="0"/>
              <a:t>Creation (Contd..)</a:t>
            </a:r>
            <a:endParaRPr lang="en-US" dirty="0" smtClean="0"/>
          </a:p>
        </p:txBody>
      </p:sp>
      <p:pic>
        <p:nvPicPr>
          <p:cNvPr id="67586" name="Picture 2"/>
          <p:cNvPicPr>
            <a:picLocks noChangeAspect="1" noChangeArrowheads="1"/>
          </p:cNvPicPr>
          <p:nvPr/>
        </p:nvPicPr>
        <p:blipFill>
          <a:blip r:embed="rId2"/>
          <a:srcRect/>
          <a:stretch>
            <a:fillRect/>
          </a:stretch>
        </p:blipFill>
        <p:spPr bwMode="auto">
          <a:xfrm>
            <a:off x="381001" y="1676400"/>
            <a:ext cx="4343400" cy="2972474"/>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4572000" y="2286000"/>
            <a:ext cx="4060681" cy="31623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14400" y="1066800"/>
            <a:ext cx="7086600" cy="338554"/>
          </a:xfrm>
          <a:prstGeom prst="rect">
            <a:avLst/>
          </a:prstGeom>
          <a:noFill/>
        </p:spPr>
        <p:txBody>
          <a:bodyPr wrap="square" rtlCol="0">
            <a:spAutoFit/>
          </a:bodyPr>
          <a:lstStyle/>
          <a:p>
            <a:pPr marL="341313" indent="-341313" algn="just">
              <a:buFont typeface="Wingdings" pitchFamily="2" charset="2"/>
              <a:buChar char="q"/>
            </a:pPr>
            <a:r>
              <a:rPr lang="en-US" b="1" dirty="0" smtClean="0"/>
              <a:t>Client Request for A/VE </a:t>
            </a:r>
            <a:r>
              <a:rPr lang="en-US" b="1" dirty="0" smtClean="0"/>
              <a:t>Creation (Contd..)</a:t>
            </a:r>
            <a:endParaRPr lang="en-US" dirty="0" smtClean="0"/>
          </a:p>
        </p:txBody>
      </p:sp>
      <p:pic>
        <p:nvPicPr>
          <p:cNvPr id="68610" name="Picture 2"/>
          <p:cNvPicPr>
            <a:picLocks noChangeAspect="1" noChangeArrowheads="1"/>
          </p:cNvPicPr>
          <p:nvPr/>
        </p:nvPicPr>
        <p:blipFill>
          <a:blip r:embed="rId2"/>
          <a:srcRect/>
          <a:stretch>
            <a:fillRect/>
          </a:stretch>
        </p:blipFill>
        <p:spPr bwMode="auto">
          <a:xfrm>
            <a:off x="304800" y="1510150"/>
            <a:ext cx="4319403" cy="2286000"/>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3962400" y="3810000"/>
            <a:ext cx="4613564" cy="2438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0" name="TextBox 69"/>
          <p:cNvSpPr txBox="1"/>
          <p:nvPr/>
        </p:nvSpPr>
        <p:spPr>
          <a:xfrm>
            <a:off x="914400" y="1066800"/>
            <a:ext cx="7086600" cy="338554"/>
          </a:xfrm>
          <a:prstGeom prst="rect">
            <a:avLst/>
          </a:prstGeom>
          <a:noFill/>
        </p:spPr>
        <p:txBody>
          <a:bodyPr wrap="square" rtlCol="0">
            <a:spAutoFit/>
          </a:bodyPr>
          <a:lstStyle/>
          <a:p>
            <a:pPr marL="341313" indent="-341313" algn="just">
              <a:buFont typeface="Wingdings" pitchFamily="2" charset="2"/>
              <a:buChar char="q"/>
            </a:pPr>
            <a:r>
              <a:rPr lang="en-US" b="1" dirty="0" smtClean="0"/>
              <a:t>Client Request for A/VE </a:t>
            </a:r>
            <a:r>
              <a:rPr lang="en-US" b="1" dirty="0" smtClean="0"/>
              <a:t>Creation (Contd..)</a:t>
            </a:r>
            <a:endParaRPr lang="en-US" dirty="0" smtClean="0"/>
          </a:p>
        </p:txBody>
      </p:sp>
      <p:pic>
        <p:nvPicPr>
          <p:cNvPr id="67586" name="Picture 2"/>
          <p:cNvPicPr>
            <a:picLocks noChangeAspect="1" noChangeArrowheads="1"/>
          </p:cNvPicPr>
          <p:nvPr/>
        </p:nvPicPr>
        <p:blipFill>
          <a:blip r:embed="rId2"/>
          <a:srcRect/>
          <a:stretch>
            <a:fillRect/>
          </a:stretch>
        </p:blipFill>
        <p:spPr bwMode="auto">
          <a:xfrm>
            <a:off x="381001" y="1676400"/>
            <a:ext cx="4343400" cy="2972474"/>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4572000" y="2286000"/>
            <a:ext cx="4060681" cy="31623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1" name="Rectangle 3"/>
          <p:cNvSpPr txBox="1">
            <a:spLocks noChangeArrowheads="1"/>
          </p:cNvSpPr>
          <p:nvPr/>
        </p:nvSpPr>
        <p:spPr>
          <a:xfrm>
            <a:off x="1301350" y="2129048"/>
            <a:ext cx="6800418" cy="885015"/>
          </a:xfrm>
          <a:prstGeom prst="rect">
            <a:avLst/>
          </a:prstGeom>
        </p:spPr>
        <p:txBody>
          <a:bodyPr lIns="82945" tIns="41473" rIns="82945" bIns="41473"/>
          <a:lstStyle/>
          <a:p>
            <a:pPr marL="311045" indent="-311045" algn="ctr">
              <a:spcBef>
                <a:spcPct val="20000"/>
              </a:spcBef>
              <a:defRPr/>
            </a:pPr>
            <a:r>
              <a:rPr lang="en-US" sz="4400" b="1" dirty="0" smtClean="0">
                <a:solidFill>
                  <a:schemeClr val="tx2"/>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object 3"/>
          <p:cNvSpPr txBox="1"/>
          <p:nvPr/>
        </p:nvSpPr>
        <p:spPr>
          <a:xfrm>
            <a:off x="838200" y="1600200"/>
            <a:ext cx="7807590" cy="2086032"/>
          </a:xfrm>
          <a:prstGeom prst="rect">
            <a:avLst/>
          </a:prstGeom>
        </p:spPr>
        <p:txBody>
          <a:bodyPr wrap="square" lIns="0" tIns="0" rIns="0" bIns="0" rtlCol="0">
            <a:noAutofit/>
          </a:bodyPr>
          <a:lstStyle/>
          <a:p>
            <a:pPr marL="231775" lvl="0" indent="-231775">
              <a:buFont typeface="Arial" pitchFamily="34" charset="0"/>
              <a:buChar char="•"/>
            </a:pPr>
            <a:r>
              <a:rPr lang="en-US" sz="1800" dirty="0" err="1" smtClean="0"/>
              <a:t>Mehandjiev</a:t>
            </a:r>
            <a:r>
              <a:rPr lang="en-US" sz="1800" dirty="0" smtClean="0"/>
              <a:t> N, </a:t>
            </a:r>
            <a:r>
              <a:rPr lang="en-US" sz="1800" dirty="0" err="1" smtClean="0"/>
              <a:t>Grefen</a:t>
            </a:r>
            <a:r>
              <a:rPr lang="en-US" sz="1800" dirty="0" smtClean="0"/>
              <a:t> P.(</a:t>
            </a:r>
            <a:r>
              <a:rPr lang="en-US" sz="1800" dirty="0" err="1" smtClean="0"/>
              <a:t>Eds</a:t>
            </a:r>
            <a:r>
              <a:rPr lang="en-US" sz="1800" dirty="0" smtClean="0"/>
              <a:t>), “Dynamic </a:t>
            </a:r>
            <a:r>
              <a:rPr lang="en-US" sz="1800" dirty="0" err="1" smtClean="0"/>
              <a:t>Busisness</a:t>
            </a:r>
            <a:r>
              <a:rPr lang="en-US" sz="1800" dirty="0" smtClean="0"/>
              <a:t> Process Formation for Instant Virtual Enterprises” </a:t>
            </a:r>
            <a:r>
              <a:rPr lang="en-US" sz="1800" dirty="0" err="1" smtClean="0"/>
              <a:t>Springer,Verlag</a:t>
            </a:r>
            <a:r>
              <a:rPr lang="en-US" sz="1800" dirty="0" smtClean="0"/>
              <a:t>-Limited London, 2010.</a:t>
            </a:r>
          </a:p>
          <a:p>
            <a:pPr marL="231775" lvl="0" indent="-231775">
              <a:buFont typeface="Arial" pitchFamily="34" charset="0"/>
              <a:buChar char="•"/>
            </a:pPr>
            <a:r>
              <a:rPr lang="en-US" sz="1800" dirty="0" smtClean="0"/>
              <a:t>Wolf C., Halter </a:t>
            </a:r>
            <a:r>
              <a:rPr lang="en-US" sz="1800" dirty="0" err="1" smtClean="0"/>
              <a:t>E.M,”Virtualization</a:t>
            </a:r>
            <a:r>
              <a:rPr lang="en-US" sz="1800" dirty="0" smtClean="0"/>
              <a:t> from the Desktop to The </a:t>
            </a:r>
            <a:r>
              <a:rPr lang="en-US" sz="1800" dirty="0" err="1" smtClean="0"/>
              <a:t>Eterprises</a:t>
            </a:r>
            <a:r>
              <a:rPr lang="en-US" sz="1800" dirty="0" smtClean="0"/>
              <a:t>”, </a:t>
            </a:r>
            <a:r>
              <a:rPr lang="en-US" sz="1800" dirty="0" err="1" smtClean="0"/>
              <a:t>Springer,Verlag</a:t>
            </a:r>
            <a:r>
              <a:rPr lang="en-US" sz="1800" dirty="0" smtClean="0"/>
              <a:t>-Limited London, 2005.</a:t>
            </a:r>
          </a:p>
          <a:p>
            <a:pPr marL="231775" lvl="0" indent="-231775">
              <a:buFont typeface="Arial" pitchFamily="34" charset="0"/>
              <a:buChar char="•"/>
            </a:pPr>
            <a:r>
              <a:rPr lang="en-US" sz="1800" dirty="0" err="1" smtClean="0"/>
              <a:t>CunhaCruz</a:t>
            </a:r>
            <a:r>
              <a:rPr lang="en-US" sz="1800" dirty="0" smtClean="0"/>
              <a:t> M.M, </a:t>
            </a:r>
            <a:r>
              <a:rPr lang="en-US" sz="1800" dirty="0" err="1" smtClean="0"/>
              <a:t>Putnik</a:t>
            </a:r>
            <a:r>
              <a:rPr lang="en-US" sz="1800" dirty="0" smtClean="0"/>
              <a:t> G.D,” Agile Virtual Enterprise”, Idea Group Inc., 2006.</a:t>
            </a:r>
          </a:p>
          <a:p>
            <a:pPr marL="231775" lvl="0" indent="-231775">
              <a:buFont typeface="Arial" pitchFamily="34" charset="0"/>
              <a:buChar char="•"/>
            </a:pPr>
            <a:r>
              <a:rPr lang="en-US" sz="1800" dirty="0" err="1" smtClean="0"/>
              <a:t>Protogeros</a:t>
            </a:r>
            <a:r>
              <a:rPr lang="en-US" sz="1800" dirty="0" smtClean="0"/>
              <a:t> </a:t>
            </a:r>
            <a:r>
              <a:rPr lang="en-US" sz="1800" dirty="0" err="1" smtClean="0"/>
              <a:t>N.,”Agent</a:t>
            </a:r>
            <a:r>
              <a:rPr lang="en-US" sz="1800" dirty="0" smtClean="0"/>
              <a:t> and Web Service Technologies in Virtual Enterprises”, IGI Global 2008.</a:t>
            </a:r>
            <a:r>
              <a:rPr lang="en-US" sz="1800" dirty="0" smtClean="0">
                <a:latin typeface="Arial" pitchFamily="34" charset="0"/>
                <a:cs typeface="Arial" pitchFamily="34" charset="0"/>
              </a:rPr>
              <a:t>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838200" y="3324392"/>
            <a:ext cx="7620000" cy="1569660"/>
          </a:xfrm>
          <a:prstGeom prst="rect">
            <a:avLst/>
          </a:prstGeom>
          <a:noFill/>
        </p:spPr>
        <p:txBody>
          <a:bodyPr wrap="square" rtlCol="0">
            <a:spAutoFit/>
          </a:bodyPr>
          <a:lstStyle/>
          <a:p>
            <a:r>
              <a:rPr lang="en-US" sz="3200" b="1" dirty="0" smtClean="0">
                <a:solidFill>
                  <a:schemeClr val="accent1"/>
                </a:solidFill>
                <a:latin typeface="Arial" pitchFamily="34" charset="0"/>
                <a:cs typeface="Arial" pitchFamily="34" charset="0"/>
              </a:rPr>
              <a:t>Technological Support for  the Market of  Resources: E-Marketplace Software Platform Providers</a:t>
            </a:r>
            <a:endParaRPr lang="en-US" sz="3200" dirty="0" smtClean="0">
              <a:solidFill>
                <a:schemeClr val="accent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676400"/>
            <a:ext cx="7848600" cy="1200329"/>
          </a:xfrm>
          <a:prstGeom prst="rect">
            <a:avLst/>
          </a:prstGeom>
          <a:noFill/>
        </p:spPr>
        <p:txBody>
          <a:bodyPr wrap="square" rtlCol="0">
            <a:spAutoFit/>
          </a:bodyPr>
          <a:lstStyle/>
          <a:p>
            <a:pPr algn="just"/>
            <a:r>
              <a:rPr lang="en-US" sz="1800" dirty="0" smtClean="0"/>
              <a:t>We </a:t>
            </a:r>
            <a:r>
              <a:rPr lang="en-US" sz="1800" dirty="0" smtClean="0"/>
              <a:t>have selected four leading  forerunner  vendors  (</a:t>
            </a:r>
            <a:r>
              <a:rPr lang="en-US" sz="1800" i="1" dirty="0" err="1" smtClean="0"/>
              <a:t>Ariba</a:t>
            </a:r>
            <a:r>
              <a:rPr lang="en-US" sz="1800" dirty="0" smtClean="0"/>
              <a:t>,  </a:t>
            </a:r>
            <a:r>
              <a:rPr lang="en-US" sz="1800" i="1" dirty="0" err="1" smtClean="0"/>
              <a:t>Broadvision</a:t>
            </a:r>
            <a:r>
              <a:rPr lang="en-US" sz="1800" dirty="0" smtClean="0"/>
              <a:t>,  </a:t>
            </a:r>
            <a:r>
              <a:rPr lang="en-US" sz="1800" i="1" dirty="0" smtClean="0"/>
              <a:t>Commerce  One  </a:t>
            </a:r>
            <a:r>
              <a:rPr lang="en-US" sz="1800" dirty="0" smtClean="0"/>
              <a:t>and  </a:t>
            </a:r>
            <a:r>
              <a:rPr lang="en-US" sz="1800" i="1" dirty="0" smtClean="0"/>
              <a:t>i2 Technologies</a:t>
            </a:r>
            <a:r>
              <a:rPr lang="en-US" sz="1800" dirty="0" smtClean="0"/>
              <a:t>) and two emerging e-marketplace software platform from soft- ware giants (</a:t>
            </a:r>
            <a:r>
              <a:rPr lang="en-US" sz="1800" i="1" dirty="0" smtClean="0"/>
              <a:t>Microsoft </a:t>
            </a:r>
            <a:r>
              <a:rPr lang="en-US" sz="1800" dirty="0" smtClean="0"/>
              <a:t>and </a:t>
            </a:r>
            <a:r>
              <a:rPr lang="en-US" sz="1800" i="1" dirty="0" smtClean="0"/>
              <a:t>Oracle</a:t>
            </a:r>
            <a:r>
              <a:rPr lang="en-US" sz="1800" dirty="0" smtClean="0"/>
              <a:t>), to be </a:t>
            </a:r>
            <a:r>
              <a:rPr lang="en-US" sz="1800" dirty="0" err="1" smtClean="0"/>
              <a:t>analysed</a:t>
            </a:r>
            <a:r>
              <a:rPr lang="en-US" sz="1800" dirty="0" smtClean="0"/>
              <a:t> from their ability to support some of the Market of Resources’ </a:t>
            </a:r>
            <a:r>
              <a:rPr lang="en-US" sz="1800" dirty="0" err="1" smtClean="0"/>
              <a:t>functionalitie</a:t>
            </a:r>
            <a:endParaRPr lang="en-US" sz="1800" b="1"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2" name="TextBox 71"/>
          <p:cNvSpPr txBox="1"/>
          <p:nvPr/>
        </p:nvSpPr>
        <p:spPr>
          <a:xfrm>
            <a:off x="685800" y="1580864"/>
            <a:ext cx="7848600" cy="4524315"/>
          </a:xfrm>
          <a:prstGeom prst="rect">
            <a:avLst/>
          </a:prstGeom>
          <a:noFill/>
        </p:spPr>
        <p:txBody>
          <a:bodyPr wrap="square" rtlCol="0">
            <a:spAutoFit/>
          </a:bodyPr>
          <a:lstStyle/>
          <a:p>
            <a:pPr algn="just"/>
            <a:r>
              <a:rPr lang="en-US" i="1" dirty="0" err="1" smtClean="0">
                <a:latin typeface="Arial" pitchFamily="34" charset="0"/>
                <a:cs typeface="Arial" pitchFamily="34" charset="0"/>
              </a:rPr>
              <a:t>Ariba</a:t>
            </a:r>
            <a:r>
              <a:rPr lang="en-US" i="1" dirty="0" smtClean="0">
                <a:latin typeface="Arial" pitchFamily="34" charset="0"/>
                <a:cs typeface="Arial" pitchFamily="34" charset="0"/>
              </a:rPr>
              <a:t>  </a:t>
            </a:r>
            <a:r>
              <a:rPr lang="en-US" dirty="0" smtClean="0">
                <a:latin typeface="Arial" pitchFamily="34" charset="0"/>
                <a:cs typeface="Arial" pitchFamily="34" charset="0"/>
                <a:hlinkClick r:id="rId2"/>
              </a:rPr>
              <a:t>(http://www.ariba.com)</a:t>
            </a:r>
            <a:r>
              <a:rPr lang="en-US" dirty="0" smtClean="0">
                <a:latin typeface="Arial" pitchFamily="34" charset="0"/>
                <a:cs typeface="Arial" pitchFamily="34" charset="0"/>
              </a:rPr>
              <a:t>  has  set  the  standard  for  Internet-based  user interface and workflow solutions for buy-side e-commerce.</a:t>
            </a:r>
          </a:p>
          <a:p>
            <a:pPr algn="just"/>
            <a:r>
              <a:rPr lang="en-US" i="1" dirty="0" err="1" smtClean="0">
                <a:latin typeface="Arial" pitchFamily="34" charset="0"/>
                <a:cs typeface="Arial" pitchFamily="34" charset="0"/>
              </a:rPr>
              <a:t>Ariba</a:t>
            </a:r>
            <a:r>
              <a:rPr lang="en-US" i="1" dirty="0" smtClean="0">
                <a:latin typeface="Arial" pitchFamily="34" charset="0"/>
                <a:cs typeface="Arial" pitchFamily="34" charset="0"/>
              </a:rPr>
              <a:t> </a:t>
            </a:r>
            <a:r>
              <a:rPr lang="en-US" dirty="0" smtClean="0">
                <a:latin typeface="Arial" pitchFamily="34" charset="0"/>
                <a:cs typeface="Arial" pitchFamily="34" charset="0"/>
              </a:rPr>
              <a:t>offers a suite of solutions to help companies manage spending, so that expenses fall faster than revenues in down times, and grow more slowly </a:t>
            </a:r>
            <a:r>
              <a:rPr lang="en-US" dirty="0" smtClean="0">
                <a:latin typeface="Arial" pitchFamily="34" charset="0"/>
                <a:cs typeface="Arial" pitchFamily="34" charset="0"/>
              </a:rPr>
              <a:t>than revenues </a:t>
            </a:r>
            <a:r>
              <a:rPr lang="en-US" dirty="0" smtClean="0">
                <a:latin typeface="Arial" pitchFamily="34" charset="0"/>
                <a:cs typeface="Arial" pitchFamily="34" charset="0"/>
              </a:rPr>
              <a:t>in up times. </a:t>
            </a:r>
            <a:r>
              <a:rPr lang="en-US" i="1" dirty="0" err="1" smtClean="0">
                <a:latin typeface="Arial" pitchFamily="34" charset="0"/>
                <a:cs typeface="Arial" pitchFamily="34" charset="0"/>
              </a:rPr>
              <a:t>Ariba</a:t>
            </a:r>
            <a:r>
              <a:rPr lang="en-US" i="1" dirty="0" smtClean="0">
                <a:latin typeface="Arial" pitchFamily="34" charset="0"/>
                <a:cs typeface="Arial" pitchFamily="34" charset="0"/>
              </a:rPr>
              <a:t> Spend Management Solutions </a:t>
            </a:r>
            <a:r>
              <a:rPr lang="en-US" dirty="0" smtClean="0">
                <a:latin typeface="Arial" pitchFamily="34" charset="0"/>
                <a:cs typeface="Arial" pitchFamily="34" charset="0"/>
              </a:rPr>
              <a:t>significantly improves the bottom line results of a business.</a:t>
            </a:r>
          </a:p>
          <a:p>
            <a:pPr algn="just"/>
            <a:r>
              <a:rPr lang="en-US" dirty="0" smtClean="0">
                <a:latin typeface="Arial" pitchFamily="34" charset="0"/>
                <a:cs typeface="Arial" pitchFamily="34" charset="0"/>
              </a:rPr>
              <a:t>Since its founding in 1996, </a:t>
            </a:r>
            <a:r>
              <a:rPr lang="en-US" i="1" dirty="0" err="1" smtClean="0">
                <a:latin typeface="Arial" pitchFamily="34" charset="0"/>
                <a:cs typeface="Arial" pitchFamily="34" charset="0"/>
              </a:rPr>
              <a:t>Ariba</a:t>
            </a:r>
            <a:r>
              <a:rPr lang="en-US" i="1" dirty="0" smtClean="0">
                <a:latin typeface="Arial" pitchFamily="34" charset="0"/>
                <a:cs typeface="Arial" pitchFamily="34" charset="0"/>
              </a:rPr>
              <a:t> </a:t>
            </a:r>
            <a:r>
              <a:rPr lang="en-US" dirty="0" smtClean="0">
                <a:latin typeface="Arial" pitchFamily="34" charset="0"/>
                <a:cs typeface="Arial" pitchFamily="34" charset="0"/>
              </a:rPr>
              <a:t>has remained at the forefront of the Internet evolution, providing easy-to-implement, robust online commerce solutions for proven cost savings and return on investment. </a:t>
            </a:r>
            <a:r>
              <a:rPr lang="en-US" i="1" dirty="0" err="1" smtClean="0">
                <a:latin typeface="Arial" pitchFamily="34" charset="0"/>
                <a:cs typeface="Arial" pitchFamily="34" charset="0"/>
              </a:rPr>
              <a:t>Ariba</a:t>
            </a:r>
            <a:r>
              <a:rPr lang="en-US" i="1" dirty="0" smtClean="0">
                <a:latin typeface="Arial" pitchFamily="34" charset="0"/>
                <a:cs typeface="Arial" pitchFamily="34" charset="0"/>
              </a:rPr>
              <a:t> </a:t>
            </a:r>
            <a:r>
              <a:rPr lang="en-US" dirty="0" smtClean="0">
                <a:latin typeface="Arial" pitchFamily="34" charset="0"/>
                <a:cs typeface="Arial" pitchFamily="34" charset="0"/>
              </a:rPr>
              <a:t>now leads the </a:t>
            </a:r>
            <a:r>
              <a:rPr lang="en-US" i="1" dirty="0" smtClean="0">
                <a:latin typeface="Arial" pitchFamily="34" charset="0"/>
                <a:cs typeface="Arial" pitchFamily="34" charset="0"/>
              </a:rPr>
              <a:t>Enterprise Spend Management </a:t>
            </a:r>
            <a:r>
              <a:rPr lang="en-US" dirty="0" smtClean="0">
                <a:latin typeface="Arial" pitchFamily="34" charset="0"/>
                <a:cs typeface="Arial" pitchFamily="34" charset="0"/>
              </a:rPr>
              <a:t>(ESM) market. </a:t>
            </a:r>
            <a:r>
              <a:rPr lang="en-US" i="1" dirty="0" smtClean="0">
                <a:latin typeface="Arial" pitchFamily="34" charset="0"/>
                <a:cs typeface="Arial" pitchFamily="34" charset="0"/>
              </a:rPr>
              <a:t>Enterprise Spend Management </a:t>
            </a:r>
            <a:r>
              <a:rPr lang="en-US" dirty="0" smtClean="0">
                <a:latin typeface="Arial" pitchFamily="34" charset="0"/>
                <a:cs typeface="Arial" pitchFamily="34" charset="0"/>
              </a:rPr>
              <a:t>is a new class of solutions that focus on delivering a closed loop of control and leverage over a company’s spend, including assessing spending activities, conducting effective sourcing and capturing and reconciling spend enterprise-wide. The </a:t>
            </a:r>
            <a:r>
              <a:rPr lang="en-US" i="1" dirty="0" err="1" smtClean="0">
                <a:latin typeface="Arial" pitchFamily="34" charset="0"/>
                <a:cs typeface="Arial" pitchFamily="34" charset="0"/>
              </a:rPr>
              <a:t>Ariba</a:t>
            </a:r>
            <a:r>
              <a:rPr lang="en-US" i="1" dirty="0" smtClean="0">
                <a:latin typeface="Arial" pitchFamily="34" charset="0"/>
                <a:cs typeface="Arial" pitchFamily="34" charset="0"/>
              </a:rPr>
              <a:t> Spend Management Suite </a:t>
            </a:r>
            <a:r>
              <a:rPr lang="en-US" dirty="0" smtClean="0">
                <a:latin typeface="Arial" pitchFamily="34" charset="0"/>
                <a:cs typeface="Arial" pitchFamily="34" charset="0"/>
              </a:rPr>
              <a:t>provides a single point of visibility and control allowing companies to engage, manage, and leverage the entire spend lifecycle from analysis, through sourcing, to procurement across the enterprise, while providing systematic measurement, tracking and reporting of best practices. </a:t>
            </a:r>
            <a:r>
              <a:rPr lang="en-US" dirty="0" err="1" smtClean="0">
                <a:latin typeface="Arial" pitchFamily="34" charset="0"/>
                <a:cs typeface="Arial" pitchFamily="34" charset="0"/>
              </a:rPr>
              <a:t>Ariba</a:t>
            </a:r>
            <a:r>
              <a:rPr lang="en-US" dirty="0" smtClean="0">
                <a:latin typeface="Arial" pitchFamily="34" charset="0"/>
                <a:cs typeface="Arial" pitchFamily="34" charset="0"/>
              </a:rPr>
              <a:t> also runs a public e-marketplace, the </a:t>
            </a:r>
            <a:r>
              <a:rPr lang="en-US" i="1" dirty="0" err="1" smtClean="0">
                <a:latin typeface="Arial" pitchFamily="34" charset="0"/>
                <a:cs typeface="Arial" pitchFamily="34" charset="0"/>
              </a:rPr>
              <a:t>Ariba</a:t>
            </a:r>
            <a:r>
              <a:rPr lang="en-US" i="1" dirty="0" smtClean="0">
                <a:latin typeface="Arial" pitchFamily="34" charset="0"/>
                <a:cs typeface="Arial" pitchFamily="34" charset="0"/>
              </a:rPr>
              <a:t> Supplier Network</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70" name="TextBox 69"/>
          <p:cNvSpPr txBox="1"/>
          <p:nvPr/>
        </p:nvSpPr>
        <p:spPr>
          <a:xfrm>
            <a:off x="666464" y="916672"/>
            <a:ext cx="3124200" cy="400110"/>
          </a:xfrm>
          <a:prstGeom prst="rect">
            <a:avLst/>
          </a:prstGeom>
          <a:noFill/>
        </p:spPr>
        <p:txBody>
          <a:bodyPr wrap="square" rtlCol="0">
            <a:spAutoFit/>
          </a:bodyPr>
          <a:lstStyle/>
          <a:p>
            <a:r>
              <a:rPr lang="en-US" sz="2000" b="1" i="1" dirty="0" smtClean="0">
                <a:latin typeface="Arial" pitchFamily="34" charset="0"/>
                <a:cs typeface="Arial" pitchFamily="34" charset="0"/>
              </a:rPr>
              <a:t>ARIBA</a:t>
            </a:r>
            <a:endParaRPr lang="en-US" sz="2000" b="1" i="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3139321"/>
          </a:xfrm>
          <a:prstGeom prst="rect">
            <a:avLst/>
          </a:prstGeom>
          <a:noFill/>
        </p:spPr>
        <p:txBody>
          <a:bodyPr wrap="square" rtlCol="0">
            <a:spAutoFit/>
          </a:bodyPr>
          <a:lstStyle/>
          <a:p>
            <a:pPr algn="just"/>
            <a:r>
              <a:rPr lang="en-US" sz="1800" i="1" dirty="0" err="1" smtClean="0">
                <a:latin typeface="Arial" pitchFamily="34" charset="0"/>
                <a:cs typeface="Arial" pitchFamily="34" charset="0"/>
              </a:rPr>
              <a:t>Broadvision</a:t>
            </a:r>
            <a:r>
              <a:rPr lang="en-US" sz="1800" i="1" dirty="0" smtClean="0">
                <a:latin typeface="Arial" pitchFamily="34" charset="0"/>
                <a:cs typeface="Arial" pitchFamily="34" charset="0"/>
              </a:rPr>
              <a:t> </a:t>
            </a:r>
            <a:r>
              <a:rPr lang="en-US" sz="1800" dirty="0" smtClean="0">
                <a:latin typeface="Arial" pitchFamily="34" charset="0"/>
                <a:cs typeface="Arial" pitchFamily="34" charset="0"/>
                <a:hlinkClick r:id="rId2"/>
              </a:rPr>
              <a:t>(http://www.broadvision.com)</a:t>
            </a:r>
            <a:r>
              <a:rPr lang="en-US" sz="1800" dirty="0" smtClean="0">
                <a:latin typeface="Arial" pitchFamily="34" charset="0"/>
                <a:cs typeface="Arial" pitchFamily="34" charset="0"/>
              </a:rPr>
              <a:t> provides an array of business </a:t>
            </a:r>
            <a:r>
              <a:rPr lang="en-US" sz="1800" dirty="0" smtClean="0">
                <a:latin typeface="Arial" pitchFamily="34" charset="0"/>
                <a:cs typeface="Arial" pitchFamily="34" charset="0"/>
              </a:rPr>
              <a:t>solutions </a:t>
            </a:r>
            <a:r>
              <a:rPr lang="en-US" sz="1800" dirty="0" smtClean="0">
                <a:latin typeface="Arial" pitchFamily="34" charset="0"/>
                <a:cs typeface="Arial" pitchFamily="34" charset="0"/>
              </a:rPr>
              <a:t>from content management to enterprise business portal applications. </a:t>
            </a:r>
            <a:r>
              <a:rPr lang="en-US" sz="1800" i="1" dirty="0" err="1" smtClean="0">
                <a:latin typeface="Arial" pitchFamily="34" charset="0"/>
                <a:cs typeface="Arial" pitchFamily="34" charset="0"/>
              </a:rPr>
              <a:t>BroadVision</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is the leading provider of portal software to Fortune 500 </a:t>
            </a:r>
            <a:r>
              <a:rPr lang="en-US" sz="1800" dirty="0" smtClean="0">
                <a:latin typeface="Arial" pitchFamily="34" charset="0"/>
                <a:cs typeface="Arial" pitchFamily="34" charset="0"/>
              </a:rPr>
              <a:t>companies</a:t>
            </a:r>
            <a:r>
              <a:rPr lang="en-US" sz="1800" dirty="0" smtClean="0">
                <a:latin typeface="Arial" pitchFamily="34" charset="0"/>
                <a:cs typeface="Arial" pitchFamily="34" charset="0"/>
              </a:rPr>
              <a:t>; they use </a:t>
            </a:r>
            <a:r>
              <a:rPr lang="en-US" sz="1800" i="1" dirty="0" err="1" smtClean="0">
                <a:latin typeface="Arial" pitchFamily="34" charset="0"/>
                <a:cs typeface="Arial" pitchFamily="34" charset="0"/>
              </a:rPr>
              <a:t>BroadVision</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to power their enterprise business portal </a:t>
            </a:r>
            <a:r>
              <a:rPr lang="en-US" sz="1800" dirty="0" smtClean="0">
                <a:latin typeface="Arial" pitchFamily="34" charset="0"/>
                <a:cs typeface="Arial" pitchFamily="34" charset="0"/>
              </a:rPr>
              <a:t>initiatives leveraging </a:t>
            </a:r>
            <a:r>
              <a:rPr lang="en-US" sz="1800" dirty="0" smtClean="0">
                <a:latin typeface="Arial" pitchFamily="34" charset="0"/>
                <a:cs typeface="Arial" pitchFamily="34" charset="0"/>
              </a:rPr>
              <a:t>the Web and wireless devices to unify and extend their enterprise applications, information and business processes, to collaborate with over 50 million users. </a:t>
            </a:r>
            <a:r>
              <a:rPr lang="en-US" sz="1800" i="1" dirty="0" err="1" smtClean="0">
                <a:latin typeface="Arial" pitchFamily="34" charset="0"/>
                <a:cs typeface="Arial" pitchFamily="34" charset="0"/>
              </a:rPr>
              <a:t>BroadVision’s</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customer base represents a broad spectrum of organizations, including </a:t>
            </a:r>
            <a:r>
              <a:rPr lang="en-US" sz="1800" i="1" dirty="0" smtClean="0">
                <a:latin typeface="Arial" pitchFamily="34" charset="0"/>
                <a:cs typeface="Arial" pitchFamily="34" charset="0"/>
              </a:rPr>
              <a:t>British Telecom</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The Boeing Company</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E*Trade</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Ericsson</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FleetBoston Financial</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General Electric Supply</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Home Depot</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Rockwell Automation</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Sears</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State of California</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Renault</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Toyota </a:t>
            </a:r>
            <a:r>
              <a:rPr lang="en-US" sz="1800" dirty="0" smtClean="0">
                <a:latin typeface="Arial" pitchFamily="34" charset="0"/>
                <a:cs typeface="Arial" pitchFamily="34" charset="0"/>
              </a:rPr>
              <a:t>and </a:t>
            </a:r>
            <a:r>
              <a:rPr lang="en-US" sz="1800" i="1" dirty="0" smtClean="0">
                <a:latin typeface="Arial" pitchFamily="34" charset="0"/>
                <a:cs typeface="Arial" pitchFamily="34" charset="0"/>
              </a:rPr>
              <a:t>Vodafone </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3" name="TextBox 72"/>
          <p:cNvSpPr txBox="1"/>
          <p:nvPr/>
        </p:nvSpPr>
        <p:spPr>
          <a:xfrm>
            <a:off x="666464" y="916672"/>
            <a:ext cx="3124200" cy="400110"/>
          </a:xfrm>
          <a:prstGeom prst="rect">
            <a:avLst/>
          </a:prstGeom>
          <a:noFill/>
        </p:spPr>
        <p:txBody>
          <a:bodyPr wrap="square" rtlCol="0">
            <a:spAutoFit/>
          </a:bodyPr>
          <a:lstStyle/>
          <a:p>
            <a:r>
              <a:rPr lang="en-US" sz="2000" b="1" i="1" dirty="0" smtClean="0">
                <a:latin typeface="Arial" pitchFamily="34" charset="0"/>
                <a:cs typeface="Arial" pitchFamily="34" charset="0"/>
              </a:rPr>
              <a:t>BROADVISION</a:t>
            </a:r>
            <a:endParaRPr lang="en-US" sz="2000" b="1" i="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4031873"/>
          </a:xfrm>
          <a:prstGeom prst="rect">
            <a:avLst/>
          </a:prstGeom>
          <a:noFill/>
        </p:spPr>
        <p:txBody>
          <a:bodyPr wrap="square" rtlCol="0">
            <a:spAutoFit/>
          </a:bodyPr>
          <a:lstStyle/>
          <a:p>
            <a:pPr algn="just"/>
            <a:r>
              <a:rPr lang="en-US" i="1" dirty="0" smtClean="0">
                <a:latin typeface="Arial" pitchFamily="34" charset="0"/>
                <a:cs typeface="Arial" pitchFamily="34" charset="0"/>
              </a:rPr>
              <a:t>Commerce One </a:t>
            </a:r>
            <a:r>
              <a:rPr lang="en-US" dirty="0" smtClean="0">
                <a:latin typeface="Arial" pitchFamily="34" charset="0"/>
                <a:cs typeface="Arial" pitchFamily="34" charset="0"/>
                <a:hlinkClick r:id="rId2"/>
              </a:rPr>
              <a:t>(http://www.commerceone.com)</a:t>
            </a:r>
            <a:r>
              <a:rPr lang="en-US" dirty="0" smtClean="0">
                <a:latin typeface="Arial" pitchFamily="34" charset="0"/>
                <a:cs typeface="Arial" pitchFamily="34" charset="0"/>
              </a:rPr>
              <a:t> is one of the world’s leading providers of solutions that connect and </a:t>
            </a:r>
            <a:r>
              <a:rPr lang="en-US" dirty="0" err="1" smtClean="0">
                <a:latin typeface="Arial" pitchFamily="34" charset="0"/>
                <a:cs typeface="Arial" pitchFamily="34" charset="0"/>
              </a:rPr>
              <a:t>optimise</a:t>
            </a:r>
            <a:r>
              <a:rPr lang="en-US" dirty="0" smtClean="0">
                <a:latin typeface="Arial" pitchFamily="34" charset="0"/>
                <a:cs typeface="Arial" pitchFamily="34" charset="0"/>
              </a:rPr>
              <a:t> the interactions between buyers and suppliers. They streamline sourcing and procurement to reduce both costs and time-to-market. And they offer enterprises heightened control over, and visibility into, their entire purchasing process from source to pay. Since 1996, </a:t>
            </a:r>
            <a:r>
              <a:rPr lang="en-US" i="1" dirty="0" smtClean="0">
                <a:latin typeface="Arial" pitchFamily="34" charset="0"/>
                <a:cs typeface="Arial" pitchFamily="34" charset="0"/>
              </a:rPr>
              <a:t>Commerce One </a:t>
            </a:r>
            <a:r>
              <a:rPr lang="en-US" dirty="0" smtClean="0">
                <a:latin typeface="Arial" pitchFamily="34" charset="0"/>
                <a:cs typeface="Arial" pitchFamily="34" charset="0"/>
              </a:rPr>
              <a:t>has been helping the world’s leading companies — </a:t>
            </a:r>
            <a:r>
              <a:rPr lang="en-US" i="1" dirty="0" smtClean="0">
                <a:latin typeface="Arial" pitchFamily="34" charset="0"/>
                <a:cs typeface="Arial" pitchFamily="34" charset="0"/>
              </a:rPr>
              <a:t>Boeing</a:t>
            </a:r>
            <a:r>
              <a:rPr lang="en-US" dirty="0" smtClean="0">
                <a:latin typeface="Arial" pitchFamily="34" charset="0"/>
                <a:cs typeface="Arial" pitchFamily="34" charset="0"/>
              </a:rPr>
              <a:t>, </a:t>
            </a:r>
            <a:r>
              <a:rPr lang="en-US" i="1" dirty="0" smtClean="0">
                <a:latin typeface="Arial" pitchFamily="34" charset="0"/>
                <a:cs typeface="Arial" pitchFamily="34" charset="0"/>
              </a:rPr>
              <a:t>Deutsche Telekom</a:t>
            </a:r>
            <a:r>
              <a:rPr lang="en-US" dirty="0" smtClean="0">
                <a:latin typeface="Arial" pitchFamily="34" charset="0"/>
                <a:cs typeface="Arial" pitchFamily="34" charset="0"/>
              </a:rPr>
              <a:t>, </a:t>
            </a:r>
            <a:r>
              <a:rPr lang="en-US" i="1" dirty="0" smtClean="0">
                <a:latin typeface="Arial" pitchFamily="34" charset="0"/>
                <a:cs typeface="Arial" pitchFamily="34" charset="0"/>
              </a:rPr>
              <a:t>General Motors</a:t>
            </a:r>
            <a:r>
              <a:rPr lang="en-US" dirty="0" smtClean="0">
                <a:latin typeface="Arial" pitchFamily="34" charset="0"/>
                <a:cs typeface="Arial" pitchFamily="34" charset="0"/>
              </a:rPr>
              <a:t>, </a:t>
            </a:r>
            <a:r>
              <a:rPr lang="en-US" i="1" dirty="0" smtClean="0">
                <a:latin typeface="Arial" pitchFamily="34" charset="0"/>
                <a:cs typeface="Arial" pitchFamily="34" charset="0"/>
              </a:rPr>
              <a:t>Daimler Chrysler</a:t>
            </a:r>
            <a:r>
              <a:rPr lang="en-US" dirty="0" smtClean="0">
                <a:latin typeface="Arial" pitchFamily="34" charset="0"/>
                <a:cs typeface="Arial" pitchFamily="34" charset="0"/>
              </a:rPr>
              <a:t>, and others  </a:t>
            </a:r>
            <a:r>
              <a:rPr lang="en-US" dirty="0" smtClean="0">
                <a:latin typeface="Arial" pitchFamily="34" charset="0"/>
                <a:cs typeface="Arial" pitchFamily="34" charset="0"/>
              </a:rPr>
              <a:t>drive </a:t>
            </a:r>
            <a:r>
              <a:rPr lang="en-US" dirty="0" smtClean="0">
                <a:latin typeface="Arial" pitchFamily="34" charset="0"/>
                <a:cs typeface="Arial" pitchFamily="34" charset="0"/>
              </a:rPr>
              <a:t>costs out of their sourcing and procurement processes. Initially focusing on the supply chain, where customer demand is greatest, </a:t>
            </a:r>
            <a:r>
              <a:rPr lang="en-US" i="1" dirty="0" smtClean="0">
                <a:latin typeface="Arial" pitchFamily="34" charset="0"/>
                <a:cs typeface="Arial" pitchFamily="34" charset="0"/>
              </a:rPr>
              <a:t>Commerce One </a:t>
            </a:r>
            <a:r>
              <a:rPr lang="en-US" dirty="0" smtClean="0">
                <a:latin typeface="Arial" pitchFamily="34" charset="0"/>
                <a:cs typeface="Arial" pitchFamily="34" charset="0"/>
              </a:rPr>
              <a:t>solutions utilize </a:t>
            </a:r>
            <a:r>
              <a:rPr lang="en-US" i="1" dirty="0" smtClean="0">
                <a:latin typeface="Arial" pitchFamily="34" charset="0"/>
                <a:cs typeface="Arial" pitchFamily="34" charset="0"/>
              </a:rPr>
              <a:t>Web services </a:t>
            </a:r>
            <a:r>
              <a:rPr lang="en-US" dirty="0" smtClean="0">
                <a:latin typeface="Arial" pitchFamily="34" charset="0"/>
                <a:cs typeface="Arial" pitchFamily="34" charset="0"/>
              </a:rPr>
              <a:t>technology to streamline the sourcing and procurement process, and make the supply chain more flexible. </a:t>
            </a:r>
            <a:r>
              <a:rPr lang="en-US" i="1" dirty="0" smtClean="0">
                <a:latin typeface="Arial" pitchFamily="34" charset="0"/>
                <a:cs typeface="Arial" pitchFamily="34" charset="0"/>
              </a:rPr>
              <a:t>Commerce One </a:t>
            </a:r>
            <a:r>
              <a:rPr lang="en-US" dirty="0" smtClean="0">
                <a:latin typeface="Arial" pitchFamily="34" charset="0"/>
                <a:cs typeface="Arial" pitchFamily="34" charset="0"/>
              </a:rPr>
              <a:t>solutions have been implemented in more than 550 customers worldwide, supporting complex requirements for industries such as automotive, utilities/energy, healthcare, metals and mining, aerospace, and consumer packaged goods. </a:t>
            </a:r>
            <a:r>
              <a:rPr lang="en-US" i="1" dirty="0" smtClean="0">
                <a:latin typeface="Arial" pitchFamily="34" charset="0"/>
                <a:cs typeface="Arial" pitchFamily="34" charset="0"/>
              </a:rPr>
              <a:t>Commerce One </a:t>
            </a:r>
            <a:r>
              <a:rPr lang="en-US" dirty="0" smtClean="0">
                <a:latin typeface="Arial" pitchFamily="34" charset="0"/>
                <a:cs typeface="Arial" pitchFamily="34" charset="0"/>
              </a:rPr>
              <a:t>runs </a:t>
            </a:r>
            <a:r>
              <a:rPr lang="en-US" i="1" dirty="0" err="1" smtClean="0">
                <a:latin typeface="Arial" pitchFamily="34" charset="0"/>
                <a:cs typeface="Arial" pitchFamily="34" charset="0"/>
              </a:rPr>
              <a:t>CommerceOne.Net</a:t>
            </a:r>
            <a:r>
              <a:rPr lang="en-US" i="1" dirty="0" smtClean="0">
                <a:latin typeface="Arial" pitchFamily="34" charset="0"/>
                <a:cs typeface="Arial" pitchFamily="34" charset="0"/>
              </a:rPr>
              <a:t> </a:t>
            </a:r>
            <a:r>
              <a:rPr lang="en-US" dirty="0" smtClean="0">
                <a:latin typeface="Arial" pitchFamily="34" charset="0"/>
                <a:cs typeface="Arial" pitchFamily="34" charset="0"/>
                <a:hlinkClick r:id="rId3"/>
              </a:rPr>
              <a:t>(http://www.commerceone.net),</a:t>
            </a:r>
            <a:r>
              <a:rPr lang="en-US" dirty="0" smtClean="0">
                <a:latin typeface="Arial" pitchFamily="34" charset="0"/>
                <a:cs typeface="Arial" pitchFamily="34" charset="0"/>
              </a:rPr>
              <a:t> a focused market- place serving the North American MRO market.</a:t>
            </a:r>
            <a:endParaRPr lang="en-US" dirty="0">
              <a:latin typeface="Arial" pitchFamily="34" charset="0"/>
              <a:cs typeface="Arial" pitchFamily="34" charset="0"/>
            </a:endParaRPr>
          </a:p>
        </p:txBody>
      </p:sp>
      <p:sp>
        <p:nvSpPr>
          <p:cNvPr id="72" name="TextBox 71"/>
          <p:cNvSpPr txBox="1"/>
          <p:nvPr/>
        </p:nvSpPr>
        <p:spPr>
          <a:xfrm>
            <a:off x="666464" y="916672"/>
            <a:ext cx="3124200" cy="400110"/>
          </a:xfrm>
          <a:prstGeom prst="rect">
            <a:avLst/>
          </a:prstGeom>
          <a:noFill/>
        </p:spPr>
        <p:txBody>
          <a:bodyPr wrap="square" rtlCol="0">
            <a:spAutoFit/>
          </a:bodyPr>
          <a:lstStyle/>
          <a:p>
            <a:r>
              <a:rPr lang="en-US" sz="2000" b="1" i="1" dirty="0" smtClean="0">
                <a:latin typeface="Arial" pitchFamily="34" charset="0"/>
                <a:cs typeface="Arial" pitchFamily="34" charset="0"/>
              </a:rPr>
              <a:t>COMMERCE ONE</a:t>
            </a:r>
            <a:endParaRPr lang="en-US" sz="2000" b="1" i="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4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4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5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5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6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6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1"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2"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4"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5"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6"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7"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8"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9"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20"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21"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2"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3"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4"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5"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6"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7"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8"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9"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30"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31"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2"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3"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4"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5"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71" name="TextBox 70"/>
          <p:cNvSpPr txBox="1"/>
          <p:nvPr/>
        </p:nvSpPr>
        <p:spPr>
          <a:xfrm>
            <a:off x="685800" y="1580864"/>
            <a:ext cx="7848600" cy="2862322"/>
          </a:xfrm>
          <a:prstGeom prst="rect">
            <a:avLst/>
          </a:prstGeom>
          <a:noFill/>
        </p:spPr>
        <p:txBody>
          <a:bodyPr wrap="square" rtlCol="0">
            <a:spAutoFit/>
          </a:bodyPr>
          <a:lstStyle/>
          <a:p>
            <a:pPr algn="just"/>
            <a:r>
              <a:rPr lang="en-US" sz="1800" i="1" dirty="0" smtClean="0">
                <a:latin typeface="Arial" pitchFamily="34" charset="0"/>
                <a:cs typeface="Arial" pitchFamily="34" charset="0"/>
              </a:rPr>
              <a:t>i2 Technologies </a:t>
            </a:r>
            <a:r>
              <a:rPr lang="en-US" sz="1800" dirty="0" smtClean="0">
                <a:latin typeface="Arial" pitchFamily="34" charset="0"/>
                <a:cs typeface="Arial" pitchFamily="34" charset="0"/>
                <a:hlinkClick r:id="rId2"/>
              </a:rPr>
              <a:t>(http://www.i2.com)</a:t>
            </a:r>
            <a:r>
              <a:rPr lang="en-US" sz="1800" dirty="0" smtClean="0">
                <a:latin typeface="Arial" pitchFamily="34" charset="0"/>
                <a:cs typeface="Arial" pitchFamily="34" charset="0"/>
              </a:rPr>
              <a:t>  offers several package applications for e- business and supply/demand  chain management,  which they call </a:t>
            </a:r>
            <a:r>
              <a:rPr lang="en-US" sz="1800" i="1" dirty="0" smtClean="0">
                <a:latin typeface="Arial" pitchFamily="34" charset="0"/>
                <a:cs typeface="Arial" pitchFamily="34" charset="0"/>
              </a:rPr>
              <a:t>Value Chain Management</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i2 Technologies  </a:t>
            </a:r>
            <a:r>
              <a:rPr lang="en-US" sz="1800" dirty="0" smtClean="0">
                <a:latin typeface="Arial" pitchFamily="34" charset="0"/>
                <a:cs typeface="Arial" pitchFamily="34" charset="0"/>
              </a:rPr>
              <a:t>is a leading provider of supply chain manage- </a:t>
            </a:r>
            <a:r>
              <a:rPr lang="en-US" sz="1800" dirty="0" err="1" smtClean="0">
                <a:latin typeface="Arial" pitchFamily="34" charset="0"/>
                <a:cs typeface="Arial" pitchFamily="34" charset="0"/>
              </a:rPr>
              <a:t>ment</a:t>
            </a:r>
            <a:r>
              <a:rPr lang="en-US" sz="1800" dirty="0" smtClean="0">
                <a:latin typeface="Arial" pitchFamily="34" charset="0"/>
                <a:cs typeface="Arial" pitchFamily="34" charset="0"/>
              </a:rPr>
              <a:t> solutions. </a:t>
            </a:r>
            <a:r>
              <a:rPr lang="en-US" sz="1800" i="1" dirty="0" smtClean="0">
                <a:latin typeface="Arial" pitchFamily="34" charset="0"/>
                <a:cs typeface="Arial" pitchFamily="34" charset="0"/>
              </a:rPr>
              <a:t>i2’s </a:t>
            </a:r>
            <a:r>
              <a:rPr lang="en-US" sz="1800" dirty="0" smtClean="0">
                <a:latin typeface="Arial" pitchFamily="34" charset="0"/>
                <a:cs typeface="Arial" pitchFamily="34" charset="0"/>
              </a:rPr>
              <a:t>supply chain management solutions help companies plan and execute the activities involved in managing supply and demand. These solutions span the entire scope of supply chain interactions, including supplier relationship management, supply chain management and demand chain management. They have prominent customers in all main industries, such as </a:t>
            </a:r>
            <a:r>
              <a:rPr lang="en-US" sz="1800" i="1" dirty="0" smtClean="0">
                <a:latin typeface="Arial" pitchFamily="34" charset="0"/>
                <a:cs typeface="Arial" pitchFamily="34" charset="0"/>
              </a:rPr>
              <a:t>Continental</a:t>
            </a:r>
            <a:r>
              <a:rPr lang="en-US" sz="1800" dirty="0" smtClean="0">
                <a:latin typeface="Arial" pitchFamily="34" charset="0"/>
                <a:cs typeface="Arial" pitchFamily="34" charset="0"/>
              </a:rPr>
              <a:t>, Daimler </a:t>
            </a:r>
            <a:r>
              <a:rPr lang="en-US" sz="1800" i="1" dirty="0" smtClean="0">
                <a:latin typeface="Arial" pitchFamily="34" charset="0"/>
                <a:cs typeface="Arial" pitchFamily="34" charset="0"/>
              </a:rPr>
              <a:t>Chrysler</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Dell</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Ford</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Philips</a:t>
            </a:r>
            <a:r>
              <a:rPr lang="en-US" sz="1800" dirty="0" smtClean="0">
                <a:latin typeface="Arial" pitchFamily="34" charset="0"/>
                <a:cs typeface="Arial" pitchFamily="34" charset="0"/>
              </a:rPr>
              <a:t>,  </a:t>
            </a:r>
            <a:r>
              <a:rPr lang="en-US" sz="1800" i="1" dirty="0" smtClean="0">
                <a:latin typeface="Arial" pitchFamily="34" charset="0"/>
                <a:cs typeface="Arial" pitchFamily="34" charset="0"/>
              </a:rPr>
              <a:t>Samsung</a:t>
            </a:r>
            <a:r>
              <a:rPr lang="en-US" sz="1800" dirty="0" smtClean="0">
                <a:latin typeface="Arial" pitchFamily="34" charset="0"/>
                <a:cs typeface="Arial" pitchFamily="34" charset="0"/>
              </a:rPr>
              <a:t>,  and  </a:t>
            </a:r>
            <a:r>
              <a:rPr lang="en-US" sz="1800" i="1" dirty="0" smtClean="0">
                <a:latin typeface="Arial" pitchFamily="34" charset="0"/>
                <a:cs typeface="Arial" pitchFamily="34" charset="0"/>
              </a:rPr>
              <a:t>Volkswagen</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72" name="TextBox 71"/>
          <p:cNvSpPr txBox="1"/>
          <p:nvPr/>
        </p:nvSpPr>
        <p:spPr>
          <a:xfrm>
            <a:off x="666464" y="916672"/>
            <a:ext cx="3124200" cy="400110"/>
          </a:xfrm>
          <a:prstGeom prst="rect">
            <a:avLst/>
          </a:prstGeom>
          <a:noFill/>
        </p:spPr>
        <p:txBody>
          <a:bodyPr wrap="square" rtlCol="0">
            <a:spAutoFit/>
          </a:bodyPr>
          <a:lstStyle/>
          <a:p>
            <a:r>
              <a:rPr lang="en-US" sz="2000" b="1" i="1" dirty="0" smtClean="0">
                <a:latin typeface="Arial" pitchFamily="34" charset="0"/>
                <a:cs typeface="Arial" pitchFamily="34" charset="0"/>
              </a:rPr>
              <a:t>i2 Technologies</a:t>
            </a:r>
            <a:endParaRPr lang="en-US" sz="2000" b="1" i="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TotalTime>
  <Words>1197</Words>
  <Application>Microsoft Office PowerPoint</Application>
  <PresentationFormat>On-screen Show (4:3)</PresentationFormat>
  <Paragraphs>47</Paragraphs>
  <Slides>23</Slides>
  <Notes>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2_Custom Design</vt:lpstr>
      <vt:lpstr>1_Custom Design</vt:lpstr>
      <vt:lpstr>Custom Design</vt:lpstr>
      <vt:lpstr>Slide 1</vt:lpstr>
      <vt:lpstr>Slide 2</vt:lpstr>
      <vt:lpstr>REFERENSI</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166</cp:revision>
  <dcterms:modified xsi:type="dcterms:W3CDTF">2018-06-24T20:02:40Z</dcterms:modified>
</cp:coreProperties>
</file>