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28"/>
  </p:notesMasterIdLst>
  <p:sldIdLst>
    <p:sldId id="342" r:id="rId4"/>
    <p:sldId id="346" r:id="rId5"/>
    <p:sldId id="349" r:id="rId6"/>
    <p:sldId id="350" r:id="rId7"/>
    <p:sldId id="351" r:id="rId8"/>
    <p:sldId id="370" r:id="rId9"/>
    <p:sldId id="352" r:id="rId10"/>
    <p:sldId id="353" r:id="rId11"/>
    <p:sldId id="383" r:id="rId12"/>
    <p:sldId id="392" r:id="rId13"/>
    <p:sldId id="384" r:id="rId14"/>
    <p:sldId id="385" r:id="rId15"/>
    <p:sldId id="386" r:id="rId16"/>
    <p:sldId id="378" r:id="rId17"/>
    <p:sldId id="358" r:id="rId18"/>
    <p:sldId id="372" r:id="rId19"/>
    <p:sldId id="393" r:id="rId20"/>
    <p:sldId id="373" r:id="rId21"/>
    <p:sldId id="374" r:id="rId22"/>
    <p:sldId id="387" r:id="rId23"/>
    <p:sldId id="394" r:id="rId24"/>
    <p:sldId id="388" r:id="rId25"/>
    <p:sldId id="389" r:id="rId26"/>
    <p:sldId id="326" r:id="rId27"/>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02" y="258"/>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6/25/2018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840752"/>
            <a:ext cx="5791200" cy="1169551"/>
          </a:xfrm>
          <a:prstGeom prst="rect">
            <a:avLst/>
          </a:prstGeom>
          <a:noFill/>
          <a:ln w="9525">
            <a:noFill/>
            <a:miter lim="800000"/>
            <a:headEnd/>
            <a:tailEnd/>
          </a:ln>
        </p:spPr>
        <p:txBody>
          <a:bodyPr wrap="square">
            <a:spAutoFit/>
          </a:bodyPr>
          <a:lstStyle/>
          <a:p>
            <a:pPr algn="ctr"/>
            <a:r>
              <a:rPr lang="en-US" sz="2000" b="1" dirty="0" smtClean="0">
                <a:solidFill>
                  <a:schemeClr val="bg1"/>
                </a:solidFill>
                <a:latin typeface="Arial" pitchFamily="34" charset="0"/>
                <a:cs typeface="Arial" pitchFamily="34" charset="0"/>
              </a:rPr>
              <a:t>PERFORMANCE ANALYSIS </a:t>
            </a:r>
          </a:p>
          <a:p>
            <a:pPr algn="ctr"/>
            <a:r>
              <a:rPr lang="en-US" sz="1800" b="1" dirty="0" smtClean="0">
                <a:solidFill>
                  <a:schemeClr val="bg1"/>
                </a:solidFill>
                <a:latin typeface="Arial" pitchFamily="34" charset="0"/>
                <a:cs typeface="Arial" pitchFamily="34" charset="0"/>
              </a:rPr>
              <a:t>PERTEMUAN 12</a:t>
            </a:r>
            <a:endParaRPr lang="en-US" sz="1800" b="1" dirty="0" smtClean="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1323439"/>
          </a:xfrm>
          <a:prstGeom prst="rect">
            <a:avLst/>
          </a:prstGeom>
          <a:noFill/>
        </p:spPr>
        <p:txBody>
          <a:bodyPr wrap="square" rtlCol="0">
            <a:spAutoFit/>
          </a:bodyPr>
          <a:lstStyle/>
          <a:p>
            <a:pPr algn="just"/>
            <a:r>
              <a:rPr lang="en-US" dirty="0" smtClean="0">
                <a:latin typeface="Arial" pitchFamily="34" charset="0"/>
                <a:cs typeface="Arial" pitchFamily="34" charset="0"/>
              </a:rPr>
              <a:t>If we consider as main cost drivers: (1) the </a:t>
            </a:r>
            <a:r>
              <a:rPr lang="en-US" i="1" dirty="0" smtClean="0">
                <a:latin typeface="Arial" pitchFamily="34" charset="0"/>
                <a:cs typeface="Arial" pitchFamily="34" charset="0"/>
              </a:rPr>
              <a:t>product complexity </a:t>
            </a:r>
            <a:r>
              <a:rPr lang="en-US" dirty="0" smtClean="0">
                <a:latin typeface="Arial" pitchFamily="34" charset="0"/>
                <a:cs typeface="Arial" pitchFamily="34" charset="0"/>
              </a:rPr>
              <a:t>(traduced by the number of required resources) — </a:t>
            </a:r>
            <a:r>
              <a:rPr lang="en-US" i="1" dirty="0" smtClean="0">
                <a:latin typeface="Arial" pitchFamily="34" charset="0"/>
                <a:cs typeface="Arial" pitchFamily="34" charset="0"/>
              </a:rPr>
              <a:t>K </a:t>
            </a:r>
            <a:r>
              <a:rPr lang="en-US" dirty="0" smtClean="0">
                <a:latin typeface="Arial" pitchFamily="34" charset="0"/>
                <a:cs typeface="Arial" pitchFamily="34" charset="0"/>
              </a:rPr>
              <a:t>—; (2) </a:t>
            </a:r>
            <a:r>
              <a:rPr lang="en-US" i="1" dirty="0" smtClean="0">
                <a:latin typeface="Arial" pitchFamily="34" charset="0"/>
                <a:cs typeface="Arial" pitchFamily="34" charset="0"/>
              </a:rPr>
              <a:t>the search domain dimension </a:t>
            </a:r>
            <a:r>
              <a:rPr lang="en-US" dirty="0" smtClean="0">
                <a:latin typeface="Arial" pitchFamily="34" charset="0"/>
                <a:cs typeface="Arial" pitchFamily="34" charset="0"/>
              </a:rPr>
              <a:t>— </a:t>
            </a:r>
            <a:r>
              <a:rPr lang="en-US" i="1" dirty="0" smtClean="0">
                <a:latin typeface="Arial" pitchFamily="34" charset="0"/>
                <a:cs typeface="Arial" pitchFamily="34" charset="0"/>
              </a:rPr>
              <a:t>SD </a:t>
            </a:r>
            <a:r>
              <a:rPr lang="en-US" dirty="0" smtClean="0">
                <a:latin typeface="Arial" pitchFamily="34" charset="0"/>
                <a:cs typeface="Arial" pitchFamily="34" charset="0"/>
              </a:rPr>
              <a:t>or </a:t>
            </a:r>
            <a:r>
              <a:rPr lang="en-US" i="1" dirty="0" smtClean="0">
                <a:latin typeface="Arial" pitchFamily="34" charset="0"/>
                <a:cs typeface="Arial" pitchFamily="34" charset="0"/>
              </a:rPr>
              <a:t>FD </a:t>
            </a:r>
            <a:r>
              <a:rPr lang="en-US" dirty="0" smtClean="0">
                <a:latin typeface="Arial" pitchFamily="34" charset="0"/>
                <a:cs typeface="Arial" pitchFamily="34" charset="0"/>
              </a:rPr>
              <a:t>—, (3) the </a:t>
            </a:r>
            <a:r>
              <a:rPr lang="en-US" i="1" dirty="0" smtClean="0">
                <a:latin typeface="Arial" pitchFamily="34" charset="0"/>
                <a:cs typeface="Arial" pitchFamily="34" charset="0"/>
              </a:rPr>
              <a:t>negotiation domain dimension </a:t>
            </a:r>
            <a:r>
              <a:rPr lang="en-US" dirty="0" smtClean="0">
                <a:latin typeface="Arial" pitchFamily="34" charset="0"/>
                <a:cs typeface="Arial" pitchFamily="34" charset="0"/>
              </a:rPr>
              <a:t>— </a:t>
            </a:r>
            <a:r>
              <a:rPr lang="en-US" i="1" dirty="0" smtClean="0">
                <a:latin typeface="Arial" pitchFamily="34" charset="0"/>
                <a:cs typeface="Arial" pitchFamily="34" charset="0"/>
              </a:rPr>
              <a:t>ND </a:t>
            </a:r>
            <a:r>
              <a:rPr lang="en-US" dirty="0" smtClean="0">
                <a:latin typeface="Arial" pitchFamily="34" charset="0"/>
                <a:cs typeface="Arial" pitchFamily="34" charset="0"/>
              </a:rPr>
              <a:t>—, and (4) the </a:t>
            </a:r>
            <a:r>
              <a:rPr lang="en-US" i="1" dirty="0" smtClean="0">
                <a:latin typeface="Arial" pitchFamily="34" charset="0"/>
                <a:cs typeface="Arial" pitchFamily="34" charset="0"/>
              </a:rPr>
              <a:t>solution space dimension </a:t>
            </a:r>
            <a:r>
              <a:rPr lang="en-US" dirty="0" smtClean="0">
                <a:latin typeface="Arial" pitchFamily="34" charset="0"/>
                <a:cs typeface="Arial" pitchFamily="34" charset="0"/>
              </a:rPr>
              <a:t>— </a:t>
            </a:r>
            <a:r>
              <a:rPr lang="en-US" i="1" dirty="0" smtClean="0">
                <a:latin typeface="Arial" pitchFamily="34" charset="0"/>
                <a:cs typeface="Arial" pitchFamily="34" charset="0"/>
              </a:rPr>
              <a:t>SS </a:t>
            </a:r>
            <a:r>
              <a:rPr lang="en-US" dirty="0" smtClean="0">
                <a:latin typeface="Arial" pitchFamily="34" charset="0"/>
                <a:cs typeface="Arial" pitchFamily="34" charset="0"/>
              </a:rPr>
              <a:t>—, and their expected impact on e-traditional or market-based A/VE integration performance, in function of the selection model, is presented in Table 3.</a:t>
            </a:r>
            <a:endParaRPr lang="en-US" dirty="0">
              <a:latin typeface="Arial" pitchFamily="34" charset="0"/>
              <a:cs typeface="Arial" pitchFamily="34" charset="0"/>
            </a:endParaRPr>
          </a:p>
        </p:txBody>
      </p:sp>
      <p:pic>
        <p:nvPicPr>
          <p:cNvPr id="69634" name="Picture 2"/>
          <p:cNvPicPr>
            <a:picLocks noChangeAspect="1" noChangeArrowheads="1"/>
          </p:cNvPicPr>
          <p:nvPr/>
        </p:nvPicPr>
        <p:blipFill>
          <a:blip r:embed="rId2"/>
          <a:srcRect/>
          <a:stretch>
            <a:fillRect/>
          </a:stretch>
        </p:blipFill>
        <p:spPr bwMode="auto">
          <a:xfrm>
            <a:off x="1981200" y="2895600"/>
            <a:ext cx="5788408" cy="26574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80864"/>
            <a:ext cx="7848600" cy="1323439"/>
          </a:xfrm>
          <a:prstGeom prst="rect">
            <a:avLst/>
          </a:prstGeom>
          <a:noFill/>
        </p:spPr>
        <p:txBody>
          <a:bodyPr wrap="square" rtlCol="0">
            <a:spAutoFit/>
          </a:bodyPr>
          <a:lstStyle/>
          <a:p>
            <a:pPr algn="just"/>
            <a:r>
              <a:rPr lang="en-US" dirty="0" smtClean="0">
                <a:latin typeface="Arial" pitchFamily="34" charset="0"/>
                <a:cs typeface="Arial" pitchFamily="34" charset="0"/>
              </a:rPr>
              <a:t>To make easier the application of the cost and effort models, we have tried to use the same designation for the variables common to both cost models, which are distinguished by an index T or M whether belonging to the e-</a:t>
            </a:r>
            <a:r>
              <a:rPr lang="en-US" dirty="0" err="1" smtClean="0">
                <a:latin typeface="Arial" pitchFamily="34" charset="0"/>
                <a:cs typeface="Arial" pitchFamily="34" charset="0"/>
              </a:rPr>
              <a:t>traditional’s</a:t>
            </a:r>
            <a:r>
              <a:rPr lang="en-US" dirty="0" smtClean="0">
                <a:latin typeface="Arial" pitchFamily="34" charset="0"/>
                <a:cs typeface="Arial" pitchFamily="34" charset="0"/>
              </a:rPr>
              <a:t> or to the Market’s cost model. These variables and corresponding abbreviations are listed in Table 4</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sp>
        <p:nvSpPr>
          <p:cNvPr id="72" name="TextBox 71"/>
          <p:cNvSpPr txBox="1"/>
          <p:nvPr/>
        </p:nvSpPr>
        <p:spPr>
          <a:xfrm>
            <a:off x="666464" y="916672"/>
            <a:ext cx="4438936" cy="400110"/>
          </a:xfrm>
          <a:prstGeom prst="rect">
            <a:avLst/>
          </a:prstGeom>
          <a:noFill/>
        </p:spPr>
        <p:txBody>
          <a:bodyPr wrap="square" rtlCol="0">
            <a:spAutoFit/>
          </a:bodyPr>
          <a:lstStyle/>
          <a:p>
            <a:r>
              <a:rPr lang="en-US" sz="2000" b="1" dirty="0" smtClean="0">
                <a:latin typeface="Arial" pitchFamily="34" charset="0"/>
                <a:cs typeface="Arial" pitchFamily="34" charset="0"/>
              </a:rPr>
              <a:t>The Cost-and-Effort Models</a:t>
            </a:r>
            <a:endParaRPr lang="en-US" sz="2000" b="1" i="1"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62465" name="Picture 1"/>
          <p:cNvPicPr>
            <a:picLocks noChangeAspect="1" noChangeArrowheads="1"/>
          </p:cNvPicPr>
          <p:nvPr/>
        </p:nvPicPr>
        <p:blipFill>
          <a:blip r:embed="rId2"/>
          <a:srcRect/>
          <a:stretch>
            <a:fillRect/>
          </a:stretch>
        </p:blipFill>
        <p:spPr bwMode="auto">
          <a:xfrm>
            <a:off x="2209800" y="838200"/>
            <a:ext cx="4648200" cy="525074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61472" name="Picture 32"/>
          <p:cNvPicPr>
            <a:picLocks noChangeAspect="1" noChangeArrowheads="1"/>
          </p:cNvPicPr>
          <p:nvPr/>
        </p:nvPicPr>
        <p:blipFill>
          <a:blip r:embed="rId2"/>
          <a:srcRect/>
          <a:stretch>
            <a:fillRect/>
          </a:stretch>
        </p:blipFill>
        <p:spPr bwMode="auto">
          <a:xfrm>
            <a:off x="2438400" y="831275"/>
            <a:ext cx="4391025" cy="543863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838200" y="1143000"/>
            <a:ext cx="6934200" cy="2062103"/>
          </a:xfrm>
          <a:prstGeom prst="rect">
            <a:avLst/>
          </a:prstGeom>
          <a:noFill/>
        </p:spPr>
        <p:txBody>
          <a:bodyPr wrap="square" rtlCol="0">
            <a:spAutoFit/>
          </a:bodyPr>
          <a:lstStyle/>
          <a:p>
            <a:pPr algn="just"/>
            <a:r>
              <a:rPr lang="en-US" dirty="0" smtClean="0">
                <a:latin typeface="Arial" pitchFamily="34" charset="0"/>
                <a:cs typeface="Arial" pitchFamily="34" charset="0"/>
              </a:rPr>
              <a:t>The difference between searching basic or complex resources relies on the value of some constants (time to perform some of the operations), namely A/VE design time and negotiation time, but we feel that most of it relies on the dimension of search domains and on the ratios R1 and R2. The complexity of the required resources affects the dimension of the search domain and focused domain dimension; the tightening of the negotiation requirements (traduced by the defined ratios) determines the negotiation domain dimension and the number of candidate  resources</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sp>
        <p:nvSpPr>
          <p:cNvPr id="71" name="TextBox 70"/>
          <p:cNvSpPr txBox="1"/>
          <p:nvPr/>
        </p:nvSpPr>
        <p:spPr>
          <a:xfrm>
            <a:off x="819400" y="3493325"/>
            <a:ext cx="7029200" cy="584775"/>
          </a:xfrm>
          <a:prstGeom prst="rect">
            <a:avLst/>
          </a:prstGeom>
          <a:noFill/>
        </p:spPr>
        <p:txBody>
          <a:bodyPr wrap="square" rtlCol="0">
            <a:spAutoFit/>
          </a:bodyPr>
          <a:lstStyle/>
          <a:p>
            <a:r>
              <a:rPr lang="en-US" dirty="0" smtClean="0">
                <a:latin typeface="Arial" pitchFamily="34" charset="0"/>
                <a:cs typeface="Arial" pitchFamily="34" charset="0"/>
              </a:rPr>
              <a:t>Both  cost  and  effort  models  corresponding  to  search  and  selection  of  </a:t>
            </a:r>
            <a:r>
              <a:rPr lang="en-US" i="1" dirty="0" smtClean="0">
                <a:latin typeface="Arial" pitchFamily="34" charset="0"/>
                <a:cs typeface="Arial" pitchFamily="34" charset="0"/>
              </a:rPr>
              <a:t>K </a:t>
            </a:r>
            <a:r>
              <a:rPr lang="en-US" dirty="0" smtClean="0">
                <a:latin typeface="Arial" pitchFamily="34" charset="0"/>
                <a:cs typeface="Arial" pitchFamily="34" charset="0"/>
              </a:rPr>
              <a:t>resources </a:t>
            </a:r>
            <a:r>
              <a:rPr lang="en-US" dirty="0" smtClean="0">
                <a:latin typeface="Arial" pitchFamily="34" charset="0"/>
                <a:cs typeface="Arial" pitchFamily="34" charset="0"/>
              </a:rPr>
              <a:t>using dependent selection model are presented in Table 6.</a:t>
            </a:r>
            <a:endParaRPr lang="en-US"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10242" name="Picture 2"/>
          <p:cNvPicPr>
            <a:picLocks noChangeAspect="1" noChangeArrowheads="1"/>
          </p:cNvPicPr>
          <p:nvPr/>
        </p:nvPicPr>
        <p:blipFill>
          <a:blip r:embed="rId2"/>
          <a:srcRect/>
          <a:stretch>
            <a:fillRect/>
          </a:stretch>
        </p:blipFill>
        <p:spPr bwMode="auto">
          <a:xfrm>
            <a:off x="1828800" y="1066800"/>
            <a:ext cx="4966128" cy="432911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4097" name="Picture 1"/>
          <p:cNvPicPr>
            <a:picLocks noChangeAspect="1" noChangeArrowheads="1"/>
          </p:cNvPicPr>
          <p:nvPr/>
        </p:nvPicPr>
        <p:blipFill>
          <a:blip r:embed="rId2"/>
          <a:srcRect/>
          <a:stretch>
            <a:fillRect/>
          </a:stretch>
        </p:blipFill>
        <p:spPr bwMode="auto">
          <a:xfrm>
            <a:off x="2209800" y="914400"/>
            <a:ext cx="4724400" cy="49557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80864"/>
            <a:ext cx="7848600" cy="1323439"/>
          </a:xfrm>
          <a:prstGeom prst="rect">
            <a:avLst/>
          </a:prstGeom>
          <a:noFill/>
        </p:spPr>
        <p:txBody>
          <a:bodyPr wrap="square" rtlCol="0">
            <a:spAutoFit/>
          </a:bodyPr>
          <a:lstStyle/>
          <a:p>
            <a:pPr algn="just"/>
            <a:r>
              <a:rPr lang="en-US" dirty="0" smtClean="0">
                <a:latin typeface="Arial" pitchFamily="34" charset="0"/>
                <a:cs typeface="Arial" pitchFamily="34" charset="0"/>
              </a:rPr>
              <a:t>We feel that, independently of the Search Domain dimension, the relation between the A/VE complexity (traduced by the number of required re- sources) and the effort (and hence the cost) of integrating an A/VE, following an independent selection model using the Market and using the traditional Internet-based method, follows a representation similar to the one represented in Figure 1</a:t>
            </a:r>
          </a:p>
        </p:txBody>
      </p:sp>
      <p:sp>
        <p:nvSpPr>
          <p:cNvPr id="72" name="TextBox 71"/>
          <p:cNvSpPr txBox="1"/>
          <p:nvPr/>
        </p:nvSpPr>
        <p:spPr>
          <a:xfrm>
            <a:off x="666464" y="916672"/>
            <a:ext cx="4438936" cy="461665"/>
          </a:xfrm>
          <a:prstGeom prst="rect">
            <a:avLst/>
          </a:prstGeom>
          <a:noFill/>
        </p:spPr>
        <p:txBody>
          <a:bodyPr wrap="square" rtlCol="0">
            <a:spAutoFit/>
          </a:bodyPr>
          <a:lstStyle/>
          <a:p>
            <a:r>
              <a:rPr lang="en-US" sz="2400" b="1" dirty="0" smtClean="0">
                <a:latin typeface="Arial" pitchFamily="34" charset="0"/>
                <a:cs typeface="Arial" pitchFamily="34" charset="0"/>
              </a:rPr>
              <a:t>Expected  Results</a:t>
            </a:r>
            <a:endParaRPr lang="en-US" sz="2400" dirty="0">
              <a:latin typeface="Arial" pitchFamily="34" charset="0"/>
              <a:cs typeface="Arial" pitchFamily="34" charset="0"/>
            </a:endParaRPr>
          </a:p>
        </p:txBody>
      </p:sp>
      <p:pic>
        <p:nvPicPr>
          <p:cNvPr id="70658" name="Picture 2"/>
          <p:cNvPicPr>
            <a:picLocks noChangeAspect="1" noChangeArrowheads="1"/>
          </p:cNvPicPr>
          <p:nvPr/>
        </p:nvPicPr>
        <p:blipFill>
          <a:blip r:embed="rId2"/>
          <a:srcRect/>
          <a:stretch>
            <a:fillRect/>
          </a:stretch>
        </p:blipFill>
        <p:spPr bwMode="auto">
          <a:xfrm>
            <a:off x="2362200" y="3200400"/>
            <a:ext cx="4249615" cy="1905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990600" y="1524000"/>
            <a:ext cx="7315200" cy="830997"/>
          </a:xfrm>
          <a:prstGeom prst="rect">
            <a:avLst/>
          </a:prstGeom>
          <a:noFill/>
        </p:spPr>
        <p:txBody>
          <a:bodyPr wrap="square" rtlCol="0">
            <a:spAutoFit/>
          </a:bodyPr>
          <a:lstStyle/>
          <a:p>
            <a:pPr algn="just"/>
            <a:r>
              <a:rPr lang="en-US" dirty="0" smtClean="0">
                <a:latin typeface="Arial" pitchFamily="34" charset="0"/>
                <a:cs typeface="Arial" pitchFamily="34" charset="0"/>
              </a:rPr>
              <a:t>When following a dependent selection model, it is expected that, independently of the Solution Space dimension, the effort using the Market and the traditional method, may have a representation similar to the one of Figure 2.</a:t>
            </a:r>
            <a:endParaRPr lang="en-US" b="1" dirty="0" smtClean="0">
              <a:solidFill>
                <a:srgbClr val="C00000"/>
              </a:solidFill>
              <a:latin typeface="Arial" pitchFamily="34" charset="0"/>
              <a:cs typeface="Arial" pitchFamily="34" charset="0"/>
            </a:endParaRPr>
          </a:p>
        </p:txBody>
      </p:sp>
      <p:pic>
        <p:nvPicPr>
          <p:cNvPr id="71" name="Picture 3"/>
          <p:cNvPicPr>
            <a:picLocks noChangeAspect="1" noChangeArrowheads="1"/>
          </p:cNvPicPr>
          <p:nvPr/>
        </p:nvPicPr>
        <p:blipFill>
          <a:blip r:embed="rId2"/>
          <a:srcRect/>
          <a:stretch>
            <a:fillRect/>
          </a:stretch>
        </p:blipFill>
        <p:spPr bwMode="auto">
          <a:xfrm>
            <a:off x="2819400" y="2819400"/>
            <a:ext cx="4183243" cy="1828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3" name="TextBox 72"/>
          <p:cNvSpPr txBox="1"/>
          <p:nvPr/>
        </p:nvSpPr>
        <p:spPr>
          <a:xfrm>
            <a:off x="914400" y="1043050"/>
            <a:ext cx="7086600" cy="830997"/>
          </a:xfrm>
          <a:prstGeom prst="rect">
            <a:avLst/>
          </a:prstGeom>
          <a:noFill/>
        </p:spPr>
        <p:txBody>
          <a:bodyPr wrap="square" rtlCol="0">
            <a:spAutoFit/>
          </a:bodyPr>
          <a:lstStyle/>
          <a:p>
            <a:pPr algn="just"/>
            <a:r>
              <a:rPr lang="en-US" dirty="0" smtClean="0">
                <a:latin typeface="Arial" pitchFamily="34" charset="0"/>
                <a:cs typeface="Arial" pitchFamily="34" charset="0"/>
              </a:rPr>
              <a:t>In Figure 3 and Figure 4 it is represented as the effort of searching a given number of resources, in function of the Search Domain dimension, for the independent and dependent selection models respectively</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2317675" y="1914900"/>
            <a:ext cx="4286250" cy="1905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317675" y="4023750"/>
            <a:ext cx="4310904" cy="19297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 name="object 7"/>
          <p:cNvSpPr txBox="1"/>
          <p:nvPr/>
        </p:nvSpPr>
        <p:spPr>
          <a:xfrm>
            <a:off x="457200" y="2209801"/>
            <a:ext cx="8143803" cy="990599"/>
          </a:xfrm>
          <a:prstGeom prst="rect">
            <a:avLst/>
          </a:prstGeom>
        </p:spPr>
        <p:txBody>
          <a:bodyPr wrap="square" lIns="0" tIns="0" rIns="0" bIns="0" rtlCol="0">
            <a:noAutofit/>
          </a:bodyPr>
          <a:lstStyle/>
          <a:p>
            <a:pPr marL="341313" indent="-341313">
              <a:buFont typeface="Wingdings" pitchFamily="2" charset="2"/>
              <a:buChar char="§"/>
            </a:pPr>
            <a:r>
              <a:rPr lang="en-US" sz="1800" b="1" dirty="0" smtClean="0">
                <a:latin typeface="Arial" pitchFamily="34" charset="0"/>
                <a:cs typeface="Arial" pitchFamily="34" charset="0"/>
              </a:rPr>
              <a:t>The Cost-and-Effort </a:t>
            </a:r>
            <a:r>
              <a:rPr lang="en-US" sz="1800" b="1" dirty="0" smtClean="0">
                <a:latin typeface="Arial" pitchFamily="34" charset="0"/>
                <a:cs typeface="Arial" pitchFamily="34" charset="0"/>
              </a:rPr>
              <a:t>Analysis</a:t>
            </a:r>
          </a:p>
          <a:p>
            <a:pPr marL="341313" indent="-341313">
              <a:buFont typeface="Wingdings" pitchFamily="2" charset="2"/>
              <a:buChar char="§"/>
            </a:pPr>
            <a:r>
              <a:rPr lang="en-US" sz="1800" b="1" dirty="0" smtClean="0">
                <a:latin typeface="Arial" pitchFamily="34" charset="0"/>
                <a:cs typeface="Arial" pitchFamily="34" charset="0"/>
              </a:rPr>
              <a:t>Market </a:t>
            </a:r>
            <a:r>
              <a:rPr lang="en-US" sz="1800" b="1" dirty="0" smtClean="0">
                <a:latin typeface="Arial" pitchFamily="34" charset="0"/>
                <a:cs typeface="Arial" pitchFamily="34" charset="0"/>
              </a:rPr>
              <a:t>of Resources Versus </a:t>
            </a:r>
            <a:r>
              <a:rPr lang="en-US" sz="1800" b="1" dirty="0" smtClean="0">
                <a:latin typeface="Arial" pitchFamily="34" charset="0"/>
                <a:cs typeface="Arial" pitchFamily="34" charset="0"/>
              </a:rPr>
              <a:t>Traditional Internet-Based </a:t>
            </a:r>
            <a:r>
              <a:rPr lang="en-US" sz="1800" b="1" dirty="0" smtClean="0">
                <a:latin typeface="Arial" pitchFamily="34" charset="0"/>
                <a:cs typeface="Arial" pitchFamily="34" charset="0"/>
              </a:rPr>
              <a:t>Search and </a:t>
            </a:r>
            <a:r>
              <a:rPr lang="en-US" sz="1800" b="1" dirty="0" smtClean="0">
                <a:latin typeface="Arial" pitchFamily="34" charset="0"/>
                <a:cs typeface="Arial" pitchFamily="34" charset="0"/>
              </a:rPr>
              <a:t>Selection: Determination </a:t>
            </a:r>
            <a:r>
              <a:rPr lang="en-US" sz="1800" b="1" dirty="0" smtClean="0">
                <a:latin typeface="Arial" pitchFamily="34" charset="0"/>
                <a:cs typeface="Arial" pitchFamily="34" charset="0"/>
              </a:rPr>
              <a:t>of Time Constants</a:t>
            </a:r>
            <a:endParaRPr lang="en-US" sz="1800" b="1" dirty="0" smtClean="0">
              <a:latin typeface="Arial" pitchFamily="34" charset="0"/>
              <a:cs typeface="Arial" pitchFamily="34" charset="0"/>
            </a:endParaRP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3" name="TextBox 72"/>
          <p:cNvSpPr txBox="1"/>
          <p:nvPr/>
        </p:nvSpPr>
        <p:spPr>
          <a:xfrm>
            <a:off x="762000" y="914400"/>
            <a:ext cx="7467600" cy="830997"/>
          </a:xfrm>
          <a:prstGeom prst="rect">
            <a:avLst/>
          </a:prstGeom>
          <a:noFill/>
        </p:spPr>
        <p:txBody>
          <a:bodyPr wrap="square" rtlCol="0">
            <a:spAutoFit/>
          </a:bodyPr>
          <a:lstStyle/>
          <a:p>
            <a:r>
              <a:rPr lang="en-US" dirty="0" smtClean="0">
                <a:latin typeface="Arial" pitchFamily="34" charset="0"/>
                <a:cs typeface="Arial" pitchFamily="34" charset="0"/>
              </a:rPr>
              <a:t>The objective of the cost-and-effort analysis is to identify the X point (</a:t>
            </a:r>
            <a:r>
              <a:rPr lang="en-US" dirty="0" smtClean="0">
                <a:latin typeface="Arial" pitchFamily="34" charset="0"/>
                <a:cs typeface="Arial" pitchFamily="34" charset="0"/>
              </a:rPr>
              <a:t>decision point</a:t>
            </a:r>
            <a:r>
              <a:rPr lang="en-US" dirty="0" smtClean="0">
                <a:latin typeface="Arial" pitchFamily="34" charset="0"/>
                <a:cs typeface="Arial" pitchFamily="34" charset="0"/>
              </a:rPr>
              <a:t>) in terms of A/VE complexity (Figure 1 and Figure 2) and in terms of </a:t>
            </a:r>
            <a:r>
              <a:rPr lang="en-US" dirty="0" smtClean="0">
                <a:latin typeface="Arial" pitchFamily="34" charset="0"/>
                <a:cs typeface="Arial" pitchFamily="34" charset="0"/>
              </a:rPr>
              <a:t>the Search </a:t>
            </a:r>
            <a:r>
              <a:rPr lang="en-US" dirty="0" smtClean="0">
                <a:latin typeface="Arial" pitchFamily="34" charset="0"/>
                <a:cs typeface="Arial" pitchFamily="34" charset="0"/>
              </a:rPr>
              <a:t>Domain and Focused Domain dimension (Figure 3 and Figure 4).</a:t>
            </a:r>
            <a:endParaRPr lang="en-US" dirty="0">
              <a:latin typeface="Arial" pitchFamily="34" charset="0"/>
              <a:cs typeface="Arial" pitchFamily="34" charset="0"/>
            </a:endParaRPr>
          </a:p>
        </p:txBody>
      </p:sp>
      <p:sp>
        <p:nvSpPr>
          <p:cNvPr id="70" name="TextBox 69"/>
          <p:cNvSpPr txBox="1"/>
          <p:nvPr/>
        </p:nvSpPr>
        <p:spPr>
          <a:xfrm>
            <a:off x="760025" y="1979225"/>
            <a:ext cx="7239000" cy="830997"/>
          </a:xfrm>
          <a:prstGeom prst="rect">
            <a:avLst/>
          </a:prstGeom>
          <a:noFill/>
        </p:spPr>
        <p:txBody>
          <a:bodyPr wrap="square" rtlCol="0">
            <a:spAutoFit/>
          </a:bodyPr>
          <a:lstStyle/>
          <a:p>
            <a:r>
              <a:rPr lang="en-US" dirty="0" smtClean="0">
                <a:latin typeface="Arial" pitchFamily="34" charset="0"/>
                <a:cs typeface="Arial" pitchFamily="34" charset="0"/>
              </a:rPr>
              <a:t>The relation between the effort of using the independent and the dependent model is supposed to follow the curves represented in Figure 5, both for the traditional Internet-based tools and for the Market of Resources.</a:t>
            </a:r>
            <a:endParaRPr lang="en-US" dirty="0">
              <a:latin typeface="Arial" pitchFamily="34" charset="0"/>
              <a:cs typeface="Arial" pitchFamily="34" charset="0"/>
            </a:endParaRPr>
          </a:p>
        </p:txBody>
      </p:sp>
      <p:pic>
        <p:nvPicPr>
          <p:cNvPr id="65540" name="Picture 4"/>
          <p:cNvPicPr>
            <a:picLocks noChangeAspect="1" noChangeArrowheads="1"/>
          </p:cNvPicPr>
          <p:nvPr/>
        </p:nvPicPr>
        <p:blipFill>
          <a:blip r:embed="rId2"/>
          <a:srcRect/>
          <a:stretch>
            <a:fillRect/>
          </a:stretch>
        </p:blipFill>
        <p:spPr bwMode="auto">
          <a:xfrm>
            <a:off x="2438400" y="3352800"/>
            <a:ext cx="4343124" cy="196691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80864"/>
            <a:ext cx="7848600" cy="1815882"/>
          </a:xfrm>
          <a:prstGeom prst="rect">
            <a:avLst/>
          </a:prstGeom>
          <a:noFill/>
        </p:spPr>
        <p:txBody>
          <a:bodyPr wrap="square" rtlCol="0">
            <a:spAutoFit/>
          </a:bodyPr>
          <a:lstStyle/>
          <a:p>
            <a:pPr algn="just"/>
            <a:r>
              <a:rPr lang="en-US" dirty="0" smtClean="0">
                <a:latin typeface="Arial" pitchFamily="34" charset="0"/>
                <a:cs typeface="Arial" pitchFamily="34" charset="0"/>
              </a:rPr>
              <a:t>Given the costs of evaluating the need to reconfigure the A/VE and given the complexity of the process of selection and integration, in many cases the reconfiguration is overtaken, with sacrifice of the A/VE performance, the reason for the fact that dynamics is not as high as it should be expected (ideal </a:t>
            </a:r>
            <a:r>
              <a:rPr lang="en-US" dirty="0" err="1" smtClean="0">
                <a:latin typeface="Arial" pitchFamily="34" charset="0"/>
                <a:cs typeface="Arial" pitchFamily="34" charset="0"/>
              </a:rPr>
              <a:t>reconfigurability</a:t>
            </a:r>
            <a:r>
              <a:rPr lang="en-US" dirty="0" smtClean="0">
                <a:latin typeface="Arial" pitchFamily="34" charset="0"/>
                <a:cs typeface="Arial" pitchFamily="34" charset="0"/>
              </a:rPr>
              <a:t> dynamics is not achieved) and that partnerships do not achieve as high of performances as should be expected, unless there exists an environ- </a:t>
            </a:r>
            <a:r>
              <a:rPr lang="en-US" dirty="0" err="1" smtClean="0">
                <a:latin typeface="Arial" pitchFamily="34" charset="0"/>
                <a:cs typeface="Arial" pitchFamily="34" charset="0"/>
              </a:rPr>
              <a:t>ment</a:t>
            </a:r>
            <a:r>
              <a:rPr lang="en-US" dirty="0" smtClean="0">
                <a:latin typeface="Arial" pitchFamily="34" charset="0"/>
                <a:cs typeface="Arial" pitchFamily="34" charset="0"/>
              </a:rPr>
              <a:t> to support dynamic reconfiguration and integration.</a:t>
            </a:r>
          </a:p>
        </p:txBody>
      </p:sp>
      <p:sp>
        <p:nvSpPr>
          <p:cNvPr id="72" name="TextBox 71"/>
          <p:cNvSpPr txBox="1"/>
          <p:nvPr/>
        </p:nvSpPr>
        <p:spPr>
          <a:xfrm>
            <a:off x="666464" y="916672"/>
            <a:ext cx="7715536" cy="461665"/>
          </a:xfrm>
          <a:prstGeom prst="rect">
            <a:avLst/>
          </a:prstGeom>
          <a:noFill/>
        </p:spPr>
        <p:txBody>
          <a:bodyPr wrap="square" rtlCol="0">
            <a:spAutoFit/>
          </a:bodyPr>
          <a:lstStyle/>
          <a:p>
            <a:r>
              <a:rPr lang="en-US" sz="2400" b="1" dirty="0" smtClean="0"/>
              <a:t>Objective of </a:t>
            </a:r>
            <a:r>
              <a:rPr lang="en-US" sz="2400" b="1" dirty="0" err="1" smtClean="0"/>
              <a:t>Reconfigurability</a:t>
            </a:r>
            <a:r>
              <a:rPr lang="en-US" sz="2400" b="1" dirty="0" smtClean="0"/>
              <a:t> Dynamics Analysis</a:t>
            </a:r>
            <a:endParaRPr lang="en-US" sz="2400" dirty="0">
              <a:latin typeface="Arial" pitchFamily="34" charset="0"/>
              <a:cs typeface="Arial" pitchFamily="34" charset="0"/>
            </a:endParaRPr>
          </a:p>
        </p:txBody>
      </p:sp>
      <p:sp>
        <p:nvSpPr>
          <p:cNvPr id="70" name="TextBox 69"/>
          <p:cNvSpPr txBox="1"/>
          <p:nvPr/>
        </p:nvSpPr>
        <p:spPr>
          <a:xfrm>
            <a:off x="655125" y="3626925"/>
            <a:ext cx="7848600" cy="1815882"/>
          </a:xfrm>
          <a:prstGeom prst="rect">
            <a:avLst/>
          </a:prstGeom>
          <a:noFill/>
        </p:spPr>
        <p:txBody>
          <a:bodyPr wrap="square" rtlCol="0">
            <a:spAutoFit/>
          </a:bodyPr>
          <a:lstStyle/>
          <a:p>
            <a:pPr marL="344488" indent="-344488" algn="just">
              <a:buFont typeface="Wingdings" pitchFamily="2" charset="2"/>
              <a:buChar char="§"/>
            </a:pPr>
            <a:r>
              <a:rPr lang="en-US" dirty="0" smtClean="0">
                <a:latin typeface="Arial" pitchFamily="34" charset="0"/>
                <a:cs typeface="Arial" pitchFamily="34" charset="0"/>
              </a:rPr>
              <a:t>Reconfiguration implies technical and behavioral adaptation inside the resources provider, besides the organizational aspect of preparing the </a:t>
            </a:r>
            <a:r>
              <a:rPr lang="en-US" dirty="0" smtClean="0">
                <a:latin typeface="Arial" pitchFamily="34" charset="0"/>
                <a:cs typeface="Arial" pitchFamily="34" charset="0"/>
              </a:rPr>
              <a:t>integration.</a:t>
            </a:r>
          </a:p>
          <a:p>
            <a:pPr marL="344488" indent="-344488" algn="just">
              <a:buFont typeface="Wingdings" pitchFamily="2" charset="2"/>
              <a:buChar char="§"/>
            </a:pPr>
            <a:r>
              <a:rPr lang="en-US" dirty="0" smtClean="0">
                <a:latin typeface="Arial" pitchFamily="34" charset="0"/>
                <a:cs typeface="Arial" pitchFamily="34" charset="0"/>
              </a:rPr>
              <a:t>Reconfiguration </a:t>
            </a:r>
            <a:r>
              <a:rPr lang="en-US" dirty="0" smtClean="0">
                <a:latin typeface="Arial" pitchFamily="34" charset="0"/>
                <a:cs typeface="Arial" pitchFamily="34" charset="0"/>
              </a:rPr>
              <a:t>cannot happen instantaneously after the resources selection and formalization of the integration in the A/VE. Besides the time-intensive operations of search, negotiation, selection and </a:t>
            </a:r>
            <a:r>
              <a:rPr lang="en-US" dirty="0" err="1" smtClean="0">
                <a:latin typeface="Arial" pitchFamily="34" charset="0"/>
                <a:cs typeface="Arial" pitchFamily="34" charset="0"/>
              </a:rPr>
              <a:t>contractualisation</a:t>
            </a:r>
            <a:r>
              <a:rPr lang="en-US" dirty="0" smtClean="0">
                <a:latin typeface="Arial" pitchFamily="34" charset="0"/>
                <a:cs typeface="Arial" pitchFamily="34" charset="0"/>
              </a:rPr>
              <a:t>, integration procedures need to be set, human resources need to be adapted to the new environment, machines need set up, etc., and this would require extra time.</a:t>
            </a:r>
            <a:endParaRPr lang="en-US"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66563" name="Picture 3"/>
          <p:cNvPicPr>
            <a:picLocks noChangeAspect="1" noChangeArrowheads="1"/>
          </p:cNvPicPr>
          <p:nvPr/>
        </p:nvPicPr>
        <p:blipFill>
          <a:blip r:embed="rId2"/>
          <a:srcRect/>
          <a:stretch>
            <a:fillRect/>
          </a:stretch>
        </p:blipFill>
        <p:spPr bwMode="auto">
          <a:xfrm>
            <a:off x="1985150" y="3490350"/>
            <a:ext cx="4550228" cy="2514600"/>
          </a:xfrm>
          <a:prstGeom prst="rect">
            <a:avLst/>
          </a:prstGeom>
          <a:noFill/>
          <a:ln w="9525">
            <a:noFill/>
            <a:miter lim="800000"/>
            <a:headEnd/>
            <a:tailEnd/>
          </a:ln>
          <a:effectLst/>
        </p:spPr>
      </p:pic>
      <p:sp>
        <p:nvSpPr>
          <p:cNvPr id="70" name="TextBox 69"/>
          <p:cNvSpPr txBox="1"/>
          <p:nvPr/>
        </p:nvSpPr>
        <p:spPr>
          <a:xfrm>
            <a:off x="762000" y="1143000"/>
            <a:ext cx="7772400" cy="2062103"/>
          </a:xfrm>
          <a:prstGeom prst="rect">
            <a:avLst/>
          </a:prstGeom>
          <a:noFill/>
        </p:spPr>
        <p:txBody>
          <a:bodyPr wrap="square" rtlCol="0">
            <a:spAutoFit/>
          </a:bodyPr>
          <a:lstStyle/>
          <a:p>
            <a:pPr algn="just"/>
            <a:r>
              <a:rPr lang="en-US" dirty="0" smtClean="0">
                <a:latin typeface="Arial" pitchFamily="34" charset="0"/>
                <a:cs typeface="Arial" pitchFamily="34" charset="0"/>
              </a:rPr>
              <a:t>The minimum required reconfiguration time is given by the line “</a:t>
            </a:r>
            <a:r>
              <a:rPr lang="en-US" dirty="0" err="1" smtClean="0">
                <a:latin typeface="Arial" pitchFamily="34" charset="0"/>
                <a:cs typeface="Arial" pitchFamily="34" charset="0"/>
              </a:rPr>
              <a:t>Min.Time</a:t>
            </a:r>
            <a:r>
              <a:rPr lang="en-US" dirty="0" smtClean="0">
                <a:latin typeface="Arial" pitchFamily="34" charset="0"/>
                <a:cs typeface="Arial" pitchFamily="34" charset="0"/>
              </a:rPr>
              <a:t>” in</a:t>
            </a:r>
          </a:p>
          <a:p>
            <a:pPr algn="just"/>
            <a:r>
              <a:rPr lang="en-US" dirty="0" smtClean="0">
                <a:latin typeface="Arial" pitchFamily="34" charset="0"/>
                <a:cs typeface="Arial" pitchFamily="34" charset="0"/>
              </a:rPr>
              <a:t>Figure 6, and is inversely proportional to the product (resource) process level. One of the objectives of the Market of Resources is to allow the line of the real</a:t>
            </a:r>
          </a:p>
          <a:p>
            <a:pPr algn="just"/>
            <a:r>
              <a:rPr lang="en-US" dirty="0" err="1" smtClean="0">
                <a:latin typeface="Arial" pitchFamily="34" charset="0"/>
                <a:cs typeface="Arial" pitchFamily="34" charset="0"/>
              </a:rPr>
              <a:t>reconfigurability</a:t>
            </a:r>
            <a:r>
              <a:rPr lang="en-US" dirty="0" smtClean="0">
                <a:latin typeface="Arial" pitchFamily="34" charset="0"/>
                <a:cs typeface="Arial" pitchFamily="34" charset="0"/>
              </a:rPr>
              <a:t> dynamics (represented by “</a:t>
            </a:r>
            <a:r>
              <a:rPr lang="en-US" dirty="0" err="1" smtClean="0">
                <a:latin typeface="Arial" pitchFamily="34" charset="0"/>
                <a:cs typeface="Arial" pitchFamily="34" charset="0"/>
              </a:rPr>
              <a:t>Reconf</a:t>
            </a:r>
            <a:r>
              <a:rPr lang="en-US" dirty="0" smtClean="0">
                <a:latin typeface="Arial" pitchFamily="34" charset="0"/>
                <a:cs typeface="Arial" pitchFamily="34" charset="0"/>
              </a:rPr>
              <a:t>” line in Figure 6) to remain</a:t>
            </a:r>
          </a:p>
          <a:p>
            <a:pPr algn="just"/>
            <a:r>
              <a:rPr lang="en-US" dirty="0" smtClean="0">
                <a:latin typeface="Arial" pitchFamily="34" charset="0"/>
                <a:cs typeface="Arial" pitchFamily="34" charset="0"/>
              </a:rPr>
              <a:t>as close as possible to the line of </a:t>
            </a:r>
            <a:r>
              <a:rPr lang="en-US" dirty="0" err="1" smtClean="0">
                <a:latin typeface="Arial" pitchFamily="34" charset="0"/>
                <a:cs typeface="Arial" pitchFamily="34" charset="0"/>
              </a:rPr>
              <a:t>reconfigurability</a:t>
            </a:r>
            <a:r>
              <a:rPr lang="en-US" dirty="0" smtClean="0">
                <a:latin typeface="Arial" pitchFamily="34" charset="0"/>
                <a:cs typeface="Arial" pitchFamily="34" charset="0"/>
              </a:rPr>
              <a:t> opportunities or optimal </a:t>
            </a:r>
            <a:r>
              <a:rPr lang="en-US" dirty="0" err="1" smtClean="0">
                <a:latin typeface="Arial" pitchFamily="34" charset="0"/>
                <a:cs typeface="Arial" pitchFamily="34" charset="0"/>
              </a:rPr>
              <a:t>reconfigurability</a:t>
            </a:r>
            <a:r>
              <a:rPr lang="en-US" dirty="0" smtClean="0">
                <a:latin typeface="Arial" pitchFamily="34" charset="0"/>
                <a:cs typeface="Arial" pitchFamily="34" charset="0"/>
              </a:rPr>
              <a:t> (represented by “</a:t>
            </a:r>
            <a:r>
              <a:rPr lang="en-US" dirty="0" err="1" smtClean="0">
                <a:latin typeface="Arial" pitchFamily="34" charset="0"/>
                <a:cs typeface="Arial" pitchFamily="34" charset="0"/>
              </a:rPr>
              <a:t>Rec.Op</a:t>
            </a:r>
            <a:r>
              <a:rPr lang="en-US" dirty="0" smtClean="0">
                <a:latin typeface="Arial" pitchFamily="34" charset="0"/>
                <a:cs typeface="Arial" pitchFamily="34" charset="0"/>
              </a:rPr>
              <a:t>.” line), which means, to assure that the required time to perform the reconfiguration (represented by “</a:t>
            </a:r>
            <a:r>
              <a:rPr lang="en-US" dirty="0" err="1" smtClean="0">
                <a:latin typeface="Arial" pitchFamily="34" charset="0"/>
                <a:cs typeface="Arial" pitchFamily="34" charset="0"/>
              </a:rPr>
              <a:t>Rec.Time</a:t>
            </a:r>
            <a:r>
              <a:rPr lang="en-US" dirty="0" smtClean="0">
                <a:latin typeface="Arial" pitchFamily="34" charset="0"/>
                <a:cs typeface="Arial" pitchFamily="34" charset="0"/>
              </a:rPr>
              <a:t>” line) can decrease until its minimum (“</a:t>
            </a:r>
            <a:r>
              <a:rPr lang="en-US" dirty="0" err="1" smtClean="0">
                <a:latin typeface="Arial" pitchFamily="34" charset="0"/>
                <a:cs typeface="Arial" pitchFamily="34" charset="0"/>
              </a:rPr>
              <a:t>Min.Time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914400" y="1066800"/>
            <a:ext cx="7086600" cy="1077218"/>
          </a:xfrm>
          <a:prstGeom prst="rect">
            <a:avLst/>
          </a:prstGeom>
          <a:noFill/>
        </p:spPr>
        <p:txBody>
          <a:bodyPr wrap="square" rtlCol="0">
            <a:spAutoFit/>
          </a:bodyPr>
          <a:lstStyle/>
          <a:p>
            <a:pPr algn="just"/>
            <a:r>
              <a:rPr lang="en-US" dirty="0" smtClean="0">
                <a:latin typeface="Arial" pitchFamily="34" charset="0"/>
                <a:cs typeface="Arial" pitchFamily="34" charset="0"/>
              </a:rPr>
              <a:t>We are imagining that both the differential between: (1) ideal and real </a:t>
            </a:r>
            <a:r>
              <a:rPr lang="en-US" dirty="0" err="1" smtClean="0">
                <a:latin typeface="Arial" pitchFamily="34" charset="0"/>
                <a:cs typeface="Arial" pitchFamily="34" charset="0"/>
              </a:rPr>
              <a:t>reconfigurability</a:t>
            </a:r>
            <a:r>
              <a:rPr lang="en-US" dirty="0" smtClean="0">
                <a:latin typeface="Arial" pitchFamily="34" charset="0"/>
                <a:cs typeface="Arial" pitchFamily="34" charset="0"/>
              </a:rPr>
              <a:t> dynamics in function of the product process level, and (2) ideal and real reconfiguration time in function of the product process level, to have a behavior similar to the representation of Figure 7</a:t>
            </a:r>
            <a:r>
              <a:rPr lang="en-US" dirty="0" smtClean="0">
                <a:latin typeface="Arial" pitchFamily="34" charset="0"/>
                <a:cs typeface="Arial" pitchFamily="34" charset="0"/>
              </a:rPr>
              <a:t>.</a:t>
            </a:r>
            <a:endParaRPr lang="en-US" dirty="0" smtClean="0">
              <a:latin typeface="Arial" pitchFamily="34" charset="0"/>
              <a:cs typeface="Arial" pitchFamily="34" charset="0"/>
            </a:endParaRPr>
          </a:p>
        </p:txBody>
      </p:sp>
      <p:pic>
        <p:nvPicPr>
          <p:cNvPr id="67588" name="Picture 4"/>
          <p:cNvPicPr>
            <a:picLocks noChangeAspect="1" noChangeArrowheads="1"/>
          </p:cNvPicPr>
          <p:nvPr/>
        </p:nvPicPr>
        <p:blipFill>
          <a:blip r:embed="rId2"/>
          <a:srcRect/>
          <a:stretch>
            <a:fillRect/>
          </a:stretch>
        </p:blipFill>
        <p:spPr bwMode="auto">
          <a:xfrm>
            <a:off x="2776538" y="2243763"/>
            <a:ext cx="3833345" cy="202343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1" name="Rectangle 3"/>
          <p:cNvSpPr txBox="1">
            <a:spLocks noChangeArrowheads="1"/>
          </p:cNvSpPr>
          <p:nvPr/>
        </p:nvSpPr>
        <p:spPr>
          <a:xfrm>
            <a:off x="1301350" y="2129048"/>
            <a:ext cx="6800418" cy="885015"/>
          </a:xfrm>
          <a:prstGeom prst="rect">
            <a:avLst/>
          </a:prstGeom>
        </p:spPr>
        <p:txBody>
          <a:bodyPr lIns="82945" tIns="41473" rIns="82945" bIns="41473"/>
          <a:lstStyle/>
          <a:p>
            <a:pPr marL="311045" indent="-311045" algn="ctr">
              <a:spcBef>
                <a:spcPct val="20000"/>
              </a:spcBef>
              <a:defRPr/>
            </a:pPr>
            <a:r>
              <a:rPr lang="en-US" sz="4400" b="1" dirty="0" smtClean="0">
                <a:solidFill>
                  <a:schemeClr val="tx2"/>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object 3"/>
          <p:cNvSpPr txBox="1"/>
          <p:nvPr/>
        </p:nvSpPr>
        <p:spPr>
          <a:xfrm>
            <a:off x="838200" y="1600200"/>
            <a:ext cx="7807590" cy="2086032"/>
          </a:xfrm>
          <a:prstGeom prst="rect">
            <a:avLst/>
          </a:prstGeom>
        </p:spPr>
        <p:txBody>
          <a:bodyPr wrap="square" lIns="0" tIns="0" rIns="0" bIns="0" rtlCol="0">
            <a:noAutofit/>
          </a:bodyPr>
          <a:lstStyle/>
          <a:p>
            <a:pPr marL="231775" lvl="0" indent="-231775">
              <a:buFont typeface="Arial" pitchFamily="34" charset="0"/>
              <a:buChar char="•"/>
            </a:pPr>
            <a:r>
              <a:rPr lang="en-US" sz="1800" dirty="0" err="1" smtClean="0"/>
              <a:t>Mehandjiev</a:t>
            </a:r>
            <a:r>
              <a:rPr lang="en-US" sz="1800" dirty="0" smtClean="0"/>
              <a:t> N, </a:t>
            </a:r>
            <a:r>
              <a:rPr lang="en-US" sz="1800" dirty="0" err="1" smtClean="0"/>
              <a:t>Grefen</a:t>
            </a:r>
            <a:r>
              <a:rPr lang="en-US" sz="1800" dirty="0" smtClean="0"/>
              <a:t> P.(</a:t>
            </a:r>
            <a:r>
              <a:rPr lang="en-US" sz="1800" dirty="0" err="1" smtClean="0"/>
              <a:t>Eds</a:t>
            </a:r>
            <a:r>
              <a:rPr lang="en-US" sz="1800" dirty="0" smtClean="0"/>
              <a:t>), “Dynamic </a:t>
            </a:r>
            <a:r>
              <a:rPr lang="en-US" sz="1800" dirty="0" err="1" smtClean="0"/>
              <a:t>Busisness</a:t>
            </a:r>
            <a:r>
              <a:rPr lang="en-US" sz="1800" dirty="0" smtClean="0"/>
              <a:t> Process Formation for Instant Virtual Enterprises” </a:t>
            </a:r>
            <a:r>
              <a:rPr lang="en-US" sz="1800" dirty="0" err="1" smtClean="0"/>
              <a:t>Springer,Verlag</a:t>
            </a:r>
            <a:r>
              <a:rPr lang="en-US" sz="1800" dirty="0" smtClean="0"/>
              <a:t>-Limited London, 2010.</a:t>
            </a:r>
          </a:p>
          <a:p>
            <a:pPr marL="231775" lvl="0" indent="-231775">
              <a:buFont typeface="Arial" pitchFamily="34" charset="0"/>
              <a:buChar char="•"/>
            </a:pPr>
            <a:r>
              <a:rPr lang="en-US" sz="1800" dirty="0" smtClean="0"/>
              <a:t>Wolf C., Halter </a:t>
            </a:r>
            <a:r>
              <a:rPr lang="en-US" sz="1800" dirty="0" err="1" smtClean="0"/>
              <a:t>E.M,”Virtualization</a:t>
            </a:r>
            <a:r>
              <a:rPr lang="en-US" sz="1800" dirty="0" smtClean="0"/>
              <a:t> from the Desktop to The </a:t>
            </a:r>
            <a:r>
              <a:rPr lang="en-US" sz="1800" dirty="0" err="1" smtClean="0"/>
              <a:t>Eterprises</a:t>
            </a:r>
            <a:r>
              <a:rPr lang="en-US" sz="1800" dirty="0" smtClean="0"/>
              <a:t>”, </a:t>
            </a:r>
            <a:r>
              <a:rPr lang="en-US" sz="1800" dirty="0" err="1" smtClean="0"/>
              <a:t>Springer,Verlag</a:t>
            </a:r>
            <a:r>
              <a:rPr lang="en-US" sz="1800" dirty="0" smtClean="0"/>
              <a:t>-Limited London, 2005.</a:t>
            </a:r>
          </a:p>
          <a:p>
            <a:pPr marL="231775" lvl="0" indent="-231775">
              <a:buFont typeface="Arial" pitchFamily="34" charset="0"/>
              <a:buChar char="•"/>
            </a:pPr>
            <a:r>
              <a:rPr lang="en-US" sz="1800" dirty="0" err="1" smtClean="0"/>
              <a:t>CunhaCruz</a:t>
            </a:r>
            <a:r>
              <a:rPr lang="en-US" sz="1800" dirty="0" smtClean="0"/>
              <a:t> M.M, </a:t>
            </a:r>
            <a:r>
              <a:rPr lang="en-US" sz="1800" dirty="0" err="1" smtClean="0"/>
              <a:t>Putnik</a:t>
            </a:r>
            <a:r>
              <a:rPr lang="en-US" sz="1800" dirty="0" smtClean="0"/>
              <a:t> G.D,” Agile Virtual Enterprise”, Idea Group Inc., 2006.</a:t>
            </a:r>
          </a:p>
          <a:p>
            <a:pPr marL="231775" lvl="0" indent="-231775">
              <a:buFont typeface="Arial" pitchFamily="34" charset="0"/>
              <a:buChar char="•"/>
            </a:pPr>
            <a:r>
              <a:rPr lang="en-US" sz="1800" dirty="0" err="1" smtClean="0"/>
              <a:t>Protogeros</a:t>
            </a:r>
            <a:r>
              <a:rPr lang="en-US" sz="1800" dirty="0" smtClean="0"/>
              <a:t> </a:t>
            </a:r>
            <a:r>
              <a:rPr lang="en-US" sz="1800" dirty="0" err="1" smtClean="0"/>
              <a:t>N.,”Agent</a:t>
            </a:r>
            <a:r>
              <a:rPr lang="en-US" sz="1800" dirty="0" smtClean="0"/>
              <a:t> and Web Service Technologies in Virtual Enterprises”, IGI Global 2008.</a:t>
            </a:r>
            <a:r>
              <a:rPr lang="en-US" sz="1800" dirty="0" smtClean="0">
                <a:latin typeface="Arial" pitchFamily="34" charset="0"/>
                <a:cs typeface="Arial" pitchFamily="34" charset="0"/>
              </a:rPr>
              <a:t> </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838200" y="3324392"/>
            <a:ext cx="7620000" cy="1077218"/>
          </a:xfrm>
          <a:prstGeom prst="rect">
            <a:avLst/>
          </a:prstGeom>
          <a:noFill/>
        </p:spPr>
        <p:txBody>
          <a:bodyPr wrap="square" rtlCol="0">
            <a:spAutoFit/>
          </a:bodyPr>
          <a:lstStyle/>
          <a:p>
            <a:r>
              <a:rPr lang="en-US" sz="3200" b="1" dirty="0" smtClean="0">
                <a:solidFill>
                  <a:schemeClr val="accent1"/>
                </a:solidFill>
                <a:latin typeface="Arial" pitchFamily="34" charset="0"/>
                <a:cs typeface="Arial" pitchFamily="34" charset="0"/>
              </a:rPr>
              <a:t>The Cost-and-Effort Analysis</a:t>
            </a:r>
          </a:p>
          <a:p>
            <a:endParaRPr lang="en-US" sz="3200" dirty="0" smtClean="0">
              <a:solidFill>
                <a:schemeClr val="accent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676400"/>
            <a:ext cx="7848600" cy="2031325"/>
          </a:xfrm>
          <a:prstGeom prst="rect">
            <a:avLst/>
          </a:prstGeom>
          <a:noFill/>
        </p:spPr>
        <p:txBody>
          <a:bodyPr wrap="square" rtlCol="0">
            <a:spAutoFit/>
          </a:bodyPr>
          <a:lstStyle/>
          <a:p>
            <a:pPr algn="just"/>
            <a:r>
              <a:rPr lang="en-US" sz="1800" dirty="0" smtClean="0"/>
              <a:t>This section explains the cost-and-effort analysis, based on the two </a:t>
            </a:r>
            <a:r>
              <a:rPr lang="en-US" sz="1800" dirty="0" smtClean="0"/>
              <a:t>cost-and-effort models </a:t>
            </a:r>
            <a:r>
              <a:rPr lang="en-US" sz="1800" dirty="0" smtClean="0"/>
              <a:t>previously developed and presents a situation (a case) of a </a:t>
            </a:r>
            <a:r>
              <a:rPr lang="en-US" sz="1800" dirty="0" smtClean="0"/>
              <a:t>project to create </a:t>
            </a:r>
            <a:r>
              <a:rPr lang="en-US" sz="1800" dirty="0" smtClean="0"/>
              <a:t>an A/VE, which is used to apply the cost-and-effort models. </a:t>
            </a:r>
            <a:r>
              <a:rPr lang="en-US" sz="1800" dirty="0" smtClean="0"/>
              <a:t>This situation or </a:t>
            </a:r>
            <a:r>
              <a:rPr lang="en-US" sz="1800" dirty="0" smtClean="0"/>
              <a:t>case is used: (1) to identify some of the time constants to use in </a:t>
            </a:r>
            <a:r>
              <a:rPr lang="en-US" sz="1800" dirty="0" smtClean="0"/>
              <a:t>the cost-and-effort model </a:t>
            </a:r>
            <a:r>
              <a:rPr lang="en-US" sz="1800" dirty="0" smtClean="0"/>
              <a:t>of the Market of Resources, based on the </a:t>
            </a:r>
            <a:r>
              <a:rPr lang="en-US" sz="1800" dirty="0" smtClean="0"/>
              <a:t>prototype already presented</a:t>
            </a:r>
            <a:r>
              <a:rPr lang="en-US" sz="1800" dirty="0" smtClean="0"/>
              <a:t>, and (2) to identify some of the time constants to use in </a:t>
            </a:r>
            <a:r>
              <a:rPr lang="en-US" sz="1800" dirty="0" smtClean="0"/>
              <a:t>the cost-and-effort model </a:t>
            </a:r>
            <a:r>
              <a:rPr lang="en-US" sz="1800" dirty="0" smtClean="0"/>
              <a:t>of the Internet-based traditional tools.</a:t>
            </a:r>
            <a:endParaRPr lang="en-US" sz="1800" b="1"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2032114"/>
            <a:ext cx="7848600" cy="1323439"/>
          </a:xfrm>
          <a:prstGeom prst="rect">
            <a:avLst/>
          </a:prstGeom>
          <a:noFill/>
        </p:spPr>
        <p:txBody>
          <a:bodyPr wrap="square" rtlCol="0">
            <a:spAutoFit/>
          </a:bodyPr>
          <a:lstStyle/>
          <a:p>
            <a:pPr marL="344488" indent="-344488" algn="just">
              <a:buFont typeface="Wingdings" pitchFamily="2" charset="2"/>
              <a:buChar char="q"/>
            </a:pPr>
            <a:r>
              <a:rPr lang="en-US" dirty="0" smtClean="0">
                <a:latin typeface="Arial" pitchFamily="34" charset="0"/>
                <a:cs typeface="Arial" pitchFamily="34" charset="0"/>
              </a:rPr>
              <a:t>In Table 1  we compare the main activities and sub-activities associated with search and selection of basic/complex resources, conducing to search and contracting costs, under both </a:t>
            </a:r>
            <a:r>
              <a:rPr lang="en-US" dirty="0" smtClean="0">
                <a:latin typeface="Arial" pitchFamily="34" charset="0"/>
                <a:cs typeface="Arial" pitchFamily="34" charset="0"/>
              </a:rPr>
              <a:t>methods.</a:t>
            </a:r>
          </a:p>
          <a:p>
            <a:pPr marL="344488" indent="-344488" algn="just">
              <a:buFont typeface="Wingdings" pitchFamily="2" charset="2"/>
              <a:buChar char="q"/>
            </a:pPr>
            <a:r>
              <a:rPr lang="en-US" dirty="0" smtClean="0">
                <a:latin typeface="Arial" pitchFamily="34" charset="0"/>
                <a:cs typeface="Arial" pitchFamily="34" charset="0"/>
              </a:rPr>
              <a:t>Search </a:t>
            </a:r>
            <a:r>
              <a:rPr lang="en-US" dirty="0" smtClean="0">
                <a:latin typeface="Arial" pitchFamily="34" charset="0"/>
                <a:cs typeface="Arial" pitchFamily="34" charset="0"/>
              </a:rPr>
              <a:t>costs correspond to the first two activities (A/VE Request and Resources Search and Selection) and contracting costs to the third (A/VE Integration)</a:t>
            </a:r>
            <a:endParaRPr lang="en-US" dirty="0">
              <a:latin typeface="Arial" pitchFamily="34" charset="0"/>
              <a:cs typeface="Arial" pitchFamily="34" charset="0"/>
            </a:endParaRPr>
          </a:p>
        </p:txBody>
      </p:sp>
      <p:sp>
        <p:nvSpPr>
          <p:cNvPr id="70" name="TextBox 69"/>
          <p:cNvSpPr txBox="1"/>
          <p:nvPr/>
        </p:nvSpPr>
        <p:spPr>
          <a:xfrm>
            <a:off x="666464" y="916672"/>
            <a:ext cx="7791736" cy="461665"/>
          </a:xfrm>
          <a:prstGeom prst="rect">
            <a:avLst/>
          </a:prstGeom>
          <a:noFill/>
        </p:spPr>
        <p:txBody>
          <a:bodyPr wrap="square" rtlCol="0">
            <a:spAutoFit/>
          </a:bodyPr>
          <a:lstStyle/>
          <a:p>
            <a:r>
              <a:rPr lang="en-US" sz="2400" b="1" dirty="0" smtClean="0">
                <a:latin typeface="Arial" pitchFamily="34" charset="0"/>
                <a:cs typeface="Arial" pitchFamily="34" charset="0"/>
              </a:rPr>
              <a:t>Main Activities in Agile/Virtual Enterprise Integration</a:t>
            </a:r>
            <a:endParaRPr lang="en-US" sz="2400" b="1" i="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13313" name="Picture 1"/>
          <p:cNvPicPr>
            <a:picLocks noChangeAspect="1" noChangeArrowheads="1"/>
          </p:cNvPicPr>
          <p:nvPr/>
        </p:nvPicPr>
        <p:blipFill>
          <a:blip r:embed="rId2"/>
          <a:srcRect/>
          <a:stretch>
            <a:fillRect/>
          </a:stretch>
        </p:blipFill>
        <p:spPr bwMode="auto">
          <a:xfrm>
            <a:off x="295925" y="914400"/>
            <a:ext cx="4343400" cy="5270774"/>
          </a:xfrm>
          <a:prstGeom prst="rect">
            <a:avLst/>
          </a:prstGeom>
          <a:noFill/>
          <a:ln w="9525">
            <a:noFill/>
            <a:miter lim="800000"/>
            <a:headEnd/>
            <a:tailEnd/>
          </a:ln>
          <a:effectLst/>
        </p:spPr>
      </p:pic>
      <p:pic>
        <p:nvPicPr>
          <p:cNvPr id="13314" name="Picture 2"/>
          <p:cNvPicPr>
            <a:picLocks noChangeAspect="1" noChangeArrowheads="1"/>
          </p:cNvPicPr>
          <p:nvPr/>
        </p:nvPicPr>
        <p:blipFill>
          <a:blip r:embed="rId3"/>
          <a:srcRect/>
          <a:stretch>
            <a:fillRect/>
          </a:stretch>
        </p:blipFill>
        <p:spPr bwMode="auto">
          <a:xfrm>
            <a:off x="4724400" y="1801075"/>
            <a:ext cx="4249615" cy="3810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24000"/>
            <a:ext cx="7848600" cy="830997"/>
          </a:xfrm>
          <a:prstGeom prst="rect">
            <a:avLst/>
          </a:prstGeom>
          <a:noFill/>
        </p:spPr>
        <p:txBody>
          <a:bodyPr wrap="square" rtlCol="0">
            <a:spAutoFit/>
          </a:bodyPr>
          <a:lstStyle/>
          <a:p>
            <a:pPr marL="344488" indent="-344488" algn="just">
              <a:buFont typeface="Wingdings" pitchFamily="2" charset="2"/>
              <a:buChar char="q"/>
            </a:pPr>
            <a:r>
              <a:rPr lang="en-US" dirty="0" smtClean="0">
                <a:latin typeface="Arial" pitchFamily="34" charset="0"/>
                <a:cs typeface="Arial" pitchFamily="34" charset="0"/>
              </a:rPr>
              <a:t>A cost driver is a transaction that determines the amount of work and consequently the cost of an </a:t>
            </a:r>
            <a:r>
              <a:rPr lang="en-US" dirty="0" smtClean="0">
                <a:latin typeface="Arial" pitchFamily="34" charset="0"/>
                <a:cs typeface="Arial" pitchFamily="34" charset="0"/>
              </a:rPr>
              <a:t>activity.</a:t>
            </a:r>
          </a:p>
          <a:p>
            <a:pPr marL="344488" indent="-344488" algn="just">
              <a:buFont typeface="Wingdings" pitchFamily="2" charset="2"/>
              <a:buChar char="q"/>
            </a:pPr>
            <a:r>
              <a:rPr lang="en-US" dirty="0" smtClean="0">
                <a:latin typeface="Arial" pitchFamily="34" charset="0"/>
                <a:cs typeface="Arial" pitchFamily="34" charset="0"/>
              </a:rPr>
              <a:t>When </a:t>
            </a:r>
            <a:r>
              <a:rPr lang="en-US" dirty="0" smtClean="0">
                <a:latin typeface="Arial" pitchFamily="34" charset="0"/>
                <a:cs typeface="Arial" pitchFamily="34" charset="0"/>
              </a:rPr>
              <a:t>calculating the cost of an activity, several cost drivers can be used.</a:t>
            </a:r>
            <a:endParaRPr lang="en-US" dirty="0">
              <a:latin typeface="Arial" pitchFamily="34" charset="0"/>
              <a:cs typeface="Arial" pitchFamily="34" charset="0"/>
            </a:endParaRPr>
          </a:p>
        </p:txBody>
      </p:sp>
      <p:sp>
        <p:nvSpPr>
          <p:cNvPr id="72" name="TextBox 71"/>
          <p:cNvSpPr txBox="1"/>
          <p:nvPr/>
        </p:nvSpPr>
        <p:spPr>
          <a:xfrm>
            <a:off x="666464" y="916672"/>
            <a:ext cx="3124200" cy="461665"/>
          </a:xfrm>
          <a:prstGeom prst="rect">
            <a:avLst/>
          </a:prstGeom>
          <a:noFill/>
        </p:spPr>
        <p:txBody>
          <a:bodyPr wrap="square" rtlCol="0">
            <a:spAutoFit/>
          </a:bodyPr>
          <a:lstStyle/>
          <a:p>
            <a:r>
              <a:rPr lang="en-US" sz="2400" b="1" dirty="0" smtClean="0">
                <a:latin typeface="Arial" pitchFamily="34" charset="0"/>
                <a:cs typeface="Arial" pitchFamily="34" charset="0"/>
              </a:rPr>
              <a:t>Cost Drivers</a:t>
            </a:r>
            <a:endParaRPr lang="en-US" sz="2400" b="1" i="1" dirty="0">
              <a:latin typeface="Arial" pitchFamily="34" charset="0"/>
              <a:cs typeface="Arial" pitchFamily="34" charset="0"/>
            </a:endParaRPr>
          </a:p>
        </p:txBody>
      </p:sp>
      <p:pic>
        <p:nvPicPr>
          <p:cNvPr id="12290" name="Picture 2"/>
          <p:cNvPicPr>
            <a:picLocks noChangeAspect="1" noChangeArrowheads="1"/>
          </p:cNvPicPr>
          <p:nvPr/>
        </p:nvPicPr>
        <p:blipFill>
          <a:blip r:embed="rId2"/>
          <a:srcRect/>
          <a:stretch>
            <a:fillRect/>
          </a:stretch>
        </p:blipFill>
        <p:spPr bwMode="auto">
          <a:xfrm>
            <a:off x="1981200" y="2743200"/>
            <a:ext cx="5028299" cy="2590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143000"/>
            <a:ext cx="7848600" cy="830997"/>
          </a:xfrm>
          <a:prstGeom prst="rect">
            <a:avLst/>
          </a:prstGeom>
          <a:noFill/>
        </p:spPr>
        <p:txBody>
          <a:bodyPr wrap="square" rtlCol="0">
            <a:spAutoFit/>
          </a:bodyPr>
          <a:lstStyle/>
          <a:p>
            <a:pPr algn="just"/>
            <a:r>
              <a:rPr lang="en-US" dirty="0" smtClean="0">
                <a:latin typeface="Arial" pitchFamily="34" charset="0"/>
                <a:cs typeface="Arial" pitchFamily="34" charset="0"/>
              </a:rPr>
              <a:t>To simplify, it is considered that the A/VE complexity (which is a not a quantifiable cost driver) corresponds to the number of required resources </a:t>
            </a:r>
            <a:r>
              <a:rPr lang="en-US" dirty="0" smtClean="0">
                <a:latin typeface="Arial" pitchFamily="34" charset="0"/>
                <a:cs typeface="Arial" pitchFamily="34" charset="0"/>
              </a:rPr>
              <a:t>for </a:t>
            </a:r>
            <a:r>
              <a:rPr lang="en-US" dirty="0" smtClean="0">
                <a:latin typeface="Arial" pitchFamily="34" charset="0"/>
                <a:cs typeface="Arial" pitchFamily="34" charset="0"/>
              </a:rPr>
              <a:t>integration (</a:t>
            </a:r>
            <a:r>
              <a:rPr lang="en-US" i="1" dirty="0" smtClean="0">
                <a:latin typeface="Arial" pitchFamily="34" charset="0"/>
                <a:cs typeface="Arial" pitchFamily="34" charset="0"/>
              </a:rPr>
              <a:t>K</a:t>
            </a:r>
            <a:r>
              <a:rPr lang="en-US" dirty="0" smtClean="0">
                <a:latin typeface="Arial" pitchFamily="34" charset="0"/>
                <a:cs typeface="Arial" pitchFamily="34" charset="0"/>
              </a:rPr>
              <a:t>), and also that this number is small, to avoid the introduction of a complexity factor.</a:t>
            </a:r>
            <a:endParaRPr lang="en-US" dirty="0">
              <a:latin typeface="Arial" pitchFamily="34" charset="0"/>
              <a:cs typeface="Arial" pitchFamily="34" charset="0"/>
            </a:endParaRPr>
          </a:p>
        </p:txBody>
      </p:sp>
      <p:sp>
        <p:nvSpPr>
          <p:cNvPr id="70" name="TextBox 69"/>
          <p:cNvSpPr txBox="1"/>
          <p:nvPr/>
        </p:nvSpPr>
        <p:spPr>
          <a:xfrm>
            <a:off x="678875" y="2172200"/>
            <a:ext cx="7772400" cy="3293209"/>
          </a:xfrm>
          <a:prstGeom prst="rect">
            <a:avLst/>
          </a:prstGeom>
          <a:noFill/>
        </p:spPr>
        <p:txBody>
          <a:bodyPr wrap="square" rtlCol="0">
            <a:spAutoFit/>
          </a:bodyPr>
          <a:lstStyle/>
          <a:p>
            <a:pPr algn="just"/>
            <a:r>
              <a:rPr lang="en-US" dirty="0" smtClean="0">
                <a:latin typeface="Arial" pitchFamily="34" charset="0"/>
                <a:cs typeface="Arial" pitchFamily="34" charset="0"/>
              </a:rPr>
              <a:t>Cost drivers impact differently the A/VE integration performance. The main variables to be considered in the model </a:t>
            </a:r>
            <a:r>
              <a:rPr lang="en-US" dirty="0" smtClean="0">
                <a:latin typeface="Arial" pitchFamily="34" charset="0"/>
                <a:cs typeface="Arial" pitchFamily="34" charset="0"/>
              </a:rPr>
              <a:t>are:</a:t>
            </a:r>
          </a:p>
          <a:p>
            <a:pPr marL="344488" indent="-344488" algn="just">
              <a:buFont typeface="Wingdings" pitchFamily="2" charset="2"/>
              <a:buChar char="§"/>
            </a:pPr>
            <a:r>
              <a:rPr lang="en-US" dirty="0" smtClean="0">
                <a:latin typeface="Arial" pitchFamily="34" charset="0"/>
                <a:cs typeface="Arial" pitchFamily="34" charset="0"/>
              </a:rPr>
              <a:t>Product </a:t>
            </a:r>
            <a:r>
              <a:rPr lang="en-US" dirty="0" smtClean="0">
                <a:latin typeface="Arial" pitchFamily="34" charset="0"/>
                <a:cs typeface="Arial" pitchFamily="34" charset="0"/>
              </a:rPr>
              <a:t>complexity (and consequently project complexity), corresponding to the number of required resources for integration (</a:t>
            </a:r>
            <a:r>
              <a:rPr lang="en-US" i="1" dirty="0" smtClean="0">
                <a:latin typeface="Arial" pitchFamily="34" charset="0"/>
                <a:cs typeface="Arial" pitchFamily="34" charset="0"/>
              </a:rPr>
              <a:t>K</a:t>
            </a:r>
            <a:r>
              <a:rPr lang="en-US" dirty="0" smtClean="0">
                <a:latin typeface="Arial" pitchFamily="34" charset="0"/>
                <a:cs typeface="Arial" pitchFamily="34" charset="0"/>
              </a:rPr>
              <a:t>).</a:t>
            </a:r>
          </a:p>
          <a:p>
            <a:pPr marL="344488" indent="-344488" algn="just">
              <a:buFont typeface="Wingdings" pitchFamily="2" charset="2"/>
              <a:buChar char="§"/>
            </a:pPr>
            <a:r>
              <a:rPr lang="en-US" dirty="0" smtClean="0">
                <a:latin typeface="Arial" pitchFamily="34" charset="0"/>
                <a:cs typeface="Arial" pitchFamily="34" charset="0"/>
              </a:rPr>
              <a:t>The </a:t>
            </a:r>
            <a:r>
              <a:rPr lang="en-US" dirty="0" smtClean="0">
                <a:latin typeface="Arial" pitchFamily="34" charset="0"/>
                <a:cs typeface="Arial" pitchFamily="34" charset="0"/>
              </a:rPr>
              <a:t>Search Domain dimension (SD) (i.e., the number of potential resources providers where the first step of the search is to take place); to simplify, we assume that the Search Domain dimension in the Market of Resources (designated Focused Domain (FD) dimension), for the same situation, </a:t>
            </a:r>
            <a:r>
              <a:rPr lang="en-US" dirty="0" smtClean="0">
                <a:latin typeface="Arial" pitchFamily="34" charset="0"/>
                <a:cs typeface="Arial" pitchFamily="34" charset="0"/>
              </a:rPr>
              <a:t>is 20</a:t>
            </a:r>
            <a:r>
              <a:rPr lang="en-US" dirty="0" smtClean="0">
                <a:latin typeface="Arial" pitchFamily="34" charset="0"/>
                <a:cs typeface="Arial" pitchFamily="34" charset="0"/>
              </a:rPr>
              <a:t>% of Search Domain dimension using the </a:t>
            </a:r>
            <a:r>
              <a:rPr lang="en-US" dirty="0" err="1" smtClean="0">
                <a:latin typeface="Arial" pitchFamily="34" charset="0"/>
                <a:cs typeface="Arial" pitchFamily="34" charset="0"/>
              </a:rPr>
              <a:t>eTraditional</a:t>
            </a:r>
            <a:r>
              <a:rPr lang="en-US" dirty="0" smtClean="0">
                <a:latin typeface="Arial" pitchFamily="34" charset="0"/>
                <a:cs typeface="Arial" pitchFamily="34" charset="0"/>
              </a:rPr>
              <a:t> </a:t>
            </a:r>
            <a:r>
              <a:rPr lang="en-US" dirty="0" smtClean="0">
                <a:latin typeface="Arial" pitchFamily="34" charset="0"/>
                <a:cs typeface="Arial" pitchFamily="34" charset="0"/>
              </a:rPr>
              <a:t>way.</a:t>
            </a:r>
          </a:p>
          <a:p>
            <a:pPr marL="344488" indent="-344488" algn="just">
              <a:buFont typeface="Wingdings" pitchFamily="2" charset="2"/>
              <a:buChar char="§"/>
            </a:pPr>
            <a:r>
              <a:rPr lang="en-US" dirty="0" smtClean="0">
                <a:latin typeface="Arial" pitchFamily="34" charset="0"/>
                <a:cs typeface="Arial" pitchFamily="34" charset="0"/>
              </a:rPr>
              <a:t>The </a:t>
            </a:r>
            <a:r>
              <a:rPr lang="en-US" dirty="0" smtClean="0">
                <a:latin typeface="Arial" pitchFamily="34" charset="0"/>
                <a:cs typeface="Arial" pitchFamily="34" charset="0"/>
              </a:rPr>
              <a:t>dimension of subsequent domains, Visit Domain (VD), </a:t>
            </a:r>
            <a:r>
              <a:rPr lang="en-US" dirty="0" smtClean="0">
                <a:latin typeface="Arial" pitchFamily="34" charset="0"/>
                <a:cs typeface="Arial" pitchFamily="34" charset="0"/>
              </a:rPr>
              <a:t>Negotiation Domain </a:t>
            </a:r>
            <a:r>
              <a:rPr lang="en-US" dirty="0" smtClean="0">
                <a:latin typeface="Arial" pitchFamily="34" charset="0"/>
                <a:cs typeface="Arial" pitchFamily="34" charset="0"/>
              </a:rPr>
              <a:t>(ND), etc., will result from the application of a ratio to the previous.</a:t>
            </a:r>
          </a:p>
          <a:p>
            <a:pPr algn="just"/>
            <a:r>
              <a:rPr lang="en-US" dirty="0" smtClean="0">
                <a:latin typeface="Arial" pitchFamily="34" charset="0"/>
                <a:cs typeface="Arial" pitchFamily="34" charset="0"/>
              </a:rPr>
              <a:t> </a:t>
            </a:r>
          </a:p>
          <a:p>
            <a:pPr algn="just"/>
            <a:endParaRPr lang="en-US"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1633</TotalTime>
  <Words>1341</Words>
  <Application>Microsoft Office PowerPoint</Application>
  <PresentationFormat>On-screen Show (4:3)</PresentationFormat>
  <Paragraphs>50</Paragraphs>
  <Slides>24</Slides>
  <Notes>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2_Custom Design</vt:lpstr>
      <vt:lpstr>1_Custom Design</vt:lpstr>
      <vt:lpstr>Custom Design</vt:lpstr>
      <vt:lpstr>Slide 1</vt:lpstr>
      <vt:lpstr>Slide 2</vt:lpstr>
      <vt:lpstr>REFERENSI</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176</cp:revision>
  <dcterms:modified xsi:type="dcterms:W3CDTF">2018-06-24T21:33:35Z</dcterms:modified>
</cp:coreProperties>
</file>