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31"/>
  </p:notesMasterIdLst>
  <p:sldIdLst>
    <p:sldId id="342" r:id="rId4"/>
    <p:sldId id="346" r:id="rId5"/>
    <p:sldId id="349" r:id="rId6"/>
    <p:sldId id="350" r:id="rId7"/>
    <p:sldId id="351" r:id="rId8"/>
    <p:sldId id="398" r:id="rId9"/>
    <p:sldId id="399" r:id="rId10"/>
    <p:sldId id="430" r:id="rId11"/>
    <p:sldId id="431" r:id="rId12"/>
    <p:sldId id="432" r:id="rId13"/>
    <p:sldId id="435" r:id="rId14"/>
    <p:sldId id="433" r:id="rId15"/>
    <p:sldId id="434" r:id="rId16"/>
    <p:sldId id="436" r:id="rId17"/>
    <p:sldId id="438" r:id="rId18"/>
    <p:sldId id="439" r:id="rId19"/>
    <p:sldId id="440" r:id="rId20"/>
    <p:sldId id="441" r:id="rId21"/>
    <p:sldId id="442" r:id="rId22"/>
    <p:sldId id="443" r:id="rId23"/>
    <p:sldId id="446" r:id="rId24"/>
    <p:sldId id="447" r:id="rId25"/>
    <p:sldId id="444" r:id="rId26"/>
    <p:sldId id="448" r:id="rId27"/>
    <p:sldId id="449" r:id="rId28"/>
    <p:sldId id="450" r:id="rId29"/>
    <p:sldId id="326" r:id="rId30"/>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p:scale>
          <a:sx n="90" d="100"/>
          <a:sy n="90" d="100"/>
        </p:scale>
        <p:origin x="-726" y="456"/>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6/30/2018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691890"/>
            <a:ext cx="5791200" cy="1477328"/>
          </a:xfrm>
          <a:prstGeom prst="rect">
            <a:avLst/>
          </a:prstGeom>
          <a:no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MARKET OF RESOURCES:</a:t>
            </a:r>
            <a:endParaRPr lang="en-US" sz="2000" dirty="0" smtClean="0">
              <a:solidFill>
                <a:schemeClr val="bg1"/>
              </a:solidFill>
              <a:latin typeface="Arial" pitchFamily="34" charset="0"/>
              <a:cs typeface="Arial" pitchFamily="34" charset="0"/>
            </a:endParaRPr>
          </a:p>
          <a:p>
            <a:pPr algn="ctr"/>
            <a:r>
              <a:rPr lang="en-US" sz="2000" b="1" dirty="0" smtClean="0">
                <a:solidFill>
                  <a:schemeClr val="bg1"/>
                </a:solidFill>
                <a:latin typeface="Arial" pitchFamily="34" charset="0"/>
                <a:cs typeface="Arial" pitchFamily="34" charset="0"/>
              </a:rPr>
              <a:t>Exploitation </a:t>
            </a:r>
            <a:r>
              <a:rPr lang="en-US" sz="2000" b="1" dirty="0" smtClean="0">
                <a:solidFill>
                  <a:schemeClr val="bg1"/>
                </a:solidFill>
                <a:latin typeface="Arial" pitchFamily="34" charset="0"/>
                <a:cs typeface="Arial" pitchFamily="34" charset="0"/>
              </a:rPr>
              <a:t>and Future Trends</a:t>
            </a:r>
            <a:r>
              <a:rPr lang="en-US" sz="2000" b="1" dirty="0" smtClean="0">
                <a:solidFill>
                  <a:schemeClr val="bg1"/>
                </a:solidFill>
                <a:latin typeface="Arial" pitchFamily="34" charset="0"/>
                <a:cs typeface="Arial" pitchFamily="34" charset="0"/>
              </a:rPr>
              <a:t> </a:t>
            </a:r>
            <a:endParaRPr lang="en-US" sz="2000" b="1" dirty="0" smtClean="0">
              <a:solidFill>
                <a:schemeClr val="bg1"/>
              </a:solidFill>
              <a:latin typeface="Arial" pitchFamily="34" charset="0"/>
              <a:cs typeface="Arial" pitchFamily="34" charset="0"/>
            </a:endParaRPr>
          </a:p>
          <a:p>
            <a:pPr algn="ctr"/>
            <a:r>
              <a:rPr lang="en-US" sz="1800" b="1" dirty="0" smtClean="0">
                <a:solidFill>
                  <a:schemeClr val="bg1"/>
                </a:solidFill>
                <a:latin typeface="Arial" pitchFamily="34" charset="0"/>
                <a:cs typeface="Arial" pitchFamily="34" charset="0"/>
              </a:rPr>
              <a:t>PERTEMUAN </a:t>
            </a:r>
            <a:r>
              <a:rPr lang="en-US" sz="1800" b="1" dirty="0" smtClean="0">
                <a:solidFill>
                  <a:schemeClr val="bg1"/>
                </a:solidFill>
                <a:latin typeface="Arial" pitchFamily="34" charset="0"/>
                <a:cs typeface="Arial" pitchFamily="34" charset="0"/>
              </a:rPr>
              <a:t>14</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338554"/>
          </a:xfrm>
          <a:prstGeom prst="rect">
            <a:avLst/>
          </a:prstGeom>
          <a:noFill/>
        </p:spPr>
        <p:txBody>
          <a:bodyPr wrap="square" rtlCol="0">
            <a:spAutoFit/>
          </a:bodyPr>
          <a:lstStyle/>
          <a:p>
            <a:r>
              <a:rPr lang="en-US" b="1" dirty="0" smtClean="0">
                <a:latin typeface="Arial" pitchFamily="34" charset="0"/>
                <a:cs typeface="Arial" pitchFamily="34" charset="0"/>
              </a:rPr>
              <a:t>E-Business Hype Cycle</a:t>
            </a:r>
            <a:endParaRPr lang="en-US" dirty="0">
              <a:latin typeface="Arial" pitchFamily="34" charset="0"/>
              <a:cs typeface="Arial" pitchFamily="34" charset="0"/>
            </a:endParaRPr>
          </a:p>
        </p:txBody>
      </p:sp>
      <p:sp>
        <p:nvSpPr>
          <p:cNvPr id="71" name="TextBox 70"/>
          <p:cNvSpPr txBox="1"/>
          <p:nvPr/>
        </p:nvSpPr>
        <p:spPr>
          <a:xfrm>
            <a:off x="666303" y="1376907"/>
            <a:ext cx="7791898" cy="954107"/>
          </a:xfrm>
          <a:prstGeom prst="rect">
            <a:avLst/>
          </a:prstGeom>
          <a:noFill/>
        </p:spPr>
        <p:txBody>
          <a:bodyPr wrap="square" rtlCol="0">
            <a:spAutoFit/>
          </a:bodyPr>
          <a:lstStyle/>
          <a:p>
            <a:pPr algn="just"/>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Hype Cycle </a:t>
            </a:r>
            <a:r>
              <a:rPr lang="en-US" sz="1400" dirty="0" smtClean="0">
                <a:latin typeface="Arial" pitchFamily="34" charset="0"/>
                <a:cs typeface="Arial" pitchFamily="34" charset="0"/>
              </a:rPr>
              <a:t>is a method to </a:t>
            </a:r>
            <a:r>
              <a:rPr lang="en-US" sz="1400" dirty="0" err="1" smtClean="0">
                <a:latin typeface="Arial" pitchFamily="34" charset="0"/>
                <a:cs typeface="Arial" pitchFamily="34" charset="0"/>
              </a:rPr>
              <a:t>characterise</a:t>
            </a:r>
            <a:r>
              <a:rPr lang="en-US" sz="1400" dirty="0" smtClean="0">
                <a:latin typeface="Arial" pitchFamily="34" charset="0"/>
                <a:cs typeface="Arial" pitchFamily="34" charset="0"/>
              </a:rPr>
              <a:t> the life cycle of technologies or trends and provides a snapshot of the position of a set of technologies in the inevitable cycle of hype and disillusionment that accompanies a technology’s path to maturity (</a:t>
            </a:r>
            <a:r>
              <a:rPr lang="en-US" sz="1400" dirty="0" err="1" smtClean="0">
                <a:latin typeface="Arial" pitchFamily="34" charset="0"/>
                <a:cs typeface="Arial" pitchFamily="34" charset="0"/>
              </a:rPr>
              <a:t>Gartner_Research</a:t>
            </a:r>
            <a:r>
              <a:rPr lang="en-US" sz="1400" dirty="0" smtClean="0">
                <a:latin typeface="Arial" pitchFamily="34" charset="0"/>
                <a:cs typeface="Arial" pitchFamily="34" charset="0"/>
              </a:rPr>
              <a:t>, 2001a). The </a:t>
            </a:r>
            <a:r>
              <a:rPr lang="en-US" sz="1400" i="1" dirty="0" smtClean="0">
                <a:latin typeface="Arial" pitchFamily="34" charset="0"/>
                <a:cs typeface="Arial" pitchFamily="34" charset="0"/>
              </a:rPr>
              <a:t>Hype Cycle </a:t>
            </a:r>
            <a:r>
              <a:rPr lang="en-US" sz="1400" dirty="0" smtClean="0">
                <a:latin typeface="Arial" pitchFamily="34" charset="0"/>
                <a:cs typeface="Arial" pitchFamily="34" charset="0"/>
              </a:rPr>
              <a:t>consists of the following phases (</a:t>
            </a:r>
            <a:r>
              <a:rPr lang="en-US" sz="1400" dirty="0" err="1" smtClean="0">
                <a:latin typeface="Arial" pitchFamily="34" charset="0"/>
                <a:cs typeface="Arial" pitchFamily="34" charset="0"/>
              </a:rPr>
              <a:t>Gartner_Research</a:t>
            </a:r>
            <a:r>
              <a:rPr lang="en-US" sz="1400" dirty="0" smtClean="0">
                <a:latin typeface="Arial" pitchFamily="34" charset="0"/>
                <a:cs typeface="Arial" pitchFamily="34" charset="0"/>
              </a:rPr>
              <a:t>, 2001a</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sp>
        <p:nvSpPr>
          <p:cNvPr id="72" name="TextBox 71"/>
          <p:cNvSpPr txBox="1"/>
          <p:nvPr/>
        </p:nvSpPr>
        <p:spPr>
          <a:xfrm>
            <a:off x="609600" y="2514600"/>
            <a:ext cx="7834429" cy="3323987"/>
          </a:xfrm>
          <a:prstGeom prst="rect">
            <a:avLst/>
          </a:prstGeom>
          <a:noFill/>
        </p:spPr>
        <p:txBody>
          <a:bodyPr wrap="square" rtlCol="0">
            <a:spAutoFit/>
          </a:bodyPr>
          <a:lstStyle/>
          <a:p>
            <a:pPr marL="339725" indent="-339725" algn="just">
              <a:buFont typeface="Wingdings" pitchFamily="2" charset="2"/>
              <a:buChar char="§"/>
            </a:pPr>
            <a:r>
              <a:rPr lang="en-US" sz="1400" b="1" dirty="0" smtClean="0">
                <a:latin typeface="Arial" pitchFamily="34" charset="0"/>
                <a:cs typeface="Arial" pitchFamily="34" charset="0"/>
              </a:rPr>
              <a:t>Technology  Trigger:  </a:t>
            </a:r>
            <a:r>
              <a:rPr lang="en-US" sz="1400" dirty="0" smtClean="0">
                <a:latin typeface="Arial" pitchFamily="34" charset="0"/>
                <a:cs typeface="Arial" pitchFamily="34" charset="0"/>
              </a:rPr>
              <a:t>A  breakthrough,  public  demonstration,  product launch or other event generates significant press and industry </a:t>
            </a:r>
            <a:r>
              <a:rPr lang="en-US" sz="1400" dirty="0" smtClean="0">
                <a:latin typeface="Arial" pitchFamily="34" charset="0"/>
                <a:cs typeface="Arial" pitchFamily="34" charset="0"/>
              </a:rPr>
              <a:t>interest.</a:t>
            </a:r>
          </a:p>
          <a:p>
            <a:pPr marL="339725" indent="-339725" algn="just">
              <a:buFont typeface="Wingdings" pitchFamily="2" charset="2"/>
              <a:buChar char="§"/>
            </a:pPr>
            <a:r>
              <a:rPr lang="en-US" sz="1400" b="1" dirty="0" smtClean="0">
                <a:latin typeface="Arial" pitchFamily="34" charset="0"/>
                <a:cs typeface="Arial" pitchFamily="34" charset="0"/>
              </a:rPr>
              <a:t>Peak </a:t>
            </a:r>
            <a:r>
              <a:rPr lang="en-US" sz="1400" b="1" dirty="0" smtClean="0">
                <a:latin typeface="Arial" pitchFamily="34" charset="0"/>
                <a:cs typeface="Arial" pitchFamily="34" charset="0"/>
              </a:rPr>
              <a:t>of Inflated Expectations: </a:t>
            </a:r>
            <a:r>
              <a:rPr lang="en-US" sz="1400" dirty="0" smtClean="0">
                <a:latin typeface="Arial" pitchFamily="34" charset="0"/>
                <a:cs typeface="Arial" pitchFamily="34" charset="0"/>
              </a:rPr>
              <a:t>During this phase of over enthusiasm and unrealistic projections, a well-publicized activity by technology leaders results in some successes, but more failures, as the technology is pushed to its </a:t>
            </a:r>
            <a:r>
              <a:rPr lang="en-US" sz="1400" dirty="0" smtClean="0">
                <a:latin typeface="Arial" pitchFamily="34" charset="0"/>
                <a:cs typeface="Arial" pitchFamily="34" charset="0"/>
              </a:rPr>
              <a:t>limits.</a:t>
            </a:r>
          </a:p>
          <a:p>
            <a:pPr marL="339725" indent="-339725" algn="just">
              <a:buFont typeface="Wingdings" pitchFamily="2" charset="2"/>
              <a:buChar char="§"/>
            </a:pPr>
            <a:r>
              <a:rPr lang="en-US" sz="1400" b="1" dirty="0" smtClean="0">
                <a:latin typeface="Arial" pitchFamily="34" charset="0"/>
                <a:cs typeface="Arial" pitchFamily="34" charset="0"/>
              </a:rPr>
              <a:t>Trough </a:t>
            </a:r>
            <a:r>
              <a:rPr lang="en-US" sz="1400" b="1" dirty="0" smtClean="0">
                <a:latin typeface="Arial" pitchFamily="34" charset="0"/>
                <a:cs typeface="Arial" pitchFamily="34" charset="0"/>
              </a:rPr>
              <a:t>of Disillusionment: </a:t>
            </a:r>
            <a:r>
              <a:rPr lang="en-US" sz="1400" dirty="0" smtClean="0">
                <a:latin typeface="Arial" pitchFamily="34" charset="0"/>
                <a:cs typeface="Arial" pitchFamily="34" charset="0"/>
              </a:rPr>
              <a:t>Because the technology does not live up to its inflated expectations, it rapidly becomes unfashionable and the media will abandon the </a:t>
            </a:r>
            <a:r>
              <a:rPr lang="en-US" sz="1400" dirty="0" smtClean="0">
                <a:latin typeface="Arial" pitchFamily="34" charset="0"/>
                <a:cs typeface="Arial" pitchFamily="34" charset="0"/>
              </a:rPr>
              <a:t>topic.</a:t>
            </a:r>
          </a:p>
          <a:p>
            <a:pPr marL="339725" indent="-339725" algn="just">
              <a:buFont typeface="Wingdings" pitchFamily="2" charset="2"/>
              <a:buChar char="§"/>
            </a:pPr>
            <a:r>
              <a:rPr lang="en-US" sz="1400" b="1" dirty="0" smtClean="0">
                <a:latin typeface="Arial" pitchFamily="34" charset="0"/>
                <a:cs typeface="Arial" pitchFamily="34" charset="0"/>
              </a:rPr>
              <a:t>Slope </a:t>
            </a:r>
            <a:r>
              <a:rPr lang="en-US" sz="1400" b="1" dirty="0" smtClean="0">
                <a:latin typeface="Arial" pitchFamily="34" charset="0"/>
                <a:cs typeface="Arial" pitchFamily="34" charset="0"/>
              </a:rPr>
              <a:t>of Enlightenment: </a:t>
            </a:r>
            <a:r>
              <a:rPr lang="en-US" sz="1400" dirty="0" smtClean="0">
                <a:latin typeface="Arial" pitchFamily="34" charset="0"/>
                <a:cs typeface="Arial" pitchFamily="34" charset="0"/>
              </a:rPr>
              <a:t>Focused experimentation and solid hard work by a diverse range of enterprises leads to true understanding of the technology’s applicability, risks and benefits. Commercial off-the-shelf methodologies and tools become available to ease the development pro- </a:t>
            </a:r>
            <a:r>
              <a:rPr lang="en-US" sz="1400" dirty="0" err="1" smtClean="0">
                <a:latin typeface="Arial" pitchFamily="34" charset="0"/>
                <a:cs typeface="Arial" pitchFamily="34" charset="0"/>
              </a:rPr>
              <a:t>cess</a:t>
            </a:r>
            <a:r>
              <a:rPr lang="en-US" sz="1400" dirty="0" smtClean="0">
                <a:latin typeface="Arial" pitchFamily="34" charset="0"/>
                <a:cs typeface="Arial" pitchFamily="34" charset="0"/>
              </a:rPr>
              <a:t>.</a:t>
            </a:r>
          </a:p>
          <a:p>
            <a:pPr marL="339725" indent="-339725" algn="just">
              <a:buFont typeface="Wingdings" pitchFamily="2" charset="2"/>
              <a:buChar char="§"/>
            </a:pPr>
            <a:r>
              <a:rPr lang="en-US" sz="1400" b="1" dirty="0" smtClean="0">
                <a:latin typeface="Arial" pitchFamily="34" charset="0"/>
                <a:cs typeface="Arial" pitchFamily="34" charset="0"/>
              </a:rPr>
              <a:t>Plateau </a:t>
            </a:r>
            <a:r>
              <a:rPr lang="en-US" sz="1400" b="1" dirty="0" smtClean="0">
                <a:latin typeface="Arial" pitchFamily="34" charset="0"/>
                <a:cs typeface="Arial" pitchFamily="34" charset="0"/>
              </a:rPr>
              <a:t>of Productivity: </a:t>
            </a:r>
            <a:r>
              <a:rPr lang="en-US" sz="1400" dirty="0" smtClean="0">
                <a:latin typeface="Arial" pitchFamily="34" charset="0"/>
                <a:cs typeface="Arial" pitchFamily="34" charset="0"/>
              </a:rPr>
              <a:t>The real-world benefits of the technology are demonstrated and accepted. Tools and methodologies are increasingly stable as they enter their second and third generations. The final height of the plateau varies according to whether the technology is broadly applicable or benefits only a niche market.</a:t>
            </a:r>
            <a:endParaRPr lang="en-US" sz="1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461665"/>
          </a:xfrm>
          <a:prstGeom prst="rect">
            <a:avLst/>
          </a:prstGeom>
          <a:noFill/>
        </p:spPr>
        <p:txBody>
          <a:bodyPr wrap="square" rtlCol="0">
            <a:spAutoFit/>
          </a:bodyPr>
          <a:lstStyle/>
          <a:p>
            <a:r>
              <a:rPr lang="en-US" sz="2400" b="1" dirty="0" smtClean="0">
                <a:solidFill>
                  <a:schemeClr val="accent1"/>
                </a:solidFill>
                <a:latin typeface="Arial" pitchFamily="34" charset="0"/>
                <a:cs typeface="Arial" pitchFamily="34" charset="0"/>
              </a:rPr>
              <a:t>Market of  Resources: A  SWOT Analysis</a:t>
            </a:r>
            <a:endParaRPr lang="en-US" sz="2400" dirty="0">
              <a:solidFill>
                <a:schemeClr val="accent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338554"/>
          </a:xfrm>
          <a:prstGeom prst="rect">
            <a:avLst/>
          </a:prstGeom>
          <a:noFill/>
        </p:spPr>
        <p:txBody>
          <a:bodyPr wrap="square" rtlCol="0">
            <a:spAutoFit/>
          </a:bodyPr>
          <a:lstStyle/>
          <a:p>
            <a:r>
              <a:rPr lang="en-US" b="1" dirty="0" smtClean="0">
                <a:latin typeface="Arial" pitchFamily="34" charset="0"/>
                <a:cs typeface="Arial" pitchFamily="34" charset="0"/>
              </a:rPr>
              <a:t>Market of  Resources: A  SWOT Analysis</a:t>
            </a:r>
            <a:endParaRPr lang="en-US" dirty="0">
              <a:latin typeface="Arial" pitchFamily="34" charset="0"/>
              <a:cs typeface="Arial" pitchFamily="34" charset="0"/>
            </a:endParaRPr>
          </a:p>
        </p:txBody>
      </p:sp>
      <p:sp>
        <p:nvSpPr>
          <p:cNvPr id="71" name="TextBox 70"/>
          <p:cNvSpPr txBox="1"/>
          <p:nvPr/>
        </p:nvSpPr>
        <p:spPr>
          <a:xfrm>
            <a:off x="666303" y="1376907"/>
            <a:ext cx="7772400" cy="1169551"/>
          </a:xfrm>
          <a:prstGeom prst="rect">
            <a:avLst/>
          </a:prstGeom>
          <a:noFill/>
        </p:spPr>
        <p:txBody>
          <a:bodyPr wrap="square" rtlCol="0">
            <a:spAutoFit/>
          </a:bodyPr>
          <a:lstStyle/>
          <a:p>
            <a:pPr algn="just"/>
            <a:r>
              <a:rPr lang="en-US" sz="1400" dirty="0" smtClean="0"/>
              <a:t>SWOT (Strengths, Weaknesses, Opportunities, and Threats) is a tool of situation analysis, used in the preliminary stage of strategic decision-making (Johnson, </a:t>
            </a:r>
            <a:r>
              <a:rPr lang="en-US" sz="1400" dirty="0" err="1" smtClean="0"/>
              <a:t>Scholes</a:t>
            </a:r>
            <a:r>
              <a:rPr lang="en-US" sz="1400" dirty="0" smtClean="0"/>
              <a:t>, &amp; </a:t>
            </a:r>
            <a:r>
              <a:rPr lang="en-US" sz="1400" dirty="0" err="1" smtClean="0"/>
              <a:t>Sexty</a:t>
            </a:r>
            <a:r>
              <a:rPr lang="en-US" sz="1400" dirty="0" smtClean="0"/>
              <a:t>, 1989), where it provides the basic framework for strategic analysis. SWOT generates lists of strengths, weaknesses, opportunities and threats. These lists are used by organizations to generate strategies that fit their particular anticipated situation, their capabilities and objectives (Pearce &amp; Robinson Jr., 1998). </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286000" y="2895600"/>
            <a:ext cx="4487400" cy="32623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1600438"/>
          </a:xfrm>
          <a:prstGeom prst="rect">
            <a:avLst/>
          </a:prstGeom>
          <a:noFill/>
        </p:spPr>
        <p:txBody>
          <a:bodyPr wrap="square" rtlCol="0">
            <a:spAutoFit/>
          </a:bodyPr>
          <a:lstStyle/>
          <a:p>
            <a:pPr algn="just"/>
            <a:r>
              <a:rPr lang="en-US" sz="1400" dirty="0" smtClean="0">
                <a:latin typeface="Arial" pitchFamily="34" charset="0"/>
                <a:cs typeface="Arial" pitchFamily="34" charset="0"/>
              </a:rPr>
              <a:t>The main strengths of the Market are: (1) the ability to assure trust (given by the partnership performance monitoring and utilization of historical information in new processes of search and selection) and responsiveness; (2) knowledge- based guidance in A/VE design and integration (assured by the introduction of brokers, as proposed by the </a:t>
            </a:r>
            <a:r>
              <a:rPr lang="en-US" sz="1400" dirty="0" err="1" smtClean="0">
                <a:latin typeface="Arial" pitchFamily="34" charset="0"/>
                <a:cs typeface="Arial" pitchFamily="34" charset="0"/>
              </a:rPr>
              <a:t>BM_Virtual</a:t>
            </a:r>
            <a:r>
              <a:rPr lang="en-US" sz="1400" dirty="0" smtClean="0">
                <a:latin typeface="Arial" pitchFamily="34" charset="0"/>
                <a:cs typeface="Arial" pitchFamily="34" charset="0"/>
              </a:rPr>
              <a:t> Enterprise Architecture Reference Model); (3) electronic automated negotiation and </a:t>
            </a:r>
            <a:r>
              <a:rPr lang="en-US" sz="1400" dirty="0" err="1" smtClean="0">
                <a:latin typeface="Arial" pitchFamily="34" charset="0"/>
                <a:cs typeface="Arial" pitchFamily="34" charset="0"/>
              </a:rPr>
              <a:t>contractualisation</a:t>
            </a:r>
            <a:r>
              <a:rPr lang="en-US" sz="1400" dirty="0" smtClean="0">
                <a:latin typeface="Arial" pitchFamily="34" charset="0"/>
                <a:cs typeface="Arial" pitchFamily="34" charset="0"/>
              </a:rPr>
              <a:t>; (4) </a:t>
            </a:r>
            <a:r>
              <a:rPr lang="en-US" sz="1400" dirty="0" smtClean="0">
                <a:latin typeface="Arial" pitchFamily="34" charset="0"/>
                <a:cs typeface="Arial" pitchFamily="34" charset="0"/>
              </a:rPr>
              <a:t>performance </a:t>
            </a:r>
            <a:r>
              <a:rPr lang="en-US" sz="1400" dirty="0" smtClean="0">
                <a:latin typeface="Arial" pitchFamily="34" charset="0"/>
                <a:cs typeface="Arial" pitchFamily="34" charset="0"/>
              </a:rPr>
              <a:t>evaluation of the A/VE participants; and (5) contract management and enforcement (based on performance evaluation of the A/VE participants</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sp>
        <p:nvSpPr>
          <p:cNvPr id="73" name="TextBox 72"/>
          <p:cNvSpPr txBox="1"/>
          <p:nvPr/>
        </p:nvSpPr>
        <p:spPr>
          <a:xfrm>
            <a:off x="609600" y="990600"/>
            <a:ext cx="3048000" cy="338554"/>
          </a:xfrm>
          <a:prstGeom prst="rect">
            <a:avLst/>
          </a:prstGeom>
          <a:noFill/>
        </p:spPr>
        <p:txBody>
          <a:bodyPr wrap="square" rtlCol="0">
            <a:spAutoFit/>
          </a:bodyPr>
          <a:lstStyle/>
          <a:p>
            <a:r>
              <a:rPr lang="en-US" b="1" dirty="0" smtClean="0">
                <a:latin typeface="Arial" pitchFamily="34" charset="0"/>
                <a:cs typeface="Arial" pitchFamily="34" charset="0"/>
              </a:rPr>
              <a:t>S</a:t>
            </a:r>
            <a:r>
              <a:rPr lang="en-US" b="1" dirty="0" smtClean="0">
                <a:latin typeface="Arial" pitchFamily="34" charset="0"/>
                <a:cs typeface="Arial" pitchFamily="34" charset="0"/>
              </a:rPr>
              <a:t>TRENGHT</a:t>
            </a:r>
            <a:endParaRPr lang="en-US"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697685"/>
            <a:ext cx="7834429" cy="1169551"/>
          </a:xfrm>
          <a:prstGeom prst="rect">
            <a:avLst/>
          </a:prstGeom>
          <a:noFill/>
        </p:spPr>
        <p:txBody>
          <a:bodyPr wrap="square" rtlCol="0">
            <a:spAutoFit/>
          </a:bodyPr>
          <a:lstStyle/>
          <a:p>
            <a:pPr algn="just"/>
            <a:r>
              <a:rPr lang="en-US" sz="1400" dirty="0" smtClean="0">
                <a:latin typeface="Arial" pitchFamily="34" charset="0"/>
                <a:cs typeface="Arial" pitchFamily="34" charset="0"/>
              </a:rPr>
              <a:t>Three of the main weaknesses identified are related to: (1) the difficulty of expressing the resources requirements by the Client, who must be able to use a resources representation language, (2) the strong dependency on the existence of a critical mass of members in the Market of Resources and (3) the necessity to implement partnerships with other services in order to extend the coverage domain.</a:t>
            </a:r>
            <a:endParaRPr lang="en-US" sz="1400" dirty="0">
              <a:latin typeface="Arial" pitchFamily="34" charset="0"/>
              <a:cs typeface="Arial" pitchFamily="34" charset="0"/>
            </a:endParaRPr>
          </a:p>
        </p:txBody>
      </p:sp>
      <p:sp>
        <p:nvSpPr>
          <p:cNvPr id="73" name="TextBox 72"/>
          <p:cNvSpPr txBox="1"/>
          <p:nvPr/>
        </p:nvSpPr>
        <p:spPr>
          <a:xfrm>
            <a:off x="609600" y="990600"/>
            <a:ext cx="3048000" cy="338554"/>
          </a:xfrm>
          <a:prstGeom prst="rect">
            <a:avLst/>
          </a:prstGeom>
          <a:noFill/>
        </p:spPr>
        <p:txBody>
          <a:bodyPr wrap="square" rtlCol="0">
            <a:spAutoFit/>
          </a:bodyPr>
          <a:lstStyle/>
          <a:p>
            <a:r>
              <a:rPr lang="en-US" b="1" dirty="0" smtClean="0">
                <a:latin typeface="Arial" pitchFamily="34" charset="0"/>
                <a:cs typeface="Arial" pitchFamily="34" charset="0"/>
              </a:rPr>
              <a:t>WEAKNESSES</a:t>
            </a:r>
            <a:endParaRPr lang="en-US" b="1"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1815882"/>
          </a:xfrm>
          <a:prstGeom prst="rect">
            <a:avLst/>
          </a:prstGeom>
          <a:noFill/>
        </p:spPr>
        <p:txBody>
          <a:bodyPr wrap="square" rtlCol="0">
            <a:spAutoFit/>
          </a:bodyPr>
          <a:lstStyle/>
          <a:p>
            <a:pPr algn="just"/>
            <a:r>
              <a:rPr lang="en-US" sz="1400" dirty="0" smtClean="0">
                <a:latin typeface="Arial" pitchFamily="34" charset="0"/>
                <a:cs typeface="Arial" pitchFamily="34" charset="0"/>
              </a:rPr>
              <a:t>Cost savings does not seem to be a major key driver for enterprises to use the Market of Resources. Rather they should be interested in time and quality benefits, trust, dynamic </a:t>
            </a:r>
            <a:r>
              <a:rPr lang="en-US" sz="1400" dirty="0" err="1" smtClean="0">
                <a:latin typeface="Arial" pitchFamily="34" charset="0"/>
                <a:cs typeface="Arial" pitchFamily="34" charset="0"/>
              </a:rPr>
              <a:t>reconfigurability</a:t>
            </a:r>
            <a:r>
              <a:rPr lang="en-US" sz="1400" dirty="0" smtClean="0">
                <a:latin typeface="Arial" pitchFamily="34" charset="0"/>
                <a:cs typeface="Arial" pitchFamily="34" charset="0"/>
              </a:rPr>
              <a:t>, etc. Opportunities should come from technological developments, which will enable more efficiency in the </a:t>
            </a:r>
            <a:r>
              <a:rPr lang="en-US" sz="1400" dirty="0" err="1" smtClean="0">
                <a:latin typeface="Arial" pitchFamily="34" charset="0"/>
                <a:cs typeface="Arial" pitchFamily="34" charset="0"/>
              </a:rPr>
              <a:t>implemen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tation</a:t>
            </a:r>
            <a:r>
              <a:rPr lang="en-US" sz="1400" dirty="0" smtClean="0">
                <a:latin typeface="Arial" pitchFamily="34" charset="0"/>
                <a:cs typeface="Arial" pitchFamily="34" charset="0"/>
              </a:rPr>
              <a:t> and from the current state of ICT investment and usage by the </a:t>
            </a:r>
            <a:r>
              <a:rPr lang="en-US" sz="1400" dirty="0" smtClean="0">
                <a:latin typeface="Arial" pitchFamily="34" charset="0"/>
                <a:cs typeface="Arial" pitchFamily="34" charset="0"/>
              </a:rPr>
              <a:t>enterprises, which </a:t>
            </a:r>
            <a:r>
              <a:rPr lang="en-US" sz="1400" dirty="0" smtClean="0">
                <a:latin typeface="Arial" pitchFamily="34" charset="0"/>
                <a:cs typeface="Arial" pitchFamily="34" charset="0"/>
              </a:rPr>
              <a:t>traduces the willingness to drive business online. But the main opportunity seems to come from the actual strong competition environment, which is expected to force companies to the adoption of virtual enterprise models, and this shift may represent an opportunity for services as the one provided by the </a:t>
            </a:r>
            <a:r>
              <a:rPr lang="en-US" sz="1400" dirty="0" smtClean="0">
                <a:latin typeface="Arial" pitchFamily="34" charset="0"/>
                <a:cs typeface="Arial" pitchFamily="34" charset="0"/>
              </a:rPr>
              <a:t>Market of Resources </a:t>
            </a:r>
            <a:endParaRPr lang="en-US" sz="1400" dirty="0" smtClean="0">
              <a:latin typeface="Arial" pitchFamily="34" charset="0"/>
              <a:cs typeface="Arial" pitchFamily="34" charset="0"/>
            </a:endParaRPr>
          </a:p>
        </p:txBody>
      </p:sp>
      <p:sp>
        <p:nvSpPr>
          <p:cNvPr id="73" name="TextBox 72"/>
          <p:cNvSpPr txBox="1"/>
          <p:nvPr/>
        </p:nvSpPr>
        <p:spPr>
          <a:xfrm>
            <a:off x="609600" y="990600"/>
            <a:ext cx="3048000" cy="338554"/>
          </a:xfrm>
          <a:prstGeom prst="rect">
            <a:avLst/>
          </a:prstGeom>
          <a:noFill/>
        </p:spPr>
        <p:txBody>
          <a:bodyPr wrap="square" rtlCol="0">
            <a:spAutoFit/>
          </a:bodyPr>
          <a:lstStyle/>
          <a:p>
            <a:pPr algn="just"/>
            <a:r>
              <a:rPr lang="en-US" b="1" dirty="0" smtClean="0">
                <a:latin typeface="Arial" pitchFamily="34" charset="0"/>
                <a:cs typeface="Arial" pitchFamily="34" charset="0"/>
              </a:rPr>
              <a:t>OPPORTUNITIES</a:t>
            </a:r>
            <a:endParaRPr lang="en-US"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1169551"/>
          </a:xfrm>
          <a:prstGeom prst="rect">
            <a:avLst/>
          </a:prstGeom>
          <a:noFill/>
        </p:spPr>
        <p:txBody>
          <a:bodyPr wrap="square" rtlCol="0">
            <a:spAutoFit/>
          </a:bodyPr>
          <a:lstStyle/>
          <a:p>
            <a:pPr algn="just"/>
            <a:r>
              <a:rPr lang="en-US" sz="1400" dirty="0" smtClean="0">
                <a:latin typeface="Arial" pitchFamily="34" charset="0"/>
                <a:cs typeface="Arial" pitchFamily="34" charset="0"/>
              </a:rPr>
              <a:t>By delivering standards and simplifying access to global trading partners, e- business technologies introduce more competition — and more efficiency — into markets. Threats come both from technological developments and from concurrency of other emerging services, however, according to the SWOT analysis principles, threats should be transformed into opportunities.</a:t>
            </a:r>
            <a:endParaRPr lang="en-US" sz="1400" dirty="0">
              <a:latin typeface="Arial" pitchFamily="34" charset="0"/>
              <a:cs typeface="Arial" pitchFamily="34" charset="0"/>
            </a:endParaRPr>
          </a:p>
        </p:txBody>
      </p:sp>
      <p:sp>
        <p:nvSpPr>
          <p:cNvPr id="73" name="TextBox 72"/>
          <p:cNvSpPr txBox="1"/>
          <p:nvPr/>
        </p:nvSpPr>
        <p:spPr>
          <a:xfrm>
            <a:off x="609600" y="990600"/>
            <a:ext cx="3048000" cy="338554"/>
          </a:xfrm>
          <a:prstGeom prst="rect">
            <a:avLst/>
          </a:prstGeom>
          <a:noFill/>
        </p:spPr>
        <p:txBody>
          <a:bodyPr wrap="square" rtlCol="0">
            <a:spAutoFit/>
          </a:bodyPr>
          <a:lstStyle/>
          <a:p>
            <a:pPr algn="just"/>
            <a:r>
              <a:rPr lang="en-US" b="1" dirty="0" smtClean="0">
                <a:latin typeface="Arial" pitchFamily="34" charset="0"/>
                <a:cs typeface="Arial" pitchFamily="34" charset="0"/>
              </a:rPr>
              <a:t>THREATS</a:t>
            </a:r>
            <a:endParaRPr lang="en-US"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830997"/>
          </a:xfrm>
          <a:prstGeom prst="rect">
            <a:avLst/>
          </a:prstGeom>
          <a:noFill/>
        </p:spPr>
        <p:txBody>
          <a:bodyPr wrap="square" rtlCol="0">
            <a:spAutoFit/>
          </a:bodyPr>
          <a:lstStyle/>
          <a:p>
            <a:r>
              <a:rPr lang="en-US" sz="2400" b="1" dirty="0" smtClean="0">
                <a:solidFill>
                  <a:schemeClr val="accent1"/>
                </a:solidFill>
                <a:latin typeface="Arial" pitchFamily="34" charset="0"/>
                <a:cs typeface="Arial" pitchFamily="34" charset="0"/>
              </a:rPr>
              <a:t>TARGETED USERS OF  THE MARKET OF  RESOURCES</a:t>
            </a:r>
            <a:endParaRPr lang="en-US" sz="2400" b="1" dirty="0">
              <a:solidFill>
                <a:schemeClr val="accent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1815882"/>
          </a:xfrm>
          <a:prstGeom prst="rect">
            <a:avLst/>
          </a:prstGeom>
          <a:noFill/>
        </p:spPr>
        <p:txBody>
          <a:bodyPr wrap="square" rtlCol="0">
            <a:spAutoFit/>
          </a:bodyPr>
          <a:lstStyle/>
          <a:p>
            <a:pPr algn="just"/>
            <a:r>
              <a:rPr lang="en-US" sz="1400" dirty="0" smtClean="0"/>
              <a:t>Resources Providers can </a:t>
            </a:r>
            <a:r>
              <a:rPr lang="en-US" sz="1400" dirty="0" smtClean="0"/>
              <a:t>be:</a:t>
            </a:r>
          </a:p>
          <a:p>
            <a:pPr marL="339725" indent="-339725" algn="just">
              <a:buFont typeface="Wingdings" pitchFamily="2" charset="2"/>
              <a:buChar char="§"/>
            </a:pPr>
            <a:r>
              <a:rPr lang="en-US" sz="1400" dirty="0" smtClean="0"/>
              <a:t>SME </a:t>
            </a:r>
            <a:r>
              <a:rPr lang="en-US" sz="1400" dirty="0" smtClean="0"/>
              <a:t>and larger companies from all the economical activity sectors (either industrial or business oriented, consultancy, research or technology trans- </a:t>
            </a:r>
            <a:r>
              <a:rPr lang="en-US" sz="1400" dirty="0" err="1" smtClean="0"/>
              <a:t>fer</a:t>
            </a:r>
            <a:r>
              <a:rPr lang="en-US" sz="1400" dirty="0" smtClean="0"/>
              <a:t>-based), related to the focused markets of the Market of Resources</a:t>
            </a:r>
            <a:r>
              <a:rPr lang="en-US" sz="1400" dirty="0" smtClean="0"/>
              <a:t>, </a:t>
            </a:r>
            <a:r>
              <a:rPr lang="en-US" sz="1400" dirty="0" smtClean="0"/>
              <a:t>willing to provide resources (primitive or complex) for integration in an A/ </a:t>
            </a:r>
            <a:r>
              <a:rPr lang="en-US" sz="1400" dirty="0" smtClean="0"/>
              <a:t>VE.</a:t>
            </a:r>
          </a:p>
          <a:p>
            <a:pPr marL="339725" indent="-339725" algn="just">
              <a:buFont typeface="Wingdings" pitchFamily="2" charset="2"/>
              <a:buChar char="§"/>
            </a:pPr>
            <a:r>
              <a:rPr lang="en-US" sz="1400" dirty="0" smtClean="0"/>
              <a:t>Universities</a:t>
            </a:r>
            <a:r>
              <a:rPr lang="en-US" sz="1400" dirty="0" smtClean="0"/>
              <a:t>, polytechnics, technological and research </a:t>
            </a:r>
            <a:r>
              <a:rPr lang="en-US" sz="1400" dirty="0" err="1" smtClean="0"/>
              <a:t>centres</a:t>
            </a:r>
            <a:r>
              <a:rPr lang="en-US" sz="1400" dirty="0" smtClean="0"/>
              <a:t> willing to disseminate research and technological development (RTD) results, to provide knowledge, services, skills, or to participate in RTD </a:t>
            </a:r>
            <a:r>
              <a:rPr lang="en-US" sz="1400" dirty="0" smtClean="0"/>
              <a:t>consortia.</a:t>
            </a:r>
          </a:p>
          <a:p>
            <a:pPr marL="339725" indent="-339725" algn="just">
              <a:buFont typeface="Wingdings" pitchFamily="2" charset="2"/>
              <a:buChar char="§"/>
            </a:pPr>
            <a:r>
              <a:rPr lang="en-US" sz="1400" dirty="0" smtClean="0"/>
              <a:t>Individuals</a:t>
            </a:r>
            <a:r>
              <a:rPr lang="en-US" sz="1400" dirty="0" smtClean="0"/>
              <a:t>, who can be service providers, private consultants or </a:t>
            </a:r>
            <a:r>
              <a:rPr lang="en-US" sz="1400" dirty="0" smtClean="0"/>
              <a:t>researchers.</a:t>
            </a:r>
            <a:endParaRPr lang="en-US" sz="1400" dirty="0" smtClean="0"/>
          </a:p>
        </p:txBody>
      </p:sp>
      <p:sp>
        <p:nvSpPr>
          <p:cNvPr id="73" name="TextBox 72"/>
          <p:cNvSpPr txBox="1"/>
          <p:nvPr/>
        </p:nvSpPr>
        <p:spPr>
          <a:xfrm>
            <a:off x="609600" y="990600"/>
            <a:ext cx="3048000" cy="338554"/>
          </a:xfrm>
          <a:prstGeom prst="rect">
            <a:avLst/>
          </a:prstGeom>
          <a:noFill/>
        </p:spPr>
        <p:txBody>
          <a:bodyPr wrap="square" rtlCol="0">
            <a:spAutoFit/>
          </a:bodyPr>
          <a:lstStyle/>
          <a:p>
            <a:r>
              <a:rPr lang="en-US" b="1" dirty="0" smtClean="0">
                <a:latin typeface="Arial" pitchFamily="34" charset="0"/>
                <a:cs typeface="Arial" pitchFamily="34" charset="0"/>
              </a:rPr>
              <a:t>RESOURCES  PROVIDERS</a:t>
            </a:r>
            <a:endParaRPr lang="en-US"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2050" name="Picture 2"/>
          <p:cNvPicPr>
            <a:picLocks noChangeAspect="1" noChangeArrowheads="1"/>
          </p:cNvPicPr>
          <p:nvPr/>
        </p:nvPicPr>
        <p:blipFill>
          <a:blip r:embed="rId2"/>
          <a:srcRect/>
          <a:stretch>
            <a:fillRect/>
          </a:stretch>
        </p:blipFill>
        <p:spPr bwMode="auto">
          <a:xfrm>
            <a:off x="2057400" y="964027"/>
            <a:ext cx="4761342" cy="4962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 name="object 7"/>
          <p:cNvSpPr txBox="1"/>
          <p:nvPr/>
        </p:nvSpPr>
        <p:spPr>
          <a:xfrm>
            <a:off x="457200" y="2209801"/>
            <a:ext cx="8143803" cy="1828799"/>
          </a:xfrm>
          <a:prstGeom prst="rect">
            <a:avLst/>
          </a:prstGeom>
        </p:spPr>
        <p:txBody>
          <a:bodyPr wrap="square" lIns="0" tIns="0" rIns="0" bIns="0" rtlCol="0">
            <a:noAutofit/>
          </a:bodyPr>
          <a:lstStyle/>
          <a:p>
            <a:r>
              <a:rPr lang="en-US" sz="1800" b="1" dirty="0" smtClean="0"/>
              <a:t>Opportunities for  </a:t>
            </a:r>
            <a:r>
              <a:rPr lang="en-US" sz="1800" b="1" dirty="0" smtClean="0"/>
              <a:t>the Market </a:t>
            </a:r>
            <a:r>
              <a:rPr lang="en-US" sz="1800" b="1" dirty="0" smtClean="0"/>
              <a:t>of  </a:t>
            </a:r>
            <a:r>
              <a:rPr lang="en-US" sz="1800" b="1" dirty="0" smtClean="0"/>
              <a:t>Resources</a:t>
            </a:r>
          </a:p>
          <a:p>
            <a:r>
              <a:rPr lang="en-US" sz="1800" b="1" dirty="0" smtClean="0"/>
              <a:t>Market of  Resources: A  SWOT Analysis</a:t>
            </a:r>
            <a:endParaRPr lang="en-US" sz="1800" dirty="0" smtClean="0"/>
          </a:p>
          <a:p>
            <a:r>
              <a:rPr lang="en-US" sz="1800" b="1" dirty="0" smtClean="0"/>
              <a:t>Critical Success </a:t>
            </a:r>
            <a:r>
              <a:rPr lang="en-US" sz="1800" b="1" dirty="0" smtClean="0"/>
              <a:t>Factors</a:t>
            </a:r>
          </a:p>
          <a:p>
            <a:r>
              <a:rPr lang="en-US" sz="1800" b="1" dirty="0" smtClean="0"/>
              <a:t>Targeted Users of  </a:t>
            </a:r>
            <a:r>
              <a:rPr lang="en-US" sz="1800" b="1" dirty="0" smtClean="0"/>
              <a:t>the Market </a:t>
            </a:r>
            <a:r>
              <a:rPr lang="en-US" sz="1800" b="1" dirty="0" smtClean="0"/>
              <a:t>of  </a:t>
            </a:r>
            <a:r>
              <a:rPr lang="en-US" sz="1800" b="1" dirty="0" smtClean="0"/>
              <a:t>Resources</a:t>
            </a:r>
          </a:p>
          <a:p>
            <a:r>
              <a:rPr lang="en-US" sz="1800" b="1" dirty="0" smtClean="0"/>
              <a:t>Analysis of  Opportunities and Potential Benefits</a:t>
            </a:r>
            <a:endParaRPr lang="en-US" sz="1800" dirty="0" smtClean="0"/>
          </a:p>
          <a:p>
            <a:endParaRPr lang="en-US" sz="1800" dirty="0" smtClean="0"/>
          </a:p>
          <a:p>
            <a:r>
              <a:rPr lang="en-US" sz="1800" dirty="0" smtClean="0"/>
              <a:t> </a:t>
            </a: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3074" name="Picture 2"/>
          <p:cNvPicPr>
            <a:picLocks noChangeAspect="1" noChangeArrowheads="1"/>
          </p:cNvPicPr>
          <p:nvPr/>
        </p:nvPicPr>
        <p:blipFill>
          <a:blip r:embed="rId2"/>
          <a:srcRect/>
          <a:stretch>
            <a:fillRect/>
          </a:stretch>
        </p:blipFill>
        <p:spPr bwMode="auto">
          <a:xfrm>
            <a:off x="2332070" y="937435"/>
            <a:ext cx="4212967" cy="5181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2462213"/>
          </a:xfrm>
          <a:prstGeom prst="rect">
            <a:avLst/>
          </a:prstGeom>
          <a:noFill/>
        </p:spPr>
        <p:txBody>
          <a:bodyPr wrap="square" rtlCol="0">
            <a:spAutoFit/>
          </a:bodyPr>
          <a:lstStyle/>
          <a:p>
            <a:r>
              <a:rPr lang="en-US" sz="1400" dirty="0" smtClean="0"/>
              <a:t>A Client can be anyone, individual or collective, willing to create an A/VE or to reconfigure an existing A/VE</a:t>
            </a:r>
            <a:r>
              <a:rPr lang="en-US" sz="1400" dirty="0" smtClean="0"/>
              <a:t>: </a:t>
            </a:r>
          </a:p>
          <a:p>
            <a:pPr marL="339725" indent="-339725">
              <a:buFont typeface="Wingdings" pitchFamily="2" charset="2"/>
              <a:buChar char="§"/>
            </a:pPr>
            <a:r>
              <a:rPr lang="en-US" sz="1400" dirty="0" smtClean="0"/>
              <a:t>SME </a:t>
            </a:r>
            <a:r>
              <a:rPr lang="en-US" sz="1400" dirty="0" smtClean="0"/>
              <a:t>and large companies from all the economical activity sectors (either industrial or business oriented, consultancy, research or technology trans- </a:t>
            </a:r>
            <a:r>
              <a:rPr lang="en-US" sz="1400" dirty="0" err="1" smtClean="0"/>
              <a:t>fer</a:t>
            </a:r>
            <a:r>
              <a:rPr lang="en-US" sz="1400" dirty="0" smtClean="0"/>
              <a:t> based), related to the focused markets of the Market of Resources, willing to create or reconfigure an A/VE, or to complement its activity with a set or resources providers, due to a market opportunity for a new product or service or to the redesign of an existing </a:t>
            </a:r>
            <a:r>
              <a:rPr lang="en-US" sz="1400" dirty="0" smtClean="0"/>
              <a:t>product.</a:t>
            </a:r>
          </a:p>
          <a:p>
            <a:pPr marL="339725" indent="-339725">
              <a:buFont typeface="Wingdings" pitchFamily="2" charset="2"/>
              <a:buChar char="§"/>
            </a:pPr>
            <a:r>
              <a:rPr lang="en-US" sz="1400" dirty="0" smtClean="0"/>
              <a:t>Universities</a:t>
            </a:r>
            <a:r>
              <a:rPr lang="en-US" sz="1400" dirty="0" smtClean="0"/>
              <a:t>, polytechnics, technological and research </a:t>
            </a:r>
            <a:r>
              <a:rPr lang="en-US" sz="1400" dirty="0" err="1" smtClean="0"/>
              <a:t>centres</a:t>
            </a:r>
            <a:r>
              <a:rPr lang="en-US" sz="1400" dirty="0" smtClean="0"/>
              <a:t> willing </a:t>
            </a:r>
            <a:r>
              <a:rPr lang="en-US" sz="1400" dirty="0" err="1" smtClean="0"/>
              <a:t>cre</a:t>
            </a:r>
            <a:r>
              <a:rPr lang="en-US" sz="1400" dirty="0" smtClean="0"/>
              <a:t>- ate an A/VE to develop an RTD project, a research spin-off, or to implement a teaching or training project, in consortium with other </a:t>
            </a:r>
            <a:r>
              <a:rPr lang="en-US" sz="1400" dirty="0" err="1" smtClean="0"/>
              <a:t>organisations</a:t>
            </a:r>
            <a:r>
              <a:rPr lang="en-US" sz="1400" dirty="0" smtClean="0"/>
              <a:t>.</a:t>
            </a:r>
          </a:p>
          <a:p>
            <a:pPr marL="339725" indent="-339725">
              <a:buFont typeface="Wingdings" pitchFamily="2" charset="2"/>
              <a:buChar char="§"/>
            </a:pPr>
            <a:r>
              <a:rPr lang="en-US" sz="1400" dirty="0" smtClean="0"/>
              <a:t>Individuals</a:t>
            </a:r>
            <a:r>
              <a:rPr lang="en-US" sz="1400" dirty="0" smtClean="0"/>
              <a:t>, “owners” of a business opportunity</a:t>
            </a:r>
            <a:r>
              <a:rPr lang="en-US" sz="1400" dirty="0" smtClean="0"/>
              <a:t>.</a:t>
            </a:r>
            <a:endParaRPr lang="en-US" sz="1400" dirty="0" smtClean="0"/>
          </a:p>
        </p:txBody>
      </p:sp>
      <p:sp>
        <p:nvSpPr>
          <p:cNvPr id="73" name="TextBox 72"/>
          <p:cNvSpPr txBox="1"/>
          <p:nvPr/>
        </p:nvSpPr>
        <p:spPr>
          <a:xfrm>
            <a:off x="609600" y="990600"/>
            <a:ext cx="3048000" cy="338554"/>
          </a:xfrm>
          <a:prstGeom prst="rect">
            <a:avLst/>
          </a:prstGeom>
          <a:noFill/>
        </p:spPr>
        <p:txBody>
          <a:bodyPr wrap="square" rtlCol="0">
            <a:spAutoFit/>
          </a:bodyPr>
          <a:lstStyle/>
          <a:p>
            <a:pPr algn="just"/>
            <a:r>
              <a:rPr lang="en-US" b="1" dirty="0" smtClean="0">
                <a:latin typeface="Arial" pitchFamily="34" charset="0"/>
                <a:cs typeface="Arial" pitchFamily="34" charset="0"/>
              </a:rPr>
              <a:t>CLIENT</a:t>
            </a:r>
            <a:endParaRPr lang="en-US" b="1"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738664"/>
          </a:xfrm>
          <a:prstGeom prst="rect">
            <a:avLst/>
          </a:prstGeom>
          <a:noFill/>
        </p:spPr>
        <p:txBody>
          <a:bodyPr wrap="square" rtlCol="0">
            <a:spAutoFit/>
          </a:bodyPr>
          <a:lstStyle/>
          <a:p>
            <a:pPr algn="just"/>
            <a:r>
              <a:rPr lang="en-US" sz="1400" dirty="0" smtClean="0">
                <a:latin typeface="Arial" pitchFamily="34" charset="0"/>
                <a:cs typeface="Arial" pitchFamily="34" charset="0"/>
              </a:rPr>
              <a:t>The Broker is an individual, a consultant, an expert, someone of </a:t>
            </a:r>
            <a:r>
              <a:rPr lang="en-US" sz="1400" dirty="0" err="1" smtClean="0">
                <a:latin typeface="Arial" pitchFamily="34" charset="0"/>
                <a:cs typeface="Arial" pitchFamily="34" charset="0"/>
              </a:rPr>
              <a:t>recognised</a:t>
            </a:r>
            <a:r>
              <a:rPr lang="en-US" sz="1400" dirty="0" smtClean="0">
                <a:latin typeface="Arial" pitchFamily="34" charset="0"/>
                <a:cs typeface="Arial" pitchFamily="34" charset="0"/>
              </a:rPr>
              <a:t> knowledge and skills in a given area, willing to make his capabilities available (to sell its capabilities), to advise and to support A/VE design, integration and performance monitoring.</a:t>
            </a:r>
            <a:endParaRPr lang="en-US" sz="1400" dirty="0">
              <a:latin typeface="Arial" pitchFamily="34" charset="0"/>
              <a:cs typeface="Arial" pitchFamily="34" charset="0"/>
            </a:endParaRPr>
          </a:p>
        </p:txBody>
      </p:sp>
      <p:sp>
        <p:nvSpPr>
          <p:cNvPr id="73" name="TextBox 72"/>
          <p:cNvSpPr txBox="1"/>
          <p:nvPr/>
        </p:nvSpPr>
        <p:spPr>
          <a:xfrm>
            <a:off x="609600" y="990600"/>
            <a:ext cx="3048000" cy="338554"/>
          </a:xfrm>
          <a:prstGeom prst="rect">
            <a:avLst/>
          </a:prstGeom>
          <a:noFill/>
        </p:spPr>
        <p:txBody>
          <a:bodyPr wrap="square" rtlCol="0">
            <a:spAutoFit/>
          </a:bodyPr>
          <a:lstStyle/>
          <a:p>
            <a:pPr algn="just"/>
            <a:r>
              <a:rPr lang="en-US" b="1" dirty="0" smtClean="0">
                <a:latin typeface="Arial" pitchFamily="34" charset="0"/>
                <a:cs typeface="Arial" pitchFamily="34" charset="0"/>
              </a:rPr>
              <a:t>BROKER</a:t>
            </a:r>
            <a:endParaRPr lang="en-US" b="1"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533400" y="964008"/>
            <a:ext cx="7848600" cy="461665"/>
          </a:xfrm>
          <a:prstGeom prst="rect">
            <a:avLst/>
          </a:prstGeom>
          <a:noFill/>
        </p:spPr>
        <p:txBody>
          <a:bodyPr wrap="square" rtlCol="0">
            <a:spAutoFit/>
          </a:bodyPr>
          <a:lstStyle/>
          <a:p>
            <a:r>
              <a:rPr lang="en-US" sz="2400" b="1" dirty="0" smtClean="0">
                <a:latin typeface="Arial" pitchFamily="34" charset="0"/>
                <a:cs typeface="Arial" pitchFamily="34" charset="0"/>
              </a:rPr>
              <a:t>Analysis of  Opportunities and Potential </a:t>
            </a:r>
            <a:r>
              <a:rPr lang="en-US" sz="2400" b="1" dirty="0" smtClean="0">
                <a:latin typeface="Arial" pitchFamily="34" charset="0"/>
                <a:cs typeface="Arial" pitchFamily="34" charset="0"/>
              </a:rPr>
              <a:t>Benefits</a:t>
            </a:r>
            <a:endParaRPr lang="en-US" sz="2400" dirty="0" smtClean="0">
              <a:latin typeface="Arial" pitchFamily="34" charset="0"/>
              <a:cs typeface="Arial" pitchFamily="34" charset="0"/>
            </a:endParaRPr>
          </a:p>
        </p:txBody>
      </p:sp>
      <p:sp>
        <p:nvSpPr>
          <p:cNvPr id="71" name="TextBox 70"/>
          <p:cNvSpPr txBox="1"/>
          <p:nvPr/>
        </p:nvSpPr>
        <p:spPr>
          <a:xfrm>
            <a:off x="515672" y="1648039"/>
            <a:ext cx="7942528" cy="1569660"/>
          </a:xfrm>
          <a:prstGeom prst="rect">
            <a:avLst/>
          </a:prstGeom>
          <a:noFill/>
        </p:spPr>
        <p:txBody>
          <a:bodyPr wrap="square" rtlCol="0">
            <a:spAutoFit/>
          </a:bodyPr>
          <a:lstStyle/>
          <a:p>
            <a:pPr algn="just"/>
            <a:r>
              <a:rPr lang="en-US" dirty="0" smtClean="0">
                <a:latin typeface="Arial" pitchFamily="34" charset="0"/>
                <a:cs typeface="Arial" pitchFamily="34" charset="0"/>
              </a:rPr>
              <a:t>The main objective of the Market of Resources consists of the support to the implementation of the virtual enterprises </a:t>
            </a:r>
            <a:r>
              <a:rPr lang="en-US" dirty="0" err="1" smtClean="0">
                <a:latin typeface="Arial" pitchFamily="34" charset="0"/>
                <a:cs typeface="Arial" pitchFamily="34" charset="0"/>
              </a:rPr>
              <a:t>organisational</a:t>
            </a:r>
            <a:r>
              <a:rPr lang="en-US" dirty="0" smtClean="0">
                <a:latin typeface="Arial" pitchFamily="34" charset="0"/>
                <a:cs typeface="Arial" pitchFamily="34" charset="0"/>
              </a:rPr>
              <a:t> models, presenting benefits to all their participants, otherwise its existence would not be justified. The fact that all the elements participating in an A/VE are permanently under evaluation causes the mutual </a:t>
            </a:r>
            <a:r>
              <a:rPr lang="en-US" dirty="0" err="1" smtClean="0">
                <a:latin typeface="Arial" pitchFamily="34" charset="0"/>
                <a:cs typeface="Arial" pitchFamily="34" charset="0"/>
              </a:rPr>
              <a:t>responsibilisation</a:t>
            </a:r>
            <a:r>
              <a:rPr lang="en-US" dirty="0" smtClean="0">
                <a:latin typeface="Arial" pitchFamily="34" charset="0"/>
                <a:cs typeface="Arial" pitchFamily="34" charset="0"/>
              </a:rPr>
              <a:t> and implication of all in the accomplishment of the </a:t>
            </a:r>
            <a:r>
              <a:rPr lang="en-US" dirty="0" err="1" smtClean="0">
                <a:latin typeface="Arial" pitchFamily="34" charset="0"/>
                <a:cs typeface="Arial" pitchFamily="34" charset="0"/>
              </a:rPr>
              <a:t>contractualised</a:t>
            </a:r>
            <a:r>
              <a:rPr lang="en-US" dirty="0" smtClean="0">
                <a:latin typeface="Arial" pitchFamily="34" charset="0"/>
                <a:cs typeface="Arial" pitchFamily="34" charset="0"/>
              </a:rPr>
              <a:t> functions, and thus increasing quality, efficiency and trust</a:t>
            </a:r>
            <a:endParaRPr lang="en-US"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4401205"/>
          </a:xfrm>
          <a:prstGeom prst="rect">
            <a:avLst/>
          </a:prstGeom>
          <a:noFill/>
        </p:spPr>
        <p:txBody>
          <a:bodyPr wrap="square" rtlCol="0">
            <a:spAutoFit/>
          </a:bodyPr>
          <a:lstStyle/>
          <a:p>
            <a:pPr algn="just"/>
            <a:r>
              <a:rPr lang="en-US" sz="1400" dirty="0" smtClean="0">
                <a:latin typeface="Arial" pitchFamily="34" charset="0"/>
                <a:cs typeface="Arial" pitchFamily="34" charset="0"/>
              </a:rPr>
              <a:t>The deployment of services as the Market of Resources can alter the basis of competition in the addressed business areas or economic sectors. If it can offer new business opportunities, access to a large pool of subcontractors, it brings in increased challenges and increased competition among providers.</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Under </a:t>
            </a:r>
            <a:r>
              <a:rPr lang="en-US" sz="1400" dirty="0" smtClean="0">
                <a:latin typeface="Arial" pitchFamily="34" charset="0"/>
                <a:cs typeface="Arial" pitchFamily="34" charset="0"/>
              </a:rPr>
              <a:t>the traditional </a:t>
            </a:r>
            <a:r>
              <a:rPr lang="en-US" sz="1400" dirty="0" err="1" smtClean="0">
                <a:latin typeface="Arial" pitchFamily="34" charset="0"/>
                <a:cs typeface="Arial" pitchFamily="34" charset="0"/>
              </a:rPr>
              <a:t>organisational</a:t>
            </a:r>
            <a:r>
              <a:rPr lang="en-US" sz="1400" dirty="0" smtClean="0">
                <a:latin typeface="Arial" pitchFamily="34" charset="0"/>
                <a:cs typeface="Arial" pitchFamily="34" charset="0"/>
              </a:rPr>
              <a:t> models, with more or less static supply chains, the search of responsiveness, quality, accomplishment of agreements, lean profit margins are not so pressing as under the A/VE model. The </a:t>
            </a:r>
            <a:r>
              <a:rPr lang="en-US" sz="1400" dirty="0" smtClean="0">
                <a:latin typeface="Arial" pitchFamily="34" charset="0"/>
                <a:cs typeface="Arial" pitchFamily="34" charset="0"/>
              </a:rPr>
              <a:t>possibility of </a:t>
            </a:r>
            <a:r>
              <a:rPr lang="en-US" sz="1400" dirty="0" smtClean="0">
                <a:latin typeface="Arial" pitchFamily="34" charset="0"/>
                <a:cs typeface="Arial" pitchFamily="34" charset="0"/>
              </a:rPr>
              <a:t>implementing dynamically reconfigurable partnerships (A/VEs) increases the level of the exigency by the A/VE owners towards its resources providers’ performance, given the universe of eligible candidate substitutes.</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Resources </a:t>
            </a:r>
            <a:r>
              <a:rPr lang="en-US" sz="1400" dirty="0" smtClean="0">
                <a:latin typeface="Arial" pitchFamily="34" charset="0"/>
                <a:cs typeface="Arial" pitchFamily="34" charset="0"/>
              </a:rPr>
              <a:t>providers will live under strong competition, but on the other side, resources providers can benefit from a wider range of business opportunities, in a safer environment, through contract enforcement and historical information, protecting them from opportunistic </a:t>
            </a:r>
            <a:r>
              <a:rPr lang="en-US" sz="1400" dirty="0" err="1" smtClean="0">
                <a:latin typeface="Arial" pitchFamily="34" charset="0"/>
                <a:cs typeface="Arial" pitchFamily="34" charset="0"/>
              </a:rPr>
              <a:t>behaviour</a:t>
            </a:r>
            <a:r>
              <a:rPr lang="en-US" sz="1400" dirty="0" smtClean="0">
                <a:latin typeface="Arial" pitchFamily="34" charset="0"/>
                <a:cs typeface="Arial" pitchFamily="34" charset="0"/>
              </a:rPr>
              <a:t> or doubtful situations.</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The </a:t>
            </a:r>
            <a:r>
              <a:rPr lang="en-US" sz="1400" dirty="0" smtClean="0">
                <a:latin typeface="Arial" pitchFamily="34" charset="0"/>
                <a:cs typeface="Arial" pitchFamily="34" charset="0"/>
              </a:rPr>
              <a:t>impact on the resources providers is traduced by an increased importance of concentration in core areas, </a:t>
            </a:r>
            <a:r>
              <a:rPr lang="en-US" sz="1400" dirty="0" err="1" smtClean="0">
                <a:latin typeface="Arial" pitchFamily="34" charset="0"/>
                <a:cs typeface="Arial" pitchFamily="34" charset="0"/>
              </a:rPr>
              <a:t>specialisation</a:t>
            </a:r>
            <a:r>
              <a:rPr lang="en-US" sz="1400" dirty="0" smtClean="0">
                <a:latin typeface="Arial" pitchFamily="34" charset="0"/>
                <a:cs typeface="Arial" pitchFamily="34" charset="0"/>
              </a:rPr>
              <a:t>, and implementation of efficient management techniques, such as TQM, Just-In-Time, and be supported by accurate information systems and decision support systems.</a:t>
            </a:r>
            <a:endParaRPr lang="en-US" sz="1400" dirty="0">
              <a:latin typeface="Arial" pitchFamily="34" charset="0"/>
              <a:cs typeface="Arial" pitchFamily="34" charset="0"/>
            </a:endParaRPr>
          </a:p>
        </p:txBody>
      </p:sp>
      <p:sp>
        <p:nvSpPr>
          <p:cNvPr id="73" name="TextBox 72"/>
          <p:cNvSpPr txBox="1"/>
          <p:nvPr/>
        </p:nvSpPr>
        <p:spPr>
          <a:xfrm>
            <a:off x="609600" y="990600"/>
            <a:ext cx="6934200" cy="338554"/>
          </a:xfrm>
          <a:prstGeom prst="rect">
            <a:avLst/>
          </a:prstGeom>
          <a:noFill/>
        </p:spPr>
        <p:txBody>
          <a:bodyPr wrap="square" rtlCol="0">
            <a:spAutoFit/>
          </a:bodyPr>
          <a:lstStyle/>
          <a:p>
            <a:pPr algn="just"/>
            <a:r>
              <a:rPr lang="en-US" b="1" dirty="0" smtClean="0">
                <a:latin typeface="Arial" pitchFamily="34" charset="0"/>
                <a:cs typeface="Arial" pitchFamily="34" charset="0"/>
              </a:rPr>
              <a:t>Opportunities and Benefits to Resources Providers</a:t>
            </a:r>
            <a:endParaRPr lang="en-US" b="1"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3108543"/>
          </a:xfrm>
          <a:prstGeom prst="rect">
            <a:avLst/>
          </a:prstGeom>
          <a:noFill/>
        </p:spPr>
        <p:txBody>
          <a:bodyPr wrap="square" rtlCol="0">
            <a:spAutoFit/>
          </a:bodyPr>
          <a:lstStyle/>
          <a:p>
            <a:pPr algn="just"/>
            <a:r>
              <a:rPr lang="en-US" sz="1400" dirty="0" smtClean="0"/>
              <a:t>Client benefits include: (1) </a:t>
            </a:r>
            <a:r>
              <a:rPr lang="en-US" sz="1400" dirty="0" err="1" smtClean="0"/>
              <a:t>organisational</a:t>
            </a:r>
            <a:r>
              <a:rPr lang="en-US" sz="1400" dirty="0" smtClean="0"/>
              <a:t> aspects — the support to the </a:t>
            </a:r>
            <a:r>
              <a:rPr lang="en-US" sz="1400" dirty="0" err="1" smtClean="0"/>
              <a:t>imple</a:t>
            </a:r>
            <a:r>
              <a:rPr lang="en-US" sz="1400" dirty="0" smtClean="0"/>
              <a:t>- </a:t>
            </a:r>
            <a:r>
              <a:rPr lang="en-US" sz="1400" dirty="0" err="1" smtClean="0"/>
              <a:t>mentation</a:t>
            </a:r>
            <a:r>
              <a:rPr lang="en-US" sz="1400" dirty="0" smtClean="0"/>
              <a:t> of A/VE model (the main contribution of the Market of Resources environment) and support to A/VE creation and reconfiguration — and (2) managerial aspects — quality and efficiency in the operation of the created A/ VE (or A/VE instantiation) and increased competitiveness.</a:t>
            </a:r>
          </a:p>
          <a:p>
            <a:pPr algn="just"/>
            <a:endParaRPr lang="en-US" sz="1400" dirty="0" smtClean="0"/>
          </a:p>
          <a:p>
            <a:pPr algn="just"/>
            <a:r>
              <a:rPr lang="en-US" sz="1400" dirty="0" smtClean="0"/>
              <a:t>The </a:t>
            </a:r>
            <a:r>
              <a:rPr lang="en-US" sz="1400" dirty="0" smtClean="0"/>
              <a:t>first aspect has been demonstrated previously, correspond to the possibility of implementing highly reconfigurable partnerships, which represents an alter- </a:t>
            </a:r>
            <a:r>
              <a:rPr lang="en-US" sz="1400" dirty="0" err="1" smtClean="0"/>
              <a:t>ation</a:t>
            </a:r>
            <a:r>
              <a:rPr lang="en-US" sz="1400" dirty="0" smtClean="0"/>
              <a:t> on the basis of competition, a shift towards new </a:t>
            </a:r>
            <a:r>
              <a:rPr lang="en-US" sz="1400" dirty="0" err="1" smtClean="0"/>
              <a:t>organisational</a:t>
            </a:r>
            <a:r>
              <a:rPr lang="en-US" sz="1400" dirty="0" smtClean="0"/>
              <a:t> models.</a:t>
            </a:r>
          </a:p>
          <a:p>
            <a:pPr algn="just"/>
            <a:endParaRPr lang="en-US" sz="1400" dirty="0" smtClean="0"/>
          </a:p>
          <a:p>
            <a:pPr algn="just"/>
            <a:r>
              <a:rPr lang="en-US" sz="1400" dirty="0" smtClean="0"/>
              <a:t>The </a:t>
            </a:r>
            <a:r>
              <a:rPr lang="en-US" sz="1400" dirty="0" smtClean="0"/>
              <a:t>second aspect corresponds to: (1) the trust and confidence associated to the partnership’s performance, given the permanent track and monitoring of A/VE operation results and possible reconfiguration whenever justified, and (2) the possibility to increase the A/VE performance as a whole while decreasing transaction and operation cost, given the existence of a critical mass of potential resources providers (</a:t>
            </a:r>
            <a:r>
              <a:rPr lang="en-US" sz="1400" dirty="0" err="1" smtClean="0"/>
              <a:t>representativity</a:t>
            </a:r>
            <a:r>
              <a:rPr lang="en-US" sz="1400" dirty="0" smtClean="0"/>
              <a:t> or concentration) to negotiate the best combinations.</a:t>
            </a:r>
            <a:endParaRPr lang="en-US" sz="1400" dirty="0">
              <a:latin typeface="Arial" pitchFamily="34" charset="0"/>
              <a:cs typeface="Arial" pitchFamily="34" charset="0"/>
            </a:endParaRPr>
          </a:p>
        </p:txBody>
      </p:sp>
      <p:sp>
        <p:nvSpPr>
          <p:cNvPr id="73" name="TextBox 72"/>
          <p:cNvSpPr txBox="1"/>
          <p:nvPr/>
        </p:nvSpPr>
        <p:spPr>
          <a:xfrm>
            <a:off x="609600" y="990600"/>
            <a:ext cx="6934200" cy="338554"/>
          </a:xfrm>
          <a:prstGeom prst="rect">
            <a:avLst/>
          </a:prstGeom>
          <a:noFill/>
        </p:spPr>
        <p:txBody>
          <a:bodyPr wrap="square" rtlCol="0">
            <a:spAutoFit/>
          </a:bodyPr>
          <a:lstStyle/>
          <a:p>
            <a:r>
              <a:rPr lang="en-US" b="1" dirty="0" smtClean="0">
                <a:latin typeface="Arial" pitchFamily="34" charset="0"/>
                <a:cs typeface="Arial" pitchFamily="34" charset="0"/>
              </a:rPr>
              <a:t>Opportunities and Benefits to A/VE Clients</a:t>
            </a:r>
            <a:endParaRPr lang="en-US"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09600" y="1538190"/>
            <a:ext cx="7834429" cy="1384995"/>
          </a:xfrm>
          <a:prstGeom prst="rect">
            <a:avLst/>
          </a:prstGeom>
          <a:noFill/>
        </p:spPr>
        <p:txBody>
          <a:bodyPr wrap="square" rtlCol="0">
            <a:spAutoFit/>
          </a:bodyPr>
          <a:lstStyle/>
          <a:p>
            <a:pPr algn="just"/>
            <a:r>
              <a:rPr lang="en-US" sz="1400" dirty="0" smtClean="0">
                <a:latin typeface="Arial" pitchFamily="34" charset="0"/>
                <a:cs typeface="Arial" pitchFamily="34" charset="0"/>
              </a:rPr>
              <a:t>Mainly, the Market is responsible by the creation of a new profession and new work opportunities to be carried out by highly </a:t>
            </a:r>
            <a:r>
              <a:rPr lang="en-US" sz="1400" dirty="0" err="1" smtClean="0">
                <a:latin typeface="Arial" pitchFamily="34" charset="0"/>
                <a:cs typeface="Arial" pitchFamily="34" charset="0"/>
              </a:rPr>
              <a:t>specialised</a:t>
            </a:r>
            <a:r>
              <a:rPr lang="en-US" sz="1400" dirty="0" smtClean="0">
                <a:latin typeface="Arial" pitchFamily="34" charset="0"/>
                <a:cs typeface="Arial" pitchFamily="34" charset="0"/>
              </a:rPr>
              <a:t> individuals. The broker is required to dominate all the aspects of interaction with the Market of Resources and is also required to keep </a:t>
            </a:r>
            <a:r>
              <a:rPr lang="en-US" sz="1400" dirty="0" err="1" smtClean="0">
                <a:latin typeface="Arial" pitchFamily="34" charset="0"/>
                <a:cs typeface="Arial" pitchFamily="34" charset="0"/>
              </a:rPr>
              <a:t>actualised</a:t>
            </a:r>
            <a:r>
              <a:rPr lang="en-US" sz="1400" dirty="0" smtClean="0">
                <a:latin typeface="Arial" pitchFamily="34" charset="0"/>
                <a:cs typeface="Arial" pitchFamily="34" charset="0"/>
              </a:rPr>
              <a:t> in its field of expertise in order to be contracted or selected (i.e., to have more work opportunities).</a:t>
            </a:r>
          </a:p>
          <a:p>
            <a:pPr algn="just"/>
            <a:r>
              <a:rPr lang="en-US" sz="1400" dirty="0" smtClean="0">
                <a:latin typeface="Arial" pitchFamily="34" charset="0"/>
                <a:cs typeface="Arial" pitchFamily="34" charset="0"/>
              </a:rPr>
              <a:t>The service provided by the broker is essential to the implementation of the</a:t>
            </a:r>
          </a:p>
          <a:p>
            <a:pPr algn="just"/>
            <a:r>
              <a:rPr lang="en-US" sz="1400" dirty="0" smtClean="0">
                <a:latin typeface="Arial" pitchFamily="34" charset="0"/>
                <a:cs typeface="Arial" pitchFamily="34" charset="0"/>
              </a:rPr>
              <a:t>Market as support to the A/VE model, also according to the </a:t>
            </a:r>
            <a:r>
              <a:rPr lang="en-US" sz="1400" i="1" dirty="0" smtClean="0">
                <a:latin typeface="Arial" pitchFamily="34" charset="0"/>
                <a:cs typeface="Arial" pitchFamily="34" charset="0"/>
              </a:rPr>
              <a:t>BM_VEARM</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73" name="TextBox 72"/>
          <p:cNvSpPr txBox="1"/>
          <p:nvPr/>
        </p:nvSpPr>
        <p:spPr>
          <a:xfrm>
            <a:off x="609600" y="990600"/>
            <a:ext cx="6934200" cy="338554"/>
          </a:xfrm>
          <a:prstGeom prst="rect">
            <a:avLst/>
          </a:prstGeom>
          <a:noFill/>
        </p:spPr>
        <p:txBody>
          <a:bodyPr wrap="square" rtlCol="0">
            <a:spAutoFit/>
          </a:bodyPr>
          <a:lstStyle/>
          <a:p>
            <a:pPr algn="just"/>
            <a:r>
              <a:rPr lang="en-US" b="1" dirty="0" smtClean="0">
                <a:latin typeface="Arial" pitchFamily="34" charset="0"/>
                <a:cs typeface="Arial" pitchFamily="34" charset="0"/>
              </a:rPr>
              <a:t>Opportunities and Benefits to Brokers</a:t>
            </a:r>
            <a:endParaRPr lang="en-US"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1" name="Rectangle 3"/>
          <p:cNvSpPr txBox="1">
            <a:spLocks noChangeArrowheads="1"/>
          </p:cNvSpPr>
          <p:nvPr/>
        </p:nvSpPr>
        <p:spPr>
          <a:xfrm>
            <a:off x="1301350" y="2129048"/>
            <a:ext cx="6800418" cy="885015"/>
          </a:xfrm>
          <a:prstGeom prst="rect">
            <a:avLst/>
          </a:prstGeom>
        </p:spPr>
        <p:txBody>
          <a:bodyPr lIns="82945" tIns="41473" rIns="82945" bIns="41473"/>
          <a:lstStyle/>
          <a:p>
            <a:pPr marL="311045" indent="-311045" algn="ctr">
              <a:spcBef>
                <a:spcPct val="20000"/>
              </a:spcBef>
              <a:defRPr/>
            </a:pPr>
            <a:r>
              <a:rPr lang="en-US" sz="4400" b="1" dirty="0" smtClean="0">
                <a:solidFill>
                  <a:schemeClr val="tx2"/>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object 3"/>
          <p:cNvSpPr txBox="1"/>
          <p:nvPr/>
        </p:nvSpPr>
        <p:spPr>
          <a:xfrm>
            <a:off x="838200" y="1600200"/>
            <a:ext cx="7807590" cy="2086032"/>
          </a:xfrm>
          <a:prstGeom prst="rect">
            <a:avLst/>
          </a:prstGeom>
        </p:spPr>
        <p:txBody>
          <a:bodyPr wrap="square" lIns="0" tIns="0" rIns="0" bIns="0" rtlCol="0">
            <a:noAutofit/>
          </a:bodyPr>
          <a:lstStyle/>
          <a:p>
            <a:pPr marL="231775" lvl="0" indent="-231775">
              <a:buFont typeface="Arial" pitchFamily="34" charset="0"/>
              <a:buChar char="•"/>
            </a:pPr>
            <a:r>
              <a:rPr lang="en-US" sz="1800" dirty="0" err="1" smtClean="0"/>
              <a:t>Mehandjiev</a:t>
            </a:r>
            <a:r>
              <a:rPr lang="en-US" sz="1800" dirty="0" smtClean="0"/>
              <a:t> N, </a:t>
            </a:r>
            <a:r>
              <a:rPr lang="en-US" sz="1800" dirty="0" err="1" smtClean="0"/>
              <a:t>Grefen</a:t>
            </a:r>
            <a:r>
              <a:rPr lang="en-US" sz="1800" dirty="0" smtClean="0"/>
              <a:t> P.(</a:t>
            </a:r>
            <a:r>
              <a:rPr lang="en-US" sz="1800" dirty="0" err="1" smtClean="0"/>
              <a:t>Eds</a:t>
            </a:r>
            <a:r>
              <a:rPr lang="en-US" sz="1800" dirty="0" smtClean="0"/>
              <a:t>), “Dynamic </a:t>
            </a:r>
            <a:r>
              <a:rPr lang="en-US" sz="1800" dirty="0" err="1" smtClean="0"/>
              <a:t>Busisness</a:t>
            </a:r>
            <a:r>
              <a:rPr lang="en-US" sz="1800" dirty="0" smtClean="0"/>
              <a:t> Process Formation for Instant Virtual Enterprises” </a:t>
            </a:r>
            <a:r>
              <a:rPr lang="en-US" sz="1800" dirty="0" err="1" smtClean="0"/>
              <a:t>Springer,Verlag</a:t>
            </a:r>
            <a:r>
              <a:rPr lang="en-US" sz="1800" dirty="0" smtClean="0"/>
              <a:t>-Limited London, 2010.</a:t>
            </a:r>
          </a:p>
          <a:p>
            <a:pPr marL="231775" lvl="0" indent="-231775">
              <a:buFont typeface="Arial" pitchFamily="34" charset="0"/>
              <a:buChar char="•"/>
            </a:pPr>
            <a:r>
              <a:rPr lang="en-US" sz="1800" dirty="0" smtClean="0"/>
              <a:t>Wolf C., Halter </a:t>
            </a:r>
            <a:r>
              <a:rPr lang="en-US" sz="1800" dirty="0" err="1" smtClean="0"/>
              <a:t>E.M,”Virtualization</a:t>
            </a:r>
            <a:r>
              <a:rPr lang="en-US" sz="1800" dirty="0" smtClean="0"/>
              <a:t> from the Desktop to The </a:t>
            </a:r>
            <a:r>
              <a:rPr lang="en-US" sz="1800" dirty="0" err="1" smtClean="0"/>
              <a:t>Eterprises</a:t>
            </a:r>
            <a:r>
              <a:rPr lang="en-US" sz="1800" dirty="0" smtClean="0"/>
              <a:t>”, </a:t>
            </a:r>
            <a:r>
              <a:rPr lang="en-US" sz="1800" dirty="0" err="1" smtClean="0"/>
              <a:t>Springer,Verlag</a:t>
            </a:r>
            <a:r>
              <a:rPr lang="en-US" sz="1800" dirty="0" smtClean="0"/>
              <a:t>-Limited London, 2005.</a:t>
            </a:r>
          </a:p>
          <a:p>
            <a:pPr marL="231775" lvl="0" indent="-231775">
              <a:buFont typeface="Arial" pitchFamily="34" charset="0"/>
              <a:buChar char="•"/>
            </a:pPr>
            <a:r>
              <a:rPr lang="en-US" sz="1800" dirty="0" err="1" smtClean="0"/>
              <a:t>CunhaCruz</a:t>
            </a:r>
            <a:r>
              <a:rPr lang="en-US" sz="1800" dirty="0" smtClean="0"/>
              <a:t> M.M, </a:t>
            </a:r>
            <a:r>
              <a:rPr lang="en-US" sz="1800" dirty="0" err="1" smtClean="0"/>
              <a:t>Putnik</a:t>
            </a:r>
            <a:r>
              <a:rPr lang="en-US" sz="1800" dirty="0" smtClean="0"/>
              <a:t> G.D,” Agile Virtual Enterprise”, Idea Group Inc., 2006.</a:t>
            </a:r>
          </a:p>
          <a:p>
            <a:pPr marL="231775" lvl="0" indent="-231775">
              <a:buFont typeface="Arial" pitchFamily="34" charset="0"/>
              <a:buChar char="•"/>
            </a:pPr>
            <a:r>
              <a:rPr lang="en-US" sz="1800" dirty="0" err="1" smtClean="0"/>
              <a:t>Protogeros</a:t>
            </a:r>
            <a:r>
              <a:rPr lang="en-US" sz="1800" dirty="0" smtClean="0"/>
              <a:t> </a:t>
            </a:r>
            <a:r>
              <a:rPr lang="en-US" sz="1800" dirty="0" err="1" smtClean="0"/>
              <a:t>N.,”Agent</a:t>
            </a:r>
            <a:r>
              <a:rPr lang="en-US" sz="1800" dirty="0" smtClean="0"/>
              <a:t> and Web Service Technologies in Virtual Enterprises”, IGI Global 2008.</a:t>
            </a:r>
            <a:r>
              <a:rPr lang="en-US" sz="1800" dirty="0" smtClean="0">
                <a:latin typeface="Arial" pitchFamily="34" charset="0"/>
                <a:cs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523220"/>
          </a:xfrm>
          <a:prstGeom prst="rect">
            <a:avLst/>
          </a:prstGeom>
          <a:noFill/>
        </p:spPr>
        <p:txBody>
          <a:bodyPr wrap="square" rtlCol="0">
            <a:spAutoFit/>
          </a:bodyPr>
          <a:lstStyle/>
          <a:p>
            <a:r>
              <a:rPr lang="en-US" sz="2800" b="1" dirty="0" smtClean="0">
                <a:solidFill>
                  <a:schemeClr val="accent1"/>
                </a:solidFill>
                <a:latin typeface="Arial" pitchFamily="34" charset="0"/>
                <a:cs typeface="Arial" pitchFamily="34" charset="0"/>
              </a:rPr>
              <a:t>Opportunities for  the Market of  </a:t>
            </a:r>
            <a:r>
              <a:rPr lang="en-US" sz="2800" b="1" dirty="0" smtClean="0">
                <a:solidFill>
                  <a:schemeClr val="accent1"/>
                </a:solidFill>
                <a:latin typeface="Arial" pitchFamily="34" charset="0"/>
                <a:cs typeface="Arial" pitchFamily="34" charset="0"/>
              </a:rPr>
              <a:t>Resources</a:t>
            </a:r>
            <a:endParaRPr lang="en-US" sz="2800" b="1" dirty="0" smtClean="0">
              <a:solidFill>
                <a:schemeClr val="accent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34404" y="2743200"/>
            <a:ext cx="7848600" cy="369332"/>
          </a:xfrm>
          <a:prstGeom prst="rect">
            <a:avLst/>
          </a:prstGeom>
          <a:noFill/>
        </p:spPr>
        <p:txBody>
          <a:bodyPr wrap="square" rtlCol="0">
            <a:spAutoFit/>
          </a:bodyPr>
          <a:lstStyle/>
          <a:p>
            <a:r>
              <a:rPr lang="en-US" sz="1800" b="1" dirty="0" smtClean="0">
                <a:latin typeface="Arial" pitchFamily="34" charset="0"/>
                <a:cs typeface="Arial" pitchFamily="34" charset="0"/>
              </a:rPr>
              <a:t>Opportunities for  the Market of  Resources</a:t>
            </a:r>
          </a:p>
        </p:txBody>
      </p:sp>
      <p:sp>
        <p:nvSpPr>
          <p:cNvPr id="70" name="TextBox 69"/>
          <p:cNvSpPr txBox="1"/>
          <p:nvPr/>
        </p:nvSpPr>
        <p:spPr>
          <a:xfrm>
            <a:off x="685800" y="990600"/>
            <a:ext cx="7862450" cy="1569660"/>
          </a:xfrm>
          <a:prstGeom prst="rect">
            <a:avLst/>
          </a:prstGeom>
          <a:noFill/>
        </p:spPr>
        <p:txBody>
          <a:bodyPr wrap="square" rtlCol="0">
            <a:spAutoFit/>
          </a:bodyPr>
          <a:lstStyle/>
          <a:p>
            <a:pPr algn="just"/>
            <a:r>
              <a:rPr lang="en-US" dirty="0" smtClean="0">
                <a:latin typeface="Arial" pitchFamily="34" charset="0"/>
                <a:cs typeface="Arial" pitchFamily="34" charset="0"/>
              </a:rPr>
              <a:t>Electronic Marketplaces (e marketplaces) appear to be a promising solution to B2B e-commerce, however its role, as well as the role of other solutions we have identified that can be used to help or to partially support A/VE integration, must go beyond helping to identify suppliers, improving the efficiency of purchasing transactions, etc., as also confirmed by several credible analysts and information technology research sources.</a:t>
            </a:r>
            <a:endParaRPr lang="en-US" dirty="0">
              <a:latin typeface="Arial" pitchFamily="34" charset="0"/>
              <a:cs typeface="Arial" pitchFamily="34" charset="0"/>
            </a:endParaRPr>
          </a:p>
        </p:txBody>
      </p:sp>
      <p:sp>
        <p:nvSpPr>
          <p:cNvPr id="71" name="TextBox 70"/>
          <p:cNvSpPr txBox="1"/>
          <p:nvPr/>
        </p:nvSpPr>
        <p:spPr>
          <a:xfrm>
            <a:off x="613138" y="3202169"/>
            <a:ext cx="7772400" cy="1323439"/>
          </a:xfrm>
          <a:prstGeom prst="rect">
            <a:avLst/>
          </a:prstGeom>
          <a:noFill/>
        </p:spPr>
        <p:txBody>
          <a:bodyPr wrap="square" rtlCol="0">
            <a:spAutoFit/>
          </a:bodyPr>
          <a:lstStyle/>
          <a:p>
            <a:pPr algn="just"/>
            <a:r>
              <a:rPr lang="en-US" dirty="0" smtClean="0">
                <a:latin typeface="Arial" pitchFamily="34" charset="0"/>
                <a:cs typeface="Arial" pitchFamily="34" charset="0"/>
              </a:rPr>
              <a:t>The main opportunities for the Market of Resources deployment are related with the actual e-business situation. To plan the Market of Resources exploitation, it is important to understand the economics of e-business and of e-marketplaces, the types of e-marketplaces that are likely to emerge, how companies are likely to use them, etc.</a:t>
            </a:r>
            <a:endParaRPr 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369332"/>
          </a:xfrm>
          <a:prstGeom prst="rect">
            <a:avLst/>
          </a:prstGeom>
          <a:noFill/>
        </p:spPr>
        <p:txBody>
          <a:bodyPr wrap="square" rtlCol="0">
            <a:spAutoFit/>
          </a:bodyPr>
          <a:lstStyle/>
          <a:p>
            <a:r>
              <a:rPr lang="en-US" b="1" dirty="0" smtClean="0">
                <a:latin typeface="Arial" pitchFamily="34" charset="0"/>
                <a:cs typeface="Arial" pitchFamily="34" charset="0"/>
              </a:rPr>
              <a:t>E-Marketplaces: </a:t>
            </a:r>
            <a:r>
              <a:rPr lang="en-US" sz="1800" b="1" dirty="0" smtClean="0">
                <a:latin typeface="Arial" pitchFamily="34" charset="0"/>
                <a:cs typeface="Arial" pitchFamily="34" charset="0"/>
              </a:rPr>
              <a:t>Past</a:t>
            </a:r>
            <a:r>
              <a:rPr lang="en-US" b="1" dirty="0" smtClean="0">
                <a:latin typeface="Arial" pitchFamily="34" charset="0"/>
                <a:cs typeface="Arial" pitchFamily="34" charset="0"/>
              </a:rPr>
              <a:t>, Present and Future</a:t>
            </a:r>
            <a:endParaRPr lang="en-US" dirty="0">
              <a:latin typeface="Arial" pitchFamily="34" charset="0"/>
              <a:cs typeface="Arial" pitchFamily="34" charset="0"/>
            </a:endParaRPr>
          </a:p>
        </p:txBody>
      </p:sp>
      <p:sp>
        <p:nvSpPr>
          <p:cNvPr id="71" name="TextBox 70"/>
          <p:cNvSpPr txBox="1"/>
          <p:nvPr/>
        </p:nvSpPr>
        <p:spPr>
          <a:xfrm>
            <a:off x="666303" y="1461971"/>
            <a:ext cx="7772400" cy="2062103"/>
          </a:xfrm>
          <a:prstGeom prst="rect">
            <a:avLst/>
          </a:prstGeom>
          <a:noFill/>
        </p:spPr>
        <p:txBody>
          <a:bodyPr wrap="square" rtlCol="0">
            <a:spAutoFit/>
          </a:bodyPr>
          <a:lstStyle/>
          <a:p>
            <a:pPr algn="just"/>
            <a:r>
              <a:rPr lang="en-US" dirty="0" smtClean="0">
                <a:latin typeface="Arial" pitchFamily="34" charset="0"/>
                <a:cs typeface="Arial" pitchFamily="34" charset="0"/>
              </a:rPr>
              <a:t>The initial wave of e-marketplaces (1998-2000) was characterized by the expectative of strong growth of the USA economy, highly supported by the valorization of the so-called “</a:t>
            </a:r>
            <a:r>
              <a:rPr lang="en-US" i="1" dirty="0" smtClean="0">
                <a:latin typeface="Arial" pitchFamily="34" charset="0"/>
                <a:cs typeface="Arial" pitchFamily="34" charset="0"/>
              </a:rPr>
              <a:t>Internet economy</a:t>
            </a:r>
            <a:r>
              <a:rPr lang="en-US" dirty="0" smtClean="0">
                <a:latin typeface="Arial" pitchFamily="34" charset="0"/>
                <a:cs typeface="Arial" pitchFamily="34" charset="0"/>
              </a:rPr>
              <a:t>”, a situation that was traduced on the easy access of capital of risk, in the development of new software platforms for electronic markets and simultaneously on an excessive </a:t>
            </a:r>
            <a:r>
              <a:rPr lang="en-US" dirty="0" smtClean="0">
                <a:latin typeface="Arial" pitchFamily="34" charset="0"/>
                <a:cs typeface="Arial" pitchFamily="34" charset="0"/>
              </a:rPr>
              <a:t>optimism or </a:t>
            </a:r>
            <a:r>
              <a:rPr lang="en-US" dirty="0" smtClean="0">
                <a:latin typeface="Arial" pitchFamily="34" charset="0"/>
                <a:cs typeface="Arial" pitchFamily="34" charset="0"/>
              </a:rPr>
              <a:t>excess of confidence on the ability of capturing participants to the markets and generate liquidity. This conducted to the massive creation of e-marketplaces during this period</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72" name="TextBox 71"/>
          <p:cNvSpPr txBox="1"/>
          <p:nvPr/>
        </p:nvSpPr>
        <p:spPr>
          <a:xfrm>
            <a:off x="623770" y="3657600"/>
            <a:ext cx="7834429" cy="1815882"/>
          </a:xfrm>
          <a:prstGeom prst="rect">
            <a:avLst/>
          </a:prstGeom>
          <a:noFill/>
        </p:spPr>
        <p:txBody>
          <a:bodyPr wrap="square" rtlCol="0">
            <a:spAutoFit/>
          </a:bodyPr>
          <a:lstStyle/>
          <a:p>
            <a:pPr algn="just"/>
            <a:r>
              <a:rPr lang="en-US" dirty="0" smtClean="0">
                <a:latin typeface="Arial" pitchFamily="34" charset="0"/>
                <a:cs typeface="Arial" pitchFamily="34" charset="0"/>
              </a:rPr>
              <a:t>The opposite objectives of buyers and sellers, the implementation of inadequate business models, and other motives, turned impossible the operation of many e- markets that, in year 2000, or closed or merged with other, due to the inability of attracting a reasonable number of participants (buyers and sellers) enough to assure enough transactions to justify its existence and the permanence of the participants, the inability of obtaining enough liquidity, inability to offer value added services and adjusted business models.</a:t>
            </a:r>
            <a:endParaRPr lang="en-US"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762000" y="914400"/>
            <a:ext cx="7862450" cy="1323439"/>
          </a:xfrm>
          <a:prstGeom prst="rect">
            <a:avLst/>
          </a:prstGeom>
          <a:noFill/>
        </p:spPr>
        <p:txBody>
          <a:bodyPr wrap="square" rtlCol="0">
            <a:spAutoFit/>
          </a:bodyPr>
          <a:lstStyle/>
          <a:p>
            <a:pPr algn="just"/>
            <a:r>
              <a:rPr lang="en-US" dirty="0" smtClean="0">
                <a:latin typeface="Arial" pitchFamily="34" charset="0"/>
                <a:cs typeface="Arial" pitchFamily="34" charset="0"/>
              </a:rPr>
              <a:t>The </a:t>
            </a:r>
            <a:r>
              <a:rPr lang="en-US" dirty="0" smtClean="0">
                <a:latin typeface="Arial" pitchFamily="34" charset="0"/>
                <a:cs typeface="Arial" pitchFamily="34" charset="0"/>
              </a:rPr>
              <a:t>first wave or generation of e-marketplaces, which coincided with the flourishing and multiplication of independent e-marketplaces. Although many of those have disappeared, and besides the uncertainty of their future, it is to admit that the future will deserve an important role for them, in the transaction of goods and commodities of low value added or standardized.</a:t>
            </a:r>
            <a:endParaRPr lang="en-US" dirty="0">
              <a:latin typeface="Arial" pitchFamily="34" charset="0"/>
              <a:cs typeface="Arial" pitchFamily="34" charset="0"/>
            </a:endParaRPr>
          </a:p>
        </p:txBody>
      </p:sp>
      <p:sp>
        <p:nvSpPr>
          <p:cNvPr id="71" name="TextBox 70"/>
          <p:cNvSpPr txBox="1"/>
          <p:nvPr/>
        </p:nvSpPr>
        <p:spPr>
          <a:xfrm>
            <a:off x="762000" y="2323206"/>
            <a:ext cx="7867650" cy="1815882"/>
          </a:xfrm>
          <a:prstGeom prst="rect">
            <a:avLst/>
          </a:prstGeom>
          <a:noFill/>
        </p:spPr>
        <p:txBody>
          <a:bodyPr wrap="square" rtlCol="0">
            <a:spAutoFit/>
          </a:bodyPr>
          <a:lstStyle/>
          <a:p>
            <a:pPr algn="just"/>
            <a:r>
              <a:rPr lang="en-US" dirty="0" smtClean="0">
                <a:latin typeface="Arial" pitchFamily="34" charset="0"/>
                <a:cs typeface="Arial" pitchFamily="34" charset="0"/>
              </a:rPr>
              <a:t>Then we have assisted to the emerging of vertical private markets, leaded and financed by </a:t>
            </a:r>
            <a:r>
              <a:rPr lang="en-US" dirty="0" err="1" smtClean="0">
                <a:latin typeface="Arial" pitchFamily="34" charset="0"/>
                <a:cs typeface="Arial" pitchFamily="34" charset="0"/>
              </a:rPr>
              <a:t>sectorial</a:t>
            </a:r>
            <a:r>
              <a:rPr lang="en-US" dirty="0" smtClean="0">
                <a:latin typeface="Arial" pitchFamily="34" charset="0"/>
                <a:cs typeface="Arial" pitchFamily="34" charset="0"/>
              </a:rPr>
              <a:t> consortia of dominant enterprises (and concurring) of the same sector of economical activity, which corresponded to the second </a:t>
            </a:r>
            <a:r>
              <a:rPr lang="en-US" dirty="0" smtClean="0">
                <a:latin typeface="Arial" pitchFamily="34" charset="0"/>
                <a:cs typeface="Arial" pitchFamily="34" charset="0"/>
              </a:rPr>
              <a:t>wave. Market </a:t>
            </a:r>
            <a:r>
              <a:rPr lang="en-US" dirty="0" smtClean="0">
                <a:latin typeface="Arial" pitchFamily="34" charset="0"/>
                <a:cs typeface="Arial" pitchFamily="34" charset="0"/>
              </a:rPr>
              <a:t>of Resources: Exploitation and Future Trends   </a:t>
            </a:r>
            <a:r>
              <a:rPr lang="en-US" dirty="0" smtClean="0">
                <a:latin typeface="Arial" pitchFamily="34" charset="0"/>
                <a:cs typeface="Arial" pitchFamily="34" charset="0"/>
              </a:rPr>
              <a:t>351 And </a:t>
            </a:r>
            <a:r>
              <a:rPr lang="en-US" dirty="0" smtClean="0">
                <a:latin typeface="Arial" pitchFamily="34" charset="0"/>
                <a:cs typeface="Arial" pitchFamily="34" charset="0"/>
              </a:rPr>
              <a:t>in 2001, several market analysis (e.g., </a:t>
            </a:r>
            <a:r>
              <a:rPr lang="en-US" i="1" dirty="0" smtClean="0">
                <a:latin typeface="Arial" pitchFamily="34" charset="0"/>
                <a:cs typeface="Arial" pitchFamily="34" charset="0"/>
              </a:rPr>
              <a:t>Accenture and </a:t>
            </a:r>
            <a:r>
              <a:rPr lang="en-US" i="1" dirty="0" err="1" smtClean="0">
                <a:latin typeface="Arial" pitchFamily="34" charset="0"/>
                <a:cs typeface="Arial" pitchFamily="34" charset="0"/>
              </a:rPr>
              <a:t>CommerceNet</a:t>
            </a:r>
            <a:r>
              <a:rPr lang="en-US" i="1" dirty="0" smtClean="0">
                <a:latin typeface="Arial" pitchFamily="34" charset="0"/>
                <a:cs typeface="Arial" pitchFamily="34" charset="0"/>
              </a:rPr>
              <a:t> working paper; </a:t>
            </a:r>
            <a:r>
              <a:rPr lang="en-US" dirty="0" smtClean="0">
                <a:latin typeface="Arial" pitchFamily="34" charset="0"/>
                <a:cs typeface="Arial" pitchFamily="34" charset="0"/>
              </a:rPr>
              <a:t>Davenport, Brooks, &amp; Cantrell, 2001) anticipated that these models should dominate the B2B e-commerce sector.</a:t>
            </a:r>
            <a:endParaRPr lang="en-US" dirty="0">
              <a:latin typeface="Arial" pitchFamily="34" charset="0"/>
              <a:cs typeface="Arial" pitchFamily="34" charset="0"/>
            </a:endParaRPr>
          </a:p>
        </p:txBody>
      </p:sp>
      <p:sp>
        <p:nvSpPr>
          <p:cNvPr id="72" name="TextBox 71"/>
          <p:cNvSpPr txBox="1"/>
          <p:nvPr/>
        </p:nvSpPr>
        <p:spPr>
          <a:xfrm>
            <a:off x="763768" y="4206940"/>
            <a:ext cx="7923031" cy="1323439"/>
          </a:xfrm>
          <a:prstGeom prst="rect">
            <a:avLst/>
          </a:prstGeom>
          <a:noFill/>
        </p:spPr>
        <p:txBody>
          <a:bodyPr wrap="square" rtlCol="0">
            <a:spAutoFit/>
          </a:bodyPr>
          <a:lstStyle/>
          <a:p>
            <a:pPr algn="just"/>
            <a:r>
              <a:rPr lang="en-US" dirty="0" smtClean="0">
                <a:latin typeface="Arial" pitchFamily="34" charset="0"/>
                <a:cs typeface="Arial" pitchFamily="34" charset="0"/>
              </a:rPr>
              <a:t>The third wave of e-marketplaces will not be concerned just on transaction </a:t>
            </a:r>
            <a:r>
              <a:rPr lang="en-US" dirty="0" smtClean="0">
                <a:latin typeface="Arial" pitchFamily="34" charset="0"/>
                <a:cs typeface="Arial" pitchFamily="34" charset="0"/>
              </a:rPr>
              <a:t>costs reduction</a:t>
            </a:r>
            <a:r>
              <a:rPr lang="en-US" dirty="0" smtClean="0">
                <a:latin typeface="Arial" pitchFamily="34" charset="0"/>
                <a:cs typeface="Arial" pitchFamily="34" charset="0"/>
              </a:rPr>
              <a:t>, acquisition prices or aggregation, but also on the capability of </a:t>
            </a:r>
            <a:r>
              <a:rPr lang="en-US" dirty="0" smtClean="0">
                <a:latin typeface="Arial" pitchFamily="34" charset="0"/>
                <a:cs typeface="Arial" pitchFamily="34" charset="0"/>
              </a:rPr>
              <a:t>creating environments </a:t>
            </a:r>
            <a:r>
              <a:rPr lang="en-US" dirty="0" smtClean="0">
                <a:latin typeface="Arial" pitchFamily="34" charset="0"/>
                <a:cs typeface="Arial" pitchFamily="34" charset="0"/>
              </a:rPr>
              <a:t>for collaboration and improvement in the supply chain (</a:t>
            </a:r>
            <a:r>
              <a:rPr lang="en-US" dirty="0" err="1" smtClean="0">
                <a:latin typeface="Arial" pitchFamily="34" charset="0"/>
                <a:cs typeface="Arial" pitchFamily="34" charset="0"/>
              </a:rPr>
              <a:t>Premkumar</a:t>
            </a:r>
            <a:r>
              <a:rPr lang="en-US" dirty="0" smtClean="0">
                <a:latin typeface="Arial" pitchFamily="34" charset="0"/>
                <a:cs typeface="Arial" pitchFamily="34" charset="0"/>
              </a:rPr>
              <a:t>, 2003</a:t>
            </a:r>
            <a:r>
              <a:rPr lang="en-US" dirty="0" smtClean="0">
                <a:latin typeface="Arial" pitchFamily="34" charset="0"/>
                <a:cs typeface="Arial" pitchFamily="34" charset="0"/>
              </a:rPr>
              <a:t>) and for collaborative design chain management (</a:t>
            </a:r>
            <a:r>
              <a:rPr lang="en-US" dirty="0" err="1" smtClean="0">
                <a:latin typeface="Arial" pitchFamily="34" charset="0"/>
                <a:cs typeface="Arial" pitchFamily="34" charset="0"/>
              </a:rPr>
              <a:t>ProjectLink</a:t>
            </a:r>
            <a:r>
              <a:rPr lang="en-US" dirty="0" smtClean="0">
                <a:latin typeface="Arial" pitchFamily="34" charset="0"/>
                <a:cs typeface="Arial" pitchFamily="34" charset="0"/>
              </a:rPr>
              <a:t>, 2003), for example</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338554"/>
          </a:xfrm>
          <a:prstGeom prst="rect">
            <a:avLst/>
          </a:prstGeom>
          <a:noFill/>
        </p:spPr>
        <p:txBody>
          <a:bodyPr wrap="square" rtlCol="0">
            <a:spAutoFit/>
          </a:bodyPr>
          <a:lstStyle/>
          <a:p>
            <a:r>
              <a:rPr lang="en-US" b="1" dirty="0" smtClean="0">
                <a:latin typeface="Arial" pitchFamily="34" charset="0"/>
                <a:cs typeface="Arial" pitchFamily="34" charset="0"/>
              </a:rPr>
              <a:t>Why Did Some Public Marketplaces Fail?</a:t>
            </a:r>
            <a:endParaRPr lang="en-US" dirty="0">
              <a:latin typeface="Arial" pitchFamily="34" charset="0"/>
              <a:cs typeface="Arial" pitchFamily="34" charset="0"/>
            </a:endParaRPr>
          </a:p>
        </p:txBody>
      </p:sp>
      <p:sp>
        <p:nvSpPr>
          <p:cNvPr id="71" name="TextBox 70"/>
          <p:cNvSpPr txBox="1"/>
          <p:nvPr/>
        </p:nvSpPr>
        <p:spPr>
          <a:xfrm>
            <a:off x="666303" y="1376907"/>
            <a:ext cx="7772400" cy="523220"/>
          </a:xfrm>
          <a:prstGeom prst="rect">
            <a:avLst/>
          </a:prstGeom>
          <a:noFill/>
        </p:spPr>
        <p:txBody>
          <a:bodyPr wrap="square" rtlCol="0">
            <a:spAutoFit/>
          </a:bodyPr>
          <a:lstStyle/>
          <a:p>
            <a:pPr algn="just"/>
            <a:r>
              <a:rPr lang="en-US" sz="1400" dirty="0" smtClean="0">
                <a:latin typeface="Arial" pitchFamily="34" charset="0"/>
                <a:cs typeface="Arial" pitchFamily="34" charset="0"/>
              </a:rPr>
              <a:t>The mentioned report highlighted several factors that accounted the lack of success of this first generation e-marketplaces:</a:t>
            </a:r>
          </a:p>
        </p:txBody>
      </p:sp>
      <p:sp>
        <p:nvSpPr>
          <p:cNvPr id="72" name="TextBox 71"/>
          <p:cNvSpPr txBox="1"/>
          <p:nvPr/>
        </p:nvSpPr>
        <p:spPr>
          <a:xfrm>
            <a:off x="653901" y="1954608"/>
            <a:ext cx="7834429" cy="3754874"/>
          </a:xfrm>
          <a:prstGeom prst="rect">
            <a:avLst/>
          </a:prstGeom>
          <a:noFill/>
        </p:spPr>
        <p:txBody>
          <a:bodyPr wrap="square" rtlCol="0">
            <a:spAutoFit/>
          </a:bodyPr>
          <a:lstStyle/>
          <a:p>
            <a:pPr marL="339725" indent="-339725" algn="just">
              <a:buFont typeface="Wingdings" pitchFamily="2" charset="2"/>
              <a:buChar char="§"/>
            </a:pPr>
            <a:r>
              <a:rPr lang="en-US" sz="1400" b="1" dirty="0" smtClean="0">
                <a:latin typeface="Arial" pitchFamily="34" charset="0"/>
                <a:cs typeface="Arial" pitchFamily="34" charset="0"/>
              </a:rPr>
              <a:t>Lack of critical mass and liquidity: </a:t>
            </a:r>
            <a:r>
              <a:rPr lang="en-US" sz="1400" dirty="0" smtClean="0">
                <a:latin typeface="Arial" pitchFamily="34" charset="0"/>
                <a:cs typeface="Arial" pitchFamily="34" charset="0"/>
              </a:rPr>
              <a:t>the first public e-marketplace</a:t>
            </a:r>
            <a:r>
              <a:rPr lang="en-US" sz="1400" i="1" dirty="0" smtClean="0">
                <a:latin typeface="Arial" pitchFamily="34" charset="0"/>
                <a:cs typeface="Arial" pitchFamily="34" charset="0"/>
              </a:rPr>
              <a:t>s </a:t>
            </a:r>
            <a:r>
              <a:rPr lang="en-US" sz="1400" dirty="0" smtClean="0">
                <a:latin typeface="Arial" pitchFamily="34" charset="0"/>
                <a:cs typeface="Arial" pitchFamily="34" charset="0"/>
              </a:rPr>
              <a:t>faced the challenge of convincing buyers and sellers that these marketplaces did, in fact, have a unique value proposition. Because of the primary pricing focus of these marketplaces, sellers felt their products would become commoditized. Without the sellers, buyers would not join and marketplaces conducted very few </a:t>
            </a:r>
            <a:r>
              <a:rPr lang="en-US" sz="1400" dirty="0" smtClean="0">
                <a:latin typeface="Arial" pitchFamily="34" charset="0"/>
                <a:cs typeface="Arial" pitchFamily="34" charset="0"/>
              </a:rPr>
              <a:t>transactions.</a:t>
            </a:r>
          </a:p>
          <a:p>
            <a:pPr marL="339725" indent="-339725" algn="just">
              <a:buFont typeface="Wingdings" pitchFamily="2" charset="2"/>
              <a:buChar char="§"/>
            </a:pPr>
            <a:r>
              <a:rPr lang="en-US" sz="1400" b="1" dirty="0" smtClean="0">
                <a:latin typeface="Arial" pitchFamily="34" charset="0"/>
                <a:cs typeface="Arial" pitchFamily="34" charset="0"/>
              </a:rPr>
              <a:t>Lack </a:t>
            </a:r>
            <a:r>
              <a:rPr lang="en-US" sz="1400" b="1" dirty="0" smtClean="0">
                <a:latin typeface="Arial" pitchFamily="34" charset="0"/>
                <a:cs typeface="Arial" pitchFamily="34" charset="0"/>
              </a:rPr>
              <a:t>of value-added service offerings: </a:t>
            </a:r>
            <a:r>
              <a:rPr lang="en-US" sz="1400" dirty="0" smtClean="0">
                <a:latin typeface="Arial" pitchFamily="34" charset="0"/>
                <a:cs typeface="Arial" pitchFamily="34" charset="0"/>
              </a:rPr>
              <a:t>buyers have established long- standing relationships with their sellers. It was not evident what additional services, over the already existing supply chain technologies, e-market- places were going to </a:t>
            </a:r>
            <a:r>
              <a:rPr lang="en-US" sz="1400" dirty="0" smtClean="0">
                <a:latin typeface="Arial" pitchFamily="34" charset="0"/>
                <a:cs typeface="Arial" pitchFamily="34" charset="0"/>
              </a:rPr>
              <a:t>bring.</a:t>
            </a:r>
          </a:p>
          <a:p>
            <a:pPr marL="339725" indent="-339725" algn="just">
              <a:buFont typeface="Wingdings" pitchFamily="2" charset="2"/>
              <a:buChar char="§"/>
            </a:pPr>
            <a:r>
              <a:rPr lang="en-US" sz="1400" b="1" dirty="0" smtClean="0">
                <a:latin typeface="Arial" pitchFamily="34" charset="0"/>
                <a:cs typeface="Arial" pitchFamily="34" charset="0"/>
              </a:rPr>
              <a:t>Reluctance  </a:t>
            </a:r>
            <a:r>
              <a:rPr lang="en-US" sz="1400" b="1" dirty="0" smtClean="0">
                <a:latin typeface="Arial" pitchFamily="34" charset="0"/>
                <a:cs typeface="Arial" pitchFamily="34" charset="0"/>
              </a:rPr>
              <a:t>of  participants  to  share  critical  information  due  to security and privacy concerns: </a:t>
            </a:r>
            <a:r>
              <a:rPr lang="en-US" sz="1400" dirty="0" smtClean="0">
                <a:latin typeface="Arial" pitchFamily="34" charset="0"/>
                <a:cs typeface="Arial" pitchFamily="34" charset="0"/>
              </a:rPr>
              <a:t>companies hesitated to display their purchasing data to the world and specifically to their </a:t>
            </a:r>
            <a:r>
              <a:rPr lang="en-US" sz="1400" dirty="0" smtClean="0">
                <a:latin typeface="Arial" pitchFamily="34" charset="0"/>
                <a:cs typeface="Arial" pitchFamily="34" charset="0"/>
              </a:rPr>
              <a:t>rivals.</a:t>
            </a:r>
          </a:p>
          <a:p>
            <a:pPr marL="339725" indent="-339725" algn="just">
              <a:buFont typeface="Wingdings" pitchFamily="2" charset="2"/>
              <a:buChar char="§"/>
            </a:pPr>
            <a:r>
              <a:rPr lang="en-US" sz="1400" b="1" dirty="0" smtClean="0">
                <a:latin typeface="Arial" pitchFamily="34" charset="0"/>
                <a:cs typeface="Arial" pitchFamily="34" charset="0"/>
              </a:rPr>
              <a:t>High  </a:t>
            </a:r>
            <a:r>
              <a:rPr lang="en-US" sz="1400" b="1" dirty="0" smtClean="0">
                <a:latin typeface="Arial" pitchFamily="34" charset="0"/>
                <a:cs typeface="Arial" pitchFamily="34" charset="0"/>
              </a:rPr>
              <a:t>cost  of  participation:  </a:t>
            </a:r>
            <a:r>
              <a:rPr lang="en-US" sz="1400" dirty="0" smtClean="0">
                <a:latin typeface="Arial" pitchFamily="34" charset="0"/>
                <a:cs typeface="Arial" pitchFamily="34" charset="0"/>
              </a:rPr>
              <a:t>the  revenue  model  of  many  public  e- marketplaces includes the charge of a transaction fee (from 0.5% to 8% per transaction). Some public e-marketplaces have charged a flat rate sub- </a:t>
            </a:r>
            <a:r>
              <a:rPr lang="en-US" sz="1400" dirty="0" err="1" smtClean="0">
                <a:latin typeface="Arial" pitchFamily="34" charset="0"/>
                <a:cs typeface="Arial" pitchFamily="34" charset="0"/>
              </a:rPr>
              <a:t>scription</a:t>
            </a:r>
            <a:r>
              <a:rPr lang="en-US" sz="1400" dirty="0" smtClean="0">
                <a:latin typeface="Arial" pitchFamily="34" charset="0"/>
                <a:cs typeface="Arial" pitchFamily="34" charset="0"/>
              </a:rPr>
              <a:t> fee for annual participation at their beginning, but later start charging transaction fees. Some public marketplaces lost the majority of their members after switching their pricing strategy from subscription to transaction fees.</a:t>
            </a:r>
            <a:endParaRPr lang="en-US" sz="1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338554"/>
          </a:xfrm>
          <a:prstGeom prst="rect">
            <a:avLst/>
          </a:prstGeom>
          <a:noFill/>
        </p:spPr>
        <p:txBody>
          <a:bodyPr wrap="square" rtlCol="0">
            <a:spAutoFit/>
          </a:bodyPr>
          <a:lstStyle/>
          <a:p>
            <a:r>
              <a:rPr lang="en-US" b="1" dirty="0" smtClean="0">
                <a:latin typeface="Arial" pitchFamily="34" charset="0"/>
                <a:cs typeface="Arial" pitchFamily="34" charset="0"/>
              </a:rPr>
              <a:t>Research Forecasts on Internet B2B Transactions</a:t>
            </a:r>
            <a:endParaRPr lang="en-US" dirty="0">
              <a:latin typeface="Arial" pitchFamily="34" charset="0"/>
              <a:cs typeface="Arial" pitchFamily="34" charset="0"/>
            </a:endParaRPr>
          </a:p>
        </p:txBody>
      </p:sp>
      <p:sp>
        <p:nvSpPr>
          <p:cNvPr id="71" name="TextBox 70"/>
          <p:cNvSpPr txBox="1"/>
          <p:nvPr/>
        </p:nvSpPr>
        <p:spPr>
          <a:xfrm>
            <a:off x="666303" y="1376907"/>
            <a:ext cx="7772400" cy="984885"/>
          </a:xfrm>
          <a:prstGeom prst="rect">
            <a:avLst/>
          </a:prstGeom>
          <a:noFill/>
        </p:spPr>
        <p:txBody>
          <a:bodyPr wrap="square" rtlCol="0">
            <a:spAutoFit/>
          </a:bodyPr>
          <a:lstStyle/>
          <a:p>
            <a:pPr algn="just"/>
            <a:r>
              <a:rPr lang="en-US" sz="1400" dirty="0" smtClean="0">
                <a:latin typeface="Arial" pitchFamily="34" charset="0"/>
                <a:cs typeface="Arial" pitchFamily="34" charset="0"/>
              </a:rPr>
              <a:t>According to </a:t>
            </a:r>
            <a:r>
              <a:rPr lang="en-US" sz="1400" i="1" dirty="0" smtClean="0">
                <a:latin typeface="Arial" pitchFamily="34" charset="0"/>
                <a:cs typeface="Arial" pitchFamily="34" charset="0"/>
              </a:rPr>
              <a:t>e-Business  Productivity  Model</a:t>
            </a:r>
            <a:r>
              <a:rPr lang="en-US" sz="1400" dirty="0" smtClean="0">
                <a:latin typeface="Arial" pitchFamily="34" charset="0"/>
                <a:cs typeface="Arial" pitchFamily="34" charset="0"/>
              </a:rPr>
              <a:t>, </a:t>
            </a:r>
            <a:r>
              <a:rPr lang="en-US" sz="1400" dirty="0" smtClean="0">
                <a:latin typeface="Arial" pitchFamily="34" charset="0"/>
                <a:cs typeface="Arial" pitchFamily="34" charset="0"/>
              </a:rPr>
              <a:t>e- business will provide U.S. economy with an average incremental productivity gain of 1.3% annually over the period 2001 to 2012, in three distinct stages (Figure 2) (</a:t>
            </a:r>
            <a:r>
              <a:rPr lang="en-US" sz="1400" dirty="0" err="1" smtClean="0">
                <a:latin typeface="Arial" pitchFamily="34" charset="0"/>
                <a:cs typeface="Arial" pitchFamily="34" charset="0"/>
              </a:rPr>
              <a:t>Forrester_Research</a:t>
            </a:r>
            <a:r>
              <a:rPr lang="en-US" sz="1400" dirty="0" smtClean="0">
                <a:latin typeface="Arial" pitchFamily="34" charset="0"/>
                <a:cs typeface="Arial" pitchFamily="34" charset="0"/>
              </a:rPr>
              <a:t>, 2001):</a:t>
            </a:r>
          </a:p>
          <a:p>
            <a:pPr algn="just"/>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72" name="TextBox 71"/>
          <p:cNvSpPr txBox="1"/>
          <p:nvPr/>
        </p:nvSpPr>
        <p:spPr>
          <a:xfrm>
            <a:off x="653901" y="2220433"/>
            <a:ext cx="7834429" cy="2462213"/>
          </a:xfrm>
          <a:prstGeom prst="rect">
            <a:avLst/>
          </a:prstGeom>
          <a:noFill/>
        </p:spPr>
        <p:txBody>
          <a:bodyPr wrap="square" rtlCol="0">
            <a:spAutoFit/>
          </a:bodyPr>
          <a:lstStyle/>
          <a:p>
            <a:pPr marL="339725" indent="-339725" algn="just">
              <a:buFont typeface="Wingdings" pitchFamily="2" charset="2"/>
              <a:buChar char="§"/>
            </a:pPr>
            <a:r>
              <a:rPr lang="en-US" sz="1400" dirty="0" smtClean="0">
                <a:latin typeface="Arial" pitchFamily="34" charset="0"/>
                <a:cs typeface="Arial" pitchFamily="34" charset="0"/>
              </a:rPr>
              <a:t>2001 to 2003 — </a:t>
            </a:r>
            <a:r>
              <a:rPr lang="en-US" sz="1400" i="1" dirty="0" smtClean="0">
                <a:latin typeface="Arial" pitchFamily="34" charset="0"/>
                <a:cs typeface="Arial" pitchFamily="34" charset="0"/>
              </a:rPr>
              <a:t>Foundation stage</a:t>
            </a:r>
            <a:r>
              <a:rPr lang="en-US" sz="1400" dirty="0" smtClean="0">
                <a:latin typeface="Arial" pitchFamily="34" charset="0"/>
                <a:cs typeface="Arial" pitchFamily="34" charset="0"/>
              </a:rPr>
              <a:t>: as firms lay the foundations of their online collaboration capability, e-business productivity increases by 0.8</a:t>
            </a:r>
            <a:r>
              <a:rPr lang="en-US" sz="1400" dirty="0" smtClean="0">
                <a:latin typeface="Arial" pitchFamily="34" charset="0"/>
                <a:cs typeface="Arial" pitchFamily="34" charset="0"/>
              </a:rPr>
              <a:t>% </a:t>
            </a:r>
            <a:r>
              <a:rPr lang="en-US" sz="1400" dirty="0" smtClean="0">
                <a:latin typeface="Arial" pitchFamily="34" charset="0"/>
                <a:cs typeface="Arial" pitchFamily="34" charset="0"/>
              </a:rPr>
              <a:t>annually. Productivity improvements require e-business applications to be built on standards that allow low-cost adoption and </a:t>
            </a:r>
            <a:r>
              <a:rPr lang="en-US" sz="1400" dirty="0" smtClean="0">
                <a:latin typeface="Arial" pitchFamily="34" charset="0"/>
                <a:cs typeface="Arial" pitchFamily="34" charset="0"/>
              </a:rPr>
              <a:t>functionality.</a:t>
            </a:r>
          </a:p>
          <a:p>
            <a:pPr marL="339725" indent="-339725" algn="just">
              <a:buFont typeface="Wingdings" pitchFamily="2" charset="2"/>
              <a:buChar char="§"/>
            </a:pPr>
            <a:r>
              <a:rPr lang="en-US" sz="1400" dirty="0" smtClean="0">
                <a:latin typeface="Arial" pitchFamily="34" charset="0"/>
                <a:cs typeface="Arial" pitchFamily="34" charset="0"/>
              </a:rPr>
              <a:t>2004 </a:t>
            </a:r>
            <a:r>
              <a:rPr lang="en-US" sz="1400" dirty="0" smtClean="0">
                <a:latin typeface="Arial" pitchFamily="34" charset="0"/>
                <a:cs typeface="Arial" pitchFamily="34" charset="0"/>
              </a:rPr>
              <a:t>to 2007 — </a:t>
            </a:r>
            <a:r>
              <a:rPr lang="en-US" sz="1400" i="1" dirty="0" smtClean="0">
                <a:latin typeface="Arial" pitchFamily="34" charset="0"/>
                <a:cs typeface="Arial" pitchFamily="34" charset="0"/>
              </a:rPr>
              <a:t>Expansion stage</a:t>
            </a:r>
            <a:r>
              <a:rPr lang="en-US" sz="1400" dirty="0" smtClean="0">
                <a:latin typeface="Arial" pitchFamily="34" charset="0"/>
                <a:cs typeface="Arial" pitchFamily="34" charset="0"/>
              </a:rPr>
              <a:t>: as firms begin to use new e-business tools, e-business productivity will grow by 1.7% annually. Main drivers will be the </a:t>
            </a:r>
            <a:r>
              <a:rPr lang="en-US" sz="1400" i="1" dirty="0" smtClean="0">
                <a:latin typeface="Arial" pitchFamily="34" charset="0"/>
                <a:cs typeface="Arial" pitchFamily="34" charset="0"/>
              </a:rPr>
              <a:t>Web </a:t>
            </a:r>
            <a:r>
              <a:rPr lang="en-US" sz="1400" dirty="0" smtClean="0">
                <a:latin typeface="Arial" pitchFamily="34" charset="0"/>
                <a:cs typeface="Arial" pitchFamily="34" charset="0"/>
              </a:rPr>
              <a:t>services technologies, as XML-based </a:t>
            </a:r>
            <a:r>
              <a:rPr lang="en-US" sz="1400" dirty="0" smtClean="0">
                <a:latin typeface="Arial" pitchFamily="34" charset="0"/>
                <a:cs typeface="Arial" pitchFamily="34" charset="0"/>
              </a:rPr>
              <a:t>applications.</a:t>
            </a:r>
          </a:p>
          <a:p>
            <a:pPr marL="339725" indent="-339725" algn="just">
              <a:buFont typeface="Wingdings" pitchFamily="2" charset="2"/>
              <a:buChar char="§"/>
            </a:pPr>
            <a:r>
              <a:rPr lang="en-US" sz="1400" dirty="0" smtClean="0">
                <a:latin typeface="Arial" pitchFamily="34" charset="0"/>
                <a:cs typeface="Arial" pitchFamily="34" charset="0"/>
              </a:rPr>
              <a:t>2008 </a:t>
            </a:r>
            <a:r>
              <a:rPr lang="en-US" sz="1400" dirty="0" smtClean="0">
                <a:latin typeface="Arial" pitchFamily="34" charset="0"/>
                <a:cs typeface="Arial" pitchFamily="34" charset="0"/>
              </a:rPr>
              <a:t>to 2012 — </a:t>
            </a:r>
            <a:r>
              <a:rPr lang="en-US" sz="1400" i="1" dirty="0" err="1" smtClean="0">
                <a:latin typeface="Arial" pitchFamily="34" charset="0"/>
                <a:cs typeface="Arial" pitchFamily="34" charset="0"/>
              </a:rPr>
              <a:t>Normalisation</a:t>
            </a:r>
            <a:r>
              <a:rPr lang="en-US" sz="1400" i="1" dirty="0" smtClean="0">
                <a:latin typeface="Arial" pitchFamily="34" charset="0"/>
                <a:cs typeface="Arial" pitchFamily="34" charset="0"/>
              </a:rPr>
              <a:t> stage</a:t>
            </a:r>
            <a:r>
              <a:rPr lang="en-US" sz="1400" dirty="0" smtClean="0">
                <a:latin typeface="Arial" pitchFamily="34" charset="0"/>
                <a:cs typeface="Arial" pitchFamily="34" charset="0"/>
              </a:rPr>
              <a:t>: e-business productivity gains will have peaked before 2008 for most industries, but it will continue to drive productivity growth in this period. E-business productivity growth will slow to 1.2% per year as firms fine-tune their usage of online tools</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1866</TotalTime>
  <Words>2690</Words>
  <Application>Microsoft Office PowerPoint</Application>
  <PresentationFormat>On-screen Show (4:3)</PresentationFormat>
  <Paragraphs>95</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2_Custom Design</vt:lpstr>
      <vt:lpstr>1_Custom Design</vt:lpstr>
      <vt:lpstr>Custom Design</vt:lpstr>
      <vt:lpstr>Slide 1</vt:lpstr>
      <vt:lpstr>Slide 2</vt:lpstr>
      <vt:lpstr>REFERENSI</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204</cp:revision>
  <dcterms:modified xsi:type="dcterms:W3CDTF">2018-06-30T04:11:49Z</dcterms:modified>
</cp:coreProperties>
</file>