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37"/>
  </p:notesMasterIdLst>
  <p:sldIdLst>
    <p:sldId id="342" r:id="rId4"/>
    <p:sldId id="346" r:id="rId5"/>
    <p:sldId id="349" r:id="rId6"/>
    <p:sldId id="351" r:id="rId7"/>
    <p:sldId id="318" r:id="rId8"/>
    <p:sldId id="352" r:id="rId9"/>
    <p:sldId id="353" r:id="rId10"/>
    <p:sldId id="354" r:id="rId11"/>
    <p:sldId id="320" r:id="rId12"/>
    <p:sldId id="319" r:id="rId13"/>
    <p:sldId id="355" r:id="rId14"/>
    <p:sldId id="321" r:id="rId15"/>
    <p:sldId id="333" r:id="rId16"/>
    <p:sldId id="356" r:id="rId17"/>
    <p:sldId id="322" r:id="rId18"/>
    <p:sldId id="357" r:id="rId19"/>
    <p:sldId id="323" r:id="rId20"/>
    <p:sldId id="324" r:id="rId21"/>
    <p:sldId id="358" r:id="rId22"/>
    <p:sldId id="359" r:id="rId23"/>
    <p:sldId id="360" r:id="rId24"/>
    <p:sldId id="325" r:id="rId25"/>
    <p:sldId id="327" r:id="rId26"/>
    <p:sldId id="334" r:id="rId27"/>
    <p:sldId id="335" r:id="rId28"/>
    <p:sldId id="338" r:id="rId29"/>
    <p:sldId id="361" r:id="rId30"/>
    <p:sldId id="336" r:id="rId31"/>
    <p:sldId id="362" r:id="rId32"/>
    <p:sldId id="363" r:id="rId33"/>
    <p:sldId id="364" r:id="rId34"/>
    <p:sldId id="365" r:id="rId35"/>
    <p:sldId id="326" r:id="rId36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MODEL-MODEL PERUSAHAAN VE</a:t>
            </a:r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3</a:t>
            </a:r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4438" y="768716"/>
            <a:ext cx="4475961" cy="555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"/>
          <p:cNvSpPr txBox="1"/>
          <p:nvPr/>
        </p:nvSpPr>
        <p:spPr>
          <a:xfrm>
            <a:off x="1219201" y="1752600"/>
            <a:ext cx="6705599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4000" b="1" dirty="0" err="1" smtClean="0"/>
              <a:t>Manajemen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Rantai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Suplai</a:t>
            </a:r>
            <a:endParaRPr lang="en-US" sz="4000" b="1" dirty="0" smtClean="0"/>
          </a:p>
          <a:p>
            <a:pPr lvl="0" algn="ctr"/>
            <a:r>
              <a:rPr lang="en-US" sz="4000" b="1" dirty="0" smtClean="0"/>
              <a:t>(</a:t>
            </a:r>
            <a:r>
              <a:rPr lang="en-US" sz="4000" b="1" i="1" dirty="0" smtClean="0"/>
              <a:t>Supply </a:t>
            </a:r>
            <a:r>
              <a:rPr lang="en-US" sz="4000" b="1" i="1" dirty="0" smtClean="0"/>
              <a:t>Chain </a:t>
            </a:r>
            <a:r>
              <a:rPr lang="en-US" sz="4000" b="1" i="1" dirty="0" smtClean="0"/>
              <a:t>Management)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62000" y="1219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Manajemen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Rantai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Suplai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Supply Chain </a:t>
            </a:r>
            <a:r>
              <a:rPr lang="en-US" sz="2400" b="1" i="1" dirty="0" smtClean="0"/>
              <a:t>Management/SCM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2133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 err="1" smtClean="0"/>
              <a:t>Suplai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"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terintegrasi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entitas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(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pemasok</a:t>
            </a:r>
            <a:r>
              <a:rPr lang="en-US" sz="1800" dirty="0" smtClean="0"/>
              <a:t>, </a:t>
            </a:r>
            <a:r>
              <a:rPr lang="en-US" sz="1800" dirty="0" err="1" smtClean="0"/>
              <a:t>produsen</a:t>
            </a:r>
            <a:r>
              <a:rPr lang="en-US" sz="1800" dirty="0" smtClean="0"/>
              <a:t>, distributor,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pengecer</a:t>
            </a:r>
            <a:r>
              <a:rPr lang="en-US" sz="1800" dirty="0" smtClean="0"/>
              <a:t>)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upaya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: (1) </a:t>
            </a:r>
            <a:r>
              <a:rPr lang="en-US" sz="1800" dirty="0" err="1" smtClean="0"/>
              <a:t>memperoleh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mentah</a:t>
            </a:r>
            <a:r>
              <a:rPr lang="en-US" sz="1800" dirty="0" smtClean="0"/>
              <a:t>, (2)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baku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(3) </a:t>
            </a:r>
            <a:r>
              <a:rPr lang="en-US" sz="1800" dirty="0" err="1" smtClean="0"/>
              <a:t>mengirimkan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pengecer</a:t>
            </a:r>
            <a:r>
              <a:rPr lang="en-US" sz="1800" dirty="0" smtClean="0"/>
              <a:t> ” (</a:t>
            </a:r>
            <a:r>
              <a:rPr lang="en-US" sz="1800" dirty="0" err="1" smtClean="0"/>
              <a:t>Beamon</a:t>
            </a:r>
            <a:r>
              <a:rPr lang="en-US" sz="1800" dirty="0" smtClean="0"/>
              <a:t>, 1998, </a:t>
            </a:r>
            <a:r>
              <a:rPr lang="en-US" sz="1800" dirty="0" err="1" smtClean="0"/>
              <a:t>dikutip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Huang et al., 2000)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56112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Tujuan</a:t>
            </a:r>
            <a:r>
              <a:rPr lang="en-US" sz="1800" b="1" dirty="0" smtClean="0"/>
              <a:t> SCM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koordinasi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optimalisasi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fungsi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hubungan</a:t>
            </a:r>
            <a:r>
              <a:rPr lang="en-US" sz="1800" b="1" dirty="0" smtClean="0"/>
              <a:t> supply-demand </a:t>
            </a:r>
            <a:r>
              <a:rPr lang="en-US" sz="1800" dirty="0" smtClean="0"/>
              <a:t>yang </a:t>
            </a:r>
            <a:r>
              <a:rPr lang="en-US" sz="1800" dirty="0" err="1" smtClean="0"/>
              <a:t>mengatur</a:t>
            </a:r>
            <a:r>
              <a:rPr lang="en-US" sz="1800" dirty="0" smtClean="0"/>
              <a:t> </a:t>
            </a:r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/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mekanisme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umpan</a:t>
            </a:r>
            <a:r>
              <a:rPr lang="en-US" sz="1800" dirty="0" smtClean="0"/>
              <a:t> </a:t>
            </a:r>
            <a:r>
              <a:rPr lang="en-US" sz="1800" dirty="0" err="1" smtClean="0"/>
              <a:t>balik</a:t>
            </a:r>
            <a:r>
              <a:rPr lang="en-US" sz="1800" dirty="0" smtClean="0"/>
              <a:t> (</a:t>
            </a:r>
            <a:r>
              <a:rPr lang="en-US" sz="1800" dirty="0" err="1" smtClean="0"/>
              <a:t>Shee</a:t>
            </a:r>
            <a:r>
              <a:rPr lang="en-US" sz="1800" dirty="0" smtClean="0"/>
              <a:t> et al., 2000</a:t>
            </a:r>
            <a:r>
              <a:rPr lang="en-US" sz="1800" dirty="0" smtClean="0"/>
              <a:t>).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kata</a:t>
            </a:r>
            <a:r>
              <a:rPr lang="en-US" sz="1800" dirty="0" smtClean="0"/>
              <a:t> lain, SCM </a:t>
            </a:r>
            <a:r>
              <a:rPr lang="en-US" sz="1800" dirty="0" err="1" smtClean="0"/>
              <a:t>bertujuan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keuntungan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kepuasan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pengurangan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,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 (Jenkins &amp; Wright, 1998).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"/>
          <p:cNvSpPr txBox="1"/>
          <p:nvPr/>
        </p:nvSpPr>
        <p:spPr>
          <a:xfrm>
            <a:off x="1219201" y="1752600"/>
            <a:ext cx="6705599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4000" b="1" dirty="0" err="1" smtClean="0"/>
              <a:t>Perluasan</a:t>
            </a:r>
            <a:r>
              <a:rPr lang="en-US" sz="4000" b="1" dirty="0" smtClean="0"/>
              <a:t> Perusahaan (</a:t>
            </a:r>
            <a:r>
              <a:rPr lang="en-US" sz="4000" b="1" i="1" dirty="0" smtClean="0"/>
              <a:t>Extended Enterprise</a:t>
            </a:r>
            <a:r>
              <a:rPr lang="en-US" sz="4000" b="1" dirty="0" smtClean="0"/>
              <a:t>)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990600" y="1384104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kompleksnya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VE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mengkoordinasikan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r>
              <a:rPr lang="en-US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,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, yang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mementingkan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smtClean="0"/>
              <a:t>Perusahaan yang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material </a:t>
            </a:r>
            <a:r>
              <a:rPr lang="en-US" dirty="0" err="1" smtClean="0"/>
              <a:t>pengadaan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(Browne &amp; Zhang, 1999</a:t>
            </a:r>
            <a:r>
              <a:rPr lang="en-US" dirty="0" smtClean="0"/>
              <a:t>).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subkontraktor</a:t>
            </a:r>
            <a:r>
              <a:rPr lang="en-US" dirty="0" smtClean="0"/>
              <a:t>,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kolaboratif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,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(Browne, </a:t>
            </a:r>
            <a:r>
              <a:rPr lang="en-US" dirty="0" err="1" smtClean="0"/>
              <a:t>Harhen</a:t>
            </a:r>
            <a:r>
              <a:rPr lang="en-US" dirty="0" smtClean="0"/>
              <a:t>, &amp; </a:t>
            </a:r>
            <a:r>
              <a:rPr lang="en-US" dirty="0" err="1" smtClean="0"/>
              <a:t>Shivnan</a:t>
            </a:r>
            <a:r>
              <a:rPr lang="en-US" dirty="0" smtClean="0"/>
              <a:t>, 1996).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pPr marL="231775" lvl="0" indent="-231775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43000" y="82193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/>
              <a:t>Perluasan</a:t>
            </a:r>
            <a:r>
              <a:rPr lang="en-US" sz="2400" b="1" dirty="0" smtClean="0"/>
              <a:t> Perusahaan (</a:t>
            </a:r>
            <a:r>
              <a:rPr lang="en-US" sz="2400" b="1" i="1" dirty="0" smtClean="0"/>
              <a:t>Extended Enterprise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990600" y="2317856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smtClean="0"/>
              <a:t>Perusahaan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teknisnya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non-</a:t>
            </a:r>
            <a:r>
              <a:rPr lang="en-US" dirty="0" err="1" smtClean="0"/>
              <a:t>inti</a:t>
            </a:r>
            <a:r>
              <a:rPr lang="en-US" dirty="0" smtClean="0"/>
              <a:t> , outsourcing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; outsourcing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pabrikan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pemasoknya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memperlakukan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43000" y="82193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/>
              <a:t>Karateristik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Utama</a:t>
            </a:r>
            <a:r>
              <a:rPr lang="en-US" sz="2400" b="1" dirty="0" smtClean="0"/>
              <a:t> Perusahaan yang </a:t>
            </a:r>
            <a:r>
              <a:rPr lang="en-US" sz="2400" b="1" dirty="0" err="1" smtClean="0"/>
              <a:t>Diperluas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Extended Enterprise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1371600" y="1828800"/>
            <a:ext cx="68579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i="1" dirty="0" smtClean="0"/>
              <a:t>Manufacturing Model /Agile Enterprise</a:t>
            </a:r>
            <a:endParaRPr sz="3200" b="1"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Agile:</a:t>
            </a:r>
            <a:endParaRPr lang="en-US" sz="28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9050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i="1" dirty="0" smtClean="0"/>
              <a:t>Agility</a:t>
            </a:r>
            <a:r>
              <a:rPr lang="en-US" sz="1800" dirty="0" smtClean="0"/>
              <a:t>,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i="1" dirty="0" smtClean="0"/>
              <a:t>Agility Forum</a:t>
            </a:r>
            <a:r>
              <a:rPr lang="en-US" sz="1800" dirty="0" smtClean="0"/>
              <a:t> (Dove, 1996),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beradaptasi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mahir</a:t>
            </a:r>
            <a:r>
              <a:rPr lang="en-US" sz="1800" dirty="0" smtClean="0"/>
              <a:t> (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menerus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diprediksi</a:t>
            </a:r>
            <a:r>
              <a:rPr lang="en-US" sz="1800" dirty="0" smtClean="0"/>
              <a:t>.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sz="1800" i="1" dirty="0" smtClean="0"/>
              <a:t>Agile Enterprise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mahir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hal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;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berurusan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praktik</a:t>
            </a:r>
            <a:r>
              <a:rPr lang="en-US" sz="1800" dirty="0" smtClean="0"/>
              <a:t> </a:t>
            </a:r>
            <a:r>
              <a:rPr lang="en-US" sz="1800" dirty="0" err="1" smtClean="0"/>
              <a:t>persaingan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sektor</a:t>
            </a:r>
            <a:r>
              <a:rPr lang="en-US" sz="1800" dirty="0" smtClean="0"/>
              <a:t> </a:t>
            </a:r>
            <a:r>
              <a:rPr lang="en-US" sz="1800" dirty="0" err="1" smtClean="0"/>
              <a:t>bisnisnya</a:t>
            </a:r>
            <a:endParaRPr lang="en-US" sz="1800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smtClean="0"/>
              <a:t>Perusahaan</a:t>
            </a:r>
            <a:r>
              <a:rPr lang="en-US" sz="1800" i="1" dirty="0" smtClean="0"/>
              <a:t> Agile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mahir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Agility</a:t>
            </a:r>
            <a:r>
              <a:rPr lang="en-US" sz="1800" dirty="0" smtClean="0"/>
              <a:t> </a:t>
            </a: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(Dove, 1995). Webster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i="1" dirty="0" smtClean="0"/>
              <a:t>Agility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"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</a:t>
            </a:r>
            <a:r>
              <a:rPr lang="en-US" sz="1800" dirty="0" smtClean="0"/>
              <a:t>."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Agile (</a:t>
            </a:r>
            <a:r>
              <a:rPr lang="en-US" sz="2800" b="1" dirty="0" err="1" smtClean="0"/>
              <a:t>lanjutan</a:t>
            </a:r>
            <a:r>
              <a:rPr lang="en-US" sz="2800" b="1" dirty="0" smtClean="0"/>
              <a:t> …):</a:t>
            </a:r>
            <a:endParaRPr lang="en-US" sz="28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9050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Definisi</a:t>
            </a:r>
            <a:r>
              <a:rPr lang="en-US" sz="1800" dirty="0" smtClean="0"/>
              <a:t> </a:t>
            </a:r>
            <a:r>
              <a:rPr lang="en-US" sz="1800" dirty="0" err="1" smtClean="0"/>
              <a:t>asal</a:t>
            </a:r>
            <a:r>
              <a:rPr lang="en-US" sz="1800" dirty="0" smtClean="0"/>
              <a:t> (Nagel &amp; Dove, 1993)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“(…)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 (...)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(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, 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,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pesaing</a:t>
            </a:r>
            <a:r>
              <a:rPr lang="en-US" sz="1800" dirty="0" smtClean="0"/>
              <a:t>, </a:t>
            </a:r>
            <a:r>
              <a:rPr lang="en-US" sz="1800" dirty="0" err="1" smtClean="0"/>
              <a:t>pemasok</a:t>
            </a:r>
            <a:r>
              <a:rPr lang="en-US" sz="1800" dirty="0" smtClean="0"/>
              <a:t>, </a:t>
            </a:r>
            <a:r>
              <a:rPr lang="en-US" sz="1800" dirty="0" err="1" smtClean="0"/>
              <a:t>infrastruktur</a:t>
            </a:r>
            <a:r>
              <a:rPr lang="en-US" sz="1800" dirty="0" smtClean="0"/>
              <a:t>, </a:t>
            </a:r>
            <a:r>
              <a:rPr lang="en-US" sz="1800" dirty="0" err="1" smtClean="0"/>
              <a:t>responsif</a:t>
            </a:r>
            <a:r>
              <a:rPr lang="en-US" sz="1800" dirty="0" smtClean="0"/>
              <a:t>).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bergeser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(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</a:t>
            </a:r>
            <a:r>
              <a:rPr lang="en-US" sz="1800" dirty="0" smtClean="0"/>
              <a:t>)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model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(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), </a:t>
            </a:r>
            <a:r>
              <a:rPr lang="en-US" sz="1800" dirty="0" err="1" smtClean="0"/>
              <a:t>idealnya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real-time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tanggapan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(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keinginan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). ” </a:t>
            </a:r>
            <a:endParaRPr lang="en-US" sz="1800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smtClean="0"/>
              <a:t>Lee (1998)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kelincahan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, “...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. ”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berfokus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intervensi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yang </a:t>
            </a:r>
            <a:r>
              <a:rPr lang="en-US" sz="1800" dirty="0" err="1" smtClean="0"/>
              <a:t>pengurangan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tunggu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057400"/>
            <a:ext cx="8143803" cy="937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Kemunculan</a:t>
            </a:r>
            <a:r>
              <a:rPr lang="en-US" sz="1800" dirty="0" smtClean="0"/>
              <a:t> virtual enterprise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 err="1" smtClean="0"/>
              <a:t>suplai</a:t>
            </a:r>
            <a:r>
              <a:rPr lang="en-US" sz="1800" dirty="0" smtClean="0"/>
              <a:t>, </a:t>
            </a:r>
            <a:r>
              <a:rPr lang="en-US" sz="1800" dirty="0" err="1" smtClean="0"/>
              <a:t>perluasan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smtClean="0"/>
              <a:t>model manufacturing /</a:t>
            </a:r>
            <a:r>
              <a:rPr lang="en-US" sz="1800" dirty="0" smtClean="0"/>
              <a:t>agile </a:t>
            </a:r>
            <a:r>
              <a:rPr lang="en-US" sz="1800" dirty="0" smtClean="0"/>
              <a:t>enterprise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P</a:t>
            </a:r>
            <a:r>
              <a:rPr lang="en-US" sz="1800" dirty="0" err="1" smtClean="0"/>
              <a:t>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/virtual enterprise, one product integrated manufacturing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Agile (</a:t>
            </a:r>
            <a:r>
              <a:rPr lang="en-US" sz="2800" b="1" dirty="0" err="1" smtClean="0"/>
              <a:t>lanjutan</a:t>
            </a:r>
            <a:r>
              <a:rPr lang="en-US" sz="2800" b="1" dirty="0" smtClean="0"/>
              <a:t> …):</a:t>
            </a:r>
            <a:endParaRPr lang="en-US" sz="28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9050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Definisi</a:t>
            </a:r>
            <a:r>
              <a:rPr lang="en-US" sz="1800" dirty="0" smtClean="0"/>
              <a:t> Agility yang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komprehensif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disarankan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Yusuf et al. (1999, pp. 37): “</a:t>
            </a:r>
            <a:r>
              <a:rPr lang="en-US" sz="1800" i="1" dirty="0" smtClean="0"/>
              <a:t>Agility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eksplorasi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sukses</a:t>
            </a:r>
            <a:r>
              <a:rPr lang="en-US" sz="1800" dirty="0" smtClean="0"/>
              <a:t> basis </a:t>
            </a:r>
            <a:r>
              <a:rPr lang="en-US" sz="1800" dirty="0" err="1" smtClean="0"/>
              <a:t>kompetitif</a:t>
            </a:r>
            <a:r>
              <a:rPr lang="en-US" sz="1800" dirty="0" smtClean="0"/>
              <a:t> (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, 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, </a:t>
            </a:r>
            <a:r>
              <a:rPr lang="en-US" sz="1800" dirty="0" err="1" smtClean="0"/>
              <a:t>inovasi</a:t>
            </a:r>
            <a:r>
              <a:rPr lang="en-US" sz="1800" dirty="0" smtClean="0"/>
              <a:t>, </a:t>
            </a:r>
            <a:r>
              <a:rPr lang="en-US" sz="1800" dirty="0" err="1" smtClean="0"/>
              <a:t>proaktif</a:t>
            </a:r>
            <a:r>
              <a:rPr lang="en-US" sz="1800" dirty="0" smtClean="0"/>
              <a:t>,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profitabilitas</a:t>
            </a:r>
            <a:r>
              <a:rPr lang="en-US" sz="1800" dirty="0" smtClean="0"/>
              <a:t>)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i="1" dirty="0" smtClean="0"/>
              <a:t>reconfigurable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praktik</a:t>
            </a:r>
            <a:r>
              <a:rPr lang="en-US" sz="1800" dirty="0" smtClean="0"/>
              <a:t> </a:t>
            </a:r>
            <a:r>
              <a:rPr lang="en-US" sz="1800" dirty="0" err="1" smtClean="0"/>
              <a:t>terbaik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kaya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digerakkan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. ". 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Agile (</a:t>
            </a:r>
            <a:r>
              <a:rPr lang="en-US" sz="2800" b="1" dirty="0" err="1" smtClean="0"/>
              <a:t>lanjutan</a:t>
            </a:r>
            <a:r>
              <a:rPr lang="en-US" sz="2800" b="1" dirty="0" smtClean="0"/>
              <a:t> …):</a:t>
            </a:r>
            <a:endParaRPr lang="en-US" sz="28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9050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Dove (1995) </a:t>
            </a:r>
            <a:r>
              <a:rPr lang="en-US" sz="1800" dirty="0" err="1" smtClean="0"/>
              <a:t>mengusulkan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i="1" dirty="0" smtClean="0"/>
              <a:t>Agility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empat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kemahiran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ukuran</a:t>
            </a:r>
            <a:r>
              <a:rPr lang="en-US" sz="1800" dirty="0" smtClean="0"/>
              <a:t> - </a:t>
            </a:r>
            <a:r>
              <a:rPr lang="en-US" sz="1800" dirty="0" err="1" smtClean="0"/>
              <a:t>waktu</a:t>
            </a:r>
            <a:r>
              <a:rPr lang="en-US" sz="1800" dirty="0" smtClean="0"/>
              <a:t>, </a:t>
            </a:r>
            <a:r>
              <a:rPr lang="en-US" sz="1800" dirty="0" err="1" smtClean="0"/>
              <a:t>biaya</a:t>
            </a:r>
            <a:r>
              <a:rPr lang="en-US" sz="1800" dirty="0" smtClean="0"/>
              <a:t>, </a:t>
            </a:r>
            <a:r>
              <a:rPr lang="en-US" sz="1800" dirty="0" err="1" smtClean="0"/>
              <a:t>ketahanan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lingkup</a:t>
            </a:r>
            <a:r>
              <a:rPr lang="en-US" sz="1800" dirty="0" smtClean="0"/>
              <a:t>, yang </a:t>
            </a: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: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Waktu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menghadapi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agar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merespons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objek</a:t>
            </a:r>
            <a:r>
              <a:rPr lang="en-US" sz="1800" dirty="0" smtClean="0"/>
              <a:t>, </a:t>
            </a:r>
            <a:r>
              <a:rPr lang="en-US" sz="1800" dirty="0" err="1" smtClean="0"/>
              <a:t>semuanya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diubah</a:t>
            </a:r>
            <a:r>
              <a:rPr lang="en-US" sz="1800" dirty="0" smtClean="0"/>
              <a:t>, </a:t>
            </a:r>
            <a:r>
              <a:rPr lang="en-US" sz="1800" dirty="0" err="1" smtClean="0"/>
              <a:t>bagaimanapun</a:t>
            </a:r>
            <a:r>
              <a:rPr lang="en-US" sz="1800" dirty="0" smtClean="0"/>
              <a:t>,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terlalu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kaitannya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pesaing</a:t>
            </a:r>
            <a:r>
              <a:rPr lang="en-US" sz="1800" dirty="0" smtClean="0"/>
              <a:t>,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rendah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kuat</a:t>
            </a:r>
            <a:r>
              <a:rPr lang="en-US" sz="1800" dirty="0" smtClean="0"/>
              <a:t>;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ekonomis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hasilnya</a:t>
            </a:r>
            <a:r>
              <a:rPr lang="en-US" sz="1800" dirty="0" smtClean="0"/>
              <a:t> “</a:t>
            </a:r>
            <a:r>
              <a:rPr lang="en-US" sz="1800" dirty="0" err="1" smtClean="0"/>
              <a:t>seimbang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pin”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berfungsi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berakhir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Sesuatu</a:t>
            </a:r>
            <a:r>
              <a:rPr lang="en-US" sz="1800" dirty="0" smtClean="0"/>
              <a:t>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i="1" dirty="0" smtClean="0"/>
              <a:t>Agile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dipersiapkan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diprediksinya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, </a:t>
            </a:r>
            <a:r>
              <a:rPr lang="en-US" sz="1800" dirty="0" err="1" smtClean="0"/>
              <a:t>kapan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diketahui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9050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 smtClean="0"/>
              <a:t>Pendekatan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Organisasi</a:t>
            </a:r>
            <a:r>
              <a:rPr lang="en-US" sz="3200" b="1" dirty="0" smtClean="0"/>
              <a:t>/ Virtual Enterprise</a:t>
            </a:r>
            <a:endParaRPr lang="en-US" sz="3200" dirty="0" smtClean="0"/>
          </a:p>
          <a:p>
            <a:pPr algn="just"/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33736" y="1228288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Davidow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Malone (1992) </a:t>
            </a:r>
            <a:r>
              <a:rPr lang="en-US" sz="1800" dirty="0" err="1" smtClean="0"/>
              <a:t>mengemukakan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penstrukturan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revitalisasi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korporasi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 abad.dua </a:t>
            </a:r>
            <a:r>
              <a:rPr lang="en-US" sz="1800" dirty="0" err="1" smtClean="0"/>
              <a:t>puluh</a:t>
            </a:r>
            <a:r>
              <a:rPr lang="en-US" sz="1800" dirty="0" smtClean="0"/>
              <a:t>.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definisi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universal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 (VE)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(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istilah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pabrik</a:t>
            </a:r>
            <a:r>
              <a:rPr lang="en-US" sz="1800" dirty="0" smtClean="0"/>
              <a:t> virtual, virtual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, </a:t>
            </a:r>
            <a:r>
              <a:rPr lang="en-US" sz="1800" dirty="0" err="1" smtClean="0"/>
              <a:t>dll</a:t>
            </a:r>
            <a:r>
              <a:rPr lang="en-US" sz="1800" dirty="0" smtClean="0"/>
              <a:t>.).</a:t>
            </a:r>
            <a:endParaRPr lang="en-US" sz="1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Organisasi</a:t>
            </a:r>
            <a:r>
              <a:rPr lang="en-US" sz="2800" b="1" dirty="0" smtClean="0"/>
              <a:t>/ Virtual Enterprise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305823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Camarinha</a:t>
            </a:r>
            <a:r>
              <a:rPr lang="en-US" sz="1800" dirty="0" smtClean="0"/>
              <a:t>-Matos et al. (1997), </a:t>
            </a:r>
            <a:r>
              <a:rPr lang="en-US" sz="1800" dirty="0" err="1" smtClean="0"/>
              <a:t>paradigma</a:t>
            </a:r>
            <a:r>
              <a:rPr lang="en-US" sz="1800" dirty="0" smtClean="0"/>
              <a:t> Virtual Enterprise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multidisipliner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, </a:t>
            </a:r>
            <a:r>
              <a:rPr lang="en-US" sz="1800" dirty="0" err="1" smtClean="0"/>
              <a:t>melibatkan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diperluas</a:t>
            </a:r>
            <a:r>
              <a:rPr lang="en-US" sz="1800" dirty="0" smtClean="0"/>
              <a:t>, </a:t>
            </a:r>
            <a:r>
              <a:rPr lang="en-US" sz="1800" dirty="0" err="1" smtClean="0"/>
              <a:t>pengelolaan</a:t>
            </a:r>
            <a:r>
              <a:rPr lang="en-US" sz="1800" dirty="0" smtClean="0"/>
              <a:t> </a:t>
            </a:r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 err="1" smtClean="0"/>
              <a:t>pasokan</a:t>
            </a:r>
            <a:r>
              <a:rPr lang="en-US" sz="1800" dirty="0" smtClean="0"/>
              <a:t>, </a:t>
            </a:r>
            <a:r>
              <a:rPr lang="en-US" sz="1800" dirty="0" err="1" smtClean="0"/>
              <a:t>perdagangan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elektronik</a:t>
            </a:r>
            <a:r>
              <a:rPr lang="en-US" sz="1800" dirty="0" smtClean="0"/>
              <a:t>,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dll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912128" y="4347944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Putnik</a:t>
            </a:r>
            <a:r>
              <a:rPr lang="en-US" sz="1800" dirty="0" smtClean="0"/>
              <a:t> (2000) </a:t>
            </a:r>
            <a:r>
              <a:rPr lang="en-US" sz="1800" dirty="0" err="1" smtClean="0"/>
              <a:t>menyoroti</a:t>
            </a:r>
            <a:r>
              <a:rPr lang="en-US" sz="1800" dirty="0" smtClean="0"/>
              <a:t> </a:t>
            </a:r>
            <a:r>
              <a:rPr lang="en-US" sz="1800" dirty="0" err="1" smtClean="0"/>
              <a:t>keberadaan</a:t>
            </a:r>
            <a:r>
              <a:rPr lang="en-US" sz="1800" dirty="0" smtClean="0"/>
              <a:t> </a:t>
            </a:r>
            <a:r>
              <a:rPr lang="en-US" sz="1800" dirty="0" err="1" smtClean="0"/>
              <a:t>setidaknya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definisi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spesifikasi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</a:t>
            </a:r>
            <a:r>
              <a:rPr lang="en-US" sz="1800" dirty="0" smtClean="0"/>
              <a:t>: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,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paling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kedua</a:t>
            </a:r>
            <a:r>
              <a:rPr lang="en-US" sz="1800" dirty="0" smtClean="0"/>
              <a:t> </a:t>
            </a:r>
            <a:r>
              <a:rPr lang="en-US" sz="1800" dirty="0" err="1" smtClean="0"/>
              <a:t>menekankan</a:t>
            </a:r>
            <a:r>
              <a:rPr lang="en-US" sz="1800" dirty="0" smtClean="0"/>
              <a:t> "</a:t>
            </a:r>
            <a:r>
              <a:rPr lang="en-US" sz="1800" dirty="0" err="1" smtClean="0"/>
              <a:t>virtualitas</a:t>
            </a:r>
            <a:r>
              <a:rPr lang="en-US" sz="1800" dirty="0" smtClean="0"/>
              <a:t>"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“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muncul</a:t>
            </a:r>
            <a:r>
              <a:rPr lang="en-US" sz="1800" dirty="0" smtClean="0"/>
              <a:t> " (</a:t>
            </a:r>
            <a:r>
              <a:rPr lang="en-US" sz="1800" dirty="0" err="1" smtClean="0"/>
              <a:t>Kamus</a:t>
            </a:r>
            <a:r>
              <a:rPr lang="en-US" sz="1800" dirty="0" smtClean="0"/>
              <a:t> Oxford).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0600" y="9144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Goldman </a:t>
            </a:r>
            <a:r>
              <a:rPr lang="en-US" dirty="0" err="1" smtClean="0"/>
              <a:t>dkk</a:t>
            </a:r>
            <a:r>
              <a:rPr lang="en-US" dirty="0" smtClean="0"/>
              <a:t>. (1995),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i="1" dirty="0" smtClean="0"/>
              <a:t>Agile Enterprise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). "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virtual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aliansi</a:t>
            </a:r>
            <a:r>
              <a:rPr lang="en-US" dirty="0" smtClean="0"/>
              <a:t> </a:t>
            </a:r>
            <a:r>
              <a:rPr lang="en-US" dirty="0" err="1" smtClean="0"/>
              <a:t>oportunistik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virtual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oportunistik</a:t>
            </a:r>
            <a:r>
              <a:rPr lang="en-US" dirty="0" smtClean="0"/>
              <a:t>,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.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,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virtual.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lain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lama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paling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virtual.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persis</a:t>
            </a:r>
            <a:r>
              <a:rPr lang="en-US" dirty="0" smtClean="0"/>
              <a:t>, yang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berevolusi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yang lain. </a:t>
            </a:r>
            <a:r>
              <a:rPr lang="en-US" dirty="0" err="1" smtClean="0"/>
              <a:t>Organisasi</a:t>
            </a:r>
            <a:r>
              <a:rPr lang="en-US" dirty="0" smtClean="0"/>
              <a:t> virtual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 yang </a:t>
            </a:r>
            <a:r>
              <a:rPr lang="en-US" dirty="0" err="1" smtClean="0"/>
              <a:t>gesit</a:t>
            </a:r>
            <a:r>
              <a:rPr lang="en-US" dirty="0" smtClean="0"/>
              <a:t>.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90600" y="4746008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Franke</a:t>
            </a:r>
            <a:r>
              <a:rPr lang="en-US" dirty="0" smtClean="0"/>
              <a:t> (2001),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. Perusahaan Virtual </a:t>
            </a:r>
            <a:r>
              <a:rPr lang="en-US" dirty="0" err="1" smtClean="0"/>
              <a:t>adalah</a:t>
            </a:r>
            <a:r>
              <a:rPr lang="en-US" dirty="0" smtClean="0"/>
              <a:t> "virtual"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Parunak</a:t>
            </a:r>
            <a:r>
              <a:rPr lang="en-US" dirty="0" smtClean="0"/>
              <a:t> &amp; </a:t>
            </a:r>
            <a:r>
              <a:rPr lang="en-US" dirty="0" err="1" smtClean="0"/>
              <a:t>VanderBok</a:t>
            </a:r>
            <a:r>
              <a:rPr lang="en-US" dirty="0" smtClean="0"/>
              <a:t> (1998)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melonggarkan</a:t>
            </a:r>
            <a:r>
              <a:rPr lang="en-US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, </a:t>
            </a:r>
            <a:r>
              <a:rPr lang="en-US" dirty="0" err="1" smtClean="0"/>
              <a:t>berkantor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sinkronisasi</a:t>
            </a:r>
            <a:r>
              <a:rPr lang="en-US" dirty="0" smtClean="0"/>
              <a:t> yang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14400" y="16002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Forbairt</a:t>
            </a:r>
            <a:r>
              <a:rPr lang="en-US" dirty="0" smtClean="0"/>
              <a:t> (1996)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era digital.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NIIIP (National Industrial Information Infrastructure Protocols)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Architecture</a:t>
            </a:r>
            <a:r>
              <a:rPr lang="en-US" dirty="0" smtClean="0"/>
              <a:t> (NIIIP, 1996)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konsorsium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aliansi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yang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mengeksploitasi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.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virtual,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global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intinya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598" y="839972"/>
            <a:ext cx="4724803" cy="51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748852" cy="57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2165441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Jägers</a:t>
            </a:r>
            <a:r>
              <a:rPr lang="en-US" sz="1800" dirty="0" smtClean="0"/>
              <a:t>, Jansen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Steenbalkkers</a:t>
            </a:r>
            <a:r>
              <a:rPr lang="en-US" sz="1800" dirty="0" smtClean="0"/>
              <a:t> (1998) model VE </a:t>
            </a:r>
            <a:r>
              <a:rPr lang="en-US" sz="1800" dirty="0" err="1" smtClean="0"/>
              <a:t>ditandai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: 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Melintas</a:t>
            </a:r>
            <a:r>
              <a:rPr lang="en-US" sz="1800" dirty="0" smtClean="0"/>
              <a:t> </a:t>
            </a:r>
            <a:r>
              <a:rPr lang="en-US" sz="1800" dirty="0" err="1" smtClean="0"/>
              <a:t>batas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Pelengkap</a:t>
            </a:r>
            <a:r>
              <a:rPr lang="en-US" sz="1800" dirty="0" smtClean="0"/>
              <a:t> </a:t>
            </a:r>
            <a:r>
              <a:rPr lang="en-US" sz="1800" dirty="0" err="1" smtClean="0"/>
              <a:t>k</a:t>
            </a:r>
            <a:r>
              <a:rPr lang="en-US" sz="1800" dirty="0" err="1" smtClean="0"/>
              <a:t>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r>
              <a:rPr lang="en-US" sz="1800" dirty="0" smtClean="0"/>
              <a:t>;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Dispersi</a:t>
            </a:r>
            <a:r>
              <a:rPr lang="en-US" sz="1800" dirty="0" smtClean="0"/>
              <a:t> </a:t>
            </a:r>
            <a:r>
              <a:rPr lang="en-US" sz="1800" dirty="0" err="1" smtClean="0"/>
              <a:t>geografis</a:t>
            </a:r>
            <a:r>
              <a:rPr lang="en-US" sz="1800" dirty="0" smtClean="0"/>
              <a:t>;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Komposisi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;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Temporariness;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838200" y="102244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Karakteristik</a:t>
            </a:r>
            <a:r>
              <a:rPr lang="en-US" sz="3200" b="1" dirty="0" smtClean="0"/>
              <a:t> VE :</a:t>
            </a:r>
            <a:endParaRPr lang="en-US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1430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Product Integrated Manufacturing (OPIM)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600200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9210" y="2028769"/>
            <a:ext cx="7807590" cy="208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</a:t>
            </a:r>
            <a:r>
              <a:rPr lang="en-US" sz="1800" dirty="0" smtClean="0"/>
              <a:t>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</a:t>
            </a:r>
            <a:r>
              <a:rPr lang="en-US" sz="1800" dirty="0" smtClean="0"/>
              <a:t>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</a:t>
            </a:r>
            <a:r>
              <a:rPr lang="en-US" sz="1800" dirty="0" smtClean="0"/>
              <a:t>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9050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143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One Product Integrated Manufacturing (OPIM)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59808" y="1828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dipahami</a:t>
            </a:r>
            <a:r>
              <a:rPr lang="en-US" sz="1800" dirty="0" smtClean="0"/>
              <a:t> 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teknis</a:t>
            </a:r>
            <a:r>
              <a:rPr lang="en-US" sz="1800" dirty="0" smtClean="0"/>
              <a:t> </a:t>
            </a:r>
            <a:r>
              <a:rPr lang="en-US" sz="1800" dirty="0" err="1" smtClean="0"/>
              <a:t>kurang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dibandingkan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mencapai</a:t>
            </a:r>
            <a:r>
              <a:rPr lang="en-US" sz="1800" dirty="0" smtClean="0"/>
              <a:t> </a:t>
            </a:r>
            <a:r>
              <a:rPr lang="en-US" sz="1800" dirty="0" err="1" smtClean="0"/>
              <a:t>maksimum</a:t>
            </a:r>
            <a:r>
              <a:rPr lang="en-US" sz="1800" dirty="0" smtClean="0"/>
              <a:t>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didedikasikan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tunggal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854120" y="3352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terdistribusi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tertinggi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. </a:t>
            </a:r>
            <a:r>
              <a:rPr lang="en-US" sz="1800" dirty="0" err="1" smtClean="0"/>
              <a:t>Konsepsi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diuraikan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set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, </a:t>
            </a:r>
            <a:r>
              <a:rPr lang="en-US" sz="1800" dirty="0" err="1" smtClean="0"/>
              <a:t>dipilih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dialokasikan</a:t>
            </a:r>
            <a:r>
              <a:rPr lang="en-US" sz="1800" dirty="0" smtClean="0"/>
              <a:t> paling </a:t>
            </a:r>
            <a:r>
              <a:rPr lang="en-US" sz="1800" dirty="0" err="1" smtClean="0"/>
              <a:t>memadai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tugas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4566020" cy="42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143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One Product Integrated Manufacturing (OPIM)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59808" y="1828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,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didasarkan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jarak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unit </a:t>
            </a:r>
            <a:r>
              <a:rPr lang="en-US" sz="1800" dirty="0" err="1" smtClean="0"/>
              <a:t>produktif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geografis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menyebar</a:t>
            </a:r>
            <a:r>
              <a:rPr lang="en-US" sz="1800" dirty="0" smtClean="0"/>
              <a:t>,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dihubungkan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ICT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832512" y="28956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OPIM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generalisasi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i="1" dirty="0" err="1" smtClean="0"/>
              <a:t>BM_Virtual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Arsitektur</a:t>
            </a:r>
            <a:r>
              <a:rPr lang="en-US" sz="1800" i="1" dirty="0" smtClean="0"/>
              <a:t> Enterprise </a:t>
            </a:r>
            <a:r>
              <a:rPr lang="en-US" sz="1800" i="1" dirty="0" err="1" smtClean="0"/>
              <a:t>Referensi</a:t>
            </a:r>
            <a:r>
              <a:rPr lang="en-US" sz="1800" i="1" dirty="0" smtClean="0"/>
              <a:t> Mode</a:t>
            </a:r>
            <a:r>
              <a:rPr lang="en-US" sz="1800" dirty="0" smtClean="0"/>
              <a:t>l (BM_VEARM)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berkoresponden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BM_VEARM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VE,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BM_Virtual</a:t>
            </a:r>
            <a:r>
              <a:rPr lang="en-US" sz="1800" dirty="0" smtClean="0"/>
              <a:t> Enterprise. </a:t>
            </a:r>
            <a:r>
              <a:rPr lang="en-US" sz="1800" dirty="0" err="1" smtClean="0"/>
              <a:t>Mengingat</a:t>
            </a:r>
            <a:r>
              <a:rPr lang="en-US" sz="1800" dirty="0" smtClean="0"/>
              <a:t> BM_VEARM </a:t>
            </a:r>
            <a:r>
              <a:rPr lang="en-US" sz="1800" dirty="0" err="1" smtClean="0"/>
              <a:t>dan</a:t>
            </a:r>
            <a:r>
              <a:rPr lang="en-US" sz="1800" dirty="0" smtClean="0"/>
              <a:t> BM_VE, model OPIM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3048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212029" y="1976718"/>
            <a:ext cx="7946297" cy="2138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Kemunculan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Virtual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Enterprise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Organisasi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delapan</a:t>
            </a:r>
            <a:r>
              <a:rPr lang="en-US" sz="1800" dirty="0" smtClean="0"/>
              <a:t> </a:t>
            </a:r>
            <a:r>
              <a:rPr lang="en-US" sz="1800" dirty="0" err="1" smtClean="0"/>
              <a:t>puluhan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 </a:t>
            </a:r>
            <a:r>
              <a:rPr lang="en-US" sz="1800" dirty="0" err="1" smtClean="0"/>
              <a:t>munculnya</a:t>
            </a:r>
            <a:r>
              <a:rPr lang="en-US" sz="1800" dirty="0" smtClean="0"/>
              <a:t> </a:t>
            </a:r>
            <a:r>
              <a:rPr lang="en-US" sz="1800" dirty="0" err="1" smtClean="0"/>
              <a:t>sejumlah</a:t>
            </a:r>
            <a:r>
              <a:rPr lang="en-US" sz="1800" dirty="0" smtClean="0"/>
              <a:t> model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akronim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b="1" dirty="0" smtClean="0"/>
              <a:t>Just-in-Time (JIT)</a:t>
            </a:r>
            <a:r>
              <a:rPr lang="en-US" sz="1800" dirty="0" smtClean="0"/>
              <a:t>, </a:t>
            </a:r>
            <a:r>
              <a:rPr lang="en-US" sz="1800" b="1" dirty="0" smtClean="0"/>
              <a:t>Total Quality Management (TQM)</a:t>
            </a:r>
            <a:r>
              <a:rPr lang="en-US" sz="1800" dirty="0" smtClean="0"/>
              <a:t>, </a:t>
            </a:r>
            <a:r>
              <a:rPr lang="en-US" sz="1800" b="1" dirty="0" smtClean="0"/>
              <a:t>Zero Inventory (ZI)</a:t>
            </a:r>
            <a:r>
              <a:rPr lang="en-US" sz="1800" dirty="0" smtClean="0"/>
              <a:t>, </a:t>
            </a:r>
            <a:r>
              <a:rPr lang="en-US" sz="1800" b="1" dirty="0" smtClean="0"/>
              <a:t>Efficient Consumer Response (ECR)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990600" y="2913808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kriteria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saing</a:t>
            </a:r>
            <a:r>
              <a:rPr lang="en-US" sz="1800" dirty="0" smtClean="0"/>
              <a:t> </a:t>
            </a:r>
            <a:r>
              <a:rPr lang="en-US" sz="1800" dirty="0" err="1" smtClean="0"/>
              <a:t>muncul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u="sng" dirty="0" err="1" smtClean="0"/>
              <a:t>respons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cepat</a:t>
            </a:r>
            <a:r>
              <a:rPr lang="en-US" sz="1800" u="sng" dirty="0" smtClean="0"/>
              <a:t>, </a:t>
            </a:r>
            <a:r>
              <a:rPr lang="en-US" sz="1800" u="sng" dirty="0" err="1" smtClean="0"/>
              <a:t>fleksibilitas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tinggi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dan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kualitas</a:t>
            </a:r>
            <a:r>
              <a:rPr lang="en-US" sz="1800" u="sng" dirty="0" smtClean="0"/>
              <a:t>, </a:t>
            </a:r>
            <a:r>
              <a:rPr lang="en-US" sz="1800" u="sng" dirty="0" err="1" smtClean="0"/>
              <a:t>keterbatasan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masalah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lingkungan</a:t>
            </a:r>
            <a:r>
              <a:rPr lang="en-US" sz="1800" dirty="0" smtClean="0"/>
              <a:t> (Yusuf, </a:t>
            </a:r>
            <a:r>
              <a:rPr lang="en-US" sz="1800" dirty="0" err="1" smtClean="0"/>
              <a:t>Sarhadi</a:t>
            </a:r>
            <a:r>
              <a:rPr lang="en-US" sz="1800" dirty="0" smtClean="0"/>
              <a:t>, &amp; </a:t>
            </a:r>
            <a:r>
              <a:rPr lang="en-US" sz="1800" dirty="0" err="1" smtClean="0"/>
              <a:t>Gunasekaran</a:t>
            </a:r>
            <a:r>
              <a:rPr lang="en-US" sz="1800" dirty="0" smtClean="0"/>
              <a:t>, 1999</a:t>
            </a:r>
            <a:r>
              <a:rPr lang="en-US" sz="1800" dirty="0" smtClean="0"/>
              <a:t>)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yang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tradisional</a:t>
            </a:r>
            <a:r>
              <a:rPr lang="en-US" sz="1800" dirty="0" smtClean="0"/>
              <a:t>,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terbatas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tersedia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T</a:t>
            </a:r>
            <a:r>
              <a:rPr lang="en-US" sz="1800" dirty="0" err="1" smtClean="0"/>
              <a:t>ahun</a:t>
            </a:r>
            <a:r>
              <a:rPr lang="en-US" sz="1800" dirty="0" smtClean="0"/>
              <a:t> </a:t>
            </a:r>
            <a:r>
              <a:rPr lang="en-US" sz="1800" dirty="0" err="1" smtClean="0"/>
              <a:t>sembilan</a:t>
            </a:r>
            <a:r>
              <a:rPr lang="en-US" sz="1800" dirty="0" smtClean="0"/>
              <a:t> </a:t>
            </a:r>
            <a:r>
              <a:rPr lang="en-US" sz="1800" dirty="0" err="1" smtClean="0"/>
              <a:t>puluhan</a:t>
            </a:r>
            <a:r>
              <a:rPr lang="en-US" sz="1800" dirty="0" smtClean="0"/>
              <a:t>,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saing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keinginan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990600" y="2209801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muncul</a:t>
            </a:r>
            <a:r>
              <a:rPr lang="en-US" sz="1800" dirty="0" smtClean="0"/>
              <a:t> </a:t>
            </a:r>
            <a:r>
              <a:rPr lang="en-US" sz="1800" dirty="0" err="1" smtClean="0"/>
              <a:t>sejak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didasarkan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, yang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mengandalkan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Holonic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Bionik</a:t>
            </a:r>
            <a:r>
              <a:rPr lang="en-US" sz="1800" dirty="0" smtClean="0"/>
              <a:t>, </a:t>
            </a:r>
            <a:r>
              <a:rPr lang="en-US" sz="1800" dirty="0" err="1" smtClean="0"/>
              <a:t>Pabrik</a:t>
            </a:r>
            <a:r>
              <a:rPr lang="en-US" sz="1800" dirty="0" smtClean="0"/>
              <a:t> </a:t>
            </a:r>
            <a:r>
              <a:rPr lang="en-US" sz="1800" dirty="0" err="1" smtClean="0"/>
              <a:t>Fraktal</a:t>
            </a:r>
            <a:r>
              <a:rPr lang="en-US" sz="1800" dirty="0" smtClean="0"/>
              <a:t>, </a:t>
            </a:r>
            <a:r>
              <a:rPr lang="en-US" sz="1800" dirty="0" err="1" smtClean="0"/>
              <a:t>Bersandar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, </a:t>
            </a:r>
            <a:r>
              <a:rPr lang="en-US" sz="1800" i="1" dirty="0" smtClean="0"/>
              <a:t>Agile Manufacturing</a:t>
            </a:r>
            <a:r>
              <a:rPr lang="en-US" sz="1800" dirty="0" smtClean="0"/>
              <a:t>, </a:t>
            </a:r>
            <a:r>
              <a:rPr lang="en-US" sz="1800" i="1" dirty="0" smtClean="0"/>
              <a:t>Concurrent Engineering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i="1" dirty="0" smtClean="0"/>
              <a:t>Anthropocentric,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contoh-contoh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model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muncul</a:t>
            </a:r>
            <a:r>
              <a:rPr lang="en-US" sz="1800" dirty="0" smtClean="0"/>
              <a:t> yang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</a:t>
            </a:r>
            <a:r>
              <a:rPr lang="en-US" sz="1800" dirty="0" err="1" smtClean="0"/>
              <a:t>utamanya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fleksibilitas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semuanya</a:t>
            </a:r>
            <a:r>
              <a:rPr lang="en-US" sz="1800" dirty="0" smtClean="0"/>
              <a:t> </a:t>
            </a:r>
            <a:r>
              <a:rPr lang="en-US" sz="1800" dirty="0" err="1" smtClean="0"/>
              <a:t>mewakili</a:t>
            </a:r>
            <a:r>
              <a:rPr lang="en-US" sz="1800" dirty="0" smtClean="0"/>
              <a:t> </a:t>
            </a:r>
            <a:r>
              <a:rPr lang="en-US" sz="1800" dirty="0" err="1" smtClean="0"/>
              <a:t>upaya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saing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.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Model-model </a:t>
            </a:r>
            <a:r>
              <a:rPr lang="en-US" sz="1800" dirty="0" err="1" smtClean="0"/>
              <a:t>terbaru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mengandalkan</a:t>
            </a:r>
            <a:r>
              <a:rPr lang="en-US" sz="1800" dirty="0" smtClean="0"/>
              <a:t> </a:t>
            </a:r>
            <a:r>
              <a:rPr lang="en-US" sz="1800" dirty="0" err="1" smtClean="0"/>
              <a:t>kuat</a:t>
            </a:r>
            <a:r>
              <a:rPr lang="en-US" sz="1800" dirty="0" smtClean="0"/>
              <a:t> </a:t>
            </a:r>
            <a:r>
              <a:rPr lang="en-US" sz="1800" dirty="0" err="1" smtClean="0"/>
              <a:t>tidaknya</a:t>
            </a:r>
            <a:r>
              <a:rPr lang="en-US" sz="1800" dirty="0" smtClean="0"/>
              <a:t> </a:t>
            </a:r>
            <a:r>
              <a:rPr lang="en-US" sz="1800" dirty="0" err="1" smtClean="0"/>
              <a:t>aliansi</a:t>
            </a:r>
            <a:r>
              <a:rPr lang="en-US" sz="1800" dirty="0" smtClean="0"/>
              <a:t>,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tidaknya</a:t>
            </a:r>
            <a:r>
              <a:rPr lang="en-US" sz="1800" dirty="0" smtClean="0"/>
              <a:t> </a:t>
            </a:r>
            <a:r>
              <a:rPr lang="en-US" sz="1800" dirty="0" err="1" smtClean="0"/>
              <a:t>kemitraan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tidaknya</a:t>
            </a:r>
            <a:r>
              <a:rPr lang="en-US" sz="1800" dirty="0" smtClean="0"/>
              <a:t> 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TIK (ICT),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antaranya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diklasifikasikan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cerdas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model virtual</a:t>
            </a:r>
            <a:endParaRPr lang="en-US" sz="1800" dirty="0" smtClean="0"/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2057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Williamson (1991) </a:t>
            </a:r>
            <a:r>
              <a:rPr lang="en-US" sz="1800" dirty="0" err="1" smtClean="0"/>
              <a:t>mengidentifikasi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: </a:t>
            </a:r>
            <a:r>
              <a:rPr lang="en-US" sz="1800" b="1" dirty="0" err="1" smtClean="0"/>
              <a:t>hierarki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pasar</a:t>
            </a:r>
            <a:r>
              <a:rPr lang="en-US" sz="1800" dirty="0" smtClean="0"/>
              <a:t>. </a:t>
            </a:r>
            <a:r>
              <a:rPr lang="en-US" sz="1800" b="1" dirty="0" err="1" smtClean="0"/>
              <a:t>Hirarki</a:t>
            </a:r>
            <a:r>
              <a:rPr lang="en-US" sz="1800" dirty="0" smtClean="0"/>
              <a:t>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</a:t>
            </a:r>
            <a:r>
              <a:rPr lang="en-US" sz="1800" dirty="0" err="1" smtClean="0"/>
              <a:t>kepemilikan</a:t>
            </a:r>
            <a:r>
              <a:rPr lang="en-US" sz="1800" dirty="0" smtClean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tahapan</a:t>
            </a:r>
            <a:r>
              <a:rPr lang="en-US" sz="1800" dirty="0" smtClean="0"/>
              <a:t> </a:t>
            </a:r>
            <a:r>
              <a:rPr lang="en-US" sz="1800" dirty="0" err="1" smtClean="0"/>
              <a:t>berturut</a:t>
            </a:r>
            <a:r>
              <a:rPr lang="en-US" sz="1800" dirty="0" smtClean="0"/>
              <a:t> -</a:t>
            </a:r>
            <a:r>
              <a:rPr lang="en-US" sz="1800" dirty="0" err="1" smtClean="0"/>
              <a:t>turut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rantai</a:t>
            </a:r>
            <a:r>
              <a:rPr lang="en-US" sz="1800" dirty="0" smtClean="0"/>
              <a:t> </a:t>
            </a:r>
            <a:r>
              <a:rPr lang="en-US" sz="1800" dirty="0" err="1" smtClean="0"/>
              <a:t>pasok</a:t>
            </a:r>
            <a:r>
              <a:rPr lang="en-US" sz="1800" dirty="0" smtClean="0"/>
              <a:t>,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mewakili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unit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. </a:t>
            </a:r>
            <a:r>
              <a:rPr lang="en-US" sz="1800" dirty="0" err="1" smtClean="0"/>
              <a:t>Perhatian</a:t>
            </a:r>
            <a:r>
              <a:rPr lang="en-US" sz="1800" dirty="0" smtClean="0"/>
              <a:t> </a:t>
            </a:r>
            <a:r>
              <a:rPr lang="en-US" sz="1800" dirty="0" err="1" smtClean="0"/>
              <a:t>baru-baru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terfokus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peralihan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ekonomis</a:t>
            </a:r>
            <a:r>
              <a:rPr lang="en-US" sz="1800" dirty="0" smtClean="0"/>
              <a:t>, </a:t>
            </a:r>
            <a:r>
              <a:rPr lang="en-US" sz="1800" dirty="0" err="1" smtClean="0"/>
              <a:t>berada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hirarki</a:t>
            </a:r>
            <a:r>
              <a:rPr lang="en-US" sz="1800" dirty="0" smtClean="0"/>
              <a:t>.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Williamson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hibrida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Franke</a:t>
            </a:r>
            <a:r>
              <a:rPr lang="en-US" sz="1800" dirty="0" smtClean="0"/>
              <a:t> (2001) </a:t>
            </a:r>
            <a:r>
              <a:rPr lang="en-US" sz="1800" dirty="0" err="1" smtClean="0"/>
              <a:t>mengidentifikasi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kekuatan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pendorong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 :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990600" y="2209801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: </a:t>
            </a:r>
            <a:r>
              <a:rPr lang="en-US" sz="1800" dirty="0" err="1" smtClean="0"/>
              <a:t>Konsumen</a:t>
            </a:r>
            <a:r>
              <a:rPr lang="en-US" sz="1800" dirty="0" smtClean="0"/>
              <a:t> </a:t>
            </a:r>
            <a:r>
              <a:rPr lang="en-US" sz="1800" dirty="0" err="1" smtClean="0"/>
              <a:t>menuntut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khusus</a:t>
            </a:r>
            <a:r>
              <a:rPr lang="en-US" sz="1800" dirty="0" smtClean="0"/>
              <a:t>, yang </a:t>
            </a:r>
            <a:r>
              <a:rPr lang="en-US" sz="1800" dirty="0" err="1" smtClean="0"/>
              <a:t>mengarah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luas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memproduks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;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menyesuaikan</a:t>
            </a:r>
            <a:r>
              <a:rPr lang="en-US" sz="1800" dirty="0" smtClean="0"/>
              <a:t> output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 err="1" smtClean="0"/>
              <a:t>keinginan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</a:t>
            </a:r>
            <a:r>
              <a:rPr lang="en-US" sz="1800" dirty="0" err="1" smtClean="0"/>
              <a:t>menyeberang</a:t>
            </a:r>
            <a:r>
              <a:rPr lang="en-US" sz="1800" dirty="0" smtClean="0"/>
              <a:t>/</a:t>
            </a:r>
            <a:r>
              <a:rPr lang="en-US" sz="1800" dirty="0" err="1" smtClean="0"/>
              <a:t>menyalahi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; </a:t>
            </a:r>
            <a:r>
              <a:rPr lang="en-US" sz="1800" dirty="0" err="1" smtClean="0"/>
              <a:t>spesialisasi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mengarah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, yang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gilirannya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investasi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R &amp; D,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; </a:t>
            </a:r>
            <a:r>
              <a:rPr lang="en-US" sz="1800" dirty="0" err="1" smtClean="0"/>
              <a:t>pengaruh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internasionalisasi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globalisasi</a:t>
            </a:r>
            <a:r>
              <a:rPr lang="en-US" sz="1800" dirty="0" smtClean="0"/>
              <a:t> </a:t>
            </a:r>
            <a:r>
              <a:rPr lang="en-US" sz="1800" dirty="0" err="1" smtClean="0"/>
              <a:t>persaingan</a:t>
            </a:r>
            <a:r>
              <a:rPr lang="en-US" sz="1800" dirty="0" smtClean="0"/>
              <a:t>.</a:t>
            </a:r>
          </a:p>
          <a:p>
            <a:pPr marL="231775" lvl="0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err="1" smtClean="0"/>
              <a:t>Perkembangan</a:t>
            </a:r>
            <a:r>
              <a:rPr lang="en-US" sz="1800" dirty="0" smtClean="0"/>
              <a:t> TIK yang </a:t>
            </a:r>
            <a:r>
              <a:rPr lang="en-US" sz="1800" dirty="0" err="1" smtClean="0"/>
              <a:t>cepat</a:t>
            </a:r>
            <a:r>
              <a:rPr lang="en-US" sz="1800" dirty="0" smtClean="0"/>
              <a:t>: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dekade</a:t>
            </a:r>
            <a:r>
              <a:rPr lang="en-US" sz="1800" dirty="0" smtClean="0"/>
              <a:t> </a:t>
            </a:r>
            <a:r>
              <a:rPr lang="en-US" sz="1800" dirty="0" err="1" smtClean="0"/>
              <a:t>terakhir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dramatis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, </a:t>
            </a:r>
            <a:r>
              <a:rPr lang="en-US" sz="1800" dirty="0" err="1" smtClean="0"/>
              <a:t>kuantitas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khususnya</a:t>
            </a:r>
            <a:r>
              <a:rPr lang="en-US" sz="1800" dirty="0" smtClean="0"/>
              <a:t> </a:t>
            </a:r>
            <a:r>
              <a:rPr lang="en-US" sz="1800" dirty="0" err="1" smtClean="0"/>
              <a:t>koordinasi</a:t>
            </a:r>
            <a:r>
              <a:rPr lang="en-US" sz="1800" dirty="0" smtClean="0"/>
              <a:t> </a:t>
            </a:r>
            <a:r>
              <a:rPr lang="en-US" sz="1800" dirty="0" err="1" smtClean="0"/>
              <a:t>tindakan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1767376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Pilihan</a:t>
            </a:r>
            <a:r>
              <a:rPr lang="en-US" sz="1800" dirty="0" smtClean="0"/>
              <a:t> </a:t>
            </a:r>
            <a:r>
              <a:rPr lang="en-US" sz="1800" dirty="0" err="1" smtClean="0"/>
              <a:t>definisi</a:t>
            </a:r>
            <a:r>
              <a:rPr lang="en-US" sz="1800" dirty="0" smtClean="0"/>
              <a:t> model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virtual,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,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merujuk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eksplisit</a:t>
            </a:r>
            <a:r>
              <a:rPr lang="en-US" sz="1800" dirty="0" smtClean="0"/>
              <a:t> </a:t>
            </a:r>
            <a:r>
              <a:rPr lang="en-US" sz="1800" dirty="0" err="1" smtClean="0"/>
              <a:t>istilah</a:t>
            </a:r>
            <a:r>
              <a:rPr lang="en-US" sz="1800" dirty="0" smtClean="0"/>
              <a:t> "Perusahaan Virtual" </a:t>
            </a:r>
            <a:r>
              <a:rPr lang="en-US" sz="1800" dirty="0" err="1" smtClean="0"/>
              <a:t>disajikan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Kotak</a:t>
            </a:r>
            <a:r>
              <a:rPr lang="en-US" sz="1800" dirty="0" smtClean="0"/>
              <a:t> 1 (</a:t>
            </a:r>
            <a:r>
              <a:rPr lang="en-US" sz="1800" dirty="0" err="1" smtClean="0"/>
              <a:t>Menuju</a:t>
            </a:r>
            <a:r>
              <a:rPr lang="en-US" sz="1800" dirty="0" smtClean="0"/>
              <a:t> Perusahaan Virtual) (</a:t>
            </a:r>
            <a:r>
              <a:rPr lang="en-US" sz="1800" dirty="0" err="1" smtClean="0"/>
              <a:t>Putnik</a:t>
            </a:r>
            <a:r>
              <a:rPr lang="en-US" sz="1800" dirty="0" smtClean="0"/>
              <a:t> et al., 2005a)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2174</Words>
  <Application>Microsoft Office PowerPoint</Application>
  <PresentationFormat>On-screen Show (4:3)</PresentationFormat>
  <Paragraphs>87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2_Custom Design</vt:lpstr>
      <vt:lpstr>1_Custom Design</vt:lpstr>
      <vt:lpstr>Custom Design</vt:lpstr>
      <vt:lpstr>Slide 1</vt:lpstr>
      <vt:lpstr>Slide 2</vt:lpstr>
      <vt:lpstr>REFERENSI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125</cp:revision>
  <dcterms:modified xsi:type="dcterms:W3CDTF">2018-05-01T08:00:56Z</dcterms:modified>
</cp:coreProperties>
</file>