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38"/>
  </p:notesMasterIdLst>
  <p:sldIdLst>
    <p:sldId id="342" r:id="rId4"/>
    <p:sldId id="346" r:id="rId5"/>
    <p:sldId id="349" r:id="rId6"/>
    <p:sldId id="351" r:id="rId7"/>
    <p:sldId id="318" r:id="rId8"/>
    <p:sldId id="352" r:id="rId9"/>
    <p:sldId id="353" r:id="rId10"/>
    <p:sldId id="354" r:id="rId11"/>
    <p:sldId id="355" r:id="rId12"/>
    <p:sldId id="321" r:id="rId13"/>
    <p:sldId id="333" r:id="rId14"/>
    <p:sldId id="356" r:id="rId15"/>
    <p:sldId id="322" r:id="rId16"/>
    <p:sldId id="357" r:id="rId17"/>
    <p:sldId id="366" r:id="rId18"/>
    <p:sldId id="367" r:id="rId19"/>
    <p:sldId id="323" r:id="rId20"/>
    <p:sldId id="324" r:id="rId21"/>
    <p:sldId id="358" r:id="rId22"/>
    <p:sldId id="359" r:id="rId23"/>
    <p:sldId id="360" r:id="rId24"/>
    <p:sldId id="368" r:id="rId25"/>
    <p:sldId id="370" r:id="rId26"/>
    <p:sldId id="371" r:id="rId27"/>
    <p:sldId id="372" r:id="rId28"/>
    <p:sldId id="325" r:id="rId29"/>
    <p:sldId id="373" r:id="rId30"/>
    <p:sldId id="327" r:id="rId31"/>
    <p:sldId id="374" r:id="rId32"/>
    <p:sldId id="375" r:id="rId33"/>
    <p:sldId id="376" r:id="rId34"/>
    <p:sldId id="334" r:id="rId35"/>
    <p:sldId id="335" r:id="rId36"/>
    <p:sldId id="326" r:id="rId37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E598-A760-4B8B-82A8-04F60070A06F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93A6-A9DC-4EF7-B0FE-A2FC29D070EB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A25-EBE9-445C-84CD-F4B6BE89B3FA}" type="datetimeFigureOut">
              <a:rPr lang="en-US" smtClean="0"/>
              <a:pPr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840752"/>
            <a:ext cx="5638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KEBUTUHAN UNTUK INTEGRASI VE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5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TEKNIK INFORMATIKA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990600" y="12954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Kemampuan</a:t>
            </a:r>
            <a:r>
              <a:rPr lang="en-US" sz="1800" dirty="0" smtClean="0"/>
              <a:t> </a:t>
            </a:r>
            <a:r>
              <a:rPr lang="en-US" sz="1800" dirty="0" err="1" smtClean="0"/>
              <a:t>rekonfigurasi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dinamis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berhubungan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model A/VE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memuaskan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usaha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73" name="TextBox 72"/>
          <p:cNvSpPr txBox="1"/>
          <p:nvPr/>
        </p:nvSpPr>
        <p:spPr>
          <a:xfrm>
            <a:off x="1066800" y="259080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Rekonfigurasi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A/VE </a:t>
            </a:r>
            <a:r>
              <a:rPr lang="en-US" sz="1800" dirty="0" err="1" smtClean="0"/>
              <a:t>terjadi</a:t>
            </a:r>
            <a:r>
              <a:rPr lang="en-US" sz="1800" dirty="0" smtClean="0"/>
              <a:t> </a:t>
            </a:r>
            <a:r>
              <a:rPr lang="en-US" sz="1800" dirty="0" err="1" smtClean="0"/>
              <a:t>terutama</a:t>
            </a:r>
            <a:r>
              <a:rPr lang="en-US" sz="1800" dirty="0" smtClean="0"/>
              <a:t>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tiga</a:t>
            </a:r>
            <a:r>
              <a:rPr lang="en-US" sz="1800" dirty="0" smtClean="0"/>
              <a:t> </a:t>
            </a:r>
            <a:r>
              <a:rPr lang="en-US" sz="1800" dirty="0" err="1" smtClean="0"/>
              <a:t>alasan</a:t>
            </a:r>
            <a:r>
              <a:rPr lang="en-US" sz="1800" dirty="0" smtClean="0"/>
              <a:t>: 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dirty="0" err="1" smtClean="0"/>
              <a:t>Rekonfigurasi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</a:t>
            </a:r>
            <a:r>
              <a:rPr lang="en-US" sz="1800" dirty="0" err="1" smtClean="0"/>
              <a:t>siklus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A/VE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konsekuensi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desain</a:t>
            </a:r>
            <a:r>
              <a:rPr lang="en-US" sz="1800" dirty="0" smtClean="0"/>
              <a:t> </a:t>
            </a:r>
            <a:r>
              <a:rPr lang="en-US" sz="1800" dirty="0" err="1" smtClean="0"/>
              <a:t>ulang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(</a:t>
            </a:r>
            <a:r>
              <a:rPr lang="en-US" sz="1800" dirty="0" err="1" smtClean="0"/>
              <a:t>contoh</a:t>
            </a:r>
            <a:r>
              <a:rPr lang="en-US" sz="1800" dirty="0" smtClean="0"/>
              <a:t> : A/VE instant </a:t>
            </a:r>
            <a:r>
              <a:rPr lang="en-US" sz="1800" dirty="0" err="1" smtClean="0"/>
              <a:t>baru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dipertimbangkan</a:t>
            </a:r>
            <a:r>
              <a:rPr lang="en-US" sz="1800" dirty="0" smtClean="0"/>
              <a:t>)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siklus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,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menjaga</a:t>
            </a:r>
            <a:r>
              <a:rPr lang="en-US" sz="1800" dirty="0" smtClean="0"/>
              <a:t> A/VE </a:t>
            </a:r>
            <a:r>
              <a:rPr lang="en-US" sz="1800" dirty="0" err="1" smtClean="0"/>
              <a:t>selaras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.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dirty="0" err="1" smtClean="0"/>
              <a:t>Rekonfigurasi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konsekuensi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sifat</a:t>
            </a:r>
            <a:r>
              <a:rPr lang="en-US" sz="1800" dirty="0" smtClean="0"/>
              <a:t> </a:t>
            </a:r>
            <a:r>
              <a:rPr lang="en-US" sz="1800" dirty="0" err="1" smtClean="0"/>
              <a:t>alami</a:t>
            </a:r>
            <a:r>
              <a:rPr lang="en-US" sz="1800" dirty="0" smtClean="0"/>
              <a:t> </a:t>
            </a:r>
            <a:r>
              <a:rPr lang="en-US" sz="1800" dirty="0" err="1" smtClean="0"/>
              <a:t>fase</a:t>
            </a:r>
            <a:r>
              <a:rPr lang="en-US" sz="1800" dirty="0" smtClean="0"/>
              <a:t> </a:t>
            </a:r>
            <a:r>
              <a:rPr lang="en-US" sz="1800" dirty="0" err="1" smtClean="0"/>
              <a:t>siklus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(</a:t>
            </a:r>
            <a:r>
              <a:rPr lang="en-US" sz="1800" dirty="0" err="1" smtClean="0"/>
              <a:t>fase</a:t>
            </a:r>
            <a:r>
              <a:rPr lang="en-US" sz="1800" dirty="0" smtClean="0"/>
              <a:t> </a:t>
            </a:r>
            <a:r>
              <a:rPr lang="en-US" sz="1800" dirty="0" err="1" smtClean="0"/>
              <a:t>evolusi</a:t>
            </a:r>
            <a:r>
              <a:rPr lang="en-US" sz="1800" dirty="0" smtClean="0"/>
              <a:t>)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tertentu</a:t>
            </a:r>
            <a:r>
              <a:rPr lang="en-US" sz="1800" dirty="0" smtClean="0"/>
              <a:t>.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dirty="0" err="1" smtClean="0"/>
              <a:t>Rekonfigurasi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konsekuensi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evaluasi</a:t>
            </a:r>
            <a:r>
              <a:rPr lang="en-US" sz="1800" dirty="0" smtClean="0"/>
              <a:t> </a:t>
            </a:r>
            <a:r>
              <a:rPr lang="en-US" sz="1800" dirty="0" err="1" smtClean="0"/>
              <a:t>kinerja</a:t>
            </a:r>
            <a:r>
              <a:rPr lang="en-US" sz="1800" dirty="0" smtClean="0"/>
              <a:t> </a:t>
            </a:r>
            <a:r>
              <a:rPr lang="en-US" sz="1800" dirty="0" err="1" smtClean="0"/>
              <a:t>peserta</a:t>
            </a:r>
            <a:r>
              <a:rPr lang="en-US" sz="1800" dirty="0" smtClean="0"/>
              <a:t> A/VE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yang </a:t>
            </a:r>
            <a:r>
              <a:rPr lang="en-US" sz="1800" dirty="0" err="1" smtClean="0"/>
              <a:t>singkat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 A/VE,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konsekuensi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peserta</a:t>
            </a:r>
            <a:r>
              <a:rPr lang="en-US" sz="1800" dirty="0" smtClean="0"/>
              <a:t> yang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sukarela</a:t>
            </a:r>
            <a:r>
              <a:rPr lang="en-US" sz="1800" dirty="0" smtClean="0"/>
              <a:t> </a:t>
            </a:r>
            <a:r>
              <a:rPr lang="en-US" sz="1800" dirty="0" err="1" smtClean="0"/>
              <a:t>menyelesaikan</a:t>
            </a:r>
            <a:r>
              <a:rPr lang="en-US" sz="1800" dirty="0" smtClean="0"/>
              <a:t> </a:t>
            </a:r>
            <a:r>
              <a:rPr lang="en-US" sz="1800" dirty="0" err="1" smtClean="0"/>
              <a:t>kemitraan</a:t>
            </a:r>
            <a:r>
              <a:rPr lang="en-US" sz="1800" dirty="0" smtClean="0"/>
              <a:t>, yang </a:t>
            </a:r>
            <a:r>
              <a:rPr lang="en-US" sz="1800" dirty="0" err="1" smtClean="0"/>
              <a:t>berasal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yang lain </a:t>
            </a:r>
            <a:r>
              <a:rPr lang="en-US" sz="1800" dirty="0" err="1" smtClean="0"/>
              <a:t>Misalnya</a:t>
            </a:r>
            <a:r>
              <a:rPr lang="en-US" sz="1800" dirty="0" smtClean="0"/>
              <a:t>,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substitusi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.</a:t>
            </a:r>
          </a:p>
          <a:p>
            <a:pPr algn="just"/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838200" y="1856112"/>
            <a:ext cx="746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dirty="0" smtClean="0"/>
              <a:t>Webster (Merriam-Webster Online) </a:t>
            </a:r>
            <a:r>
              <a:rPr lang="en-US" sz="1800" dirty="0" err="1" smtClean="0"/>
              <a:t>mendefinisikannya</a:t>
            </a:r>
            <a:r>
              <a:rPr lang="en-US" sz="1800" dirty="0" smtClean="0"/>
              <a:t>,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dinamika</a:t>
            </a:r>
            <a:r>
              <a:rPr lang="en-US" sz="1800" dirty="0" smtClean="0"/>
              <a:t> </a:t>
            </a:r>
            <a:r>
              <a:rPr lang="en-US" sz="1800" dirty="0" err="1" smtClean="0"/>
              <a:t>terdiri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“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pola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, </a:t>
            </a:r>
            <a:r>
              <a:rPr lang="en-US" sz="1800" dirty="0" err="1" smtClean="0"/>
              <a:t>pertumbuhan</a:t>
            </a:r>
            <a:r>
              <a:rPr lang="en-US" sz="1800" dirty="0" smtClean="0"/>
              <a:t>,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aktivitas</a:t>
            </a:r>
            <a:r>
              <a:rPr lang="en-US" sz="1800" dirty="0" smtClean="0"/>
              <a:t>. ”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konteks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, </a:t>
            </a:r>
            <a:r>
              <a:rPr lang="en-US" sz="1800" dirty="0" err="1" smtClean="0"/>
              <a:t>dinamika</a:t>
            </a:r>
            <a:r>
              <a:rPr lang="en-US" sz="1800" dirty="0" smtClean="0"/>
              <a:t> </a:t>
            </a:r>
            <a:r>
              <a:rPr lang="en-US" sz="1800" dirty="0" err="1" smtClean="0"/>
              <a:t>berarti</a:t>
            </a:r>
            <a:r>
              <a:rPr lang="en-US" sz="1800" dirty="0" smtClean="0"/>
              <a:t> </a:t>
            </a:r>
            <a:r>
              <a:rPr lang="en-US" sz="1800" dirty="0" err="1" smtClean="0"/>
              <a:t>ketepatan</a:t>
            </a:r>
            <a:r>
              <a:rPr lang="en-US" sz="1800" dirty="0" smtClean="0"/>
              <a:t> </a:t>
            </a:r>
            <a:r>
              <a:rPr lang="en-US" sz="1800" dirty="0" err="1" smtClean="0"/>
              <a:t>intensitas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subjek</a:t>
            </a:r>
            <a:r>
              <a:rPr lang="en-US" sz="1800" dirty="0" smtClean="0"/>
              <a:t> A/VE. </a:t>
            </a:r>
            <a:endParaRPr lang="en-US" sz="1800" dirty="0" smtClean="0"/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dirty="0" err="1" smtClean="0"/>
              <a:t>Faktor</a:t>
            </a:r>
            <a:r>
              <a:rPr lang="en-US" sz="1800" dirty="0" smtClean="0"/>
              <a:t> </a:t>
            </a:r>
            <a:r>
              <a:rPr lang="en-US" sz="1800" dirty="0" err="1" smtClean="0"/>
              <a:t>utama</a:t>
            </a:r>
            <a:r>
              <a:rPr lang="en-US" sz="1800" dirty="0" smtClean="0"/>
              <a:t> yang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menyebabkan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: </a:t>
            </a:r>
            <a:r>
              <a:rPr lang="en-US" sz="1800" dirty="0" err="1" smtClean="0"/>
              <a:t>kebutuhan</a:t>
            </a:r>
            <a:r>
              <a:rPr lang="en-US" sz="1800" dirty="0" smtClean="0"/>
              <a:t> </a:t>
            </a:r>
            <a:r>
              <a:rPr lang="en-US" sz="1800" dirty="0" err="1" smtClean="0"/>
              <a:t>pelanggan</a:t>
            </a:r>
            <a:r>
              <a:rPr lang="en-US" sz="1800" dirty="0" smtClean="0"/>
              <a:t>, </a:t>
            </a:r>
            <a:r>
              <a:rPr lang="en-US" sz="1800" dirty="0" err="1" smtClean="0"/>
              <a:t>koreksi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deteksi</a:t>
            </a:r>
            <a:r>
              <a:rPr lang="en-US" sz="1800" dirty="0" smtClean="0"/>
              <a:t> </a:t>
            </a:r>
            <a:r>
              <a:rPr lang="en-US" sz="1800" dirty="0" err="1" smtClean="0"/>
              <a:t>kesalahan</a:t>
            </a:r>
            <a:r>
              <a:rPr lang="en-US" sz="1800" dirty="0" smtClean="0"/>
              <a:t>,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produksi</a:t>
            </a:r>
            <a:r>
              <a:rPr lang="en-US" sz="1800" dirty="0" smtClean="0"/>
              <a:t>,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kualitas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pengurangan</a:t>
            </a:r>
            <a:r>
              <a:rPr lang="en-US" sz="1800" dirty="0" smtClean="0"/>
              <a:t> </a:t>
            </a:r>
            <a:r>
              <a:rPr lang="en-US" sz="1800" dirty="0" err="1" smtClean="0"/>
              <a:t>biaya</a:t>
            </a:r>
            <a:r>
              <a:rPr lang="en-US" sz="1800" dirty="0" smtClean="0"/>
              <a:t>.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dirty="0" smtClean="0"/>
              <a:t>Cunha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Putnik</a:t>
            </a:r>
            <a:r>
              <a:rPr lang="en-US" sz="1800" dirty="0" smtClean="0"/>
              <a:t> (2005b) </a:t>
            </a:r>
            <a:r>
              <a:rPr lang="en-US" sz="1800" dirty="0" err="1" smtClean="0"/>
              <a:t>mendefinisikan</a:t>
            </a:r>
            <a:r>
              <a:rPr lang="en-US" sz="1800" dirty="0" smtClean="0"/>
              <a:t> </a:t>
            </a:r>
            <a:r>
              <a:rPr lang="en-US" sz="1800" dirty="0" err="1" smtClean="0"/>
              <a:t>dinamika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(</a:t>
            </a:r>
            <a:r>
              <a:rPr lang="en-US" sz="1800" dirty="0" err="1" smtClean="0"/>
              <a:t>dinamika</a:t>
            </a:r>
            <a:r>
              <a:rPr lang="en-US" sz="1800" dirty="0" smtClean="0"/>
              <a:t> </a:t>
            </a:r>
            <a:r>
              <a:rPr lang="en-US" sz="1800" dirty="0" err="1" smtClean="0"/>
              <a:t>struktural</a:t>
            </a:r>
            <a:r>
              <a:rPr lang="en-US" sz="1800" dirty="0" smtClean="0"/>
              <a:t>)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struktur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sepanjang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, </a:t>
            </a:r>
            <a:r>
              <a:rPr lang="en-US" sz="1800" dirty="0" err="1" smtClean="0"/>
              <a:t>ketika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parameter </a:t>
            </a:r>
            <a:r>
              <a:rPr lang="en-US" sz="1800" dirty="0" err="1" smtClean="0"/>
              <a:t>sangat</a:t>
            </a:r>
            <a:r>
              <a:rPr lang="en-US" sz="1800" dirty="0" smtClean="0"/>
              <a:t> </a:t>
            </a:r>
            <a:r>
              <a:rPr lang="en-US" sz="1800" dirty="0" err="1" smtClean="0"/>
              <a:t>diperlukan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,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aspek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, </a:t>
            </a:r>
            <a:r>
              <a:rPr lang="en-US" sz="1800" dirty="0" err="1" smtClean="0"/>
              <a:t>deskripsi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analisis</a:t>
            </a:r>
            <a:r>
              <a:rPr lang="en-US" sz="1800" dirty="0" smtClean="0"/>
              <a:t>. Status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mengubah</a:t>
            </a:r>
            <a:r>
              <a:rPr lang="en-US" sz="1800" dirty="0" smtClean="0"/>
              <a:t> </a:t>
            </a:r>
            <a:r>
              <a:rPr lang="en-US" sz="1800" dirty="0" err="1" smtClean="0"/>
              <a:t>frekuensi</a:t>
            </a:r>
            <a:r>
              <a:rPr lang="en-US" sz="1800" dirty="0" smtClean="0"/>
              <a:t>, </a:t>
            </a:r>
            <a:r>
              <a:rPr lang="en-US" sz="1800" dirty="0" err="1" smtClean="0"/>
              <a:t>mengubah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intensitas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contoh</a:t>
            </a:r>
            <a:r>
              <a:rPr lang="en-US" sz="1800" dirty="0" smtClean="0"/>
              <a:t> </a:t>
            </a:r>
            <a:r>
              <a:rPr lang="en-US" sz="1800" dirty="0" err="1" smtClean="0"/>
              <a:t>fitur</a:t>
            </a:r>
            <a:r>
              <a:rPr lang="en-US" sz="1800" dirty="0" smtClean="0"/>
              <a:t> </a:t>
            </a:r>
            <a:r>
              <a:rPr lang="en-US" sz="1800" dirty="0" err="1" smtClean="0"/>
              <a:t>dinamika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ukuran</a:t>
            </a:r>
            <a:r>
              <a:rPr lang="en-US" sz="1800" dirty="0" smtClean="0"/>
              <a:t> </a:t>
            </a:r>
            <a:r>
              <a:rPr lang="en-US" sz="1800" dirty="0" err="1" smtClean="0"/>
              <a:t>kinerja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"/>
          <p:cNvSpPr txBox="1"/>
          <p:nvPr/>
        </p:nvSpPr>
        <p:spPr>
          <a:xfrm>
            <a:off x="1219201" y="1752600"/>
            <a:ext cx="6705599" cy="129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 algn="ctr"/>
            <a:r>
              <a:rPr lang="en-US" sz="4000" b="1" dirty="0" err="1" smtClean="0"/>
              <a:t>Sumber-sumber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Dasar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Sumber-sumber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Kompleks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990600" y="2121097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(</a:t>
            </a:r>
            <a:r>
              <a:rPr lang="en-US" sz="1800" dirty="0" err="1" smtClean="0"/>
              <a:t>layanan</a:t>
            </a:r>
            <a:r>
              <a:rPr lang="en-US" sz="1800" dirty="0" smtClean="0"/>
              <a:t>/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/ </a:t>
            </a:r>
            <a:r>
              <a:rPr lang="en-US" sz="1800" dirty="0" err="1" smtClean="0"/>
              <a:t>operasi</a:t>
            </a:r>
            <a:r>
              <a:rPr lang="en-US" sz="1800" dirty="0" smtClean="0"/>
              <a:t> / </a:t>
            </a:r>
            <a:r>
              <a:rPr lang="en-US" sz="1800" dirty="0" err="1" smtClean="0"/>
              <a:t>layanan</a:t>
            </a:r>
            <a:r>
              <a:rPr lang="en-US" sz="1800" dirty="0" smtClean="0"/>
              <a:t>) yang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i="1" dirty="0" smtClean="0"/>
              <a:t>outsourcing </a:t>
            </a:r>
            <a:r>
              <a:rPr lang="en-US" sz="1800" dirty="0" err="1" smtClean="0"/>
              <a:t>kan</a:t>
            </a:r>
            <a:r>
              <a:rPr lang="en-US" sz="1800" dirty="0" smtClean="0"/>
              <a:t> </a:t>
            </a:r>
            <a:r>
              <a:rPr lang="en-US" sz="1800" dirty="0" err="1" smtClean="0"/>
              <a:t>diklasifikasikan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dasar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kompleks</a:t>
            </a:r>
            <a:r>
              <a:rPr lang="en-US" sz="1800" dirty="0" smtClean="0"/>
              <a:t>, </a:t>
            </a:r>
            <a:r>
              <a:rPr lang="en-US" sz="1800" dirty="0" err="1" smtClean="0"/>
              <a:t>sebagaimana</a:t>
            </a:r>
            <a:r>
              <a:rPr lang="en-US" sz="1800" dirty="0" smtClean="0"/>
              <a:t> </a:t>
            </a:r>
            <a:r>
              <a:rPr lang="en-US" sz="1800" dirty="0" err="1" smtClean="0"/>
              <a:t>terlihat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gambar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bawah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endParaRPr lang="en-US" sz="1800" dirty="0" smtClean="0"/>
          </a:p>
          <a:p>
            <a:pPr marL="231775" lvl="0" indent="-231775" algn="just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70" name="TextBox 69"/>
          <p:cNvSpPr txBox="1"/>
          <p:nvPr/>
        </p:nvSpPr>
        <p:spPr>
          <a:xfrm>
            <a:off x="979224" y="821933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Menurut</a:t>
            </a:r>
            <a:r>
              <a:rPr lang="en-US" sz="1800" dirty="0" smtClean="0"/>
              <a:t> </a:t>
            </a:r>
            <a:r>
              <a:rPr lang="en-US" sz="1800" dirty="0" err="1" smtClean="0"/>
              <a:t>Coase</a:t>
            </a:r>
            <a:r>
              <a:rPr lang="en-US" sz="1800" dirty="0" smtClean="0"/>
              <a:t> (1937), </a:t>
            </a:r>
            <a:r>
              <a:rPr lang="en-US" sz="1800" dirty="0" err="1" smtClean="0"/>
              <a:t>aktifitas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dikumpulkan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</a:t>
            </a:r>
            <a:r>
              <a:rPr lang="en-US" sz="1800" dirty="0" err="1" smtClean="0"/>
              <a:t>ketika</a:t>
            </a:r>
            <a:r>
              <a:rPr lang="en-US" sz="1800" dirty="0" smtClean="0"/>
              <a:t> </a:t>
            </a:r>
            <a:r>
              <a:rPr lang="en-US" sz="1800" dirty="0" err="1" smtClean="0"/>
              <a:t>transaksi</a:t>
            </a:r>
            <a:r>
              <a:rPr lang="en-US" sz="1800" dirty="0" smtClean="0"/>
              <a:t> </a:t>
            </a:r>
            <a:r>
              <a:rPr lang="en-US" sz="1800" dirty="0" err="1" smtClean="0"/>
              <a:t>biaya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dikeluarkan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mekanisme</a:t>
            </a:r>
            <a:r>
              <a:rPr lang="en-US" sz="1800" dirty="0" smtClean="0"/>
              <a:t> </a:t>
            </a:r>
            <a:r>
              <a:rPr lang="en-US" sz="1800" dirty="0" err="1" smtClean="0"/>
              <a:t>harga</a:t>
            </a:r>
            <a:r>
              <a:rPr lang="en-US" sz="1800" dirty="0" smtClean="0"/>
              <a:t> </a:t>
            </a:r>
            <a:r>
              <a:rPr lang="en-US" sz="1800" dirty="0" err="1" smtClean="0"/>
              <a:t>melebihi</a:t>
            </a:r>
            <a:r>
              <a:rPr lang="en-US" sz="1800" dirty="0" smtClean="0"/>
              <a:t>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kegiatan</a:t>
            </a:r>
            <a:r>
              <a:rPr lang="en-US" sz="1800" dirty="0" smtClean="0"/>
              <a:t> </a:t>
            </a:r>
            <a:r>
              <a:rPr lang="en-US" sz="1800" dirty="0" err="1" smtClean="0"/>
              <a:t>pengorganisasian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</a:t>
            </a:r>
            <a:r>
              <a:rPr lang="en-US" sz="1800" dirty="0" err="1" smtClean="0"/>
              <a:t>kontrol</a:t>
            </a:r>
            <a:r>
              <a:rPr lang="en-US" sz="1800" dirty="0" smtClean="0"/>
              <a:t> </a:t>
            </a:r>
            <a:r>
              <a:rPr lang="en-US" sz="1800" dirty="0" err="1" smtClean="0"/>
              <a:t>manajerial</a:t>
            </a:r>
            <a:r>
              <a:rPr lang="en-US" sz="1800" dirty="0" smtClean="0"/>
              <a:t> </a:t>
            </a:r>
            <a:r>
              <a:rPr lang="en-US" sz="1800" dirty="0" err="1" smtClean="0"/>
              <a:t>langsung</a:t>
            </a:r>
            <a:r>
              <a:rPr lang="en-US" sz="1800" dirty="0" smtClean="0"/>
              <a:t>,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kegiatan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i="1" dirty="0" smtClean="0"/>
              <a:t>Out Sourcing</a:t>
            </a:r>
            <a:r>
              <a:rPr lang="en-US" sz="1800" dirty="0" smtClean="0"/>
              <a:t> </a:t>
            </a:r>
            <a:r>
              <a:rPr lang="en-US" sz="1800" dirty="0" err="1" smtClean="0"/>
              <a:t>kan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71" name="Picture 7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581400"/>
            <a:ext cx="5220335" cy="206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838200" y="15240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just">
              <a:buFont typeface="Arial" pitchFamily="34" charset="0"/>
              <a:buChar char="•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terperinci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terspesifikasi</a:t>
            </a:r>
            <a:r>
              <a:rPr lang="en-US" dirty="0" smtClean="0"/>
              <a:t>,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durasi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 </a:t>
            </a:r>
            <a:r>
              <a:rPr lang="en-US" dirty="0" err="1" smtClean="0"/>
              <a:t>Contohnya</a:t>
            </a:r>
            <a:r>
              <a:rPr lang="en-US" dirty="0" smtClean="0"/>
              <a:t>: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penggajian</a:t>
            </a:r>
            <a:r>
              <a:rPr lang="en-US" dirty="0" smtClean="0"/>
              <a:t>, </a:t>
            </a:r>
            <a:r>
              <a:rPr lang="en-US" dirty="0" err="1" smtClean="0"/>
              <a:t>pengolah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, CAD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/ </a:t>
            </a:r>
            <a:r>
              <a:rPr lang="en-US" dirty="0" err="1" smtClean="0"/>
              <a:t>pengukuran</a:t>
            </a:r>
            <a:r>
              <a:rPr lang="en-US" dirty="0" smtClean="0"/>
              <a:t>,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pembersihan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pemeliharaan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. 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 yang </a:t>
            </a:r>
            <a:r>
              <a:rPr lang="en-US" dirty="0" err="1" smtClean="0"/>
              <a:t>terperinci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rumit</a:t>
            </a:r>
            <a:r>
              <a:rPr lang="en-US" dirty="0" smtClean="0"/>
              <a:t>, </a:t>
            </a:r>
            <a:r>
              <a:rPr lang="en-US" dirty="0" err="1" smtClean="0"/>
              <a:t>spesifikasi</a:t>
            </a:r>
            <a:r>
              <a:rPr lang="en-US" dirty="0" smtClean="0"/>
              <a:t> </a:t>
            </a:r>
            <a:r>
              <a:rPr lang="en-US" dirty="0" err="1" smtClean="0"/>
              <a:t>terperinci</a:t>
            </a:r>
            <a:r>
              <a:rPr lang="en-US" dirty="0" smtClean="0"/>
              <a:t>,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berdurasi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pencariannya</a:t>
            </a:r>
            <a:r>
              <a:rPr lang="en-US" dirty="0" smtClean="0"/>
              <a:t> </a:t>
            </a:r>
            <a:r>
              <a:rPr lang="en-US" dirty="0" err="1" smtClean="0"/>
              <a:t>memakan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blaya</a:t>
            </a:r>
            <a:r>
              <a:rPr lang="en-US" dirty="0" smtClean="0"/>
              <a:t>,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pemilihannya</a:t>
            </a:r>
            <a:r>
              <a:rPr lang="en-US" dirty="0" smtClean="0"/>
              <a:t>, </a:t>
            </a:r>
            <a:r>
              <a:rPr lang="en-US" dirty="0" err="1" smtClean="0"/>
              <a:t>negosiasi</a:t>
            </a:r>
            <a:r>
              <a:rPr lang="en-US" dirty="0" smtClean="0"/>
              <a:t>, </a:t>
            </a:r>
            <a:r>
              <a:rPr lang="en-US" dirty="0" err="1" smtClean="0"/>
              <a:t>pemantauan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pelaksanaannya</a:t>
            </a:r>
            <a:r>
              <a:rPr lang="en-US" dirty="0" smtClean="0"/>
              <a:t>.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: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manufaktur</a:t>
            </a:r>
            <a:r>
              <a:rPr lang="en-US" dirty="0" smtClean="0"/>
              <a:t> turn-key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838200" y="1073616"/>
            <a:ext cx="746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just">
              <a:buFont typeface="Arial" pitchFamily="34" charset="0"/>
              <a:buChar char="•"/>
            </a:pPr>
            <a:r>
              <a:rPr lang="en-US" dirty="0" err="1" smtClean="0"/>
              <a:t>Instansiasi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 / VE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P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outsourcing </a:t>
            </a:r>
            <a:r>
              <a:rPr lang="en-US" dirty="0" err="1" smtClean="0"/>
              <a:t>bagian</a:t>
            </a:r>
            <a:r>
              <a:rPr lang="en-US" dirty="0" smtClean="0"/>
              <a:t> P1 </a:t>
            </a:r>
            <a:r>
              <a:rPr lang="en-US" dirty="0" err="1" smtClean="0"/>
              <a:t>dan</a:t>
            </a:r>
            <a:r>
              <a:rPr lang="en-US" dirty="0" smtClean="0"/>
              <a:t> P2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R1 </a:t>
            </a:r>
            <a:r>
              <a:rPr lang="en-US" dirty="0" err="1" smtClean="0"/>
              <a:t>dan</a:t>
            </a:r>
            <a:r>
              <a:rPr lang="en-US" dirty="0" smtClean="0"/>
              <a:t> R2,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diwakili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2 (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kompleks</a:t>
            </a:r>
            <a:r>
              <a:rPr lang="en-US" dirty="0" smtClean="0"/>
              <a:t> outsourcing),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outsourcing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primitif</a:t>
            </a:r>
            <a:r>
              <a:rPr lang="en-US" dirty="0" smtClean="0"/>
              <a:t> (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outsourcing),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memasok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kompleks</a:t>
            </a:r>
            <a:r>
              <a:rPr lang="en-US" dirty="0" smtClean="0"/>
              <a:t>,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diwakili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2,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memasok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3.</a:t>
            </a:r>
          </a:p>
          <a:p>
            <a:pPr marL="231775" indent="-231775" algn="just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0" name="Picture 6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505200"/>
            <a:ext cx="486981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5280978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"/>
          <p:cNvSpPr txBox="1"/>
          <p:nvPr/>
        </p:nvSpPr>
        <p:spPr>
          <a:xfrm>
            <a:off x="914400" y="1828800"/>
            <a:ext cx="7391400" cy="99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 algn="ctr"/>
            <a:r>
              <a:rPr lang="en-US" sz="3200" b="1" dirty="0" err="1" smtClean="0"/>
              <a:t>Ruang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Pensubkontraktoran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endParaRPr lang="en-US" sz="3200" b="1" dirty="0" smtClean="0"/>
          </a:p>
          <a:p>
            <a:pPr lvl="0" algn="ctr"/>
            <a:r>
              <a:rPr lang="en-US" sz="3200" b="1" dirty="0" err="1" smtClean="0"/>
              <a:t>Dinamika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Rekonfigurability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381000" y="1295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/>
              <a:t>Pemilihan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Kompleksitas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Dimensi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Ruang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Penyelesaian</a:t>
            </a:r>
            <a:endParaRPr lang="en-US" sz="2400" b="1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1066800" y="1905000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Wingdings" pitchFamily="2" charset="2"/>
              <a:buChar char="q"/>
            </a:pPr>
            <a:r>
              <a:rPr lang="en-US" sz="1800" b="1" i="1" dirty="0" err="1" smtClean="0"/>
              <a:t>Seleksi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Kompleksitas</a:t>
            </a:r>
            <a:r>
              <a:rPr lang="en-US" sz="1800" b="1" i="1" dirty="0" smtClean="0"/>
              <a:t> = f (</a:t>
            </a:r>
            <a:r>
              <a:rPr lang="en-US" sz="1800" b="1" i="1" dirty="0" err="1" smtClean="0"/>
              <a:t>ukuran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ruang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solusi</a:t>
            </a:r>
            <a:r>
              <a:rPr lang="en-US" sz="1800" b="1" i="1" dirty="0" smtClean="0"/>
              <a:t>; </a:t>
            </a:r>
            <a:r>
              <a:rPr lang="en-US" sz="1800" b="1" i="1" dirty="0" err="1" smtClean="0"/>
              <a:t>algoritme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pemilihan</a:t>
            </a:r>
            <a:r>
              <a:rPr lang="en-US" sz="1800" b="1" i="1" dirty="0" smtClean="0"/>
              <a:t>)</a:t>
            </a:r>
            <a:endParaRPr lang="en-US" sz="1800" i="1" dirty="0" smtClean="0"/>
          </a:p>
          <a:p>
            <a:pPr marL="231775" indent="-231775">
              <a:buFont typeface="Wingdings" pitchFamily="2" charset="2"/>
              <a:buChar char="q"/>
            </a:pPr>
            <a:r>
              <a:rPr lang="en-US" sz="1800" dirty="0" err="1" smtClean="0"/>
              <a:t>Dimensi</a:t>
            </a:r>
            <a:r>
              <a:rPr lang="en-US" sz="1800" dirty="0" smtClean="0"/>
              <a:t> </a:t>
            </a:r>
            <a:r>
              <a:rPr lang="en-US" sz="1800" dirty="0" err="1" smtClean="0"/>
              <a:t>ruang</a:t>
            </a:r>
            <a:r>
              <a:rPr lang="en-US" sz="1800" dirty="0" smtClean="0"/>
              <a:t> </a:t>
            </a:r>
            <a:r>
              <a:rPr lang="en-US" sz="1800" dirty="0" err="1" smtClean="0"/>
              <a:t>solusi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jumlah</a:t>
            </a:r>
            <a:r>
              <a:rPr lang="en-US" sz="1800" dirty="0" smtClean="0"/>
              <a:t> </a:t>
            </a:r>
            <a:r>
              <a:rPr lang="en-US" sz="1800" dirty="0" err="1" smtClean="0"/>
              <a:t>kemungkinan</a:t>
            </a:r>
            <a:r>
              <a:rPr lang="en-US" sz="1800" dirty="0" smtClean="0"/>
              <a:t> </a:t>
            </a:r>
            <a:r>
              <a:rPr lang="en-US" sz="1800" dirty="0" err="1" smtClean="0"/>
              <a:t>kombinasi</a:t>
            </a:r>
            <a:r>
              <a:rPr lang="en-US" sz="1800" dirty="0" smtClean="0"/>
              <a:t> </a:t>
            </a:r>
            <a:r>
              <a:rPr lang="en-US" sz="1800" dirty="0" err="1" smtClean="0"/>
              <a:t>penyedia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syarat</a:t>
            </a:r>
            <a:r>
              <a:rPr lang="en-US" sz="1800" dirty="0" smtClean="0"/>
              <a:t>, </a:t>
            </a:r>
            <a:r>
              <a:rPr lang="en-US" sz="1800" dirty="0" err="1" smtClean="0"/>
              <a:t>memverifikasi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pencarian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, yang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dievaluasi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menemukan</a:t>
            </a:r>
            <a:r>
              <a:rPr lang="en-US" sz="1800" dirty="0" smtClean="0"/>
              <a:t> </a:t>
            </a:r>
            <a:r>
              <a:rPr lang="en-US" sz="1800" dirty="0" err="1" smtClean="0"/>
              <a:t>solusi</a:t>
            </a:r>
            <a:r>
              <a:rPr lang="en-US" sz="1800" dirty="0" smtClean="0"/>
              <a:t> optimal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pilihan</a:t>
            </a:r>
            <a:r>
              <a:rPr lang="en-US" sz="1800" dirty="0" smtClean="0"/>
              <a:t> </a:t>
            </a:r>
            <a:r>
              <a:rPr lang="en-US" sz="1800" dirty="0" err="1" smtClean="0"/>
              <a:t>masalah</a:t>
            </a:r>
            <a:r>
              <a:rPr lang="en-US" sz="1800" dirty="0" smtClean="0"/>
              <a:t>. </a:t>
            </a:r>
            <a:endParaRPr lang="en-US" sz="1800" dirty="0" smtClean="0"/>
          </a:p>
          <a:p>
            <a:pPr marL="231775" indent="-231775">
              <a:buFont typeface="Wingdings" pitchFamily="2" charset="2"/>
              <a:buChar char="q"/>
            </a:pPr>
            <a:r>
              <a:rPr lang="en-US" sz="1800" dirty="0" err="1" smtClean="0"/>
              <a:t>Dimensi</a:t>
            </a:r>
            <a:r>
              <a:rPr lang="en-US" sz="1800" dirty="0" smtClean="0"/>
              <a:t> </a:t>
            </a:r>
            <a:r>
              <a:rPr lang="en-US" sz="1800" dirty="0" err="1" smtClean="0"/>
              <a:t>ruang</a:t>
            </a:r>
            <a:r>
              <a:rPr lang="en-US" sz="1800" dirty="0" smtClean="0"/>
              <a:t> </a:t>
            </a:r>
            <a:r>
              <a:rPr lang="en-US" sz="1800" dirty="0" err="1" smtClean="0"/>
              <a:t>solusi</a:t>
            </a:r>
            <a:r>
              <a:rPr lang="en-US" sz="1800" dirty="0" smtClean="0"/>
              <a:t>,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gilirannya</a:t>
            </a:r>
            <a:r>
              <a:rPr lang="en-US" sz="1800" dirty="0" smtClean="0"/>
              <a:t>,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model </a:t>
            </a:r>
            <a:r>
              <a:rPr lang="en-US" sz="1800" dirty="0" err="1" smtClean="0"/>
              <a:t>seleksi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,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evaluasi</a:t>
            </a:r>
            <a:r>
              <a:rPr lang="en-US" sz="1800" dirty="0" smtClean="0"/>
              <a:t> </a:t>
            </a:r>
            <a:r>
              <a:rPr lang="en-US" sz="1800" dirty="0" err="1" smtClean="0"/>
              <a:t>kinerja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syarat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berintegrasi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A / VE (</a:t>
            </a:r>
            <a:r>
              <a:rPr lang="en-US" sz="1800" dirty="0" err="1" smtClean="0"/>
              <a:t>struktur</a:t>
            </a:r>
            <a:r>
              <a:rPr lang="en-US" sz="1800" dirty="0" smtClean="0"/>
              <a:t> </a:t>
            </a:r>
            <a:r>
              <a:rPr lang="en-US" sz="1800" dirty="0" err="1" smtClean="0"/>
              <a:t>fisik</a:t>
            </a:r>
            <a:r>
              <a:rPr lang="en-US" sz="1800" dirty="0" smtClean="0"/>
              <a:t>) Instant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bawah</a:t>
            </a:r>
            <a:r>
              <a:rPr lang="en-US" sz="1800" dirty="0" smtClean="0"/>
              <a:t> </a:t>
            </a:r>
            <a:r>
              <a:rPr lang="en-US" sz="1800" dirty="0" err="1" smtClean="0"/>
              <a:t>dua</a:t>
            </a:r>
            <a:r>
              <a:rPr lang="en-US" sz="1800" dirty="0" smtClean="0"/>
              <a:t> </a:t>
            </a:r>
            <a:r>
              <a:rPr lang="en-US" sz="1800" dirty="0" err="1" smtClean="0"/>
              <a:t>pendekatan</a:t>
            </a:r>
            <a:r>
              <a:rPr lang="en-US" sz="1800" dirty="0" smtClean="0"/>
              <a:t> </a:t>
            </a:r>
            <a:r>
              <a:rPr lang="en-US" sz="1800" dirty="0" err="1" smtClean="0"/>
              <a:t>yakni</a:t>
            </a:r>
            <a:r>
              <a:rPr lang="en-US" sz="1800" dirty="0" smtClean="0"/>
              <a:t> : 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838200" y="1905000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dirty="0" err="1" smtClean="0"/>
              <a:t>Independenty</a:t>
            </a:r>
            <a:r>
              <a:rPr lang="en-US" sz="1800" dirty="0" smtClean="0"/>
              <a:t> (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mandiri</a:t>
            </a:r>
            <a:r>
              <a:rPr lang="en-US" sz="1800" dirty="0" smtClean="0"/>
              <a:t>), </a:t>
            </a:r>
            <a:r>
              <a:rPr lang="en-US" sz="1800" dirty="0" err="1" smtClean="0"/>
              <a:t>yaitu</a:t>
            </a:r>
            <a:r>
              <a:rPr lang="en-US" sz="1800" dirty="0" smtClean="0"/>
              <a:t>, </a:t>
            </a:r>
            <a:r>
              <a:rPr lang="en-US" sz="1800" dirty="0" err="1" smtClean="0"/>
              <a:t>menganalisis</a:t>
            </a:r>
            <a:r>
              <a:rPr lang="en-US" sz="1800" dirty="0" smtClean="0"/>
              <a:t> </a:t>
            </a:r>
            <a:r>
              <a:rPr lang="en-US" sz="1800" dirty="0" err="1" smtClean="0"/>
              <a:t>penyedia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syarat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tertentu</a:t>
            </a:r>
            <a:r>
              <a:rPr lang="en-US" sz="1800" dirty="0" smtClean="0"/>
              <a:t>, </a:t>
            </a:r>
            <a:r>
              <a:rPr lang="en-US" sz="1800" dirty="0" err="1" smtClean="0"/>
              <a:t>satu</a:t>
            </a:r>
            <a:r>
              <a:rPr lang="en-US" sz="1800" dirty="0" smtClean="0"/>
              <a:t> per </a:t>
            </a:r>
            <a:r>
              <a:rPr lang="en-US" sz="1800" dirty="0" err="1" smtClean="0"/>
              <a:t>satu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independen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yang lain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</a:t>
            </a:r>
            <a:r>
              <a:rPr lang="en-US" sz="1800" dirty="0" err="1" smtClean="0"/>
              <a:t>sediakan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analisis</a:t>
            </a:r>
            <a:r>
              <a:rPr lang="en-US" sz="1800" dirty="0" smtClean="0"/>
              <a:t> </a:t>
            </a:r>
            <a:r>
              <a:rPr lang="en-US" sz="1800" dirty="0" err="1" smtClean="0"/>
              <a:t>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ulang</a:t>
            </a:r>
            <a:r>
              <a:rPr lang="en-US" sz="1800" dirty="0" smtClean="0"/>
              <a:t> A / VE</a:t>
            </a:r>
            <a:r>
              <a:rPr lang="en-US" sz="1800" dirty="0" smtClean="0"/>
              <a:t>;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smtClean="0"/>
              <a:t>Dependently (</a:t>
            </a:r>
            <a:r>
              <a:rPr lang="en-US" sz="1800" dirty="0" err="1" smtClean="0"/>
              <a:t>Bergantung</a:t>
            </a:r>
            <a:r>
              <a:rPr lang="en-US" sz="1800" dirty="0" smtClean="0"/>
              <a:t>), </a:t>
            </a:r>
            <a:r>
              <a:rPr lang="en-US" sz="1800" dirty="0" err="1" smtClean="0"/>
              <a:t>pertimbangkan</a:t>
            </a:r>
            <a:r>
              <a:rPr lang="en-US" sz="1800" dirty="0" smtClean="0"/>
              <a:t> </a:t>
            </a: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 smtClean="0"/>
              <a:t>kombinasi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mungkin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diperlukan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, yang </a:t>
            </a:r>
            <a:r>
              <a:rPr lang="en-US" sz="1800" dirty="0" err="1" smtClean="0"/>
              <a:t>disediakan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 smtClean="0"/>
              <a:t>kombinasi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mungkin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i="1" u="sng" dirty="0" smtClean="0"/>
              <a:t>n</a:t>
            </a:r>
            <a:r>
              <a:rPr lang="en-US" sz="1800" dirty="0" smtClean="0"/>
              <a:t> 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syarat</a:t>
            </a:r>
            <a:r>
              <a:rPr lang="en-US" sz="1800" dirty="0" smtClean="0"/>
              <a:t> </a:t>
            </a:r>
            <a:r>
              <a:rPr lang="en-US" sz="1800" dirty="0" err="1" smtClean="0"/>
              <a:t>penyedia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, </a:t>
            </a:r>
            <a:r>
              <a:rPr lang="en-US" sz="1800" dirty="0" err="1" smtClean="0"/>
              <a:t>yaitu</a:t>
            </a:r>
            <a:r>
              <a:rPr lang="en-US" sz="1800" dirty="0" smtClean="0"/>
              <a:t>, </a:t>
            </a:r>
            <a:r>
              <a:rPr lang="en-US" sz="1800" dirty="0" err="1" smtClean="0"/>
              <a:t>mempertimbangkan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negosiasi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berbeda</a:t>
            </a:r>
            <a:r>
              <a:rPr lang="en-US" sz="1800" dirty="0" smtClean="0"/>
              <a:t> </a:t>
            </a:r>
            <a:r>
              <a:rPr lang="en-US" sz="1800" dirty="0" err="1" smtClean="0"/>
              <a:t>pasokan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masing-masing</a:t>
            </a:r>
            <a:r>
              <a:rPr lang="en-US" sz="1800" dirty="0" smtClean="0"/>
              <a:t> </a:t>
            </a:r>
            <a:r>
              <a:rPr lang="en-US" sz="1800" dirty="0" err="1" smtClean="0"/>
              <a:t>penyedia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.</a:t>
            </a:r>
          </a:p>
          <a:p>
            <a:pPr marL="231775" algn="just"/>
            <a:r>
              <a:rPr lang="en-US" sz="1800" b="1" i="1" dirty="0" err="1" smtClean="0"/>
              <a:t>Solusi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dimensi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ruang</a:t>
            </a:r>
            <a:r>
              <a:rPr lang="en-US" sz="1800" b="1" i="1" dirty="0" smtClean="0"/>
              <a:t> = f (model </a:t>
            </a:r>
            <a:r>
              <a:rPr lang="en-US" sz="1800" b="1" i="1" dirty="0" err="1" smtClean="0"/>
              <a:t>pemilihan</a:t>
            </a:r>
            <a:r>
              <a:rPr lang="en-US" sz="1800" b="1" i="1" dirty="0" smtClean="0"/>
              <a:t>)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400" y="2057400"/>
            <a:ext cx="8143803" cy="9370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integrasi</a:t>
            </a:r>
            <a:r>
              <a:rPr lang="en-US" sz="1800" dirty="0" smtClean="0"/>
              <a:t> Agile / Virtual Enterprise (A/VE)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err="1" smtClean="0"/>
              <a:t>Dinamika</a:t>
            </a:r>
            <a:r>
              <a:rPr lang="en-US" sz="1800" dirty="0" smtClean="0"/>
              <a:t> </a:t>
            </a:r>
            <a:r>
              <a:rPr lang="en-US" sz="1800" dirty="0" err="1" smtClean="0"/>
              <a:t>rekonfigurasi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penyelarasan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pengusulan</a:t>
            </a:r>
            <a:r>
              <a:rPr lang="en-US" sz="1800" dirty="0" smtClean="0"/>
              <a:t> </a:t>
            </a:r>
            <a:r>
              <a:rPr lang="en-US" sz="1800" dirty="0" err="1" smtClean="0"/>
              <a:t>siklus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virtual </a:t>
            </a:r>
            <a:r>
              <a:rPr lang="en-US" sz="1800" dirty="0" err="1" smtClean="0"/>
              <a:t>diperluas</a:t>
            </a:r>
            <a:endParaRPr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5"/>
          <p:cNvSpPr txBox="1">
            <a:spLocks/>
          </p:cNvSpPr>
          <p:nvPr/>
        </p:nvSpPr>
        <p:spPr>
          <a:xfrm>
            <a:off x="533400" y="986056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990600" y="1143000"/>
            <a:ext cx="6629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 algn="just">
              <a:buFont typeface="Wingdings" pitchFamily="2" charset="2"/>
              <a:buChar char="q"/>
            </a:pPr>
            <a:r>
              <a:rPr lang="en-US" b="1" dirty="0" err="1" smtClean="0"/>
              <a:t>Pemilihan</a:t>
            </a:r>
            <a:r>
              <a:rPr lang="en-US" b="1" dirty="0" smtClean="0"/>
              <a:t> </a:t>
            </a:r>
            <a:r>
              <a:rPr lang="en-US" b="1" dirty="0" err="1" smtClean="0"/>
              <a:t>Penyedia</a:t>
            </a:r>
            <a:r>
              <a:rPr lang="en-US" b="1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Daya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Menyediakan</a:t>
            </a:r>
            <a:r>
              <a:rPr lang="en-US" b="1" dirty="0" smtClean="0"/>
              <a:t> 1 </a:t>
            </a: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Daya</a:t>
            </a:r>
            <a:r>
              <a:rPr lang="en-US" b="1" dirty="0" smtClean="0"/>
              <a:t>.</a:t>
            </a:r>
          </a:p>
          <a:p>
            <a:pPr marL="231775" algn="just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i="1" u="sng" dirty="0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memasok</a:t>
            </a:r>
            <a:r>
              <a:rPr lang="en-US" dirty="0" smtClean="0"/>
              <a:t> 1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,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model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dependen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independen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unit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,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dipasok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model. </a:t>
            </a:r>
            <a:r>
              <a:rPr lang="en-US" dirty="0" err="1" smtClean="0"/>
              <a:t>Jika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,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unit </a:t>
            </a:r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,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menguntungkan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memasok</a:t>
            </a:r>
            <a:r>
              <a:rPr lang="en-US" dirty="0" smtClean="0"/>
              <a:t> unit yang </a:t>
            </a:r>
            <a:r>
              <a:rPr lang="en-US" dirty="0" err="1" smtClean="0"/>
              <a:t>tersisa</a:t>
            </a:r>
            <a:r>
              <a:rPr lang="en-US" dirty="0" smtClean="0"/>
              <a:t>.</a:t>
            </a:r>
          </a:p>
          <a:p>
            <a:pPr marL="231775" lvl="0" indent="-231775" algn="just">
              <a:buFont typeface="Wingdings" pitchFamily="2" charset="2"/>
              <a:buChar char="q"/>
            </a:pPr>
            <a:r>
              <a:rPr lang="en-US" b="1" dirty="0" err="1" smtClean="0"/>
              <a:t>Pemilihan</a:t>
            </a:r>
            <a:r>
              <a:rPr lang="en-US" b="1" dirty="0" smtClean="0"/>
              <a:t> </a:t>
            </a:r>
            <a:r>
              <a:rPr lang="en-US" b="1" dirty="0" err="1" smtClean="0"/>
              <a:t>Penyedia</a:t>
            </a:r>
            <a:r>
              <a:rPr lang="en-US" b="1" dirty="0" smtClean="0"/>
              <a:t> </a:t>
            </a: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Daya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Menyediakan</a:t>
            </a:r>
            <a:r>
              <a:rPr lang="en-US" b="1" dirty="0" smtClean="0"/>
              <a:t> </a:t>
            </a:r>
            <a:r>
              <a:rPr lang="en-US" b="1" i="1" dirty="0" smtClean="0"/>
              <a:t>k </a:t>
            </a:r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Daya</a:t>
            </a:r>
            <a:endParaRPr lang="en-US" b="1" dirty="0" smtClean="0"/>
          </a:p>
          <a:p>
            <a:pPr marL="231775" lvl="0" indent="-231775" algn="just"/>
            <a:r>
              <a:rPr lang="en-US" dirty="0" smtClean="0"/>
              <a:t>	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asumsi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i="1" dirty="0" smtClean="0"/>
              <a:t>k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,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,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b="1" dirty="0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model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dependen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independen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90600" y="1295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situasi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sesuai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model </a:t>
            </a:r>
            <a:r>
              <a:rPr lang="en-US" sz="2400" b="1" dirty="0" err="1" smtClean="0"/>
              <a:t>seleksi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kita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memiliki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066800" y="2409976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Dimensi</a:t>
            </a:r>
            <a:r>
              <a:rPr lang="en-US" sz="1800" dirty="0" smtClean="0"/>
              <a:t> </a:t>
            </a:r>
            <a:r>
              <a:rPr lang="en-US" sz="1800" dirty="0" err="1" smtClean="0"/>
              <a:t>ruang</a:t>
            </a:r>
            <a:r>
              <a:rPr lang="en-US" sz="1800" dirty="0" smtClean="0"/>
              <a:t> </a:t>
            </a:r>
            <a:r>
              <a:rPr lang="en-US" sz="1800" dirty="0" err="1" smtClean="0"/>
              <a:t>solusi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b="1" i="1" dirty="0" err="1" smtClean="0"/>
              <a:t>n.k</a:t>
            </a:r>
            <a:r>
              <a:rPr lang="en-US" sz="1800" b="1" dirty="0" smtClean="0"/>
              <a:t>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b="1" i="1" dirty="0" smtClean="0"/>
              <a:t>n</a:t>
            </a:r>
            <a:r>
              <a:rPr lang="en-US" sz="1800" dirty="0" smtClean="0"/>
              <a:t> </a:t>
            </a:r>
            <a:r>
              <a:rPr lang="en-US" sz="1800" dirty="0" err="1" smtClean="0"/>
              <a:t>penyedia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b="1" i="1" dirty="0" smtClean="0"/>
              <a:t>k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dipilih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bawah</a:t>
            </a:r>
            <a:r>
              <a:rPr lang="en-US" sz="1800" dirty="0" smtClean="0"/>
              <a:t> basis </a:t>
            </a:r>
            <a:r>
              <a:rPr lang="en-US" sz="1800" dirty="0" err="1" smtClean="0"/>
              <a:t>independen</a:t>
            </a:r>
            <a:r>
              <a:rPr lang="en-US" sz="1800" dirty="0" smtClean="0"/>
              <a:t>.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kompleksitas</a:t>
            </a:r>
            <a:r>
              <a:rPr lang="en-US" sz="1800" dirty="0" smtClean="0"/>
              <a:t> </a:t>
            </a:r>
            <a:r>
              <a:rPr lang="en-US" sz="1800" dirty="0" err="1" smtClean="0"/>
              <a:t>seleksi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(O(</a:t>
            </a:r>
            <a:r>
              <a:rPr lang="en-US" sz="1800" b="1" i="1" dirty="0" err="1" smtClean="0"/>
              <a:t>n,k</a:t>
            </a:r>
            <a:r>
              <a:rPr lang="en-US" sz="1800" dirty="0" smtClean="0"/>
              <a:t>)).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800" dirty="0" err="1" smtClean="0"/>
              <a:t>Dimensi</a:t>
            </a:r>
            <a:r>
              <a:rPr lang="en-US" sz="1800" dirty="0" smtClean="0"/>
              <a:t> </a:t>
            </a:r>
            <a:r>
              <a:rPr lang="en-US" sz="1800" dirty="0" err="1" smtClean="0"/>
              <a:t>ruang</a:t>
            </a:r>
            <a:r>
              <a:rPr lang="en-US" sz="1800" dirty="0" smtClean="0"/>
              <a:t> </a:t>
            </a:r>
            <a:r>
              <a:rPr lang="en-US" sz="1800" dirty="0" err="1" smtClean="0"/>
              <a:t>solusi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b="1" i="1" dirty="0" err="1" smtClean="0"/>
              <a:t>n</a:t>
            </a:r>
            <a:r>
              <a:rPr lang="en-US" sz="1800" b="1" i="1" baseline="30000" dirty="0" err="1" smtClean="0"/>
              <a:t>k</a:t>
            </a:r>
            <a:r>
              <a:rPr lang="en-US" sz="1800" dirty="0" smtClean="0"/>
              <a:t>,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b="1" i="1" dirty="0" smtClean="0"/>
              <a:t>n</a:t>
            </a:r>
            <a:r>
              <a:rPr lang="en-US" sz="1800" dirty="0" smtClean="0"/>
              <a:t> </a:t>
            </a:r>
            <a:r>
              <a:rPr lang="en-US" sz="1800" dirty="0" err="1" smtClean="0"/>
              <a:t>penyedia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sediakan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b="1" i="1" dirty="0" smtClean="0"/>
              <a:t>k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dipilih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bawah</a:t>
            </a:r>
            <a:r>
              <a:rPr lang="en-US" sz="1800" dirty="0" smtClean="0"/>
              <a:t> basis </a:t>
            </a:r>
            <a:r>
              <a:rPr lang="en-US" sz="1800" dirty="0" err="1" smtClean="0"/>
              <a:t>dependen</a:t>
            </a:r>
            <a:r>
              <a:rPr lang="en-US" sz="1800" dirty="0" smtClean="0"/>
              <a:t>. </a:t>
            </a:r>
            <a:r>
              <a:rPr lang="en-US" sz="1800" dirty="0" err="1" smtClean="0"/>
              <a:t>Kompleksitas</a:t>
            </a:r>
            <a:r>
              <a:rPr lang="en-US" sz="1800" dirty="0" smtClean="0"/>
              <a:t> </a:t>
            </a:r>
            <a:r>
              <a:rPr lang="en-US" sz="1800" dirty="0" err="1" smtClean="0"/>
              <a:t>seleksi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terkait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(O(</a:t>
            </a:r>
            <a:r>
              <a:rPr lang="en-US" sz="1800" b="1" i="1" dirty="0" err="1" smtClean="0"/>
              <a:t>n</a:t>
            </a:r>
            <a:r>
              <a:rPr lang="en-US" sz="1800" b="1" i="1" baseline="30000" dirty="0" err="1" smtClean="0"/>
              <a:t>k</a:t>
            </a:r>
            <a:r>
              <a:rPr lang="en-US" sz="1800" dirty="0" smtClean="0"/>
              <a:t>)).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772232" y="926904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praktiknya</a:t>
            </a:r>
            <a:r>
              <a:rPr lang="en-US" sz="2000" dirty="0" smtClean="0"/>
              <a:t>,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penyedia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A / VE </a:t>
            </a:r>
            <a:r>
              <a:rPr lang="en-US" sz="2000" dirty="0" err="1" smtClean="0"/>
              <a:t>dan</a:t>
            </a:r>
            <a:r>
              <a:rPr lang="en-US" sz="2000" dirty="0" smtClean="0"/>
              <a:t>, </a:t>
            </a:r>
            <a:r>
              <a:rPr lang="en-US" sz="2000" dirty="0" err="1" smtClean="0"/>
              <a:t>tergantung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model </a:t>
            </a:r>
            <a:r>
              <a:rPr lang="en-US" sz="2000" dirty="0" err="1" smtClean="0"/>
              <a:t>pemilihan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diadopsi</a:t>
            </a:r>
            <a:r>
              <a:rPr lang="en-US" sz="2000" dirty="0" smtClean="0"/>
              <a:t>, </a:t>
            </a:r>
            <a:r>
              <a:rPr lang="en-US" sz="2000" dirty="0" err="1" smtClean="0"/>
              <a:t>dimensi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r>
              <a:rPr lang="en-US" sz="2000" dirty="0" smtClean="0"/>
              <a:t> </a:t>
            </a:r>
            <a:r>
              <a:rPr lang="en-US" sz="2000" dirty="0" err="1" smtClean="0"/>
              <a:t>solusi</a:t>
            </a:r>
            <a:r>
              <a:rPr lang="en-US" sz="2000" dirty="0" smtClean="0"/>
              <a:t> </a:t>
            </a:r>
            <a:r>
              <a:rPr lang="en-US" sz="2000" dirty="0" err="1" smtClean="0"/>
              <a:t>terletak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interval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066800" y="2409976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itchFamily="34" charset="0"/>
              <a:buChar char="•"/>
            </a:pPr>
            <a:r>
              <a:rPr lang="en-US" sz="1800" b="1" i="1" dirty="0" smtClean="0"/>
              <a:t>n</a:t>
            </a:r>
            <a:r>
              <a:rPr lang="en-US" sz="1800" dirty="0" smtClean="0"/>
              <a:t> ≤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dimensi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ruang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solusi</a:t>
            </a:r>
            <a:r>
              <a:rPr lang="en-US" sz="1800" b="1" i="1" baseline="-25000" dirty="0" err="1" smtClean="0"/>
              <a:t>seleksi</a:t>
            </a:r>
            <a:r>
              <a:rPr lang="en-US" sz="1800" b="1" i="1" baseline="-25000" dirty="0" smtClean="0"/>
              <a:t> </a:t>
            </a:r>
            <a:r>
              <a:rPr lang="en-US" sz="1800" b="1" i="1" baseline="-25000" dirty="0" err="1" smtClean="0"/>
              <a:t>independen</a:t>
            </a:r>
            <a:r>
              <a:rPr lang="en-US" sz="1800" b="1" i="1" dirty="0" smtClean="0"/>
              <a:t> </a:t>
            </a:r>
            <a:r>
              <a:rPr lang="en-US" sz="1800" dirty="0" smtClean="0"/>
              <a:t>≤</a:t>
            </a:r>
            <a:r>
              <a:rPr lang="en-US" sz="1800" b="1" i="1" dirty="0" err="1" smtClean="0"/>
              <a:t>n.k</a:t>
            </a:r>
            <a:endParaRPr lang="en-US" sz="1800" dirty="0" smtClean="0"/>
          </a:p>
          <a:p>
            <a:pPr marL="341313" indent="-341313">
              <a:buFont typeface="Arial" pitchFamily="34" charset="0"/>
              <a:buChar char="•"/>
            </a:pPr>
            <a:r>
              <a:rPr lang="en-US" sz="1800" b="1" i="1" dirty="0" smtClean="0"/>
              <a:t>n</a:t>
            </a:r>
            <a:r>
              <a:rPr lang="en-US" sz="1800" dirty="0" smtClean="0"/>
              <a:t> ≤ </a:t>
            </a:r>
            <a:r>
              <a:rPr lang="en-US" sz="1800" b="1" i="1" dirty="0" err="1" smtClean="0"/>
              <a:t>dimensi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ruang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solusi</a:t>
            </a:r>
            <a:r>
              <a:rPr lang="en-US" sz="1800" b="1" i="1" baseline="-25000" dirty="0" err="1" smtClean="0"/>
              <a:t>seleksi</a:t>
            </a:r>
            <a:r>
              <a:rPr lang="en-US" sz="1800" b="1" i="1" baseline="-25000" dirty="0" smtClean="0"/>
              <a:t> </a:t>
            </a:r>
            <a:r>
              <a:rPr lang="en-US" sz="1800" b="1" i="1" baseline="-25000" dirty="0" err="1" smtClean="0"/>
              <a:t>dependen</a:t>
            </a:r>
            <a:r>
              <a:rPr lang="en-US" sz="1800" b="1" i="1" dirty="0" smtClean="0"/>
              <a:t> </a:t>
            </a:r>
            <a:r>
              <a:rPr lang="en-US" sz="1800" dirty="0" smtClean="0"/>
              <a:t>≤ </a:t>
            </a:r>
            <a:r>
              <a:rPr lang="en-US" sz="1800" b="1" i="1" dirty="0" err="1" smtClean="0"/>
              <a:t>n</a:t>
            </a:r>
            <a:r>
              <a:rPr lang="en-US" sz="1800" b="1" i="1" baseline="30000" dirty="0" err="1" smtClean="0"/>
              <a:t>k</a:t>
            </a:r>
            <a:endParaRPr lang="en-US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381000" y="1295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/>
              <a:t>Analisis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Dimensi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Ruang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Solusi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Sumber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Dasar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Kompleks</a:t>
            </a:r>
            <a:endParaRPr lang="en-US" sz="2400" b="1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821136" y="2505512"/>
            <a:ext cx="75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just">
              <a:buFont typeface="Wingdings" pitchFamily="2" charset="2"/>
              <a:buChar char="q"/>
            </a:pP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kompleks</a:t>
            </a:r>
            <a:r>
              <a:rPr lang="en-US" dirty="0" smtClean="0"/>
              <a:t> (</a:t>
            </a:r>
            <a:r>
              <a:rPr lang="en-US" dirty="0" err="1" smtClean="0"/>
              <a:t>tingkat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), yang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,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dependen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independen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disubkontrakkan</a:t>
            </a:r>
            <a:r>
              <a:rPr lang="en-US" dirty="0" smtClean="0"/>
              <a:t> </a:t>
            </a:r>
            <a:r>
              <a:rPr lang="en-US" dirty="0" err="1" smtClean="0"/>
              <a:t>sekaligus</a:t>
            </a:r>
            <a:r>
              <a:rPr lang="en-US" dirty="0" smtClean="0"/>
              <a:t> (</a:t>
            </a:r>
            <a:r>
              <a:rPr lang="en-US" b="1" i="1" dirty="0" smtClean="0"/>
              <a:t>k</a:t>
            </a:r>
            <a:r>
              <a:rPr lang="en-US" dirty="0" smtClean="0"/>
              <a:t>)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b="1" i="1" dirty="0" err="1" smtClean="0"/>
              <a:t>n</a:t>
            </a:r>
            <a:r>
              <a:rPr lang="en-US" b="1" i="1" baseline="30000" dirty="0" err="1" smtClean="0"/>
              <a:t>k</a:t>
            </a:r>
            <a:r>
              <a:rPr lang="en-US" dirty="0" smtClean="0"/>
              <a:t>,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i="1" dirty="0" err="1" smtClean="0"/>
              <a:t>manage</a:t>
            </a:r>
            <a:r>
              <a:rPr lang="en-US" dirty="0" smtClean="0"/>
              <a:t>. (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kompleks</a:t>
            </a:r>
            <a:r>
              <a:rPr lang="en-US" dirty="0" smtClean="0"/>
              <a:t>, </a:t>
            </a:r>
            <a:r>
              <a:rPr lang="en-US" dirty="0" err="1" smtClean="0"/>
              <a:t>dinamika</a:t>
            </a:r>
            <a:r>
              <a:rPr lang="en-US" dirty="0" smtClean="0"/>
              <a:t> </a:t>
            </a:r>
            <a:r>
              <a:rPr lang="en-US" dirty="0" err="1" smtClean="0"/>
              <a:t>rekonfigurasi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.)</a:t>
            </a:r>
          </a:p>
          <a:p>
            <a:pPr marL="231775" indent="-231775" algn="just">
              <a:buFont typeface="Wingdings" pitchFamily="2" charset="2"/>
              <a:buChar char="q"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,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dinamika</a:t>
            </a:r>
            <a:r>
              <a:rPr lang="en-US" dirty="0" smtClean="0"/>
              <a:t> </a:t>
            </a:r>
            <a:r>
              <a:rPr lang="en-US" dirty="0" err="1" smtClean="0"/>
              <a:t>reconfigurability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penyedia</a:t>
            </a:r>
            <a:r>
              <a:rPr lang="en-US" dirty="0" smtClean="0"/>
              <a:t> yang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kadang-kadang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yang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,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pilihannya</a:t>
            </a:r>
            <a:r>
              <a:rPr lang="en-US" dirty="0" smtClean="0"/>
              <a:t>,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independen</a:t>
            </a:r>
            <a:r>
              <a:rPr lang="en-US" dirty="0" smtClean="0"/>
              <a:t>,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r>
              <a:rPr lang="en-US" dirty="0" smtClean="0"/>
              <a:t> O (</a:t>
            </a:r>
            <a:r>
              <a:rPr lang="en-US" b="1" i="1" dirty="0" err="1" smtClean="0"/>
              <a:t>n.k</a:t>
            </a:r>
            <a:r>
              <a:rPr lang="en-US" dirty="0" smtClean="0"/>
              <a:t>).</a:t>
            </a:r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914400" y="12192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just">
              <a:buFont typeface="Wingdings" pitchFamily="2" charset="2"/>
              <a:buChar char="q"/>
            </a:pP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tingkat</a:t>
            </a:r>
            <a:r>
              <a:rPr lang="en-US" sz="1800" dirty="0" smtClean="0"/>
              <a:t> </a:t>
            </a:r>
            <a:r>
              <a:rPr lang="en-US" sz="1800" dirty="0" err="1" smtClean="0"/>
              <a:t>menengah</a:t>
            </a:r>
            <a:r>
              <a:rPr lang="en-US" sz="1800" dirty="0" smtClean="0"/>
              <a:t>, </a:t>
            </a:r>
            <a:r>
              <a:rPr lang="en-US" sz="1800" dirty="0" err="1" smtClean="0"/>
              <a:t>kemungkinan</a:t>
            </a:r>
            <a:r>
              <a:rPr lang="en-US" sz="1800" dirty="0" smtClean="0"/>
              <a:t> </a:t>
            </a:r>
            <a:r>
              <a:rPr lang="en-US" sz="1800" dirty="0" err="1" smtClean="0"/>
              <a:t>melakukan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evaluasi</a:t>
            </a:r>
            <a:r>
              <a:rPr lang="en-US" sz="1800" dirty="0" smtClean="0"/>
              <a:t> </a:t>
            </a:r>
            <a:r>
              <a:rPr lang="en-US" sz="1800" dirty="0" err="1" smtClean="0"/>
              <a:t>dependen</a:t>
            </a:r>
            <a:r>
              <a:rPr lang="en-US" sz="1800" dirty="0" smtClean="0"/>
              <a:t> </a:t>
            </a:r>
            <a:r>
              <a:rPr lang="en-US" sz="1800" dirty="0" err="1" smtClean="0"/>
              <a:t>meningkat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kemungkinan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menemukan</a:t>
            </a:r>
            <a:r>
              <a:rPr lang="en-US" sz="1800" dirty="0" smtClean="0"/>
              <a:t> </a:t>
            </a:r>
            <a:r>
              <a:rPr lang="en-US" sz="1800" dirty="0" err="1" smtClean="0"/>
              <a:t>kompleksitas</a:t>
            </a:r>
            <a:r>
              <a:rPr lang="en-US" sz="1800" dirty="0" smtClean="0"/>
              <a:t> O(</a:t>
            </a:r>
            <a:r>
              <a:rPr lang="en-US" sz="1800" b="1" i="1" dirty="0" err="1" smtClean="0"/>
              <a:t>n</a:t>
            </a:r>
            <a:r>
              <a:rPr lang="en-US" sz="1800" b="1" i="1" baseline="30000" dirty="0" err="1" smtClean="0"/>
              <a:t>k</a:t>
            </a:r>
            <a:r>
              <a:rPr lang="en-US" sz="1800" dirty="0" smtClean="0"/>
              <a:t>).</a:t>
            </a:r>
          </a:p>
          <a:p>
            <a:pPr marL="231775" indent="-231775" algn="just">
              <a:buFont typeface="Wingdings" pitchFamily="2" charset="2"/>
              <a:buChar char="q"/>
            </a:pP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independen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algoritma</a:t>
            </a:r>
            <a:r>
              <a:rPr lang="en-US" sz="1800" dirty="0" smtClean="0"/>
              <a:t> </a:t>
            </a:r>
            <a:r>
              <a:rPr lang="en-US" sz="1800" dirty="0" err="1" smtClean="0"/>
              <a:t>seleksi</a:t>
            </a:r>
            <a:r>
              <a:rPr lang="en-US" sz="1800" dirty="0" smtClean="0"/>
              <a:t>, Cunha (2003) </a:t>
            </a:r>
            <a:r>
              <a:rPr lang="en-US" sz="1800" dirty="0" err="1" smtClean="0"/>
              <a:t>menunjukkan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kompleksitas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terkait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pemilihan</a:t>
            </a:r>
            <a:r>
              <a:rPr lang="en-US" sz="1800" dirty="0" smtClean="0"/>
              <a:t> </a:t>
            </a:r>
            <a:r>
              <a:rPr lang="en-US" sz="1800" dirty="0" err="1" smtClean="0"/>
              <a:t>penyedia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membuat</a:t>
            </a:r>
            <a:r>
              <a:rPr lang="en-US" sz="1800" dirty="0" smtClean="0"/>
              <a:t> / </a:t>
            </a:r>
            <a:r>
              <a:rPr lang="en-US" sz="1800" dirty="0" err="1" smtClean="0"/>
              <a:t>mengkonfigurasi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ulang</a:t>
            </a:r>
            <a:r>
              <a:rPr lang="en-US" sz="1800" dirty="0" smtClean="0"/>
              <a:t> A/VE </a:t>
            </a:r>
            <a:r>
              <a:rPr lang="en-US" sz="1800" dirty="0" err="1" smtClean="0"/>
              <a:t>tergantung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dimensi</a:t>
            </a:r>
            <a:r>
              <a:rPr lang="en-US" sz="1800" dirty="0" smtClean="0"/>
              <a:t> </a:t>
            </a:r>
            <a:r>
              <a:rPr lang="en-US" sz="1800" dirty="0" err="1" smtClean="0"/>
              <a:t>ruang</a:t>
            </a:r>
            <a:r>
              <a:rPr lang="en-US" sz="1800" dirty="0" smtClean="0"/>
              <a:t> </a:t>
            </a:r>
            <a:r>
              <a:rPr lang="en-US" sz="1800" dirty="0" err="1" smtClean="0"/>
              <a:t>solusi</a:t>
            </a:r>
            <a:r>
              <a:rPr lang="en-US" sz="1800" dirty="0" smtClean="0"/>
              <a:t>, yang </a:t>
            </a:r>
            <a:r>
              <a:rPr lang="en-US" sz="1800" dirty="0" err="1" smtClean="0"/>
              <a:t>diwakili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gambar</a:t>
            </a:r>
            <a:r>
              <a:rPr lang="en-US" sz="1800" dirty="0" smtClean="0"/>
              <a:t> </a:t>
            </a:r>
            <a:r>
              <a:rPr lang="en-US" sz="1800" dirty="0" err="1" smtClean="0"/>
              <a:t>dibawah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,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tingkat</a:t>
            </a:r>
            <a:r>
              <a:rPr lang="en-US" sz="1800" dirty="0" smtClean="0"/>
              <a:t> </a:t>
            </a:r>
            <a:r>
              <a:rPr lang="en-US" sz="1800" dirty="0" err="1" smtClean="0"/>
              <a:t>rencana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.</a:t>
            </a:r>
          </a:p>
          <a:p>
            <a:pPr marL="231775" indent="-231775" algn="just">
              <a:buFont typeface="Wingdings" pitchFamily="2" charset="2"/>
              <a:buChar char="q"/>
            </a:pPr>
            <a:endParaRPr lang="en-US" sz="1800" dirty="0" smtClean="0"/>
          </a:p>
        </p:txBody>
      </p:sp>
      <p:pic>
        <p:nvPicPr>
          <p:cNvPr id="71" name="Picture 7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657600"/>
            <a:ext cx="335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381000" y="1295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/>
              <a:t>Contoh-Contoh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Reconfigurability</a:t>
            </a:r>
            <a:endParaRPr lang="en-US" sz="2400" b="1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1066800" y="279212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ctr"/>
            <a:r>
              <a:rPr lang="en-US" sz="3200" b="1" dirty="0" err="1" smtClean="0"/>
              <a:t>Pelajari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Buku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telah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diberikan</a:t>
            </a:r>
            <a:endParaRPr lang="en-US" sz="3200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838200" y="19050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Parameter-parameter </a:t>
            </a:r>
            <a:r>
              <a:rPr lang="en-US" sz="3200" b="1" dirty="0" err="1" smtClean="0"/>
              <a:t>Dinamika</a:t>
            </a:r>
            <a:endParaRPr lang="en-US" sz="3200" dirty="0" smtClean="0"/>
          </a:p>
          <a:p>
            <a:pPr lvl="0" algn="ctr"/>
            <a:endParaRPr lang="en-US" sz="3200" dirty="0" smtClean="0"/>
          </a:p>
          <a:p>
            <a:pPr algn="ctr"/>
            <a:endParaRPr lang="en-US" sz="3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685800" y="16764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/>
              <a:t>Kita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mengidentifikasi</a:t>
            </a:r>
            <a:r>
              <a:rPr lang="en-US" sz="1800" dirty="0" smtClean="0"/>
              <a:t> </a:t>
            </a:r>
            <a:r>
              <a:rPr lang="en-US" sz="1800" dirty="0" err="1" smtClean="0"/>
              <a:t>dua</a:t>
            </a:r>
            <a:r>
              <a:rPr lang="en-US" sz="1800" dirty="0" smtClean="0"/>
              <a:t> parameter </a:t>
            </a:r>
            <a:r>
              <a:rPr lang="en-US" sz="1800" dirty="0" err="1" smtClean="0"/>
              <a:t>dinamika</a:t>
            </a:r>
            <a:r>
              <a:rPr lang="en-US" sz="1800" dirty="0" smtClean="0"/>
              <a:t> </a:t>
            </a:r>
            <a:r>
              <a:rPr lang="en-US" sz="1800" dirty="0" err="1" smtClean="0"/>
              <a:t>reconfigurability</a:t>
            </a:r>
            <a:r>
              <a:rPr lang="en-US" sz="1800" dirty="0" smtClean="0"/>
              <a:t>:</a:t>
            </a:r>
          </a:p>
          <a:p>
            <a:pPr marL="231775" indent="-231775" algn="just">
              <a:buFont typeface="Wingdings" pitchFamily="2" charset="2"/>
              <a:buChar char="q"/>
            </a:pPr>
            <a:r>
              <a:rPr lang="en-US" sz="1800" dirty="0" err="1" smtClean="0"/>
              <a:t>J</a:t>
            </a:r>
            <a:r>
              <a:rPr lang="en-US" sz="1800" dirty="0" err="1" smtClean="0"/>
              <a:t>umlah</a:t>
            </a:r>
            <a:r>
              <a:rPr lang="en-US" sz="1800" dirty="0" smtClean="0"/>
              <a:t> </a:t>
            </a:r>
            <a:r>
              <a:rPr lang="en-US" sz="1800" dirty="0" err="1" smtClean="0"/>
              <a:t>rekonfigurasi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diminta</a:t>
            </a:r>
            <a:r>
              <a:rPr lang="en-US" sz="1800" dirty="0" smtClean="0"/>
              <a:t> per </a:t>
            </a:r>
            <a:r>
              <a:rPr lang="en-US" sz="1800" dirty="0" err="1" smtClean="0"/>
              <a:t>satuan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</a:p>
          <a:p>
            <a:pPr marL="231775" indent="-231775" algn="just">
              <a:buFont typeface="Wingdings" pitchFamily="2" charset="2"/>
              <a:buChar char="q"/>
            </a:pPr>
            <a:r>
              <a:rPr lang="en-US" sz="1800" dirty="0" err="1" smtClean="0"/>
              <a:t>W</a:t>
            </a:r>
            <a:r>
              <a:rPr lang="en-US" sz="1800" dirty="0" err="1" smtClean="0"/>
              <a:t>aktu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ulang</a:t>
            </a:r>
            <a:r>
              <a:rPr lang="en-US" sz="1800" dirty="0" smtClean="0"/>
              <a:t>. </a:t>
            </a:r>
            <a:r>
              <a:rPr lang="en-US" sz="1800" dirty="0" err="1" smtClean="0"/>
              <a:t>Dinamika</a:t>
            </a:r>
            <a:r>
              <a:rPr lang="en-US" sz="1800" dirty="0" smtClean="0"/>
              <a:t> </a:t>
            </a:r>
            <a:r>
              <a:rPr lang="en-US" sz="1800" dirty="0" err="1" smtClean="0"/>
              <a:t>reconfigurability</a:t>
            </a:r>
            <a:r>
              <a:rPr lang="en-US" sz="1800" dirty="0" smtClean="0"/>
              <a:t> </a:t>
            </a:r>
            <a:r>
              <a:rPr lang="en-US" sz="1800" dirty="0" err="1" smtClean="0"/>
              <a:t>berbanding</a:t>
            </a:r>
            <a:r>
              <a:rPr lang="en-US" sz="1800" dirty="0" smtClean="0"/>
              <a:t> </a:t>
            </a:r>
            <a:r>
              <a:rPr lang="en-US" sz="1800" dirty="0" err="1" smtClean="0"/>
              <a:t>lurus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jumlah</a:t>
            </a:r>
            <a:r>
              <a:rPr lang="en-US" sz="1800" dirty="0" smtClean="0"/>
              <a:t> </a:t>
            </a:r>
            <a:r>
              <a:rPr lang="en-US" sz="1800" dirty="0" err="1" smtClean="0"/>
              <a:t>permintaan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berbanding</a:t>
            </a:r>
            <a:r>
              <a:rPr lang="en-US" sz="1800" dirty="0" smtClean="0"/>
              <a:t> </a:t>
            </a:r>
            <a:r>
              <a:rPr lang="en-US" sz="1800" dirty="0" err="1" smtClean="0"/>
              <a:t>terbalik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operasional</a:t>
            </a:r>
            <a:r>
              <a:rPr lang="en-US" sz="1800" dirty="0" smtClean="0"/>
              <a:t> </a:t>
            </a:r>
            <a:r>
              <a:rPr lang="en-US" sz="1800" dirty="0" err="1" smtClean="0"/>
              <a:t>rekonfigurasi</a:t>
            </a:r>
            <a:r>
              <a:rPr lang="en-US" sz="1800" dirty="0" smtClean="0"/>
              <a:t> (</a:t>
            </a:r>
            <a:r>
              <a:rPr lang="en-US" sz="1800" dirty="0" err="1" smtClean="0"/>
              <a:t>pencarian</a:t>
            </a:r>
            <a:r>
              <a:rPr lang="en-US" sz="1800" dirty="0" smtClean="0"/>
              <a:t>, </a:t>
            </a:r>
            <a:r>
              <a:rPr lang="en-US" sz="1800" dirty="0" err="1" smtClean="0"/>
              <a:t>negosiasi</a:t>
            </a:r>
            <a:r>
              <a:rPr lang="en-US" sz="1800" dirty="0" smtClean="0"/>
              <a:t>, </a:t>
            </a:r>
            <a:r>
              <a:rPr lang="en-US" sz="1800" dirty="0" err="1" smtClean="0"/>
              <a:t>seleksi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integrasi</a:t>
            </a:r>
            <a:r>
              <a:rPr lang="en-US" sz="1800" dirty="0" smtClean="0"/>
              <a:t>).</a:t>
            </a:r>
            <a:endParaRPr lang="en-US" sz="1800" b="1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28048" y="67669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 smtClean="0"/>
              <a:t>Frekuensi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Permintaan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Rekonfigurasi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914400" y="1461416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Contoh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diperkenalkan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bagian</a:t>
            </a:r>
            <a:r>
              <a:rPr lang="en-US" sz="1800" dirty="0" smtClean="0"/>
              <a:t> </a:t>
            </a:r>
            <a:r>
              <a:rPr lang="en-US" sz="1800" dirty="0" err="1" smtClean="0"/>
              <a:t>sebelumnya</a:t>
            </a:r>
            <a:r>
              <a:rPr lang="en-US" sz="1800" dirty="0" smtClean="0"/>
              <a:t> </a:t>
            </a:r>
            <a:r>
              <a:rPr lang="en-US" sz="1800" dirty="0" err="1" smtClean="0"/>
              <a:t>tentang</a:t>
            </a:r>
            <a:r>
              <a:rPr lang="en-US" sz="1800" dirty="0" smtClean="0"/>
              <a:t> </a:t>
            </a:r>
            <a:r>
              <a:rPr lang="en-US" sz="1800" dirty="0" err="1" smtClean="0"/>
              <a:t>jumlah</a:t>
            </a:r>
            <a:r>
              <a:rPr lang="en-US" sz="1800" dirty="0" smtClean="0"/>
              <a:t> </a:t>
            </a:r>
            <a:r>
              <a:rPr lang="en-US" sz="1800" dirty="0" err="1" smtClean="0"/>
              <a:t>permintaan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diharapkan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pertukaran</a:t>
            </a:r>
            <a:r>
              <a:rPr lang="en-US" sz="1800" dirty="0" smtClean="0"/>
              <a:t> data </a:t>
            </a:r>
            <a:r>
              <a:rPr lang="en-US" sz="1800" dirty="0" err="1" smtClean="0"/>
              <a:t>dalam</a:t>
            </a:r>
            <a:r>
              <a:rPr lang="en-US" sz="1800" dirty="0" smtClean="0"/>
              <a:t> OEM </a:t>
            </a:r>
            <a:r>
              <a:rPr lang="en-US" sz="1800" dirty="0" err="1" smtClean="0"/>
              <a:t>otomotif</a:t>
            </a:r>
            <a:r>
              <a:rPr lang="en-US" sz="1800" dirty="0" smtClean="0"/>
              <a:t>, </a:t>
            </a:r>
            <a:r>
              <a:rPr lang="en-US" sz="1800" dirty="0" err="1" smtClean="0"/>
              <a:t>menyoroti</a:t>
            </a:r>
            <a:r>
              <a:rPr lang="en-US" sz="1800" dirty="0" smtClean="0"/>
              <a:t> </a:t>
            </a:r>
            <a:r>
              <a:rPr lang="en-US" sz="1800" dirty="0" err="1" smtClean="0"/>
              <a:t>tingginya</a:t>
            </a:r>
            <a:r>
              <a:rPr lang="en-US" sz="1800" dirty="0" smtClean="0"/>
              <a:t> </a:t>
            </a:r>
            <a:r>
              <a:rPr lang="en-US" sz="1800" dirty="0" err="1" smtClean="0"/>
              <a:t>frekuensi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mana</a:t>
            </a:r>
            <a:r>
              <a:rPr lang="en-US" sz="1800" dirty="0" smtClean="0"/>
              <a:t> </a:t>
            </a:r>
            <a:r>
              <a:rPr lang="en-US" sz="1800" dirty="0" err="1" smtClean="0"/>
              <a:t>rekonfigurasi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terjadi</a:t>
            </a:r>
            <a:r>
              <a:rPr lang="en-US" sz="1800" dirty="0" smtClean="0"/>
              <a:t>. Alignment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A / VE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 </a:t>
            </a:r>
            <a:r>
              <a:rPr lang="en-US" sz="1800" dirty="0" err="1" smtClean="0"/>
              <a:t>menyiratkan</a:t>
            </a:r>
            <a:r>
              <a:rPr lang="en-US" sz="1800" dirty="0" smtClean="0"/>
              <a:t> </a:t>
            </a:r>
            <a:r>
              <a:rPr lang="en-US" sz="1800" dirty="0" err="1" smtClean="0"/>
              <a:t>evaluasi</a:t>
            </a:r>
            <a:r>
              <a:rPr lang="en-US" sz="1800" dirty="0" smtClean="0"/>
              <a:t> </a:t>
            </a:r>
            <a:r>
              <a:rPr lang="en-US" sz="1800" dirty="0" err="1" smtClean="0"/>
              <a:t>permanen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peluang</a:t>
            </a:r>
            <a:r>
              <a:rPr lang="en-US" sz="1800" dirty="0" smtClean="0"/>
              <a:t> </a:t>
            </a:r>
            <a:r>
              <a:rPr lang="en-US" sz="1800" dirty="0" err="1" smtClean="0"/>
              <a:t>rekonfigurasi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kemitraan</a:t>
            </a:r>
            <a:r>
              <a:rPr lang="en-US" sz="1800" dirty="0" smtClean="0"/>
              <a:t>.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definisi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dasar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kompleks</a:t>
            </a:r>
            <a:r>
              <a:rPr lang="en-US" sz="1800" dirty="0" smtClean="0"/>
              <a:t>, </a:t>
            </a:r>
            <a:r>
              <a:rPr lang="en-US" sz="1800" dirty="0" err="1" smtClean="0"/>
              <a:t>kami</a:t>
            </a:r>
            <a:r>
              <a:rPr lang="en-US" sz="1800" dirty="0" smtClean="0"/>
              <a:t> </a:t>
            </a:r>
            <a:r>
              <a:rPr lang="en-US" sz="1800" dirty="0" err="1" smtClean="0"/>
              <a:t>mengharapkan</a:t>
            </a:r>
            <a:r>
              <a:rPr lang="en-US" sz="1800" dirty="0" smtClean="0"/>
              <a:t>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frekuensi</a:t>
            </a:r>
            <a:r>
              <a:rPr lang="en-US" sz="1800" dirty="0" smtClean="0"/>
              <a:t> </a:t>
            </a:r>
            <a:r>
              <a:rPr lang="en-US" sz="1800" dirty="0" err="1" smtClean="0"/>
              <a:t>permintaan</a:t>
            </a:r>
            <a:r>
              <a:rPr lang="en-US" sz="1800" dirty="0" smtClean="0"/>
              <a:t> </a:t>
            </a:r>
            <a:r>
              <a:rPr lang="en-US" sz="1800" dirty="0" err="1" smtClean="0"/>
              <a:t>rekonfigurasi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rendah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kompleks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frekuensi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dasar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. </a:t>
            </a:r>
            <a:r>
              <a:rPr lang="en-US" sz="1800" dirty="0" err="1" smtClean="0"/>
              <a:t>Alasannya</a:t>
            </a:r>
            <a:r>
              <a:rPr lang="en-US" sz="1800" dirty="0" smtClean="0"/>
              <a:t> </a:t>
            </a:r>
            <a:r>
              <a:rPr lang="en-US" sz="1800" dirty="0" err="1" smtClean="0"/>
              <a:t>bukan</a:t>
            </a:r>
            <a:r>
              <a:rPr lang="en-US" sz="1800" dirty="0" smtClean="0"/>
              <a:t> </a:t>
            </a:r>
            <a:r>
              <a:rPr lang="en-US" sz="1800" dirty="0" err="1" smtClean="0"/>
              <a:t>hanya</a:t>
            </a:r>
            <a:r>
              <a:rPr lang="en-US" sz="1800" dirty="0" smtClean="0"/>
              <a:t> </a:t>
            </a:r>
            <a:r>
              <a:rPr lang="en-US" sz="1800" dirty="0" err="1" smtClean="0"/>
              <a:t>durasi</a:t>
            </a:r>
            <a:r>
              <a:rPr lang="en-US" sz="1800" dirty="0" smtClean="0"/>
              <a:t> </a:t>
            </a:r>
            <a:r>
              <a:rPr lang="en-US" sz="1800" dirty="0" err="1" smtClean="0"/>
              <a:t>kontrak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sifat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terintegrasi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instance A / VE, </a:t>
            </a:r>
            <a:r>
              <a:rPr lang="en-US" sz="1800" dirty="0" err="1" smtClean="0"/>
              <a:t>tetapi</a:t>
            </a:r>
            <a:r>
              <a:rPr lang="en-US" sz="1800" dirty="0" smtClean="0"/>
              <a:t> </a:t>
            </a:r>
            <a:r>
              <a:rPr lang="en-US" sz="1800" dirty="0" err="1" smtClean="0"/>
              <a:t>juga</a:t>
            </a:r>
            <a:r>
              <a:rPr lang="en-US" sz="1800" dirty="0" smtClean="0"/>
              <a:t> </a:t>
            </a:r>
            <a:r>
              <a:rPr lang="en-US" sz="1800" dirty="0" err="1" smtClean="0"/>
              <a:t>jumlahnya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subkontrak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setiap</a:t>
            </a:r>
            <a:r>
              <a:rPr lang="en-US" sz="1800" dirty="0" smtClean="0"/>
              <a:t> </a:t>
            </a:r>
            <a:r>
              <a:rPr lang="en-US" sz="1800" dirty="0" err="1" smtClean="0"/>
              <a:t>tingkat</a:t>
            </a:r>
            <a:r>
              <a:rPr lang="en-US" sz="1800" dirty="0" smtClean="0"/>
              <a:t> </a:t>
            </a:r>
            <a:r>
              <a:rPr lang="en-US" sz="1800" dirty="0" err="1" smtClean="0"/>
              <a:t>rencana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, yang </a:t>
            </a:r>
            <a:r>
              <a:rPr lang="en-US" sz="1800" dirty="0" err="1" smtClean="0"/>
              <a:t>membuat</a:t>
            </a:r>
            <a:r>
              <a:rPr lang="en-US" sz="1800" dirty="0" smtClean="0"/>
              <a:t> </a:t>
            </a:r>
            <a:r>
              <a:rPr lang="en-US" sz="1800" dirty="0" err="1" smtClean="0"/>
              <a:t>rekonfigurasi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frekuensi</a:t>
            </a:r>
            <a:r>
              <a:rPr lang="en-US" sz="1800" dirty="0" smtClean="0"/>
              <a:t> </a:t>
            </a:r>
            <a:r>
              <a:rPr lang="en-US" sz="1800" dirty="0" err="1" smtClean="0"/>
              <a:t>permintaan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tumbuh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eksponensial</a:t>
            </a:r>
            <a:r>
              <a:rPr lang="en-US" sz="1800" dirty="0" smtClean="0"/>
              <a:t> </a:t>
            </a:r>
            <a:r>
              <a:rPr lang="en-US" sz="1800" dirty="0" err="1" smtClean="0"/>
              <a:t>sepanjang</a:t>
            </a:r>
            <a:r>
              <a:rPr lang="en-US" sz="1800" dirty="0" smtClean="0"/>
              <a:t> level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rencana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(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kompleks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dasar</a:t>
            </a:r>
            <a:r>
              <a:rPr lang="en-US" sz="1800" dirty="0" smtClean="0"/>
              <a:t>).</a:t>
            </a:r>
            <a:endParaRPr lang="en-US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28048" y="67669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Rekonfigurasi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Waktu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Rekonfigurasi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Waktu</a:t>
            </a:r>
            <a:endParaRPr lang="en-US" sz="2800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914400" y="1461416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Kerumitan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, yang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diintegrasikan</a:t>
            </a:r>
            <a:r>
              <a:rPr lang="en-US" dirty="0" smtClean="0"/>
              <a:t>. </a:t>
            </a:r>
            <a:r>
              <a:rPr lang="en-US" dirty="0" err="1" smtClean="0"/>
              <a:t>Solusinya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menyiratkan</a:t>
            </a: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(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komputasi</a:t>
            </a:r>
            <a:r>
              <a:rPr lang="en-US" dirty="0" smtClean="0"/>
              <a:t>),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ditangani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(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yang </a:t>
            </a:r>
            <a:r>
              <a:rPr lang="en-US" dirty="0" err="1" smtClean="0"/>
              <a:t>kompleks</a:t>
            </a:r>
            <a:r>
              <a:rPr lang="en-US" dirty="0" smtClean="0"/>
              <a:t>)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komputasional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kandidat</a:t>
            </a:r>
            <a:r>
              <a:rPr lang="en-US" dirty="0" smtClean="0"/>
              <a:t>, </a:t>
            </a:r>
            <a:r>
              <a:rPr lang="en-US" dirty="0" err="1" smtClean="0"/>
              <a:t>negosiasi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optimal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mengintegrasikan</a:t>
            </a:r>
            <a:r>
              <a:rPr lang="en-US" dirty="0" smtClean="0"/>
              <a:t> A / VE.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negosiasi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memakan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</a:t>
            </a:r>
          </a:p>
          <a:p>
            <a:r>
              <a:rPr lang="en-US" b="1" i="1" dirty="0" err="1" smtClean="0"/>
              <a:t>t</a:t>
            </a:r>
            <a:r>
              <a:rPr lang="en-US" b="1" i="1" baseline="-25000" dirty="0" err="1" smtClean="0"/>
              <a:t>Pilihan</a:t>
            </a:r>
            <a:r>
              <a:rPr lang="en-US" b="1" i="1" dirty="0" smtClean="0"/>
              <a:t>= </a:t>
            </a:r>
            <a:r>
              <a:rPr lang="en-US" b="1" i="1" dirty="0" err="1" smtClean="0"/>
              <a:t>t</a:t>
            </a:r>
            <a:r>
              <a:rPr lang="en-US" b="1" i="1" baseline="-25000" dirty="0" err="1" smtClean="0"/>
              <a:t>Pencarian</a:t>
            </a:r>
            <a:r>
              <a:rPr lang="en-US" b="1" i="1" baseline="-25000" dirty="0" smtClean="0"/>
              <a:t> </a:t>
            </a:r>
            <a:r>
              <a:rPr lang="en-US" b="1" i="1" baseline="-25000" dirty="0" err="1" smtClean="0"/>
              <a:t>sumber</a:t>
            </a:r>
            <a:r>
              <a:rPr lang="en-US" b="1" i="1" baseline="-25000" dirty="0" smtClean="0"/>
              <a:t> </a:t>
            </a:r>
            <a:r>
              <a:rPr lang="en-US" b="1" i="1" baseline="-25000" dirty="0" err="1" smtClean="0"/>
              <a:t>daya</a:t>
            </a:r>
            <a:r>
              <a:rPr lang="en-US" b="1" i="1" baseline="-25000" dirty="0" smtClean="0"/>
              <a:t> </a:t>
            </a:r>
            <a:r>
              <a:rPr lang="en-US" b="1" i="1" baseline="-25000" dirty="0" err="1" smtClean="0"/>
              <a:t>kandidat</a:t>
            </a:r>
            <a:r>
              <a:rPr lang="en-US" b="1" i="1" dirty="0" smtClean="0"/>
              <a:t>+ </a:t>
            </a:r>
            <a:r>
              <a:rPr lang="en-US" b="1" i="1" dirty="0" err="1" smtClean="0"/>
              <a:t>t</a:t>
            </a:r>
            <a:r>
              <a:rPr lang="en-US" b="1" i="1" baseline="-25000" dirty="0" err="1" smtClean="0"/>
              <a:t>Perundingan</a:t>
            </a:r>
            <a:r>
              <a:rPr lang="en-US" b="1" i="1" dirty="0" smtClean="0"/>
              <a:t>+ </a:t>
            </a:r>
            <a:r>
              <a:rPr lang="en-US" b="1" i="1" dirty="0" err="1" smtClean="0"/>
              <a:t>t</a:t>
            </a:r>
            <a:r>
              <a:rPr lang="en-US" b="1" i="1" baseline="-25000" dirty="0" err="1" smtClean="0"/>
              <a:t>Identif</a:t>
            </a:r>
            <a:r>
              <a:rPr lang="en-US" b="1" i="1" baseline="-25000" dirty="0" smtClean="0"/>
              <a:t> </a:t>
            </a:r>
            <a:r>
              <a:rPr lang="en-US" b="1" i="1" baseline="-25000" dirty="0" err="1" smtClean="0"/>
              <a:t>Sisir</a:t>
            </a:r>
            <a:r>
              <a:rPr lang="en-US" b="1" i="1" baseline="-25000" dirty="0" smtClean="0"/>
              <a:t> Optimal</a:t>
            </a:r>
            <a:r>
              <a:rPr lang="en-US" b="1" i="1" dirty="0" smtClean="0"/>
              <a:t> </a:t>
            </a:r>
            <a:endParaRPr lang="en-US" dirty="0" smtClean="0"/>
          </a:p>
          <a:p>
            <a:r>
              <a:rPr lang="en-US" dirty="0" smtClean="0"/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685800" y="1600200"/>
            <a:ext cx="7807590" cy="3206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/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879210" y="2028769"/>
            <a:ext cx="7807590" cy="2086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Mehandjiev</a:t>
            </a:r>
            <a:r>
              <a:rPr lang="en-US" sz="1800" dirty="0" smtClean="0"/>
              <a:t> N, </a:t>
            </a:r>
            <a:r>
              <a:rPr lang="en-US" sz="1800" dirty="0" err="1" smtClean="0"/>
              <a:t>Grefen</a:t>
            </a:r>
            <a:r>
              <a:rPr lang="en-US" sz="1800" dirty="0" smtClean="0"/>
              <a:t> P.(</a:t>
            </a:r>
            <a:r>
              <a:rPr lang="en-US" sz="1800" dirty="0" err="1" smtClean="0"/>
              <a:t>Eds</a:t>
            </a:r>
            <a:r>
              <a:rPr lang="en-US" sz="1800" dirty="0" smtClean="0"/>
              <a:t>), “Dynamic </a:t>
            </a:r>
            <a:r>
              <a:rPr lang="en-US" sz="1800" dirty="0" err="1" smtClean="0"/>
              <a:t>Busisness</a:t>
            </a:r>
            <a:r>
              <a:rPr lang="en-US" sz="1800" dirty="0" smtClean="0"/>
              <a:t> Process Formation for Instant Virtual Enterprises” </a:t>
            </a:r>
            <a:r>
              <a:rPr lang="en-US" sz="1800" dirty="0" err="1" smtClean="0"/>
              <a:t>Springer,Verlag</a:t>
            </a:r>
            <a:r>
              <a:rPr lang="en-US" sz="1800" dirty="0" smtClean="0"/>
              <a:t>-Limited London, 2010.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smtClean="0"/>
              <a:t>Wolf C., Halter </a:t>
            </a:r>
            <a:r>
              <a:rPr lang="en-US" sz="1800" dirty="0" err="1" smtClean="0"/>
              <a:t>E.M,”Virtualization</a:t>
            </a:r>
            <a:r>
              <a:rPr lang="en-US" sz="1800" dirty="0" smtClean="0"/>
              <a:t> from the Desktop to The </a:t>
            </a:r>
            <a:r>
              <a:rPr lang="en-US" sz="1800" dirty="0" err="1" smtClean="0"/>
              <a:t>Eterprises</a:t>
            </a:r>
            <a:r>
              <a:rPr lang="en-US" sz="1800" dirty="0" smtClean="0"/>
              <a:t>”, </a:t>
            </a:r>
            <a:r>
              <a:rPr lang="en-US" sz="1800" dirty="0" err="1" smtClean="0"/>
              <a:t>Springer,Verlag</a:t>
            </a:r>
            <a:r>
              <a:rPr lang="en-US" sz="1800" dirty="0" smtClean="0"/>
              <a:t>-Limited London, 2005.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CunhaCruz</a:t>
            </a:r>
            <a:r>
              <a:rPr lang="en-US" sz="1800" dirty="0" smtClean="0"/>
              <a:t> M.M, </a:t>
            </a:r>
            <a:r>
              <a:rPr lang="en-US" sz="1800" dirty="0" err="1" smtClean="0"/>
              <a:t>Putnik</a:t>
            </a:r>
            <a:r>
              <a:rPr lang="en-US" sz="1800" dirty="0" smtClean="0"/>
              <a:t> G.D,” Agile Virtual Enterprise”, Idea Group Inc., 2006.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 err="1" smtClean="0"/>
              <a:t>Protogeros</a:t>
            </a:r>
            <a:r>
              <a:rPr lang="en-US" sz="1800" dirty="0" smtClean="0"/>
              <a:t> </a:t>
            </a:r>
            <a:r>
              <a:rPr lang="en-US" sz="1800" dirty="0" err="1" smtClean="0"/>
              <a:t>N.,”Agent</a:t>
            </a:r>
            <a:r>
              <a:rPr lang="en-US" sz="1800" dirty="0" smtClean="0"/>
              <a:t> and Web Service Technologies in Virtual Enterprises”, IGI Global 2008.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190500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838200" y="1143000"/>
            <a:ext cx="731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membuat</a:t>
            </a:r>
            <a:r>
              <a:rPr lang="en-US" sz="1800" dirty="0" smtClean="0"/>
              <a:t> / </a:t>
            </a:r>
            <a:r>
              <a:rPr lang="en-US" sz="1800" dirty="0" err="1" smtClean="0"/>
              <a:t>mengkonfigurasi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ulang</a:t>
            </a:r>
            <a:r>
              <a:rPr lang="en-US" sz="1800" dirty="0" smtClean="0"/>
              <a:t> A / VE (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rekonfigurasi</a:t>
            </a:r>
            <a:r>
              <a:rPr lang="en-US" sz="1800" dirty="0" smtClean="0"/>
              <a:t>) </a:t>
            </a:r>
            <a:r>
              <a:rPr lang="en-US" sz="1800" dirty="0" err="1" smtClean="0"/>
              <a:t>termasuk</a:t>
            </a:r>
            <a:r>
              <a:rPr lang="en-US" sz="1800" dirty="0" smtClean="0"/>
              <a:t>, </a:t>
            </a:r>
            <a:r>
              <a:rPr lang="en-US" sz="1800" dirty="0" err="1" smtClean="0"/>
              <a:t>selain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pemilihan</a:t>
            </a:r>
            <a:r>
              <a:rPr lang="en-US" sz="1800" dirty="0" smtClean="0"/>
              <a:t>,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kontrak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integrasi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mencerminkan</a:t>
            </a:r>
            <a:r>
              <a:rPr lang="en-US" sz="1800" dirty="0" smtClean="0"/>
              <a:t> </a:t>
            </a:r>
            <a:r>
              <a:rPr lang="en-US" sz="1800" dirty="0" err="1" smtClean="0"/>
              <a:t>pentingnya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diintegrasikan</a:t>
            </a:r>
            <a:r>
              <a:rPr lang="en-US" sz="1800" dirty="0" smtClean="0"/>
              <a:t> (</a:t>
            </a:r>
            <a:r>
              <a:rPr lang="en-US" sz="1800" dirty="0" err="1" smtClean="0"/>
              <a:t>kepentingan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dinyatakan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nilai</a:t>
            </a:r>
            <a:r>
              <a:rPr lang="en-US" sz="1800" dirty="0" smtClean="0"/>
              <a:t> </a:t>
            </a:r>
            <a:r>
              <a:rPr lang="en-US" sz="1800" dirty="0" err="1" smtClean="0"/>
              <a:t>kontrak</a:t>
            </a:r>
            <a:r>
              <a:rPr lang="en-US" sz="1800" dirty="0" smtClean="0"/>
              <a:t>, </a:t>
            </a:r>
            <a:r>
              <a:rPr lang="en-US" sz="1800" dirty="0" err="1" smtClean="0"/>
              <a:t>ketergantungan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lain </a:t>
            </a:r>
            <a:r>
              <a:rPr lang="en-US" sz="1800" dirty="0" err="1" smtClean="0"/>
              <a:t>pada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, </a:t>
            </a:r>
            <a:r>
              <a:rPr lang="en-US" sz="1800" dirty="0" err="1" smtClean="0"/>
              <a:t>dll</a:t>
            </a:r>
            <a:r>
              <a:rPr lang="en-US" sz="1800" dirty="0" smtClean="0"/>
              <a:t>.). </a:t>
            </a:r>
            <a:r>
              <a:rPr lang="en-US" sz="1800" dirty="0" err="1" smtClean="0"/>
              <a:t>Layanan</a:t>
            </a:r>
            <a:r>
              <a:rPr lang="en-US" sz="1800" dirty="0" smtClean="0"/>
              <a:t> </a:t>
            </a:r>
            <a:r>
              <a:rPr lang="en-US" sz="1800" dirty="0" err="1" smtClean="0"/>
              <a:t>kompleks</a:t>
            </a:r>
            <a:r>
              <a:rPr lang="en-US" sz="1800" dirty="0" smtClean="0"/>
              <a:t> </a:t>
            </a:r>
            <a:r>
              <a:rPr lang="en-US" sz="1800" dirty="0" err="1" smtClean="0"/>
              <a:t>juga</a:t>
            </a:r>
            <a:r>
              <a:rPr lang="en-US" sz="1800" dirty="0" smtClean="0"/>
              <a:t> </a:t>
            </a:r>
            <a:r>
              <a:rPr lang="en-US" sz="1800" dirty="0" err="1" smtClean="0"/>
              <a:t>biasanya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kontrak</a:t>
            </a:r>
            <a:r>
              <a:rPr lang="en-US" sz="1800" dirty="0" smtClean="0"/>
              <a:t>, yang </a:t>
            </a:r>
            <a:r>
              <a:rPr lang="en-US" sz="1800" dirty="0" err="1" smtClean="0"/>
              <a:t>menurun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tingkat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.</a:t>
            </a:r>
          </a:p>
          <a:p>
            <a:pPr algn="just"/>
            <a:r>
              <a:rPr lang="en-US" sz="1800" b="1" i="1" dirty="0" smtClean="0"/>
              <a:t> </a:t>
            </a:r>
            <a:endParaRPr lang="en-US" sz="1800" dirty="0" smtClean="0"/>
          </a:p>
          <a:p>
            <a:pPr algn="just"/>
            <a:r>
              <a:rPr lang="en-US" sz="1800" b="1" i="1" dirty="0" err="1" smtClean="0"/>
              <a:t>T</a:t>
            </a:r>
            <a:r>
              <a:rPr lang="en-US" sz="1800" b="1" i="1" baseline="-25000" dirty="0" err="1" smtClean="0"/>
              <a:t>Rekonfigurasi</a:t>
            </a:r>
            <a:r>
              <a:rPr lang="en-US" sz="1800" b="1" i="1" dirty="0" smtClean="0"/>
              <a:t>.= </a:t>
            </a:r>
            <a:r>
              <a:rPr lang="en-US" sz="1800" b="1" i="1" dirty="0" err="1" smtClean="0"/>
              <a:t>t</a:t>
            </a:r>
            <a:r>
              <a:rPr lang="en-US" sz="1800" b="1" i="1" baseline="-25000" dirty="0" err="1" smtClean="0"/>
              <a:t>Pilihan</a:t>
            </a:r>
            <a:r>
              <a:rPr lang="en-US" sz="1800" b="1" i="1" dirty="0" smtClean="0"/>
              <a:t>+ </a:t>
            </a:r>
            <a:r>
              <a:rPr lang="en-US" sz="1800" b="1" i="1" dirty="0" err="1" smtClean="0"/>
              <a:t>t</a:t>
            </a:r>
            <a:r>
              <a:rPr lang="en-US" sz="1800" b="1" i="1" baseline="-25000" dirty="0" err="1" smtClean="0"/>
              <a:t>Kontrak</a:t>
            </a:r>
            <a:r>
              <a:rPr lang="en-US" sz="1800" b="1" i="1" dirty="0" smtClean="0"/>
              <a:t> + </a:t>
            </a:r>
            <a:r>
              <a:rPr lang="en-US" sz="1800" b="1" i="1" dirty="0" err="1" smtClean="0"/>
              <a:t>t</a:t>
            </a:r>
            <a:r>
              <a:rPr lang="en-US" sz="1800" b="1" i="1" baseline="-25000" dirty="0" err="1" smtClean="0"/>
              <a:t>Integrasi</a:t>
            </a:r>
            <a:endParaRPr lang="en-US" sz="1800" dirty="0" smtClean="0"/>
          </a:p>
          <a:p>
            <a:pPr algn="just"/>
            <a:r>
              <a:rPr lang="en-US" sz="1800" dirty="0" smtClean="0"/>
              <a:t> </a:t>
            </a:r>
          </a:p>
          <a:p>
            <a:pPr algn="just"/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ulang</a:t>
            </a:r>
            <a:r>
              <a:rPr lang="en-US" sz="1800" dirty="0" smtClean="0"/>
              <a:t> A / VE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tingkat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r>
              <a:rPr lang="en-US" sz="1800" dirty="0" smtClean="0"/>
              <a:t> </a:t>
            </a:r>
            <a:r>
              <a:rPr lang="en-US" sz="1800" dirty="0" err="1" smtClean="0"/>
              <a:t>sangat</a:t>
            </a:r>
            <a:r>
              <a:rPr lang="en-US" sz="1800" dirty="0" smtClean="0"/>
              <a:t> </a:t>
            </a:r>
            <a:r>
              <a:rPr lang="en-US" sz="1800" dirty="0" err="1" smtClean="0"/>
              <a:t>melampaui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diperlukan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mengidentifikasi</a:t>
            </a:r>
            <a:r>
              <a:rPr lang="en-US" sz="1800" dirty="0" smtClean="0"/>
              <a:t> </a:t>
            </a:r>
            <a:r>
              <a:rPr lang="en-US" sz="1800" dirty="0" err="1" smtClean="0"/>
              <a:t>calon</a:t>
            </a:r>
            <a:r>
              <a:rPr lang="en-US" sz="1800" dirty="0" smtClean="0"/>
              <a:t> /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syarat</a:t>
            </a:r>
            <a:r>
              <a:rPr lang="en-US" sz="1800" dirty="0" smtClean="0"/>
              <a:t>, yang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upaya</a:t>
            </a:r>
            <a:r>
              <a:rPr lang="en-US" sz="1800" dirty="0" smtClean="0"/>
              <a:t> </a:t>
            </a:r>
            <a:r>
              <a:rPr lang="en-US" sz="1800" dirty="0" err="1" smtClean="0"/>
              <a:t>komputasi</a:t>
            </a:r>
            <a:r>
              <a:rPr lang="en-US" sz="1800" dirty="0" smtClean="0"/>
              <a:t>. </a:t>
            </a:r>
            <a:r>
              <a:rPr lang="en-US" sz="1800" dirty="0" err="1" smtClean="0"/>
              <a:t>Stabilitas</a:t>
            </a:r>
            <a:r>
              <a:rPr lang="en-US" sz="1800" dirty="0" smtClean="0"/>
              <a:t> (</a:t>
            </a:r>
            <a:r>
              <a:rPr lang="en-US" sz="1800" dirty="0" err="1" smtClean="0"/>
              <a:t>dinamika</a:t>
            </a:r>
            <a:r>
              <a:rPr lang="en-US" sz="1800" dirty="0" smtClean="0"/>
              <a:t> </a:t>
            </a:r>
            <a:r>
              <a:rPr lang="en-US" sz="1800" dirty="0" err="1" smtClean="0"/>
              <a:t>rekonfigurasi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rendah</a:t>
            </a:r>
            <a:r>
              <a:rPr lang="en-US" sz="1800" dirty="0" smtClean="0"/>
              <a:t>)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tingkat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r>
              <a:rPr lang="en-US" sz="1800" dirty="0" smtClean="0"/>
              <a:t>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</a:t>
            </a:r>
            <a:r>
              <a:rPr lang="en-US" sz="1800" dirty="0" err="1" smtClean="0"/>
              <a:t>konsekuensi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rekonfigurasi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r>
              <a:rPr lang="en-US" sz="1800" dirty="0" smtClean="0"/>
              <a:t> </a:t>
            </a:r>
            <a:r>
              <a:rPr lang="en-US" sz="1800" dirty="0" err="1" smtClean="0"/>
              <a:t>diperlukan</a:t>
            </a:r>
            <a:r>
              <a:rPr lang="en-US" sz="1800" dirty="0" smtClean="0"/>
              <a:t>.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seleksi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kontrak</a:t>
            </a:r>
            <a:r>
              <a:rPr lang="en-US" sz="1800" dirty="0" smtClean="0"/>
              <a:t>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perilaku</a:t>
            </a:r>
            <a:r>
              <a:rPr lang="en-US" sz="1800" dirty="0" smtClean="0"/>
              <a:t> </a:t>
            </a:r>
            <a:r>
              <a:rPr lang="en-US" sz="1800" dirty="0" err="1" smtClean="0"/>
              <a:t>berbanding</a:t>
            </a:r>
            <a:r>
              <a:rPr lang="en-US" sz="1800" dirty="0" smtClean="0"/>
              <a:t> </a:t>
            </a:r>
            <a:r>
              <a:rPr lang="en-US" sz="1800" dirty="0" err="1" smtClean="0"/>
              <a:t>terbalik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tingkat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dicari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28048" y="67669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 smtClean="0"/>
              <a:t>Dinamika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Rekonfigurability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914400" y="1461416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Menurut</a:t>
            </a:r>
            <a:r>
              <a:rPr lang="en-US" sz="1800" dirty="0" smtClean="0"/>
              <a:t> </a:t>
            </a:r>
            <a:r>
              <a:rPr lang="en-US" sz="1800" dirty="0" err="1" smtClean="0"/>
              <a:t>definisi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dasar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kompleks</a:t>
            </a:r>
            <a:r>
              <a:rPr lang="en-US" sz="1800" dirty="0" smtClean="0"/>
              <a:t>, </a:t>
            </a:r>
            <a:r>
              <a:rPr lang="en-US" sz="1800" dirty="0" err="1" smtClean="0"/>
              <a:t>durasi</a:t>
            </a:r>
            <a:r>
              <a:rPr lang="en-US" sz="1800" dirty="0" smtClean="0"/>
              <a:t> </a:t>
            </a:r>
            <a:r>
              <a:rPr lang="en-US" sz="1800" dirty="0" err="1" smtClean="0"/>
              <a:t>kontrak</a:t>
            </a:r>
            <a:r>
              <a:rPr lang="en-US" sz="1800" dirty="0" smtClean="0"/>
              <a:t> </a:t>
            </a:r>
            <a:r>
              <a:rPr lang="en-US" sz="1800" dirty="0" err="1" smtClean="0"/>
              <a:t>menurun</a:t>
            </a:r>
            <a:r>
              <a:rPr lang="en-US" sz="1800" dirty="0" smtClean="0"/>
              <a:t> </a:t>
            </a:r>
            <a:r>
              <a:rPr lang="en-US" sz="1800" dirty="0" err="1" smtClean="0"/>
              <a:t>seiring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tingkat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, </a:t>
            </a:r>
            <a:r>
              <a:rPr lang="en-US" sz="1800" dirty="0" err="1" smtClean="0"/>
              <a:t>serta</a:t>
            </a:r>
            <a:r>
              <a:rPr lang="en-US" sz="1800" dirty="0" smtClean="0"/>
              <a:t> </a:t>
            </a:r>
            <a:r>
              <a:rPr lang="en-US" sz="1800" dirty="0" err="1" smtClean="0"/>
              <a:t>seleksi</a:t>
            </a:r>
            <a:r>
              <a:rPr lang="en-US" sz="1800" dirty="0" smtClean="0"/>
              <a:t>, </a:t>
            </a:r>
            <a:r>
              <a:rPr lang="en-US" sz="1800" dirty="0" err="1" smtClean="0"/>
              <a:t>kontrak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integrasi</a:t>
            </a:r>
            <a:r>
              <a:rPr lang="en-US" sz="1800" dirty="0" smtClean="0"/>
              <a:t>. </a:t>
            </a:r>
            <a:r>
              <a:rPr lang="en-US" sz="1800" dirty="0" err="1" smtClean="0"/>
              <a:t>Ketika</a:t>
            </a:r>
            <a:r>
              <a:rPr lang="en-US" sz="1800" dirty="0" smtClean="0"/>
              <a:t> </a:t>
            </a:r>
            <a:r>
              <a:rPr lang="en-US" sz="1800" dirty="0" err="1" smtClean="0"/>
              <a:t>mempertimbangkan</a:t>
            </a:r>
            <a:r>
              <a:rPr lang="en-US" sz="1800" dirty="0" smtClean="0"/>
              <a:t> A / VE,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</a:t>
            </a:r>
            <a:r>
              <a:rPr lang="en-US" sz="1800" dirty="0" err="1" smtClean="0"/>
              <a:t>dasar</a:t>
            </a:r>
            <a:r>
              <a:rPr lang="en-US" sz="1800" dirty="0" smtClean="0"/>
              <a:t> </a:t>
            </a:r>
            <a:r>
              <a:rPr lang="en-US" sz="1800" dirty="0" err="1" smtClean="0"/>
              <a:t>biasanya</a:t>
            </a:r>
            <a:r>
              <a:rPr lang="en-US" sz="1800" dirty="0" smtClean="0"/>
              <a:t> </a:t>
            </a:r>
            <a:r>
              <a:rPr lang="en-US" sz="1800" dirty="0" err="1" smtClean="0"/>
              <a:t>dikontrak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periode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terdefinisi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baik</a:t>
            </a:r>
            <a:r>
              <a:rPr lang="en-US" sz="1800" dirty="0" smtClean="0"/>
              <a:t>, </a:t>
            </a:r>
            <a:r>
              <a:rPr lang="en-US" sz="1800" dirty="0" err="1" smtClean="0"/>
              <a:t>biasanya</a:t>
            </a:r>
            <a:r>
              <a:rPr lang="en-US" sz="1800" dirty="0" smtClean="0"/>
              <a:t> </a:t>
            </a:r>
            <a:r>
              <a:rPr lang="en-US" sz="1800" dirty="0" err="1" smtClean="0"/>
              <a:t>pendek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rekonfigurasi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dikurangi</a:t>
            </a:r>
            <a:r>
              <a:rPr lang="en-US" sz="1800" dirty="0" smtClean="0"/>
              <a:t>. </a:t>
            </a:r>
          </a:p>
          <a:p>
            <a:pPr algn="just"/>
            <a:r>
              <a:rPr lang="en-US" sz="1800" dirty="0" smtClean="0"/>
              <a:t> </a:t>
            </a:r>
          </a:p>
          <a:p>
            <a:pPr algn="just"/>
            <a:r>
              <a:rPr lang="en-US" sz="1800" dirty="0" err="1" smtClean="0"/>
              <a:t>Situasi</a:t>
            </a:r>
            <a:r>
              <a:rPr lang="en-US" sz="1800" dirty="0" smtClean="0"/>
              <a:t> </a:t>
            </a:r>
            <a:r>
              <a:rPr lang="en-US" sz="1800" dirty="0" err="1" smtClean="0"/>
              <a:t>sebaliknya</a:t>
            </a:r>
            <a:r>
              <a:rPr lang="en-US" sz="1800" dirty="0" smtClean="0"/>
              <a:t> </a:t>
            </a:r>
            <a:r>
              <a:rPr lang="en-US" sz="1800" dirty="0" err="1" smtClean="0"/>
              <a:t>diverifikasi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kompleks</a:t>
            </a:r>
            <a:r>
              <a:rPr lang="en-US" sz="1800" dirty="0" smtClean="0"/>
              <a:t>.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tingkat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yang </a:t>
            </a:r>
            <a:r>
              <a:rPr lang="en-US" sz="1800" dirty="0" err="1" smtClean="0"/>
              <a:t>kompleks</a:t>
            </a:r>
            <a:r>
              <a:rPr lang="en-US" sz="1800" dirty="0" smtClean="0"/>
              <a:t>, </a:t>
            </a:r>
            <a:r>
              <a:rPr lang="en-US" sz="1800" dirty="0" err="1" smtClean="0"/>
              <a:t>dinamika</a:t>
            </a:r>
            <a:r>
              <a:rPr lang="en-US" sz="1800" dirty="0" smtClean="0"/>
              <a:t> </a:t>
            </a:r>
            <a:r>
              <a:rPr lang="en-US" sz="1800" dirty="0" err="1" smtClean="0"/>
              <a:t>rendah</a:t>
            </a:r>
            <a:r>
              <a:rPr lang="en-US" sz="1800" dirty="0" smtClean="0"/>
              <a:t>, </a:t>
            </a:r>
            <a:r>
              <a:rPr lang="en-US" sz="1800" dirty="0" err="1" smtClean="0"/>
              <a:t>menurut</a:t>
            </a:r>
            <a:r>
              <a:rPr lang="en-US" sz="1800" dirty="0" smtClean="0"/>
              <a:t> </a:t>
            </a:r>
            <a:r>
              <a:rPr lang="en-US" sz="1800" dirty="0" err="1" smtClean="0"/>
              <a:t>keduanya</a:t>
            </a:r>
            <a:r>
              <a:rPr lang="en-US" sz="1800" dirty="0" smtClean="0"/>
              <a:t> parameter </a:t>
            </a:r>
            <a:r>
              <a:rPr lang="en-US" sz="1800" dirty="0" err="1" smtClean="0"/>
              <a:t>dinamika</a:t>
            </a:r>
            <a:r>
              <a:rPr lang="en-US" sz="1800" dirty="0" smtClean="0"/>
              <a:t>: </a:t>
            </a:r>
            <a:r>
              <a:rPr lang="en-US" sz="1800" dirty="0" err="1" smtClean="0"/>
              <a:t>frekuensi</a:t>
            </a:r>
            <a:r>
              <a:rPr lang="en-US" sz="1800" dirty="0" smtClean="0"/>
              <a:t> </a:t>
            </a:r>
            <a:r>
              <a:rPr lang="en-US" sz="1800" dirty="0" err="1" smtClean="0"/>
              <a:t>permintaan</a:t>
            </a:r>
            <a:r>
              <a:rPr lang="en-US" sz="1800" dirty="0" smtClean="0"/>
              <a:t> </a:t>
            </a:r>
            <a:r>
              <a:rPr lang="en-US" sz="1800" dirty="0" err="1" smtClean="0"/>
              <a:t>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ulang</a:t>
            </a:r>
            <a:r>
              <a:rPr lang="en-US" sz="1800" dirty="0" smtClean="0"/>
              <a:t> </a:t>
            </a:r>
            <a:r>
              <a:rPr lang="en-US" sz="1800" dirty="0" err="1" smtClean="0"/>
              <a:t>rendah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rekonfigurasi</a:t>
            </a:r>
            <a:r>
              <a:rPr lang="en-US" sz="1800" dirty="0" smtClean="0"/>
              <a:t>, </a:t>
            </a:r>
            <a:r>
              <a:rPr lang="en-US" sz="1800" dirty="0" err="1" smtClean="0"/>
              <a:t>sementara</a:t>
            </a:r>
            <a:r>
              <a:rPr lang="en-US" sz="1800" dirty="0" smtClean="0"/>
              <a:t> </a:t>
            </a:r>
            <a:r>
              <a:rPr lang="en-US" sz="1800" dirty="0" err="1" smtClean="0"/>
              <a:t>dinamika</a:t>
            </a:r>
            <a:r>
              <a:rPr lang="en-US" sz="1800" dirty="0" smtClean="0"/>
              <a:t> </a:t>
            </a:r>
            <a:r>
              <a:rPr lang="en-US" sz="1800" dirty="0" err="1" smtClean="0"/>
              <a:t>meningkat</a:t>
            </a:r>
            <a:r>
              <a:rPr lang="en-US" sz="1800" dirty="0" smtClean="0"/>
              <a:t> </a:t>
            </a:r>
            <a:r>
              <a:rPr lang="en-US" sz="1800" dirty="0" err="1" smtClean="0"/>
              <a:t>seiring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tingkat</a:t>
            </a:r>
            <a:r>
              <a:rPr lang="en-US" sz="1800" dirty="0" smtClean="0"/>
              <a:t>, </a:t>
            </a:r>
            <a:r>
              <a:rPr lang="en-US" sz="1800" dirty="0" err="1" smtClean="0"/>
              <a:t>tumbuh</a:t>
            </a:r>
            <a:r>
              <a:rPr lang="en-US" sz="1800" dirty="0" smtClean="0"/>
              <a:t> </a:t>
            </a:r>
            <a:r>
              <a:rPr lang="en-US" sz="1800" dirty="0" err="1" smtClean="0"/>
              <a:t>permintaan</a:t>
            </a:r>
            <a:r>
              <a:rPr lang="en-US" sz="1800" dirty="0" smtClean="0"/>
              <a:t> </a:t>
            </a:r>
            <a:r>
              <a:rPr lang="en-US" sz="1800" dirty="0" err="1" smtClean="0"/>
              <a:t>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ulang</a:t>
            </a:r>
            <a:r>
              <a:rPr lang="en-US" sz="1800" dirty="0" smtClean="0"/>
              <a:t> </a:t>
            </a:r>
            <a:r>
              <a:rPr lang="en-US" sz="1800" dirty="0" err="1" smtClean="0"/>
              <a:t>frekuensi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penurunan</a:t>
            </a:r>
            <a:r>
              <a:rPr lang="en-US" sz="1800" dirty="0" smtClean="0"/>
              <a:t> </a:t>
            </a:r>
            <a:r>
              <a:rPr lang="en-US" sz="1800" dirty="0" err="1" smtClean="0"/>
              <a:t>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ulang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.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pemanfaatan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tingkat</a:t>
            </a:r>
            <a:r>
              <a:rPr lang="en-US" sz="1800" dirty="0" smtClean="0"/>
              <a:t> </a:t>
            </a:r>
            <a:r>
              <a:rPr lang="en-US" sz="1800" dirty="0" err="1" smtClean="0"/>
              <a:t>rendah</a:t>
            </a:r>
            <a:r>
              <a:rPr lang="en-US" sz="1800" dirty="0" smtClean="0"/>
              <a:t> </a:t>
            </a:r>
            <a:r>
              <a:rPr lang="en-US" sz="1800" dirty="0" err="1" smtClean="0"/>
              <a:t>sangat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r>
              <a:rPr lang="en-US" sz="1800" dirty="0" smtClean="0"/>
              <a:t>, </a:t>
            </a:r>
            <a:r>
              <a:rPr lang="en-US" sz="1800" dirty="0" err="1" smtClean="0"/>
              <a:t>mungkin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diinternalisasi</a:t>
            </a:r>
            <a:r>
              <a:rPr lang="en-US" sz="1800" dirty="0" smtClean="0"/>
              <a:t>,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maka</a:t>
            </a:r>
            <a:r>
              <a:rPr lang="en-US" sz="1800" dirty="0" smtClean="0"/>
              <a:t> outsourcing </a:t>
            </a:r>
            <a:endParaRPr lang="en-US" sz="1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1066800" y="3028664"/>
            <a:ext cx="7086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otomotif</a:t>
            </a:r>
            <a:r>
              <a:rPr lang="en-US" dirty="0" smtClean="0"/>
              <a:t> AS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2000 </a:t>
            </a:r>
            <a:r>
              <a:rPr lang="en-US" dirty="0" err="1" smtClean="0"/>
              <a:t>sekitar</a:t>
            </a:r>
            <a:r>
              <a:rPr lang="en-US" dirty="0" smtClean="0"/>
              <a:t> 100 </a:t>
            </a:r>
            <a:r>
              <a:rPr lang="en-US" dirty="0" err="1" smtClean="0"/>
              <a:t>pemasok</a:t>
            </a:r>
            <a:r>
              <a:rPr lang="en-US" dirty="0" smtClean="0"/>
              <a:t> (73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30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) </a:t>
            </a:r>
            <a:r>
              <a:rPr lang="en-US" dirty="0" err="1" smtClean="0"/>
              <a:t>menyarankan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dekat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lama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(</a:t>
            </a:r>
            <a:r>
              <a:rPr lang="en-US" dirty="0" err="1" smtClean="0"/>
              <a:t>Iskandar</a:t>
            </a:r>
            <a:r>
              <a:rPr lang="en-US" dirty="0" smtClean="0"/>
              <a:t>, </a:t>
            </a:r>
            <a:r>
              <a:rPr lang="en-US" dirty="0" err="1" smtClean="0"/>
              <a:t>Kurokawa</a:t>
            </a:r>
            <a:r>
              <a:rPr lang="en-US" dirty="0" smtClean="0"/>
              <a:t>, &amp; LeBlanc, 2001).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5 </a:t>
            </a:r>
            <a:r>
              <a:rPr lang="en-US" dirty="0" err="1" smtClean="0"/>
              <a:t>kami</a:t>
            </a:r>
            <a:r>
              <a:rPr lang="en-US" dirty="0" smtClean="0"/>
              <a:t>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dinamika</a:t>
            </a:r>
            <a:r>
              <a:rPr lang="en-US" dirty="0" smtClean="0"/>
              <a:t> </a:t>
            </a:r>
            <a:r>
              <a:rPr lang="en-US" dirty="0" err="1" smtClean="0"/>
              <a:t>rekonfigurasi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durasi</a:t>
            </a:r>
            <a:r>
              <a:rPr lang="en-US" dirty="0" smtClean="0"/>
              <a:t> </a:t>
            </a: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. </a:t>
            </a:r>
            <a:r>
              <a:rPr lang="en-US" dirty="0" err="1" smtClean="0"/>
              <a:t>Frekuensi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dinamika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dihilangkan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. </a:t>
            </a:r>
            <a:r>
              <a:rPr lang="en-US" dirty="0" err="1" smtClean="0"/>
              <a:t>Mengingat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mengkonfigurasi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A /VE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rekonfigurasi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pengorbanan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A / VE. </a:t>
            </a:r>
          </a:p>
          <a:p>
            <a:pPr algn="just"/>
            <a:endParaRPr lang="en-US" dirty="0"/>
          </a:p>
        </p:txBody>
      </p:sp>
      <p:pic>
        <p:nvPicPr>
          <p:cNvPr id="71" name="Picture 7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821136"/>
            <a:ext cx="350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914400" y="16002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dinamika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setinggi</a:t>
            </a:r>
            <a:r>
              <a:rPr lang="en-US" dirty="0" smtClean="0"/>
              <a:t> yang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diharapkan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kemitraan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, 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rekonfigurasi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.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i="1" dirty="0" smtClean="0"/>
              <a:t>Market of Resources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 </a:t>
            </a:r>
            <a:r>
              <a:rPr lang="en-US" dirty="0" err="1" smtClean="0"/>
              <a:t>persis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yang </a:t>
            </a:r>
            <a:r>
              <a:rPr lang="en-US" dirty="0" err="1" smtClean="0"/>
              <a:t>terorganisir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"</a:t>
            </a:r>
            <a:r>
              <a:rPr lang="en-US" dirty="0" err="1" smtClean="0"/>
              <a:t>meningkatkan</a:t>
            </a:r>
            <a:r>
              <a:rPr lang="en-US" dirty="0" smtClean="0"/>
              <a:t>" </a:t>
            </a:r>
            <a:r>
              <a:rPr lang="en-US" dirty="0" err="1" smtClean="0"/>
              <a:t>dinamika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dinamika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model A / VE,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rekonfigurasi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1301350" y="2129048"/>
            <a:ext cx="6800418" cy="88501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311045" indent="-311045" algn="ctr">
              <a:spcBef>
                <a:spcPct val="20000"/>
              </a:spcBef>
              <a:defRPr/>
            </a:pPr>
            <a:r>
              <a:rPr lang="en-US" sz="4400" b="1" dirty="0" smtClean="0"/>
              <a:t>T E R I M A   K A S I 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12029" y="1976718"/>
            <a:ext cx="7946297" cy="1299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 algn="ctr"/>
            <a:r>
              <a:rPr lang="en-US" sz="4000" b="1" dirty="0" err="1" smtClean="0"/>
              <a:t>Kebutuhan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untuk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Integrasi</a:t>
            </a:r>
            <a:r>
              <a:rPr lang="en-US" sz="4000" b="1" dirty="0" smtClean="0"/>
              <a:t> model Virtual Enterprise</a:t>
            </a:r>
            <a:endParaRPr sz="18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14400" y="196984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BM_Virtual</a:t>
            </a:r>
            <a:r>
              <a:rPr lang="en-US" sz="1800" dirty="0" smtClean="0"/>
              <a:t> Enterprise Architecture Reference Model </a:t>
            </a:r>
            <a:r>
              <a:rPr lang="en-US" sz="1800" dirty="0" err="1" smtClean="0"/>
              <a:t>Putnik</a:t>
            </a:r>
            <a:r>
              <a:rPr lang="en-US" sz="1800" dirty="0" smtClean="0"/>
              <a:t> (2000) </a:t>
            </a:r>
            <a:r>
              <a:rPr lang="en-US" sz="1800" dirty="0" err="1" smtClean="0"/>
              <a:t>menyajikan</a:t>
            </a:r>
            <a:r>
              <a:rPr lang="en-US" sz="1800" dirty="0" smtClean="0"/>
              <a:t> "</a:t>
            </a:r>
            <a:r>
              <a:rPr lang="en-US" sz="1800" dirty="0" err="1" smtClean="0"/>
              <a:t>adaptasi</a:t>
            </a:r>
            <a:r>
              <a:rPr lang="en-US" sz="1800" dirty="0" smtClean="0"/>
              <a:t> </a:t>
            </a:r>
            <a:r>
              <a:rPr lang="en-US" sz="1800" dirty="0" err="1" smtClean="0"/>
              <a:t>cepat</a:t>
            </a:r>
            <a:r>
              <a:rPr lang="en-US" sz="1800" dirty="0" smtClean="0"/>
              <a:t>" </a:t>
            </a:r>
            <a:r>
              <a:rPr lang="en-US" sz="1800" dirty="0" err="1" smtClean="0"/>
              <a:t>atau</a:t>
            </a:r>
            <a:r>
              <a:rPr lang="en-US" sz="1800" dirty="0" smtClean="0"/>
              <a:t> " </a:t>
            </a:r>
            <a:r>
              <a:rPr lang="en-US" sz="1800" dirty="0" err="1" smtClean="0"/>
              <a:t>reconfigurability</a:t>
            </a:r>
            <a:r>
              <a:rPr lang="en-US" sz="1800" dirty="0" smtClean="0"/>
              <a:t> </a:t>
            </a:r>
            <a:r>
              <a:rPr lang="en-US" sz="1800" dirty="0" err="1" smtClean="0"/>
              <a:t>cepat</a:t>
            </a:r>
            <a:r>
              <a:rPr lang="en-US" sz="1800" dirty="0" smtClean="0"/>
              <a:t> "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karakteristik</a:t>
            </a:r>
            <a:r>
              <a:rPr lang="en-US" sz="1800" dirty="0" smtClean="0"/>
              <a:t> </a:t>
            </a:r>
            <a:r>
              <a:rPr lang="en-US" sz="1800" dirty="0" err="1" smtClean="0"/>
              <a:t>utama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kompetitif</a:t>
            </a:r>
            <a:r>
              <a:rPr lang="en-US" sz="1800" dirty="0" smtClean="0"/>
              <a:t>,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mempertimbangkan</a:t>
            </a:r>
            <a:r>
              <a:rPr lang="en-US" sz="1800" dirty="0" smtClean="0"/>
              <a:t>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"Agile Enterprise" </a:t>
            </a:r>
            <a:r>
              <a:rPr lang="en-US" sz="1800" dirty="0" err="1" smtClean="0"/>
              <a:t>dan</a:t>
            </a:r>
            <a:r>
              <a:rPr lang="en-US" sz="1800" dirty="0" smtClean="0"/>
              <a:t> "Virtual Enterprise"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paradigma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menggabungkan</a:t>
            </a:r>
            <a:r>
              <a:rPr lang="en-US" sz="1800" dirty="0" smtClean="0"/>
              <a:t> </a:t>
            </a:r>
            <a:r>
              <a:rPr lang="en-US" sz="1800" dirty="0" err="1" smtClean="0"/>
              <a:t>karakteristik-karateristik</a:t>
            </a:r>
            <a:r>
              <a:rPr lang="en-US" sz="1800" dirty="0" smtClean="0"/>
              <a:t> </a:t>
            </a:r>
            <a:r>
              <a:rPr lang="en-US" sz="1800" dirty="0" smtClean="0"/>
              <a:t> </a:t>
            </a:r>
            <a:r>
              <a:rPr lang="en-US" sz="1800" dirty="0" err="1" smtClean="0"/>
              <a:t>tsb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914400" y="1066800"/>
            <a:ext cx="7239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just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saing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: </a:t>
            </a:r>
            <a:r>
              <a:rPr lang="en-US" dirty="0" err="1" smtClean="0"/>
              <a:t>kelincahan</a:t>
            </a:r>
            <a:r>
              <a:rPr lang="en-US" dirty="0" smtClean="0"/>
              <a:t>, </a:t>
            </a:r>
            <a:r>
              <a:rPr lang="en-US" dirty="0" err="1" smtClean="0"/>
              <a:t>virtualitas</a:t>
            </a:r>
            <a:r>
              <a:rPr lang="en-US" dirty="0" smtClean="0"/>
              <a:t>, </a:t>
            </a:r>
            <a:r>
              <a:rPr lang="en-US" dirty="0" err="1" smtClean="0"/>
              <a:t>distributivitas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keterpaduan</a:t>
            </a:r>
            <a:r>
              <a:rPr lang="en-US" dirty="0" smtClean="0"/>
              <a:t>,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model </a:t>
            </a:r>
            <a:r>
              <a:rPr lang="en-US" dirty="0" err="1" smtClean="0"/>
              <a:t>organisasi</a:t>
            </a:r>
            <a:r>
              <a:rPr lang="en-US" dirty="0" smtClean="0"/>
              <a:t> A / VE</a:t>
            </a:r>
            <a:r>
              <a:rPr lang="en-US" dirty="0" smtClean="0"/>
              <a:t>.</a:t>
            </a:r>
          </a:p>
          <a:p>
            <a:pPr marL="231775" indent="-231775" algn="just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dirty="0" err="1" smtClean="0"/>
              <a:t>Dalam</a:t>
            </a:r>
            <a:r>
              <a:rPr lang="en-US" dirty="0" smtClean="0"/>
              <a:t> model A/VE, </a:t>
            </a:r>
            <a:r>
              <a:rPr lang="en-US" dirty="0" err="1" smtClean="0"/>
              <a:t>kelincahan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adaptasi</a:t>
            </a:r>
            <a:r>
              <a:rPr lang="en-US" dirty="0" smtClean="0"/>
              <a:t> yang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perngintegrasian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menentu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terduga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/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substitusi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(</a:t>
            </a:r>
            <a:r>
              <a:rPr lang="en-US" dirty="0" err="1" smtClean="0"/>
              <a:t>rekonfigurasi</a:t>
            </a:r>
            <a:r>
              <a:rPr lang="en-US" dirty="0" smtClean="0"/>
              <a:t>,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Instansiasi</a:t>
            </a:r>
            <a:r>
              <a:rPr lang="en-US" dirty="0" smtClean="0"/>
              <a:t> A / VE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menyelaraskan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permanen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. </a:t>
            </a:r>
            <a:r>
              <a:rPr lang="en-US" dirty="0" err="1" smtClean="0"/>
              <a:t>Implementasi</a:t>
            </a:r>
            <a:r>
              <a:rPr lang="en-US" dirty="0" smtClean="0"/>
              <a:t> yang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model A/VE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dinamika</a:t>
            </a:r>
            <a:r>
              <a:rPr lang="en-US" dirty="0" smtClean="0"/>
              <a:t> </a:t>
            </a:r>
            <a:r>
              <a:rPr lang="en-US" dirty="0" err="1" smtClean="0"/>
              <a:t>rekonfigurasi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penyelarasan</a:t>
            </a:r>
            <a:r>
              <a:rPr lang="en-US" dirty="0" smtClean="0"/>
              <a:t> </a:t>
            </a:r>
            <a:r>
              <a:rPr lang="en-US" dirty="0" err="1" smtClean="0"/>
              <a:t>permanen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(</a:t>
            </a:r>
            <a:r>
              <a:rPr lang="en-US" dirty="0" err="1" smtClean="0"/>
              <a:t>yaitu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bersaing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,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margin </a:t>
            </a:r>
            <a:r>
              <a:rPr lang="en-US" dirty="0" err="1" smtClean="0"/>
              <a:t>laba</a:t>
            </a:r>
            <a:r>
              <a:rPr lang="en-US" dirty="0" smtClean="0"/>
              <a:t> yang </a:t>
            </a:r>
            <a:r>
              <a:rPr lang="en-US" dirty="0" err="1" smtClean="0"/>
              <a:t>memuaskan</a:t>
            </a:r>
            <a:r>
              <a:rPr lang="en-US" dirty="0" smtClean="0"/>
              <a:t>).</a:t>
            </a:r>
          </a:p>
          <a:p>
            <a:pPr marL="231775" indent="-231775" algn="just">
              <a:buFont typeface="Arial" pitchFamily="34" charset="0"/>
              <a:buChar char="•"/>
              <a:tabLst>
                <a:tab pos="231775" algn="l"/>
              </a:tabLst>
            </a:pPr>
            <a:r>
              <a:rPr lang="en-US" dirty="0" err="1" smtClean="0"/>
              <a:t>Dalam</a:t>
            </a:r>
            <a:r>
              <a:rPr lang="en-US" dirty="0" smtClean="0"/>
              <a:t> model A/VE, </a:t>
            </a:r>
            <a:r>
              <a:rPr lang="en-US" dirty="0" err="1" smtClean="0"/>
              <a:t>kelincahan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adaptasi</a:t>
            </a:r>
            <a:r>
              <a:rPr lang="en-US" dirty="0" smtClean="0"/>
              <a:t> yang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perngintegrasian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menentu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terduga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/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substitusi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(</a:t>
            </a:r>
            <a:r>
              <a:rPr lang="en-US" dirty="0" err="1" smtClean="0"/>
              <a:t>rekonfigurasi</a:t>
            </a:r>
            <a:r>
              <a:rPr lang="en-US" dirty="0" smtClean="0"/>
              <a:t>, </a:t>
            </a: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Instansiasi</a:t>
            </a:r>
            <a:r>
              <a:rPr lang="en-US" dirty="0" smtClean="0"/>
              <a:t> A / VE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menyelaraskan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permanen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. </a:t>
            </a:r>
            <a:r>
              <a:rPr lang="en-US" dirty="0" err="1" smtClean="0"/>
              <a:t>Implementasi</a:t>
            </a:r>
            <a:r>
              <a:rPr lang="en-US" dirty="0" smtClean="0"/>
              <a:t> yang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model A/VE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dinamika</a:t>
            </a:r>
            <a:r>
              <a:rPr lang="en-US" dirty="0" smtClean="0"/>
              <a:t> </a:t>
            </a:r>
            <a:r>
              <a:rPr lang="en-US" dirty="0" err="1" smtClean="0"/>
              <a:t>rekonfigurasi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penyelarasan</a:t>
            </a:r>
            <a:r>
              <a:rPr lang="en-US" dirty="0" smtClean="0"/>
              <a:t> </a:t>
            </a:r>
            <a:r>
              <a:rPr lang="en-US" dirty="0" err="1" smtClean="0"/>
              <a:t>permanen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(</a:t>
            </a:r>
            <a:r>
              <a:rPr lang="en-US" dirty="0" err="1" smtClean="0"/>
              <a:t>yaitu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bersaing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,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margin </a:t>
            </a:r>
            <a:r>
              <a:rPr lang="en-US" dirty="0" err="1" smtClean="0"/>
              <a:t>laba</a:t>
            </a:r>
            <a:r>
              <a:rPr lang="en-US" dirty="0" smtClean="0"/>
              <a:t> yang </a:t>
            </a:r>
            <a:r>
              <a:rPr lang="en-US" dirty="0" err="1" smtClean="0"/>
              <a:t>memuaskan</a:t>
            </a:r>
            <a:r>
              <a:rPr lang="en-US" dirty="0" smtClean="0"/>
              <a:t>).</a:t>
            </a:r>
          </a:p>
          <a:p>
            <a:pPr marL="231775" indent="-231775" algn="just">
              <a:buFont typeface="Arial" pitchFamily="34" charset="0"/>
              <a:buChar char="•"/>
              <a:tabLst>
                <a:tab pos="231775" algn="l"/>
              </a:tabLst>
            </a:pPr>
            <a:endParaRPr lang="en-US" dirty="0" smtClean="0"/>
          </a:p>
          <a:p>
            <a:pPr marL="231775" indent="-231775" algn="just">
              <a:buFont typeface="Arial" pitchFamily="34" charset="0"/>
              <a:buChar char="•"/>
              <a:tabLst>
                <a:tab pos="231775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762000" y="10668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Persyaratan</a:t>
            </a:r>
            <a:r>
              <a:rPr lang="en-US" sz="1800" dirty="0" smtClean="0"/>
              <a:t> model A / VE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mengklaim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memperpanjang</a:t>
            </a:r>
            <a:r>
              <a:rPr lang="en-US" sz="1800" dirty="0" smtClean="0"/>
              <a:t> </a:t>
            </a:r>
            <a:r>
              <a:rPr lang="en-US" sz="1800" dirty="0" err="1" smtClean="0"/>
              <a:t>siklus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VE, yang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mengintegrasikan</a:t>
            </a:r>
            <a:r>
              <a:rPr lang="en-US" sz="1800" dirty="0" smtClean="0"/>
              <a:t> </a:t>
            </a:r>
            <a:r>
              <a:rPr lang="en-US" sz="1800" dirty="0" err="1" smtClean="0"/>
              <a:t>dimensi</a:t>
            </a:r>
            <a:r>
              <a:rPr lang="en-US" sz="1800" dirty="0" smtClean="0"/>
              <a:t> </a:t>
            </a:r>
            <a:r>
              <a:rPr lang="en-US" sz="1800" dirty="0" err="1" smtClean="0"/>
              <a:t>baru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integrasi</a:t>
            </a:r>
            <a:r>
              <a:rPr lang="en-US" sz="1800" dirty="0" smtClean="0"/>
              <a:t> </a:t>
            </a:r>
            <a:r>
              <a:rPr lang="en-US" sz="1800" dirty="0" err="1" smtClean="0"/>
              <a:t>dinamis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,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memastikan</a:t>
            </a:r>
            <a:r>
              <a:rPr lang="en-US" sz="1800" dirty="0" smtClean="0"/>
              <a:t> </a:t>
            </a:r>
            <a:r>
              <a:rPr lang="en-US" sz="1800" dirty="0" err="1" smtClean="0"/>
              <a:t>konfigurasi</a:t>
            </a:r>
            <a:r>
              <a:rPr lang="en-US" sz="1800" dirty="0" smtClean="0"/>
              <a:t> A / VE yang paling </a:t>
            </a:r>
            <a:r>
              <a:rPr lang="en-US" sz="1800" dirty="0" err="1" smtClean="0"/>
              <a:t>sesuai</a:t>
            </a:r>
            <a:endParaRPr lang="en-US" sz="1800" dirty="0"/>
          </a:p>
        </p:txBody>
      </p:sp>
      <p:sp>
        <p:nvSpPr>
          <p:cNvPr id="70" name="TextBox 69"/>
          <p:cNvSpPr txBox="1"/>
          <p:nvPr/>
        </p:nvSpPr>
        <p:spPr>
          <a:xfrm>
            <a:off x="914400" y="22860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menanggapi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A / VE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dinamika</a:t>
            </a:r>
            <a:r>
              <a:rPr lang="en-US" sz="1800" dirty="0" smtClean="0"/>
              <a:t> </a:t>
            </a:r>
            <a:r>
              <a:rPr lang="en-US" sz="1800" dirty="0" err="1" smtClean="0"/>
              <a:t>rekonfigurasi</a:t>
            </a:r>
            <a:r>
              <a:rPr lang="en-US" sz="1800" dirty="0" smtClean="0"/>
              <a:t>, </a:t>
            </a:r>
            <a:r>
              <a:rPr lang="en-US" sz="1800" dirty="0" err="1" smtClean="0"/>
              <a:t>penting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dipastikan</a:t>
            </a:r>
            <a:r>
              <a:rPr lang="en-US" sz="1800" dirty="0" smtClean="0"/>
              <a:t> </a:t>
            </a:r>
            <a:r>
              <a:rPr lang="en-US" sz="1800" dirty="0" err="1" smtClean="0"/>
              <a:t>kemampuan</a:t>
            </a:r>
            <a:r>
              <a:rPr lang="en-US" sz="1800" dirty="0" smtClean="0"/>
              <a:t>: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dirty="0" err="1" smtClean="0"/>
              <a:t>Akses</a:t>
            </a:r>
            <a:r>
              <a:rPr lang="en-US" sz="1800" dirty="0" smtClean="0"/>
              <a:t> yang </a:t>
            </a:r>
            <a:r>
              <a:rPr lang="en-US" sz="1800" dirty="0" err="1" smtClean="0"/>
              <a:t>fleksibel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cepat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 yang optimal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pengintegrasian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perusahaan</a:t>
            </a:r>
            <a:r>
              <a:rPr lang="en-US" sz="1800" dirty="0" smtClean="0"/>
              <a:t>,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negosiasi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, </a:t>
            </a:r>
            <a:r>
              <a:rPr lang="en-US" sz="1800" dirty="0" err="1" smtClean="0"/>
              <a:t>pemilihan</a:t>
            </a:r>
            <a:r>
              <a:rPr lang="en-US" sz="1800" dirty="0" smtClean="0"/>
              <a:t> </a:t>
            </a:r>
            <a:r>
              <a:rPr lang="en-US" sz="1800" dirty="0" err="1" smtClean="0"/>
              <a:t>kombinasi</a:t>
            </a:r>
            <a:r>
              <a:rPr lang="en-US" sz="1800" dirty="0" smtClean="0"/>
              <a:t> optimal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integrasinya</a:t>
            </a:r>
            <a:r>
              <a:rPr lang="en-US" sz="1800" dirty="0" smtClean="0"/>
              <a:t>;</a:t>
            </a:r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dirty="0" err="1" smtClean="0"/>
              <a:t>Desain</a:t>
            </a:r>
            <a:r>
              <a:rPr lang="en-US" sz="1800" dirty="0" smtClean="0"/>
              <a:t>, </a:t>
            </a:r>
            <a:r>
              <a:rPr lang="en-US" sz="1800" dirty="0" err="1" smtClean="0"/>
              <a:t>negosiasi</a:t>
            </a:r>
            <a:r>
              <a:rPr lang="en-US" sz="1800" dirty="0" smtClean="0"/>
              <a:t>, </a:t>
            </a: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manajemen</a:t>
            </a:r>
            <a:r>
              <a:rPr lang="en-US" sz="1800" dirty="0" smtClean="0"/>
              <a:t> </a:t>
            </a:r>
            <a:r>
              <a:rPr lang="en-US" sz="1800" dirty="0" err="1" smtClean="0"/>
              <a:t>manufaktur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,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independen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penghalang</a:t>
            </a:r>
            <a:r>
              <a:rPr lang="en-US" sz="1800" dirty="0" smtClean="0"/>
              <a:t> </a:t>
            </a:r>
            <a:r>
              <a:rPr lang="en-US" sz="1800" dirty="0" err="1" smtClean="0"/>
              <a:t>fisik</a:t>
            </a:r>
            <a:r>
              <a:rPr lang="en-US" sz="1800" dirty="0" smtClean="0"/>
              <a:t> </a:t>
            </a:r>
            <a:r>
              <a:rPr lang="en-US" sz="1800" dirty="0" err="1" smtClean="0"/>
              <a:t>ruang</a:t>
            </a:r>
            <a:r>
              <a:rPr lang="en-US" sz="1800" dirty="0" smtClean="0"/>
              <a:t>; </a:t>
            </a:r>
            <a:r>
              <a:rPr lang="en-US" sz="1800" dirty="0" err="1" smtClean="0"/>
              <a:t>dan</a:t>
            </a:r>
            <a:endParaRPr lang="en-US" sz="1800" dirty="0" smtClean="0"/>
          </a:p>
          <a:p>
            <a:pPr marL="231775" lvl="0" indent="-231775" algn="just">
              <a:buFont typeface="Arial" pitchFamily="34" charset="0"/>
              <a:buChar char="•"/>
            </a:pPr>
            <a:r>
              <a:rPr lang="en-US" sz="1800" dirty="0" err="1" smtClean="0"/>
              <a:t>Meminimalkan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rekonfigurasi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integrasi</a:t>
            </a:r>
            <a:r>
              <a:rPr lang="en-US" sz="1800" dirty="0" smtClean="0"/>
              <a:t>.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14400" y="1219200"/>
            <a:ext cx="746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diatas</a:t>
            </a:r>
            <a:r>
              <a:rPr lang="en-US" sz="1800" dirty="0" smtClean="0"/>
              <a:t> </a:t>
            </a:r>
            <a:r>
              <a:rPr lang="en-US" sz="1800" dirty="0" err="1" smtClean="0"/>
              <a:t>hanya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dijamin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lingkungan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memadai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mendukung</a:t>
            </a:r>
            <a:r>
              <a:rPr lang="en-US" sz="1800" dirty="0" smtClean="0"/>
              <a:t> A / VE </a:t>
            </a:r>
            <a:r>
              <a:rPr lang="en-US" sz="1800" dirty="0" err="1" smtClean="0"/>
              <a:t>integrasi</a:t>
            </a:r>
            <a:r>
              <a:rPr lang="en-US" sz="1800" dirty="0" smtClean="0"/>
              <a:t> </a:t>
            </a:r>
            <a:r>
              <a:rPr lang="en-US" sz="1800" dirty="0" err="1" smtClean="0"/>
              <a:t>dinamis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penyelarasan</a:t>
            </a:r>
            <a:r>
              <a:rPr lang="en-US" sz="1800" dirty="0" smtClean="0"/>
              <a:t> </a:t>
            </a:r>
            <a:r>
              <a:rPr lang="en-US" sz="1800" dirty="0" err="1" smtClean="0"/>
              <a:t>bisnis</a:t>
            </a:r>
            <a:r>
              <a:rPr lang="en-US" sz="1800" dirty="0" smtClean="0"/>
              <a:t>. </a:t>
            </a:r>
            <a:r>
              <a:rPr lang="en-US" sz="1800" dirty="0" err="1" smtClean="0"/>
              <a:t>Itu</a:t>
            </a:r>
            <a:r>
              <a:rPr lang="en-US" sz="1800" dirty="0" smtClean="0"/>
              <a:t> </a:t>
            </a:r>
            <a:r>
              <a:rPr lang="en-US" sz="1800" dirty="0" err="1" smtClean="0"/>
              <a:t>merupkaan</a:t>
            </a:r>
            <a:r>
              <a:rPr lang="en-US" sz="1800" dirty="0" smtClean="0"/>
              <a:t> </a:t>
            </a:r>
            <a:r>
              <a:rPr lang="en-US" sz="1800" dirty="0" err="1" smtClean="0"/>
              <a:t>tantangan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pembagian</a:t>
            </a:r>
            <a:r>
              <a:rPr lang="en-US" sz="1800" dirty="0" smtClean="0"/>
              <a:t> </a:t>
            </a:r>
            <a:r>
              <a:rPr lang="en-US" sz="1800" dirty="0" err="1" smtClean="0"/>
              <a:t>tugas</a:t>
            </a:r>
            <a:r>
              <a:rPr lang="en-US" sz="1800" dirty="0" smtClean="0"/>
              <a:t> </a:t>
            </a:r>
            <a:r>
              <a:rPr lang="en-US" sz="1800" dirty="0" err="1" smtClean="0"/>
              <a:t>antar</a:t>
            </a:r>
            <a:r>
              <a:rPr lang="en-US" sz="1800" dirty="0" smtClean="0"/>
              <a:t> </a:t>
            </a:r>
            <a:r>
              <a:rPr lang="en-US" sz="1800" dirty="0" err="1" smtClean="0"/>
              <a:t>mitra</a:t>
            </a:r>
            <a:r>
              <a:rPr lang="en-US" sz="1800" dirty="0" smtClean="0"/>
              <a:t>, </a:t>
            </a:r>
            <a:r>
              <a:rPr lang="en-US" sz="1800" dirty="0" err="1" smtClean="0"/>
              <a:t>memilih</a:t>
            </a:r>
            <a:r>
              <a:rPr lang="en-US" sz="1800" dirty="0" smtClean="0"/>
              <a:t> </a:t>
            </a:r>
            <a:r>
              <a:rPr lang="en-US" sz="1800" dirty="0" err="1" smtClean="0"/>
              <a:t>penyedia</a:t>
            </a:r>
            <a:r>
              <a:rPr lang="en-US" sz="1800" dirty="0" smtClean="0"/>
              <a:t> </a:t>
            </a:r>
            <a:r>
              <a:rPr lang="en-US" sz="1800" dirty="0" err="1" smtClean="0"/>
              <a:t>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daya</a:t>
            </a:r>
            <a:r>
              <a:rPr lang="en-US" sz="1800" dirty="0" smtClean="0"/>
              <a:t>, </a:t>
            </a:r>
            <a:r>
              <a:rPr lang="en-US" sz="1800" dirty="0" err="1" smtClean="0"/>
              <a:t>integrasi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sama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bermanfaat</a:t>
            </a:r>
            <a:r>
              <a:rPr lang="en-US" sz="1800" dirty="0" smtClean="0"/>
              <a:t>, </a:t>
            </a:r>
            <a:r>
              <a:rPr lang="en-US" sz="1800" dirty="0" err="1" smtClean="0"/>
              <a:t>koordinasi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dinamika</a:t>
            </a:r>
            <a:r>
              <a:rPr lang="en-US" sz="1800" dirty="0" smtClean="0"/>
              <a:t> </a:t>
            </a:r>
            <a:r>
              <a:rPr lang="en-US" sz="1800" dirty="0" err="1" smtClean="0"/>
              <a:t>rekonfigurasi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menjaga</a:t>
            </a:r>
            <a:r>
              <a:rPr lang="en-US" sz="1800" dirty="0" smtClean="0"/>
              <a:t> </a:t>
            </a:r>
            <a:r>
              <a:rPr lang="en-US" sz="1800" dirty="0" err="1" smtClean="0"/>
              <a:t>keselarasan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persyaratan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r>
              <a:rPr lang="en-US" sz="1800" dirty="0" smtClean="0"/>
              <a:t>,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perhatian</a:t>
            </a:r>
            <a:r>
              <a:rPr lang="en-US" sz="1800" dirty="0" smtClean="0"/>
              <a:t> </a:t>
            </a:r>
            <a:r>
              <a:rPr lang="en-US" sz="1800" dirty="0" err="1" smtClean="0"/>
              <a:t>utama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menentukan</a:t>
            </a:r>
            <a:r>
              <a:rPr lang="en-US" sz="1800" dirty="0" smtClean="0"/>
              <a:t> </a:t>
            </a:r>
            <a:r>
              <a:rPr lang="en-US" sz="1800" dirty="0" err="1" smtClean="0"/>
              <a:t>keberhasilan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kegagalan</a:t>
            </a:r>
            <a:r>
              <a:rPr lang="en-US" sz="1800" dirty="0" smtClean="0"/>
              <a:t> </a:t>
            </a:r>
            <a:r>
              <a:rPr lang="en-US" sz="1800" dirty="0" err="1" smtClean="0"/>
              <a:t>proyek</a:t>
            </a:r>
            <a:r>
              <a:rPr lang="en-US" sz="1800" dirty="0" smtClean="0"/>
              <a:t> A / VE.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"/>
          <p:cNvSpPr txBox="1"/>
          <p:nvPr/>
        </p:nvSpPr>
        <p:spPr>
          <a:xfrm>
            <a:off x="609601" y="1752600"/>
            <a:ext cx="8077200" cy="1295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 algn="ctr"/>
            <a:r>
              <a:rPr lang="en-US" sz="3200" b="1" dirty="0" err="1" smtClean="0"/>
              <a:t>Dinamika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Rekonfigurability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Pengintegrasian</a:t>
            </a:r>
            <a:r>
              <a:rPr lang="en-US" sz="3200" b="1" dirty="0" smtClean="0"/>
              <a:t> Agile/ Virtual Enterprise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2343</Words>
  <Application>Microsoft Office PowerPoint</Application>
  <PresentationFormat>On-screen Show (4:3)</PresentationFormat>
  <Paragraphs>92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2_Custom Design</vt:lpstr>
      <vt:lpstr>1_Custom Design</vt:lpstr>
      <vt:lpstr>Custom Design</vt:lpstr>
      <vt:lpstr>Slide 1</vt:lpstr>
      <vt:lpstr>Slide 2</vt:lpstr>
      <vt:lpstr>REFERENSI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142</cp:revision>
  <dcterms:modified xsi:type="dcterms:W3CDTF">2018-05-01T12:33:52Z</dcterms:modified>
</cp:coreProperties>
</file>