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28"/>
  </p:notesMasterIdLst>
  <p:sldIdLst>
    <p:sldId id="342" r:id="rId4"/>
    <p:sldId id="346" r:id="rId5"/>
    <p:sldId id="349" r:id="rId6"/>
    <p:sldId id="350" r:id="rId7"/>
    <p:sldId id="351" r:id="rId8"/>
    <p:sldId id="352" r:id="rId9"/>
    <p:sldId id="353" r:id="rId10"/>
    <p:sldId id="358" r:id="rId11"/>
    <p:sldId id="359" r:id="rId12"/>
    <p:sldId id="360" r:id="rId13"/>
    <p:sldId id="361" r:id="rId14"/>
    <p:sldId id="354" r:id="rId15"/>
    <p:sldId id="355" r:id="rId16"/>
    <p:sldId id="356" r:id="rId17"/>
    <p:sldId id="362" r:id="rId18"/>
    <p:sldId id="357" r:id="rId19"/>
    <p:sldId id="363" r:id="rId20"/>
    <p:sldId id="364" r:id="rId21"/>
    <p:sldId id="365" r:id="rId22"/>
    <p:sldId id="366" r:id="rId23"/>
    <p:sldId id="368" r:id="rId24"/>
    <p:sldId id="367" r:id="rId25"/>
    <p:sldId id="369" r:id="rId26"/>
    <p:sldId id="326" r:id="rId27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66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840752"/>
            <a:ext cx="5638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KONSEP PROPOSAL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SEBUAH RESOURCE MARKET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6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TEKNIK INFORMATIKA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38200" y="1371600"/>
            <a:ext cx="731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tertinggi</a:t>
            </a:r>
            <a:r>
              <a:rPr lang="en-US" sz="2000" dirty="0" smtClean="0"/>
              <a:t> (</a:t>
            </a:r>
            <a:r>
              <a:rPr lang="en-US" sz="2000" dirty="0" err="1" smtClean="0"/>
              <a:t>produktivitas</a:t>
            </a:r>
            <a:r>
              <a:rPr lang="en-US" sz="2000" dirty="0" smtClean="0"/>
              <a:t>, </a:t>
            </a:r>
            <a:r>
              <a:rPr lang="en-US" sz="2000" dirty="0" err="1" smtClean="0"/>
              <a:t>biaya</a:t>
            </a:r>
            <a:r>
              <a:rPr lang="en-US" sz="2000" dirty="0" smtClean="0"/>
              <a:t>,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respons</a:t>
            </a:r>
            <a:r>
              <a:rPr lang="en-US" sz="2000" dirty="0" smtClean="0"/>
              <a:t>,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r>
              <a:rPr lang="en-US" sz="2000" dirty="0" smtClean="0"/>
              <a:t>.)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desain</a:t>
            </a:r>
            <a:r>
              <a:rPr lang="en-US" sz="2000" dirty="0" smtClean="0"/>
              <a:t> A / VE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,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tertinggi</a:t>
            </a:r>
            <a:r>
              <a:rPr lang="en-US" sz="2000" dirty="0" smtClean="0"/>
              <a:t> </a:t>
            </a:r>
            <a:r>
              <a:rPr lang="en-US" sz="2000" dirty="0" err="1" smtClean="0"/>
              <a:t>tertarik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mempertimbangkan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otomatisasi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, total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sebagian</a:t>
            </a:r>
            <a:r>
              <a:rPr lang="en-US" sz="2000" dirty="0" smtClean="0"/>
              <a:t> (</a:t>
            </a:r>
            <a:r>
              <a:rPr lang="en-US" sz="2000" i="1" dirty="0" smtClean="0"/>
              <a:t>Computer Aided</a:t>
            </a:r>
            <a:r>
              <a:rPr lang="en-US" sz="2000" dirty="0" smtClean="0"/>
              <a:t>). </a:t>
            </a:r>
            <a:r>
              <a:rPr lang="en-US" sz="2000" dirty="0" err="1" smtClean="0"/>
              <a:t>O</a:t>
            </a:r>
            <a:r>
              <a:rPr lang="en-US" sz="2000" dirty="0" err="1" smtClean="0"/>
              <a:t>tomatisasi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mengintegrasikan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</a:t>
            </a:r>
            <a:r>
              <a:rPr lang="en-US" sz="2000" dirty="0" err="1" smtClean="0"/>
              <a:t>heterogen</a:t>
            </a:r>
            <a:r>
              <a:rPr lang="en-US" sz="2000" dirty="0" smtClean="0"/>
              <a:t> (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) </a:t>
            </a:r>
            <a:r>
              <a:rPr lang="en-US" sz="2000" dirty="0" err="1" smtClean="0"/>
              <a:t>didasarkan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interoperabilitas</a:t>
            </a:r>
            <a:r>
              <a:rPr lang="en-US" sz="2000" dirty="0" smtClean="0"/>
              <a:t> (</a:t>
            </a:r>
            <a:r>
              <a:rPr lang="en-US" sz="2000" dirty="0" err="1" smtClean="0"/>
              <a:t>yaitu</a:t>
            </a:r>
            <a:r>
              <a:rPr lang="en-US" sz="2000" dirty="0" smtClean="0"/>
              <a:t>,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"</a:t>
            </a:r>
            <a:r>
              <a:rPr lang="en-US" sz="2000" dirty="0" err="1" smtClean="0"/>
              <a:t>terbuka</a:t>
            </a:r>
            <a:r>
              <a:rPr lang="en-US" sz="2000" dirty="0" smtClean="0"/>
              <a:t>" </a:t>
            </a:r>
            <a:r>
              <a:rPr lang="en-US" sz="2000" dirty="0" err="1" smtClean="0"/>
              <a:t>arsitektur</a:t>
            </a:r>
            <a:r>
              <a:rPr lang="en-US" sz="2000" dirty="0" smtClean="0"/>
              <a:t>), 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tambahan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pengoperasian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desain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A / VE </a:t>
            </a:r>
            <a:r>
              <a:rPr lang="en-US" sz="2000" dirty="0" err="1" smtClean="0"/>
              <a:t>juga</a:t>
            </a:r>
            <a:r>
              <a:rPr lang="en-US" sz="2000" dirty="0" smtClean="0"/>
              <a:t>.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intensif</a:t>
            </a:r>
            <a:r>
              <a:rPr lang="en-US" sz="2000" dirty="0" smtClean="0"/>
              <a:t> </a:t>
            </a:r>
            <a:r>
              <a:rPr lang="en-US" sz="2000" dirty="0" err="1" smtClean="0"/>
              <a:t>berbasis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(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lunak</a:t>
            </a:r>
            <a:r>
              <a:rPr lang="en-US" sz="2000" dirty="0" smtClean="0"/>
              <a:t> </a:t>
            </a:r>
            <a:r>
              <a:rPr lang="en-US" sz="2000" dirty="0" err="1" smtClean="0"/>
              <a:t>terdistribusi</a:t>
            </a:r>
            <a:r>
              <a:rPr lang="en-US" sz="2000" dirty="0" smtClean="0"/>
              <a:t>,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basis data, </a:t>
            </a:r>
            <a:r>
              <a:rPr lang="en-US" sz="2000" dirty="0" err="1" smtClean="0"/>
              <a:t>telematika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Wide Area Network), </a:t>
            </a:r>
            <a:r>
              <a:rPr lang="en-US" sz="2000" dirty="0" err="1" smtClean="0"/>
              <a:t>kami</a:t>
            </a:r>
            <a:r>
              <a:rPr lang="en-US" sz="2000" dirty="0" smtClean="0"/>
              <a:t> </a:t>
            </a:r>
            <a:r>
              <a:rPr lang="en-US" sz="2000" dirty="0" err="1" smtClean="0"/>
              <a:t>mengacu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 virtual.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28048" y="676696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/>
              <a:t>Pasar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menyediakan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informasi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tentang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sumber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kandidat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mengintegrasikan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perusahaan</a:t>
            </a:r>
            <a:r>
              <a:rPr lang="en-US" sz="2000" b="1" dirty="0" smtClean="0"/>
              <a:t> virtual, </a:t>
            </a:r>
            <a:r>
              <a:rPr lang="en-US" sz="2000" b="1" dirty="0" err="1" smtClean="0"/>
              <a:t>tentang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produk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tentang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klien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bagian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sama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cara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elektronik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virtual </a:t>
            </a:r>
            <a:r>
              <a:rPr lang="en-US" sz="2000" b="1" dirty="0" err="1" smtClean="0"/>
              <a:t>menyediakan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914400" y="2246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err="1" smtClean="0"/>
              <a:t>Prosedur</a:t>
            </a:r>
            <a:r>
              <a:rPr lang="en-US" sz="1800" dirty="0" smtClean="0"/>
              <a:t> </a:t>
            </a:r>
            <a:r>
              <a:rPr lang="en-US" sz="1800" dirty="0" err="1" smtClean="0"/>
              <a:t>akses</a:t>
            </a:r>
            <a:r>
              <a:rPr lang="en-US" sz="1800" dirty="0" smtClean="0"/>
              <a:t>,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err="1" smtClean="0"/>
              <a:t>Negosiasi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pemanfaatan</a:t>
            </a:r>
            <a:r>
              <a:rPr lang="en-US" sz="1800" dirty="0" smtClean="0"/>
              <a:t> </a:t>
            </a:r>
            <a:r>
              <a:rPr lang="en-US" sz="1800" dirty="0" err="1" smtClean="0"/>
              <a:t>layanan</a:t>
            </a:r>
            <a:r>
              <a:rPr lang="en-US" sz="1800" dirty="0" smtClean="0"/>
              <a:t> </a:t>
            </a:r>
            <a:r>
              <a:rPr lang="en-US" sz="1800" dirty="0" err="1" smtClean="0"/>
              <a:t>jarak</a:t>
            </a:r>
            <a:r>
              <a:rPr lang="en-US" sz="1800" dirty="0" smtClean="0"/>
              <a:t> </a:t>
            </a:r>
            <a:r>
              <a:rPr lang="en-US" sz="1800" dirty="0" err="1" smtClean="0"/>
              <a:t>jauh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endParaRPr lang="en-US" sz="1800" dirty="0" smtClean="0"/>
          </a:p>
          <a:p>
            <a:pPr marL="341313" indent="-341313">
              <a:buFont typeface="Wingdings" pitchFamily="2" charset="2"/>
              <a:buChar char="q"/>
            </a:pPr>
            <a:r>
              <a:rPr lang="en-US" sz="1800" dirty="0" err="1" smtClean="0"/>
              <a:t>Interaksi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pemasok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</a:t>
            </a:r>
            <a:r>
              <a:rPr lang="en-US" sz="1800" dirty="0" smtClean="0"/>
              <a:t> yang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, </a:t>
            </a:r>
            <a:r>
              <a:rPr lang="en-US" sz="1800" dirty="0" err="1" smtClean="0"/>
              <a:t>layanan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38200" y="11430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bisnis-ke-bisnis</a:t>
            </a:r>
            <a:r>
              <a:rPr lang="en-US" sz="1800" dirty="0" smtClean="0"/>
              <a:t>, e-commerce, Internet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, </a:t>
            </a:r>
            <a:r>
              <a:rPr lang="en-US" sz="1800" dirty="0" err="1" smtClean="0"/>
              <a:t>peluang</a:t>
            </a:r>
            <a:r>
              <a:rPr lang="en-US" sz="1800" dirty="0" smtClean="0"/>
              <a:t> </a:t>
            </a:r>
            <a:r>
              <a:rPr lang="en-US" sz="1800" dirty="0" err="1" smtClean="0"/>
              <a:t>pilihan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kesempatan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membangun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, </a:t>
            </a:r>
            <a:r>
              <a:rPr lang="en-US" sz="1800" dirty="0" err="1" smtClean="0"/>
              <a:t>menurunkan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mengurangi</a:t>
            </a:r>
            <a:r>
              <a:rPr lang="en-US" sz="1800" dirty="0" smtClean="0"/>
              <a:t> </a:t>
            </a:r>
            <a:r>
              <a:rPr lang="en-US" sz="1800" dirty="0" err="1" smtClean="0"/>
              <a:t>asimetri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71" name="TextBox 70"/>
          <p:cNvSpPr txBox="1"/>
          <p:nvPr/>
        </p:nvSpPr>
        <p:spPr>
          <a:xfrm>
            <a:off x="832512" y="2511184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Namun</a:t>
            </a:r>
            <a:r>
              <a:rPr lang="en-US" sz="1800" dirty="0" smtClean="0"/>
              <a:t>, model </a:t>
            </a:r>
            <a:r>
              <a:rPr lang="en-US" sz="1800" dirty="0" err="1" smtClean="0"/>
              <a:t>baru</a:t>
            </a:r>
            <a:r>
              <a:rPr lang="en-US" sz="1800" dirty="0" smtClean="0"/>
              <a:t> Agile / Virtual Enterprises,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bentuk-bentuk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penciptaan</a:t>
            </a:r>
            <a:r>
              <a:rPr lang="en-US" sz="1800" dirty="0" smtClean="0"/>
              <a:t> </a:t>
            </a:r>
            <a:r>
              <a:rPr lang="en-US" sz="1800" dirty="0" err="1" smtClean="0"/>
              <a:t>nilai</a:t>
            </a:r>
            <a:r>
              <a:rPr lang="en-US" sz="1800" dirty="0" smtClean="0"/>
              <a:t>,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mana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menyangkut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tentang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pengintegrasian</a:t>
            </a:r>
            <a:r>
              <a:rPr lang="en-US" sz="1800" dirty="0" smtClean="0"/>
              <a:t>, </a:t>
            </a:r>
            <a:r>
              <a:rPr lang="en-US" sz="1800" dirty="0" err="1" smtClean="0"/>
              <a:t>meskipun</a:t>
            </a:r>
            <a:r>
              <a:rPr lang="en-US" sz="1800" dirty="0" smtClean="0"/>
              <a:t> </a:t>
            </a:r>
            <a:r>
              <a:rPr lang="en-US" sz="1800" dirty="0" err="1" smtClean="0"/>
              <a:t>diperkuat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kemampuan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didistribusikan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global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transaksi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rendah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disediakan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ICT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penggunaan</a:t>
            </a:r>
            <a:r>
              <a:rPr lang="en-US" sz="1800" dirty="0" smtClean="0"/>
              <a:t> Internet, </a:t>
            </a:r>
            <a:r>
              <a:rPr lang="en-US" sz="1800" dirty="0" err="1" smtClean="0"/>
              <a:t>klaim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dukungan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luas</a:t>
            </a:r>
            <a:r>
              <a:rPr lang="en-US" sz="1800" dirty="0" smtClean="0"/>
              <a:t>, </a:t>
            </a:r>
            <a:r>
              <a:rPr lang="en-US" sz="1800" dirty="0" err="1" smtClean="0"/>
              <a:t>meyakinkan</a:t>
            </a:r>
            <a:r>
              <a:rPr lang="en-US" sz="1800" dirty="0" smtClean="0"/>
              <a:t> </a:t>
            </a:r>
            <a:r>
              <a:rPr lang="en-US" sz="1800" dirty="0" err="1" smtClean="0"/>
              <a:t>kualitas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respons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rendah</a:t>
            </a:r>
            <a:r>
              <a:rPr lang="en-US" sz="1800" dirty="0" smtClean="0"/>
              <a:t>.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konsepnya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sebelumnya</a:t>
            </a:r>
            <a:r>
              <a:rPr lang="en-US" sz="1800" dirty="0" smtClean="0"/>
              <a:t> </a:t>
            </a:r>
            <a:r>
              <a:rPr lang="en-US" sz="1800" dirty="0" err="1" smtClean="0"/>
              <a:t>diperkenalkan</a:t>
            </a:r>
            <a:r>
              <a:rPr lang="en-US" sz="1800" dirty="0" smtClean="0"/>
              <a:t> (Cunha &amp; </a:t>
            </a:r>
            <a:r>
              <a:rPr lang="en-US" sz="1800" dirty="0" err="1" smtClean="0"/>
              <a:t>Putnik</a:t>
            </a:r>
            <a:r>
              <a:rPr lang="en-US" sz="1800" dirty="0" smtClean="0"/>
              <a:t>, 2005; Cunha, </a:t>
            </a:r>
            <a:r>
              <a:rPr lang="en-US" sz="1800" dirty="0" err="1" smtClean="0"/>
              <a:t>Putnik</a:t>
            </a:r>
            <a:r>
              <a:rPr lang="en-US" sz="1800" dirty="0" smtClean="0"/>
              <a:t>, &amp; Ávila, 2000; Cunha, </a:t>
            </a:r>
            <a:r>
              <a:rPr lang="en-US" sz="1800" dirty="0" err="1" smtClean="0"/>
              <a:t>Putnik</a:t>
            </a:r>
            <a:r>
              <a:rPr lang="en-US" sz="1800" dirty="0" smtClean="0"/>
              <a:t>, </a:t>
            </a:r>
            <a:r>
              <a:rPr lang="en-US" sz="1800" dirty="0" err="1" smtClean="0"/>
              <a:t>Gunasekaran</a:t>
            </a:r>
            <a:r>
              <a:rPr lang="en-US" sz="1800" dirty="0" smtClean="0"/>
              <a:t>, &amp; Ávila, 2005)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elektronik</a:t>
            </a:r>
            <a:r>
              <a:rPr lang="en-US" sz="1800" dirty="0" smtClean="0"/>
              <a:t>, </a:t>
            </a:r>
            <a:r>
              <a:rPr lang="en-US" sz="1800" dirty="0" err="1" smtClean="0"/>
              <a:t>dilanggan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bagian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alam</a:t>
            </a:r>
            <a:r>
              <a:rPr lang="en-US" sz="1800" dirty="0" smtClean="0"/>
              <a:t> </a:t>
            </a:r>
            <a:r>
              <a:rPr lang="en-US" sz="1800" dirty="0" err="1" smtClean="0"/>
              <a:t>semesta</a:t>
            </a:r>
            <a:r>
              <a:rPr lang="en-US" sz="1800" dirty="0" smtClean="0"/>
              <a:t> </a:t>
            </a:r>
            <a:r>
              <a:rPr lang="en-US" sz="1800" dirty="0" err="1" smtClean="0"/>
              <a:t>independen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28048" y="67669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Proposal Market Resource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914400" y="1461416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sz="1800" dirty="0" smtClean="0"/>
              <a:t>Proposal </a:t>
            </a:r>
            <a:r>
              <a:rPr lang="en-US" sz="1800" dirty="0" err="1" smtClean="0"/>
              <a:t>diusulkan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kerangka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dilembagakan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menjamin</a:t>
            </a:r>
            <a:r>
              <a:rPr lang="en-US" sz="1800" dirty="0" smtClean="0"/>
              <a:t> </a:t>
            </a:r>
            <a:r>
              <a:rPr lang="en-US" sz="1800" dirty="0" err="1" smtClean="0"/>
              <a:t>pencapaian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saing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en-US" sz="1800" dirty="0" err="1" smtClean="0"/>
              <a:t>dinamis</a:t>
            </a:r>
            <a:r>
              <a:rPr lang="en-US" sz="1800" dirty="0" smtClean="0"/>
              <a:t> A / VE, </a:t>
            </a:r>
            <a:r>
              <a:rPr lang="en-US" sz="1800" dirty="0" err="1" smtClean="0"/>
              <a:t>integrasi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penyelarasan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.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1800" dirty="0" err="1" smtClean="0"/>
              <a:t>Aspek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operasional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terdiri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layanan</a:t>
            </a:r>
            <a:r>
              <a:rPr lang="en-US" sz="1800" dirty="0" smtClean="0"/>
              <a:t> </a:t>
            </a:r>
            <a:r>
              <a:rPr lang="en-US" sz="1800" dirty="0" err="1" smtClean="0"/>
              <a:t>intermediasi</a:t>
            </a:r>
            <a:r>
              <a:rPr lang="en-US" sz="1800" dirty="0" smtClean="0"/>
              <a:t> </a:t>
            </a:r>
            <a:r>
              <a:rPr lang="en-US" sz="1800" dirty="0" err="1" smtClean="0"/>
              <a:t>berbasis</a:t>
            </a:r>
            <a:r>
              <a:rPr lang="en-US" sz="1800" dirty="0" smtClean="0"/>
              <a:t> Internet (</a:t>
            </a:r>
            <a:r>
              <a:rPr lang="en-US" sz="1800" dirty="0" err="1" smtClean="0"/>
              <a:t>dengan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berbeda</a:t>
            </a:r>
            <a:r>
              <a:rPr lang="en-US" sz="1800" dirty="0" smtClean="0"/>
              <a:t> </a:t>
            </a:r>
            <a:r>
              <a:rPr lang="en-US" sz="1800" dirty="0" err="1" smtClean="0"/>
              <a:t>derajat</a:t>
            </a:r>
            <a:r>
              <a:rPr lang="en-US" sz="1800" dirty="0" smtClean="0"/>
              <a:t> </a:t>
            </a:r>
            <a:r>
              <a:rPr lang="en-US" sz="1800" dirty="0" err="1" smtClean="0"/>
              <a:t>otomatisasi</a:t>
            </a:r>
            <a:r>
              <a:rPr lang="en-US" sz="1800" dirty="0" smtClean="0"/>
              <a:t>), </a:t>
            </a:r>
            <a:r>
              <a:rPr lang="en-US" sz="1800" dirty="0" err="1" smtClean="0"/>
              <a:t>memediasi</a:t>
            </a:r>
            <a:r>
              <a:rPr lang="en-US" sz="1800" dirty="0" smtClean="0"/>
              <a:t> </a:t>
            </a:r>
            <a:r>
              <a:rPr lang="en-US" sz="1800" dirty="0" err="1" smtClean="0"/>
              <a:t>penawaran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permintaan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dinamis</a:t>
            </a:r>
            <a:r>
              <a:rPr lang="en-US" sz="1800" dirty="0" smtClean="0"/>
              <a:t> </a:t>
            </a:r>
            <a:r>
              <a:rPr lang="en-US" sz="1800" dirty="0" err="1" smtClean="0"/>
              <a:t>berintegrasi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A / VE (</a:t>
            </a:r>
            <a:r>
              <a:rPr lang="en-US" sz="1800" dirty="0" err="1" smtClean="0"/>
              <a:t>mis</a:t>
            </a:r>
            <a:r>
              <a:rPr lang="en-US" sz="1800" dirty="0" smtClean="0"/>
              <a:t>., </a:t>
            </a:r>
            <a:r>
              <a:rPr lang="en-US" sz="1800" dirty="0" err="1" smtClean="0"/>
              <a:t>memediasi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klien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pemilik</a:t>
            </a:r>
            <a:r>
              <a:rPr lang="en-US" sz="1800" dirty="0" smtClean="0"/>
              <a:t> A / VE)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menjawab</a:t>
            </a:r>
            <a:r>
              <a:rPr lang="en-US" sz="1800" dirty="0" smtClean="0"/>
              <a:t> </a:t>
            </a:r>
            <a:r>
              <a:rPr lang="en-US" sz="1800" dirty="0" err="1" smtClean="0"/>
              <a:t>peluang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.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1800" dirty="0" smtClean="0"/>
              <a:t>Broker </a:t>
            </a:r>
            <a:r>
              <a:rPr lang="en-US" sz="1800" dirty="0" err="1" smtClean="0"/>
              <a:t>bertindak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perantara</a:t>
            </a:r>
            <a:r>
              <a:rPr lang="en-US" sz="1800" dirty="0" smtClean="0"/>
              <a:t> </a:t>
            </a:r>
            <a:r>
              <a:rPr lang="en-US" sz="1800" dirty="0" err="1" smtClean="0"/>
              <a:t>agen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kelincahan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virtualitas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1066800" y="12192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r>
              <a:rPr lang="en-US" sz="1800" dirty="0" smtClean="0"/>
              <a:t> "virtual" </a:t>
            </a:r>
            <a:r>
              <a:rPr lang="en-US" sz="1800" dirty="0" err="1" smtClean="0"/>
              <a:t>ini</a:t>
            </a:r>
            <a:r>
              <a:rPr lang="en-US" sz="1800" dirty="0" smtClean="0"/>
              <a:t>, </a:t>
            </a:r>
            <a:r>
              <a:rPr lang="en-US" sz="1800" dirty="0" err="1" smtClean="0"/>
              <a:t>penawaran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peserta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(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mengintegrasikan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berbasis</a:t>
            </a:r>
            <a:r>
              <a:rPr lang="en-US" sz="1800" dirty="0" smtClean="0"/>
              <a:t> </a:t>
            </a:r>
            <a:r>
              <a:rPr lang="en-US" sz="1800" dirty="0" err="1" smtClean="0"/>
              <a:t>pengetahuan</a:t>
            </a:r>
            <a:r>
              <a:rPr lang="en-US" sz="1800" dirty="0" smtClean="0"/>
              <a:t>) yang </a:t>
            </a:r>
            <a:r>
              <a:rPr lang="en-US" sz="1800" dirty="0" err="1" smtClean="0"/>
              <a:t>membuat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tersedia</a:t>
            </a:r>
            <a:r>
              <a:rPr lang="en-US" sz="1800" dirty="0" smtClean="0"/>
              <a:t>,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potensi</a:t>
            </a:r>
            <a:r>
              <a:rPr lang="en-US" sz="1800" dirty="0" smtClean="0"/>
              <a:t> server / </a:t>
            </a:r>
            <a:r>
              <a:rPr lang="en-US" sz="1800" dirty="0" err="1" smtClean="0"/>
              <a:t>mitra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integrasi</a:t>
            </a:r>
            <a:r>
              <a:rPr lang="en-US" sz="1800" dirty="0" smtClean="0"/>
              <a:t> A / VE,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permintaan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klien</a:t>
            </a:r>
            <a:r>
              <a:rPr lang="en-US" sz="1800" dirty="0" smtClean="0"/>
              <a:t> (A /VE </a:t>
            </a:r>
            <a:r>
              <a:rPr lang="en-US" sz="1800" dirty="0" err="1" smtClean="0"/>
              <a:t>pemilik</a:t>
            </a:r>
            <a:r>
              <a:rPr lang="en-US" sz="1800" dirty="0" smtClean="0"/>
              <a:t>),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mencari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membuat</a:t>
            </a:r>
            <a:r>
              <a:rPr lang="en-US" sz="1800" dirty="0" smtClean="0"/>
              <a:t> / </a:t>
            </a:r>
            <a:r>
              <a:rPr lang="en-US" sz="1800" dirty="0" err="1" smtClean="0"/>
              <a:t>mengkonfigurasi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 A / VE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memuaskan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memastikan</a:t>
            </a:r>
            <a:r>
              <a:rPr lang="en-US" sz="1800" dirty="0" smtClean="0"/>
              <a:t> </a:t>
            </a:r>
            <a:r>
              <a:rPr lang="en-US" sz="1800" dirty="0" err="1" smtClean="0"/>
              <a:t>keselarasan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70" name="TextBox 69"/>
          <p:cNvSpPr txBox="1"/>
          <p:nvPr/>
        </p:nvSpPr>
        <p:spPr>
          <a:xfrm>
            <a:off x="1061112" y="367352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Pelanggan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entitas</a:t>
            </a:r>
            <a:r>
              <a:rPr lang="en-US" sz="1800" dirty="0" smtClean="0"/>
              <a:t> member </a:t>
            </a:r>
            <a:r>
              <a:rPr lang="en-US" sz="1800" dirty="0" err="1" smtClean="0"/>
              <a:t>naik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peluang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dianggap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luar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entitas</a:t>
            </a:r>
            <a:r>
              <a:rPr lang="en-US" sz="1800" dirty="0" smtClean="0"/>
              <a:t> member </a:t>
            </a:r>
            <a:r>
              <a:rPr lang="en-US" sz="1800" dirty="0" err="1" smtClean="0"/>
              <a:t>naik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peluang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dianggap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luar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28048" y="67669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/>
              <a:t>Sumber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</a:t>
            </a:r>
            <a:r>
              <a:rPr lang="en-US" sz="2800" b="1" dirty="0" err="1" smtClean="0"/>
              <a:t>aya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Pasar</a:t>
            </a:r>
            <a:r>
              <a:rPr lang="en-US" sz="2800" b="1" dirty="0" smtClean="0"/>
              <a:t> (</a:t>
            </a:r>
            <a:r>
              <a:rPr lang="en-US" sz="2800" b="1" dirty="0" smtClean="0"/>
              <a:t>Market Resource)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914400" y="1219200"/>
            <a:ext cx="7315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bermaksud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(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merealokasi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.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A / VE,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berkontribusi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rekonfigurasi</a:t>
            </a:r>
            <a:r>
              <a:rPr lang="en-US" dirty="0" smtClean="0"/>
              <a:t>,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, </a:t>
            </a:r>
            <a:r>
              <a:rPr lang="en-US" dirty="0" err="1" smtClean="0"/>
              <a:t>kepercayaan</a:t>
            </a:r>
            <a:r>
              <a:rPr lang="en-US" dirty="0" smtClean="0"/>
              <a:t>, </a:t>
            </a:r>
            <a:r>
              <a:rPr lang="en-US" dirty="0" err="1" smtClean="0"/>
              <a:t>negosiasi</a:t>
            </a:r>
            <a:r>
              <a:rPr lang="en-US" dirty="0" smtClean="0"/>
              <a:t>, </a:t>
            </a:r>
            <a:r>
              <a:rPr lang="en-US" dirty="0" err="1" smtClean="0"/>
              <a:t>kontraktualisasi</a:t>
            </a:r>
            <a:r>
              <a:rPr lang="en-US" dirty="0" smtClean="0"/>
              <a:t>,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optimal, </a:t>
            </a:r>
            <a:r>
              <a:rPr lang="en-US" dirty="0" err="1" smtClean="0"/>
              <a:t>optimalisasi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.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ketidakpastian</a:t>
            </a:r>
            <a:r>
              <a:rPr lang="en-US" dirty="0" smtClean="0"/>
              <a:t>,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berintegrasi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(motif yang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virtual)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dipertimbangkan</a:t>
            </a:r>
            <a:r>
              <a:rPr lang="en-US" dirty="0" smtClean="0"/>
              <a:t>. </a:t>
            </a:r>
            <a:endParaRPr lang="en-US" dirty="0" smtClean="0"/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terintegrasi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negosiasi</a:t>
            </a:r>
            <a:r>
              <a:rPr lang="en-US" dirty="0" smtClean="0"/>
              <a:t>,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"</a:t>
            </a:r>
            <a:r>
              <a:rPr lang="en-US" dirty="0" err="1" smtClean="0"/>
              <a:t>wajah</a:t>
            </a:r>
            <a:r>
              <a:rPr lang="en-US" dirty="0" smtClean="0"/>
              <a:t>"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negosiasi</a:t>
            </a: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38200" y="1143000"/>
            <a:ext cx="7010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dirty="0" err="1" smtClean="0"/>
              <a:t>Jika</a:t>
            </a:r>
            <a:r>
              <a:rPr lang="en-US" dirty="0" smtClean="0"/>
              <a:t> domain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tugas-tugas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domain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, domain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global,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tugas-tugas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menyiratkan</a:t>
            </a:r>
            <a:r>
              <a:rPr lang="en-US" dirty="0" smtClean="0"/>
              <a:t> sub-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lain,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domain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. Domain global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,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domain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sintesis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optimal </a:t>
            </a:r>
            <a:r>
              <a:rPr lang="en-US" dirty="0" err="1" smtClean="0"/>
              <a:t>memberikan</a:t>
            </a:r>
            <a:r>
              <a:rPr lang="en-US" dirty="0" smtClean="0"/>
              <a:t> yang </a:t>
            </a:r>
            <a:r>
              <a:rPr lang="en-US" dirty="0" err="1" smtClean="0"/>
              <a:t>tertinggi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saing</a:t>
            </a:r>
            <a:r>
              <a:rPr lang="en-US" dirty="0" smtClean="0"/>
              <a:t>, </a:t>
            </a:r>
            <a:r>
              <a:rPr lang="en-US" dirty="0" err="1" smtClean="0"/>
              <a:t>bagaimanapun</a:t>
            </a:r>
            <a:r>
              <a:rPr lang="en-US" dirty="0" smtClean="0"/>
              <a:t>,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domain global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endParaRPr lang="en-US" dirty="0" smtClean="0"/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 (</a:t>
            </a:r>
            <a:r>
              <a:rPr lang="en-US" dirty="0" err="1" smtClean="0"/>
              <a:t>kelas</a:t>
            </a:r>
            <a:r>
              <a:rPr lang="en-US" dirty="0" smtClean="0"/>
              <a:t> NP)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manual,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domain universal / global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mengintegrasikan</a:t>
            </a:r>
            <a:r>
              <a:rPr lang="en-US" dirty="0" smtClean="0"/>
              <a:t> Enterprise Virtual,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agen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memakan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standarisasi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keseragaman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bermanfaat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838200" y="19050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Persyaratan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Teknis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untuk</a:t>
            </a:r>
            <a:endParaRPr lang="en-US" sz="3200" b="1" dirty="0" smtClean="0"/>
          </a:p>
          <a:p>
            <a:pPr algn="ctr"/>
            <a:r>
              <a:rPr lang="en-US" sz="3200" b="1" dirty="0" err="1" smtClean="0"/>
              <a:t>Sumber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Pasar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38200" y="12192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sz="1800" b="1" dirty="0" err="1" smtClean="0"/>
              <a:t>Tabel</a:t>
            </a:r>
            <a:r>
              <a:rPr lang="en-US" sz="1800" b="1" dirty="0" smtClean="0"/>
              <a:t> 1 </a:t>
            </a:r>
            <a:r>
              <a:rPr lang="en-US" sz="1800" dirty="0" err="1" smtClean="0"/>
              <a:t>merangkum</a:t>
            </a:r>
            <a:r>
              <a:rPr lang="en-US" sz="1800" dirty="0" smtClean="0"/>
              <a:t> </a:t>
            </a:r>
            <a:r>
              <a:rPr lang="en-US" sz="1800" dirty="0" err="1" smtClean="0"/>
              <a:t>kontribusi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r>
              <a:rPr lang="en-US" sz="1800" dirty="0" smtClean="0"/>
              <a:t>, </a:t>
            </a:r>
            <a:r>
              <a:rPr lang="en-US" sz="1800" dirty="0" err="1" smtClean="0"/>
              <a:t>untuk</a:t>
            </a:r>
            <a:r>
              <a:rPr lang="en-US" sz="1800" dirty="0" smtClean="0"/>
              <a:t> model VE </a:t>
            </a:r>
            <a:r>
              <a:rPr lang="en-US" sz="1800" dirty="0" err="1" smtClean="0"/>
              <a:t>utama</a:t>
            </a:r>
            <a:r>
              <a:rPr lang="en-US" sz="1800" dirty="0" smtClean="0"/>
              <a:t>: Virtual Enterprise, Extended Enterprise, Agile Enterprise / </a:t>
            </a:r>
            <a:r>
              <a:rPr lang="en-US" sz="1800" dirty="0" err="1" smtClean="0"/>
              <a:t>Manufaktur</a:t>
            </a:r>
            <a:r>
              <a:rPr lang="en-US" sz="1800" dirty="0" smtClean="0"/>
              <a:t>,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Rantai</a:t>
            </a:r>
            <a:r>
              <a:rPr lang="en-US" sz="1800" dirty="0" smtClean="0"/>
              <a:t> </a:t>
            </a:r>
            <a:r>
              <a:rPr lang="en-US" sz="1800" dirty="0" err="1" smtClean="0"/>
              <a:t>Pasokan</a:t>
            </a:r>
            <a:r>
              <a:rPr lang="en-US" sz="1800" dirty="0" smtClean="0"/>
              <a:t>, BM_VEARM </a:t>
            </a:r>
            <a:r>
              <a:rPr lang="en-US" sz="1800" dirty="0" err="1" smtClean="0"/>
              <a:t>dan</a:t>
            </a:r>
            <a:r>
              <a:rPr lang="en-US" sz="1800" dirty="0" smtClean="0"/>
              <a:t> OPIM (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Manufaktur</a:t>
            </a:r>
            <a:r>
              <a:rPr lang="en-US" sz="1800" dirty="0" smtClean="0"/>
              <a:t> </a:t>
            </a:r>
            <a:r>
              <a:rPr lang="en-US" sz="1800" dirty="0" err="1" smtClean="0"/>
              <a:t>Terpadu</a:t>
            </a:r>
            <a:r>
              <a:rPr lang="en-US" sz="1800" dirty="0" smtClean="0"/>
              <a:t>).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disebut</a:t>
            </a:r>
            <a:r>
              <a:rPr lang="en-US" sz="1800" dirty="0" smtClean="0"/>
              <a:t> </a:t>
            </a:r>
            <a:r>
              <a:rPr lang="en-US" sz="1800" dirty="0" err="1" smtClean="0"/>
              <a:t>pentingnya</a:t>
            </a:r>
            <a:r>
              <a:rPr lang="en-US" sz="1800" dirty="0" smtClean="0"/>
              <a:t> </a:t>
            </a:r>
            <a:r>
              <a:rPr lang="en-US" sz="1800" dirty="0" err="1" smtClean="0"/>
              <a:t>dinamika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model</a:t>
            </a:r>
            <a:r>
              <a:rPr lang="en-US" sz="1800" dirty="0" smtClean="0"/>
              <a:t>.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teknis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mendukung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dikelompokkan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bawah</a:t>
            </a:r>
            <a:r>
              <a:rPr lang="en-US" sz="1800" dirty="0" smtClean="0"/>
              <a:t> </a:t>
            </a:r>
            <a:r>
              <a:rPr lang="en-US" sz="1800" dirty="0" err="1" smtClean="0"/>
              <a:t>tiga</a:t>
            </a:r>
            <a:r>
              <a:rPr lang="en-US" sz="1800" dirty="0" smtClean="0"/>
              <a:t> </a:t>
            </a:r>
            <a:r>
              <a:rPr lang="en-US" sz="1800" dirty="0" err="1" smtClean="0"/>
              <a:t>kepala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dibatasi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model </a:t>
            </a:r>
            <a:r>
              <a:rPr lang="en-US" sz="1800" dirty="0" err="1" smtClean="0"/>
              <a:t>referensi</a:t>
            </a:r>
            <a:r>
              <a:rPr lang="en-US" sz="1800" dirty="0" smtClean="0"/>
              <a:t> (BM_VEARM)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memandu</a:t>
            </a:r>
            <a:r>
              <a:rPr lang="en-US" sz="1800" dirty="0" smtClean="0"/>
              <a:t> </a:t>
            </a:r>
            <a:r>
              <a:rPr lang="en-US" sz="1800" dirty="0" err="1" smtClean="0"/>
              <a:t>implementasi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pengoperasian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mengelola</a:t>
            </a:r>
            <a:r>
              <a:rPr lang="en-US" sz="1800" dirty="0" smtClean="0"/>
              <a:t> </a:t>
            </a:r>
            <a:r>
              <a:rPr lang="en-US" sz="1800" dirty="0" err="1" smtClean="0"/>
              <a:t>partisipasi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elemen</a:t>
            </a:r>
            <a:r>
              <a:rPr lang="en-US" sz="1800" dirty="0" smtClean="0"/>
              <a:t> (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, </a:t>
            </a:r>
            <a:r>
              <a:rPr lang="en-US" sz="1800" dirty="0" err="1" smtClean="0"/>
              <a:t>klien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broker) (Cunha, </a:t>
            </a:r>
            <a:r>
              <a:rPr lang="en-US" sz="1800" dirty="0" err="1" smtClean="0"/>
              <a:t>Putnik</a:t>
            </a:r>
            <a:r>
              <a:rPr lang="en-US" sz="1800" dirty="0" smtClean="0"/>
              <a:t>, &amp; Silva, 2005).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" name="Picture 7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066800"/>
            <a:ext cx="5486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400" y="2209801"/>
            <a:ext cx="8143803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/>
              <a:t>Konsep</a:t>
            </a:r>
            <a:r>
              <a:rPr lang="en-US" sz="1800" dirty="0" smtClean="0"/>
              <a:t> proposal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resource market 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>
                <a:cs typeface="Arial" pitchFamily="34" charset="0"/>
              </a:rPr>
              <a:t>Kebutuhan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teknik</a:t>
            </a:r>
            <a:r>
              <a:rPr lang="en-US" sz="1800" dirty="0" smtClean="0">
                <a:cs typeface="Arial" pitchFamily="34" charset="0"/>
              </a:rPr>
              <a:t> resource market</a:t>
            </a:r>
          </a:p>
        </p:txBody>
      </p:sp>
      <p:sp>
        <p:nvSpPr>
          <p:cNvPr id="68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38200" y="990600"/>
            <a:ext cx="731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i="1" dirty="0" err="1" smtClean="0"/>
              <a:t>Infrastruktur</a:t>
            </a:r>
            <a:r>
              <a:rPr lang="en-US" i="1" dirty="0" smtClean="0"/>
              <a:t> </a:t>
            </a:r>
            <a:r>
              <a:rPr lang="en-US" i="1" dirty="0" err="1" smtClean="0"/>
              <a:t>informasi</a:t>
            </a:r>
            <a:r>
              <a:rPr lang="en-US" dirty="0" smtClean="0"/>
              <a:t>: </a:t>
            </a:r>
            <a:r>
              <a:rPr lang="en-US" dirty="0" err="1" smtClean="0"/>
              <a:t>Infrastruktur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keamanan</a:t>
            </a:r>
            <a:r>
              <a:rPr lang="en-US" dirty="0" smtClean="0"/>
              <a:t>, </a:t>
            </a:r>
            <a:r>
              <a:rPr lang="en-US" dirty="0" err="1" smtClean="0"/>
              <a:t>akses</a:t>
            </a:r>
            <a:r>
              <a:rPr lang="en-US" dirty="0" smtClean="0"/>
              <a:t>, </a:t>
            </a:r>
            <a:r>
              <a:rPr lang="en-US" dirty="0" err="1" smtClean="0"/>
              <a:t>pemantauan</a:t>
            </a:r>
            <a:r>
              <a:rPr lang="en-US" dirty="0" smtClean="0"/>
              <a:t>, </a:t>
            </a:r>
            <a:r>
              <a:rPr lang="en-US" dirty="0" err="1" smtClean="0"/>
              <a:t>pemulihan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darurat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kontingensi</a:t>
            </a:r>
            <a:r>
              <a:rPr lang="en-US" dirty="0" smtClean="0"/>
              <a:t>.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(server file, server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mesin</a:t>
            </a:r>
            <a:r>
              <a:rPr lang="en-US" dirty="0" smtClean="0"/>
              <a:t> basis data </a:t>
            </a:r>
            <a:r>
              <a:rPr lang="en-US" dirty="0" err="1" smtClean="0"/>
              <a:t>terdistribusi</a:t>
            </a:r>
            <a:r>
              <a:rPr lang="en-US" dirty="0" smtClean="0"/>
              <a:t>,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),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didistribusikan</a:t>
            </a:r>
            <a:r>
              <a:rPr lang="en-US" dirty="0" smtClean="0"/>
              <a:t>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(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katalog</a:t>
            </a:r>
            <a:r>
              <a:rPr lang="en-US" dirty="0" smtClean="0"/>
              <a:t>, database </a:t>
            </a:r>
            <a:r>
              <a:rPr lang="en-US" dirty="0" err="1" smtClean="0"/>
              <a:t>terdistribusi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(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HTML, Transfer File </a:t>
            </a:r>
            <a:r>
              <a:rPr lang="en-US" dirty="0" err="1" smtClean="0"/>
              <a:t>Protokol</a:t>
            </a:r>
            <a:r>
              <a:rPr lang="en-US" dirty="0" smtClean="0"/>
              <a:t>, </a:t>
            </a:r>
            <a:r>
              <a:rPr lang="en-US" dirty="0" err="1" smtClean="0"/>
              <a:t>perpesanan</a:t>
            </a:r>
            <a:r>
              <a:rPr lang="en-US" dirty="0" smtClean="0"/>
              <a:t>,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kolaborasi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.).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representasi</a:t>
            </a:r>
            <a:r>
              <a:rPr lang="en-US" dirty="0" smtClean="0"/>
              <a:t> yang </a:t>
            </a:r>
            <a:r>
              <a:rPr lang="en-US" dirty="0" err="1" smtClean="0"/>
              <a:t>dinormalisasi</a:t>
            </a:r>
            <a:r>
              <a:rPr lang="en-US" dirty="0" smtClean="0"/>
              <a:t>.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i="1" dirty="0" err="1" smtClean="0"/>
              <a:t>Mekanisme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alat</a:t>
            </a:r>
            <a:r>
              <a:rPr lang="en-US" i="1" dirty="0" smtClean="0"/>
              <a:t> </a:t>
            </a:r>
            <a:r>
              <a:rPr lang="en-US" i="1" dirty="0" err="1" smtClean="0"/>
              <a:t>pendukung</a:t>
            </a:r>
            <a:r>
              <a:rPr lang="en-US" i="1" dirty="0" smtClean="0"/>
              <a:t> yang </a:t>
            </a:r>
            <a:r>
              <a:rPr lang="en-US" i="1" dirty="0" err="1" smtClean="0"/>
              <a:t>tepat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infrastruktur</a:t>
            </a:r>
            <a:r>
              <a:rPr lang="en-US" i="1" dirty="0" smtClean="0"/>
              <a:t> supra</a:t>
            </a:r>
            <a:r>
              <a:rPr lang="en-US" dirty="0" smtClean="0"/>
              <a:t>:  </a:t>
            </a:r>
            <a:r>
              <a:rPr lang="en-US" dirty="0" err="1" smtClean="0"/>
              <a:t>infrastruktur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i="1" dirty="0" smtClean="0"/>
              <a:t>de per </a:t>
            </a:r>
            <a:r>
              <a:rPr lang="en-US" i="1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;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beroperasi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integrabilitas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, </a:t>
            </a:r>
            <a:r>
              <a:rPr lang="en-US" dirty="0" err="1" smtClean="0"/>
              <a:t>koordinasi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negosiasi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, </a:t>
            </a:r>
            <a:r>
              <a:rPr lang="en-US" dirty="0" err="1" smtClean="0"/>
              <a:t>pembayaran</a:t>
            </a:r>
            <a:r>
              <a:rPr lang="en-US" dirty="0" smtClean="0"/>
              <a:t>,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dibagikan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berharga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integrabilitas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dirujuk</a:t>
            </a:r>
            <a:r>
              <a:rPr lang="en-US" dirty="0" smtClean="0"/>
              <a:t>. </a:t>
            </a:r>
            <a:r>
              <a:rPr lang="en-US" dirty="0" err="1" smtClean="0"/>
              <a:t>Peserta</a:t>
            </a:r>
            <a:r>
              <a:rPr lang="en-US" dirty="0" smtClean="0"/>
              <a:t> (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)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, </a:t>
            </a:r>
            <a:r>
              <a:rPr lang="en-US" dirty="0" err="1" smtClean="0"/>
              <a:t>menilai</a:t>
            </a:r>
            <a:r>
              <a:rPr lang="en-US" dirty="0" smtClean="0"/>
              <a:t> target, </a:t>
            </a:r>
            <a:r>
              <a:rPr lang="en-US" dirty="0" err="1" smtClean="0"/>
              <a:t>dll</a:t>
            </a:r>
            <a:r>
              <a:rPr lang="en-US" dirty="0" smtClean="0"/>
              <a:t>.,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kolaboratif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bertukar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. Broker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(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,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38200" y="1591112"/>
            <a:ext cx="731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i="1" dirty="0" err="1" smtClean="0"/>
              <a:t>Cakupan</a:t>
            </a:r>
            <a:r>
              <a:rPr lang="en-US" i="1" dirty="0" smtClean="0"/>
              <a:t> </a:t>
            </a:r>
            <a:r>
              <a:rPr lang="en-US" i="1" dirty="0" err="1" smtClean="0"/>
              <a:t>siklus</a:t>
            </a:r>
            <a:r>
              <a:rPr lang="en-US" i="1" dirty="0" smtClean="0"/>
              <a:t> </a:t>
            </a:r>
            <a:r>
              <a:rPr lang="en-US" i="1" dirty="0" err="1" smtClean="0"/>
              <a:t>hidup</a:t>
            </a:r>
            <a:r>
              <a:rPr lang="en-US" i="1" dirty="0" smtClean="0"/>
              <a:t> yang </a:t>
            </a:r>
            <a:r>
              <a:rPr lang="en-US" i="1" dirty="0" err="1" smtClean="0"/>
              <a:t>diperpanjang</a:t>
            </a:r>
            <a:r>
              <a:rPr lang="en-US" i="1" dirty="0" smtClean="0"/>
              <a:t> A / VE</a:t>
            </a:r>
            <a:r>
              <a:rPr lang="en-US" dirty="0" smtClean="0"/>
              <a:t>: </a:t>
            </a:r>
            <a:r>
              <a:rPr lang="en-US" dirty="0" err="1" smtClean="0"/>
              <a:t>Cakupan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yang </a:t>
            </a:r>
            <a:r>
              <a:rPr lang="en-US" dirty="0" err="1" smtClean="0"/>
              <a:t>diperpanjang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dijamin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A / VE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rekonfigurasi</a:t>
            </a:r>
            <a:r>
              <a:rPr lang="en-US" dirty="0" smtClean="0"/>
              <a:t> </a:t>
            </a:r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broker.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procedural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(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lelang</a:t>
            </a:r>
            <a:r>
              <a:rPr lang="en-US" dirty="0" smtClean="0"/>
              <a:t>, </a:t>
            </a:r>
            <a:r>
              <a:rPr lang="en-US" dirty="0" err="1" smtClean="0"/>
              <a:t>penawaran</a:t>
            </a:r>
            <a:r>
              <a:rPr lang="en-US" dirty="0" smtClean="0"/>
              <a:t>), </a:t>
            </a:r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dirty="0" err="1" smtClean="0"/>
              <a:t>kualifikasi</a:t>
            </a:r>
            <a:r>
              <a:rPr lang="en-US" dirty="0" smtClean="0"/>
              <a:t> (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,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berintegrasi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 / VE (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kesesuaian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,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, </a:t>
            </a:r>
            <a:r>
              <a:rPr lang="en-US" dirty="0" err="1" smtClean="0"/>
              <a:t>pembayaran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.).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koordinasi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;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menyebutkan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: (1) </a:t>
            </a:r>
            <a:r>
              <a:rPr lang="en-US" dirty="0" err="1" smtClean="0"/>
              <a:t>substitusi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jatuh</a:t>
            </a:r>
            <a:r>
              <a:rPr lang="en-US" dirty="0" smtClean="0"/>
              <a:t> tempo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yang </a:t>
            </a:r>
            <a:r>
              <a:rPr lang="en-US" dirty="0" err="1" smtClean="0"/>
              <a:t>lemah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rumit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berimplikasi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(2) </a:t>
            </a:r>
            <a:r>
              <a:rPr lang="en-US" dirty="0" err="1" smtClean="0"/>
              <a:t>pembubaran</a:t>
            </a:r>
            <a:r>
              <a:rPr lang="en-US" dirty="0" smtClean="0"/>
              <a:t> A / VE,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dikelola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(</a:t>
            </a:r>
            <a:r>
              <a:rPr lang="en-US" dirty="0" err="1" smtClean="0"/>
              <a:t>mis</a:t>
            </a:r>
            <a:r>
              <a:rPr lang="en-US" dirty="0" smtClean="0"/>
              <a:t>.,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intelektual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).</a:t>
            </a: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38200" y="98264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err="1" smtClean="0"/>
              <a:t>Tabel</a:t>
            </a:r>
            <a:r>
              <a:rPr lang="en-US" sz="1800" b="1" dirty="0" smtClean="0"/>
              <a:t> 2 </a:t>
            </a:r>
            <a:r>
              <a:rPr lang="en-US" sz="1800" dirty="0" err="1" smtClean="0"/>
              <a:t>menyajikan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/ </a:t>
            </a:r>
            <a:r>
              <a:rPr lang="en-US" sz="1800" dirty="0" err="1" smtClean="0"/>
              <a:t>peralatan</a:t>
            </a:r>
            <a:r>
              <a:rPr lang="en-US" sz="1800" dirty="0" smtClean="0"/>
              <a:t> </a:t>
            </a:r>
            <a:r>
              <a:rPr lang="en-US" sz="1800" dirty="0" err="1" smtClean="0"/>
              <a:t>inti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tiga</a:t>
            </a:r>
            <a:r>
              <a:rPr lang="en-US" sz="1800" dirty="0" smtClean="0"/>
              <a:t> </a:t>
            </a:r>
            <a:r>
              <a:rPr lang="en-US" sz="1800" dirty="0" err="1" smtClean="0"/>
              <a:t>kelas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teknis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atas</a:t>
            </a:r>
            <a:r>
              <a:rPr lang="en-US" sz="1800" dirty="0" smtClean="0"/>
              <a:t> </a:t>
            </a:r>
            <a:r>
              <a:rPr lang="en-US" sz="1800" dirty="0" err="1" smtClean="0"/>
              <a:t>diidentifikasi</a:t>
            </a:r>
            <a:endParaRPr lang="en-US" sz="1800" dirty="0" smtClean="0"/>
          </a:p>
        </p:txBody>
      </p:sp>
      <p:pic>
        <p:nvPicPr>
          <p:cNvPr id="71" name="Picture 7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5181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38200" y="98264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Tabel</a:t>
            </a:r>
            <a:r>
              <a:rPr lang="en-US" sz="1800" b="1" dirty="0" smtClean="0"/>
              <a:t> 3 </a:t>
            </a:r>
            <a:r>
              <a:rPr lang="en-US" sz="1800" dirty="0" err="1" smtClean="0"/>
              <a:t>Ringkasan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komponen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diperlukan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yang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mendukung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72" name="Picture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21808"/>
            <a:ext cx="4648200" cy="489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129048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838200" y="1600200"/>
            <a:ext cx="7807590" cy="2086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Mehandjiev</a:t>
            </a:r>
            <a:r>
              <a:rPr lang="en-US" sz="1800" dirty="0" smtClean="0"/>
              <a:t> N, </a:t>
            </a:r>
            <a:r>
              <a:rPr lang="en-US" sz="1800" dirty="0" err="1" smtClean="0"/>
              <a:t>Grefen</a:t>
            </a:r>
            <a:r>
              <a:rPr lang="en-US" sz="1800" dirty="0" smtClean="0"/>
              <a:t> P.(</a:t>
            </a:r>
            <a:r>
              <a:rPr lang="en-US" sz="1800" dirty="0" err="1" smtClean="0"/>
              <a:t>Eds</a:t>
            </a:r>
            <a:r>
              <a:rPr lang="en-US" sz="1800" dirty="0" smtClean="0"/>
              <a:t>), “Dynamic </a:t>
            </a:r>
            <a:r>
              <a:rPr lang="en-US" sz="1800" dirty="0" err="1" smtClean="0"/>
              <a:t>Busisness</a:t>
            </a:r>
            <a:r>
              <a:rPr lang="en-US" sz="1800" dirty="0" smtClean="0"/>
              <a:t> Process Formation for Instant Virtual Enterprises” </a:t>
            </a:r>
            <a:r>
              <a:rPr lang="en-US" sz="1800" dirty="0" err="1" smtClean="0"/>
              <a:t>Springer,Verlag</a:t>
            </a:r>
            <a:r>
              <a:rPr lang="en-US" sz="1800" dirty="0" smtClean="0"/>
              <a:t>-Limited London, 2010.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smtClean="0"/>
              <a:t>Wolf C., Halter </a:t>
            </a:r>
            <a:r>
              <a:rPr lang="en-US" sz="1800" dirty="0" err="1" smtClean="0"/>
              <a:t>E.M,”Virtualization</a:t>
            </a:r>
            <a:r>
              <a:rPr lang="en-US" sz="1800" dirty="0" smtClean="0"/>
              <a:t> from the Desktop to The </a:t>
            </a:r>
            <a:r>
              <a:rPr lang="en-US" sz="1800" dirty="0" err="1" smtClean="0"/>
              <a:t>Eterprises</a:t>
            </a:r>
            <a:r>
              <a:rPr lang="en-US" sz="1800" dirty="0" smtClean="0"/>
              <a:t>”, </a:t>
            </a:r>
            <a:r>
              <a:rPr lang="en-US" sz="1800" dirty="0" err="1" smtClean="0"/>
              <a:t>Springer,Verlag</a:t>
            </a:r>
            <a:r>
              <a:rPr lang="en-US" sz="1800" dirty="0" smtClean="0"/>
              <a:t>-Limited London, 2005.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CunhaCruz</a:t>
            </a:r>
            <a:r>
              <a:rPr lang="en-US" sz="1800" dirty="0" smtClean="0"/>
              <a:t> M.M, </a:t>
            </a:r>
            <a:r>
              <a:rPr lang="en-US" sz="1800" dirty="0" err="1" smtClean="0"/>
              <a:t>Putnik</a:t>
            </a:r>
            <a:r>
              <a:rPr lang="en-US" sz="1800" dirty="0" smtClean="0"/>
              <a:t> G.D,” Agile Virtual Enterprise”, Idea Group Inc., 2006.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Protogeros</a:t>
            </a:r>
            <a:r>
              <a:rPr lang="en-US" sz="1800" dirty="0" smtClean="0"/>
              <a:t> </a:t>
            </a:r>
            <a:r>
              <a:rPr lang="en-US" sz="1800" dirty="0" err="1" smtClean="0"/>
              <a:t>N.,”Agent</a:t>
            </a:r>
            <a:r>
              <a:rPr lang="en-US" sz="1800" dirty="0" smtClean="0"/>
              <a:t> and Web Service Technologies in Virtual Enterprises”, IGI Global 2008.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838200" y="19050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Konsep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Sumber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Daya</a:t>
            </a:r>
            <a:r>
              <a:rPr lang="en-US" sz="3200" b="1" dirty="0" smtClean="0"/>
              <a:t> Market</a:t>
            </a:r>
          </a:p>
          <a:p>
            <a:pPr algn="ctr"/>
            <a:r>
              <a:rPr lang="en-US" sz="3200" b="1" dirty="0" smtClean="0"/>
              <a:t>(Market Resource)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685800" y="1676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pencocokan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mencari</a:t>
            </a:r>
            <a:r>
              <a:rPr lang="en-US" sz="1800" dirty="0" smtClean="0"/>
              <a:t> </a:t>
            </a:r>
            <a:r>
              <a:rPr lang="en-US" sz="1800" dirty="0" err="1" smtClean="0"/>
              <a:t>mitra</a:t>
            </a:r>
            <a:r>
              <a:rPr lang="en-US" sz="1800" dirty="0" smtClean="0"/>
              <a:t> </a:t>
            </a:r>
            <a:r>
              <a:rPr lang="en-US" sz="1800" dirty="0" err="1" smtClean="0"/>
              <a:t>potensial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menawarkan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, </a:t>
            </a:r>
            <a:r>
              <a:rPr lang="en-US" sz="1800" dirty="0" err="1" smtClean="0"/>
              <a:t>memfasilitasi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integrasi</a:t>
            </a:r>
            <a:r>
              <a:rPr lang="en-US" sz="1800" dirty="0" smtClean="0"/>
              <a:t> A / VE,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menawarkan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peserta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peluang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endParaRPr lang="en-US" sz="18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28048" y="676696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 smtClean="0"/>
              <a:t>Tiga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syarat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relevan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diidentifikasi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kaitannya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proses</a:t>
            </a:r>
            <a:r>
              <a:rPr lang="en-US" sz="2400" b="1" dirty="0" smtClean="0"/>
              <a:t> A / VE </a:t>
            </a:r>
            <a:r>
              <a:rPr lang="en-US" sz="2400" b="1" dirty="0" err="1" smtClean="0"/>
              <a:t>desain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integrasi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963304" y="1752600"/>
            <a:ext cx="7647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 algn="just">
              <a:buFont typeface="Wingdings" pitchFamily="2" charset="2"/>
              <a:buChar char="q"/>
            </a:pPr>
            <a:r>
              <a:rPr lang="en-US" sz="1800" dirty="0" err="1" smtClean="0"/>
              <a:t>Akses</a:t>
            </a:r>
            <a:r>
              <a:rPr lang="en-US" sz="1800" dirty="0" smtClean="0"/>
              <a:t> yang </a:t>
            </a:r>
            <a:r>
              <a:rPr lang="en-US" sz="1800" dirty="0" err="1" smtClean="0"/>
              <a:t>fleksibel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hampir</a:t>
            </a:r>
            <a:r>
              <a:rPr lang="en-US" sz="1800" dirty="0" smtClean="0"/>
              <a:t> </a:t>
            </a:r>
            <a:r>
              <a:rPr lang="en-US" sz="1800" dirty="0" err="1" smtClean="0"/>
              <a:t>seketika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calon</a:t>
            </a:r>
            <a:r>
              <a:rPr lang="en-US" sz="1800" dirty="0" smtClean="0"/>
              <a:t> </a:t>
            </a:r>
            <a:r>
              <a:rPr lang="en-US" sz="1800" dirty="0" err="1" smtClean="0"/>
              <a:t>independen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mengintegrasikan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virtual,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negosiasi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, </a:t>
            </a:r>
            <a:r>
              <a:rPr lang="en-US" sz="1800" dirty="0" err="1" smtClean="0"/>
              <a:t>pemilihan</a:t>
            </a:r>
            <a:r>
              <a:rPr lang="en-US" sz="1800" dirty="0" smtClean="0"/>
              <a:t> </a:t>
            </a:r>
            <a:r>
              <a:rPr lang="en-US" sz="1800" dirty="0" err="1" smtClean="0"/>
              <a:t>kombinasi</a:t>
            </a:r>
            <a:r>
              <a:rPr lang="en-US" sz="1800" dirty="0" smtClean="0"/>
              <a:t> optimal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integrasinya</a:t>
            </a:r>
            <a:r>
              <a:rPr lang="en-US" sz="1800" dirty="0" smtClean="0"/>
              <a:t>;</a:t>
            </a:r>
          </a:p>
          <a:p>
            <a:pPr marL="341313" lvl="0" indent="-341313" algn="just">
              <a:buFont typeface="Wingdings" pitchFamily="2" charset="2"/>
              <a:buChar char="q"/>
            </a:pPr>
            <a:r>
              <a:rPr lang="en-US" sz="1800" dirty="0" err="1" smtClean="0"/>
              <a:t>Desain</a:t>
            </a:r>
            <a:r>
              <a:rPr lang="en-US" sz="1800" dirty="0" smtClean="0"/>
              <a:t>, </a:t>
            </a:r>
            <a:r>
              <a:rPr lang="en-US" sz="1800" dirty="0" err="1" smtClean="0"/>
              <a:t>negosiasi</a:t>
            </a:r>
            <a:r>
              <a:rPr lang="en-US" sz="1800" dirty="0" smtClean="0"/>
              <a:t>,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manufaktur</a:t>
            </a:r>
            <a:r>
              <a:rPr lang="en-US" sz="1800" dirty="0" smtClean="0"/>
              <a:t> </a:t>
            </a:r>
            <a:r>
              <a:rPr lang="en-US" sz="1800" dirty="0" err="1" smtClean="0"/>
              <a:t>berfungsi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independen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penghalang</a:t>
            </a:r>
            <a:r>
              <a:rPr lang="en-US" sz="1800" dirty="0" smtClean="0"/>
              <a:t> </a:t>
            </a:r>
            <a:r>
              <a:rPr lang="en-US" sz="1800" dirty="0" err="1" smtClean="0"/>
              <a:t>fisik</a:t>
            </a:r>
            <a:r>
              <a:rPr lang="en-US" sz="1800" dirty="0" smtClean="0"/>
              <a:t> </a:t>
            </a:r>
            <a:r>
              <a:rPr lang="en-US" sz="1800" dirty="0" err="1" smtClean="0"/>
              <a:t>ruang</a:t>
            </a:r>
            <a:r>
              <a:rPr lang="en-US" sz="1800" dirty="0" smtClean="0"/>
              <a:t>; </a:t>
            </a:r>
            <a:r>
              <a:rPr lang="en-US" sz="1800" dirty="0" err="1" smtClean="0"/>
              <a:t>dan</a:t>
            </a:r>
            <a:endParaRPr lang="en-US" sz="1800" dirty="0" smtClean="0"/>
          </a:p>
          <a:p>
            <a:pPr marL="341313" lvl="0" indent="-341313" algn="just">
              <a:buFont typeface="Wingdings" pitchFamily="2" charset="2"/>
              <a:buChar char="q"/>
            </a:pPr>
            <a:r>
              <a:rPr lang="en-US" sz="1800" dirty="0" err="1" smtClean="0"/>
              <a:t>Meminimalkan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integrasi</a:t>
            </a:r>
            <a:r>
              <a:rPr lang="en-US" sz="1800" dirty="0" smtClean="0"/>
              <a:t>.</a:t>
            </a:r>
          </a:p>
          <a:p>
            <a:pPr algn="just"/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28048" y="676696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/>
              <a:t>Karakteristik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pertama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menyiratkan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kandidat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sumber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independen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mengintegrasikan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perusahaan</a:t>
            </a:r>
            <a:r>
              <a:rPr lang="en-US" sz="2000" b="1" dirty="0" smtClean="0"/>
              <a:t> virtual. </a:t>
            </a:r>
            <a:r>
              <a:rPr lang="en-US" sz="2000" b="1" dirty="0" err="1" smtClean="0"/>
              <a:t>Peran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:</a:t>
            </a:r>
            <a:endParaRPr lang="en-US" sz="2000" b="1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914400" y="19050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 algn="just">
              <a:buFont typeface="Wingdings" pitchFamily="2" charset="2"/>
              <a:buChar char="q"/>
            </a:pP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prosedur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prosedur</a:t>
            </a:r>
            <a:r>
              <a:rPr lang="en-US" sz="1800" dirty="0" smtClean="0"/>
              <a:t> </a:t>
            </a:r>
            <a:r>
              <a:rPr lang="en-US" sz="1800" dirty="0" err="1" smtClean="0"/>
              <a:t>protokol</a:t>
            </a:r>
            <a:r>
              <a:rPr lang="en-US" sz="1800" dirty="0" smtClean="0"/>
              <a:t> (</a:t>
            </a:r>
            <a:r>
              <a:rPr lang="en-US" sz="1800" dirty="0" err="1" smtClean="0"/>
              <a:t>yaitu</a:t>
            </a:r>
            <a:r>
              <a:rPr lang="en-US" sz="1800" dirty="0" smtClean="0"/>
              <a:t>, </a:t>
            </a:r>
            <a:r>
              <a:rPr lang="en-US" sz="1800" dirty="0" err="1" smtClean="0"/>
              <a:t>arsitektur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terbuka</a:t>
            </a:r>
            <a:r>
              <a:rPr lang="en-US" sz="1800" dirty="0" smtClean="0"/>
              <a:t>)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akses</a:t>
            </a:r>
            <a:r>
              <a:rPr lang="en-US" sz="1800" dirty="0" smtClean="0"/>
              <a:t> yang </a:t>
            </a:r>
            <a:r>
              <a:rPr lang="en-US" sz="1800" dirty="0" err="1" smtClean="0"/>
              <a:t>efisien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, </a:t>
            </a:r>
            <a:r>
              <a:rPr lang="en-US" sz="1800" dirty="0" err="1" smtClean="0"/>
              <a:t>negosiasi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efisien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efisien</a:t>
            </a:r>
            <a:r>
              <a:rPr lang="en-US" sz="1800" dirty="0" smtClean="0"/>
              <a:t>;</a:t>
            </a:r>
          </a:p>
          <a:p>
            <a:pPr marL="341313" lvl="0" indent="-341313" algn="just">
              <a:buFont typeface="Wingdings" pitchFamily="2" charset="2"/>
              <a:buChar char="q"/>
            </a:pP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domain </a:t>
            </a:r>
            <a:r>
              <a:rPr lang="en-US" sz="1800" dirty="0" err="1" smtClean="0"/>
              <a:t>seleksi</a:t>
            </a:r>
            <a:r>
              <a:rPr lang="en-US" sz="1800" dirty="0" smtClean="0"/>
              <a:t> </a:t>
            </a:r>
            <a:r>
              <a:rPr lang="en-US" sz="1800" dirty="0" err="1" smtClean="0"/>
              <a:t>peserta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virtual, </a:t>
            </a:r>
            <a:r>
              <a:rPr lang="en-US" sz="1800" dirty="0" err="1" smtClean="0"/>
              <a:t>cukup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memastikan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terbaik</a:t>
            </a:r>
            <a:r>
              <a:rPr lang="en-US" sz="1800" dirty="0" smtClean="0"/>
              <a:t>,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dekat</a:t>
            </a:r>
            <a:r>
              <a:rPr lang="en-US" sz="1800" dirty="0" smtClean="0"/>
              <a:t> </a:t>
            </a:r>
            <a:r>
              <a:rPr lang="en-US" sz="1800" dirty="0" err="1" smtClean="0"/>
              <a:t>opsi</a:t>
            </a:r>
            <a:r>
              <a:rPr lang="en-US" sz="1800" dirty="0" smtClean="0"/>
              <a:t> </a:t>
            </a:r>
            <a:r>
              <a:rPr lang="en-US" sz="1800" dirty="0" err="1" smtClean="0"/>
              <a:t>terbaik</a:t>
            </a:r>
            <a:r>
              <a:rPr lang="en-US" sz="1800" dirty="0" smtClean="0"/>
              <a:t> (</a:t>
            </a:r>
            <a:r>
              <a:rPr lang="en-US" sz="1800" dirty="0" err="1" smtClean="0"/>
              <a:t>yaitu</a:t>
            </a:r>
            <a:r>
              <a:rPr lang="en-US" sz="1800" dirty="0" smtClean="0"/>
              <a:t>,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domain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akses</a:t>
            </a:r>
            <a:r>
              <a:rPr lang="en-US" sz="1800" dirty="0" smtClean="0"/>
              <a:t> </a:t>
            </a:r>
            <a:r>
              <a:rPr lang="en-US" sz="1800" dirty="0" err="1" smtClean="0"/>
              <a:t>kompetitif</a:t>
            </a:r>
            <a:r>
              <a:rPr lang="en-US" sz="1800" dirty="0" smtClean="0"/>
              <a:t> global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potensi</a:t>
            </a:r>
            <a:r>
              <a:rPr lang="en-US" sz="1800" dirty="0" smtClean="0"/>
              <a:t> </a:t>
            </a:r>
            <a:r>
              <a:rPr lang="en-US" sz="1800" dirty="0" err="1" smtClean="0"/>
              <a:t>apa</a:t>
            </a:r>
            <a:r>
              <a:rPr lang="en-US" sz="1800" dirty="0" smtClean="0"/>
              <a:t> pun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).</a:t>
            </a:r>
          </a:p>
          <a:p>
            <a:pPr algn="just">
              <a:buFont typeface="Wingdings" pitchFamily="2" charset="2"/>
              <a:buChar char="q"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28048" y="78588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/>
              <a:t>Karakteristik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kedua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mengimplikasikan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pemanfaatan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informasi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tingkat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lanjut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teknologi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komunikasi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pengoperasian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sumber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independen</a:t>
            </a:r>
            <a:r>
              <a:rPr lang="en-US" sz="2000" b="1" dirty="0" smtClean="0"/>
              <a:t> :</a:t>
            </a:r>
            <a:r>
              <a:rPr lang="en-US" sz="2000" b="1" dirty="0" smtClean="0"/>
              <a:t> </a:t>
            </a:r>
            <a:endParaRPr lang="en-US" sz="2000" b="1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990600" y="19812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 algn="just">
              <a:buFont typeface="Wingdings" pitchFamily="2" charset="2"/>
              <a:buChar char="q"/>
            </a:pP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smtClean="0"/>
              <a:t>yang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kondisi</a:t>
            </a:r>
            <a:r>
              <a:rPr lang="en-US" sz="1800" dirty="0" smtClean="0"/>
              <a:t> </a:t>
            </a:r>
            <a:r>
              <a:rPr lang="en-US" sz="1800" dirty="0" err="1" smtClean="0"/>
              <a:t>teknis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diakses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efisien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didistribusikan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smtClean="0"/>
              <a:t>global</a:t>
            </a:r>
          </a:p>
          <a:p>
            <a:pPr marL="341313" lvl="0" indent="-341313" algn="just">
              <a:buFont typeface="Wingdings" pitchFamily="2" charset="2"/>
              <a:buChar char="q"/>
            </a:pPr>
            <a:r>
              <a:rPr lang="en-US" sz="1800" dirty="0" err="1" smtClean="0"/>
              <a:t>N</a:t>
            </a:r>
            <a:r>
              <a:rPr lang="en-US" sz="1800" dirty="0" err="1" smtClean="0"/>
              <a:t>egosiasi</a:t>
            </a:r>
            <a:r>
              <a:rPr lang="en-US" sz="1800" dirty="0" smtClean="0"/>
              <a:t> </a:t>
            </a:r>
            <a:r>
              <a:rPr lang="en-US" sz="1800" dirty="0" smtClean="0"/>
              <a:t>yang </a:t>
            </a:r>
            <a:r>
              <a:rPr lang="en-US" sz="1800" dirty="0" err="1" smtClean="0"/>
              <a:t>efisien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efisien</a:t>
            </a:r>
            <a:r>
              <a:rPr lang="en-US" sz="1800" dirty="0" smtClean="0"/>
              <a:t>).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28048" y="9906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/>
              <a:t>Karakteristik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ketiga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diperlukan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endParaRPr lang="en-US" sz="2400" b="1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914400" y="1727576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 algn="just">
              <a:buFont typeface="Wingdings" pitchFamily="2" charset="2"/>
              <a:buChar char="q"/>
            </a:pP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</a:t>
            </a:r>
            <a:r>
              <a:rPr lang="en-US" sz="1800" dirty="0" err="1" smtClean="0"/>
              <a:t>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fleksibilitas</a:t>
            </a:r>
            <a:r>
              <a:rPr lang="en-US" sz="1800" dirty="0" smtClean="0"/>
              <a:t>, </a:t>
            </a:r>
            <a:r>
              <a:rPr lang="en-US" sz="1800" dirty="0" err="1" smtClean="0"/>
              <a:t>setinggi</a:t>
            </a:r>
            <a:r>
              <a:rPr lang="en-US" sz="1800" dirty="0" smtClean="0"/>
              <a:t> </a:t>
            </a:r>
            <a:r>
              <a:rPr lang="en-US" sz="1800" dirty="0" err="1" smtClean="0"/>
              <a:t>mungkin</a:t>
            </a:r>
            <a:r>
              <a:rPr lang="en-US" sz="1800" dirty="0" smtClean="0"/>
              <a:t> (</a:t>
            </a:r>
            <a:r>
              <a:rPr lang="en-US" sz="1800" dirty="0" err="1" smtClean="0"/>
              <a:t>yaitu</a:t>
            </a:r>
            <a:r>
              <a:rPr lang="en-US" sz="1800" dirty="0" smtClean="0"/>
              <a:t>,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 </a:t>
            </a:r>
            <a:r>
              <a:rPr lang="en-US" sz="1800" dirty="0" err="1" smtClean="0"/>
              <a:t>secepat</a:t>
            </a:r>
            <a:r>
              <a:rPr lang="en-US" sz="1800" dirty="0" smtClean="0"/>
              <a:t> </a:t>
            </a:r>
            <a:r>
              <a:rPr lang="en-US" sz="1800" dirty="0" err="1" smtClean="0"/>
              <a:t>mungkin</a:t>
            </a:r>
            <a:r>
              <a:rPr lang="en-US" sz="1800" dirty="0" smtClean="0"/>
              <a:t>).</a:t>
            </a:r>
          </a:p>
          <a:p>
            <a:pPr marL="341313" lvl="0" indent="-341313" algn="just">
              <a:buFont typeface="Wingdings" pitchFamily="2" charset="2"/>
              <a:buChar char="q"/>
            </a:pP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mencapai</a:t>
            </a:r>
            <a:r>
              <a:rPr lang="en-US" sz="1800" dirty="0" smtClean="0"/>
              <a:t> </a:t>
            </a:r>
            <a:r>
              <a:rPr lang="en-US" sz="1800" dirty="0" err="1" smtClean="0"/>
              <a:t>kinerja</a:t>
            </a:r>
            <a:r>
              <a:rPr lang="en-US" sz="1800" dirty="0" smtClean="0"/>
              <a:t> </a:t>
            </a:r>
            <a:r>
              <a:rPr lang="en-US" sz="1800" dirty="0" err="1" smtClean="0"/>
              <a:t>tertinggi</a:t>
            </a:r>
            <a:r>
              <a:rPr lang="en-US" sz="1800" dirty="0" smtClean="0"/>
              <a:t> (</a:t>
            </a:r>
            <a:r>
              <a:rPr lang="en-US" sz="1800" dirty="0" err="1" smtClean="0"/>
              <a:t>produktivitas</a:t>
            </a:r>
            <a:r>
              <a:rPr lang="en-US" sz="1800" dirty="0" smtClean="0"/>
              <a:t>, </a:t>
            </a:r>
            <a:r>
              <a:rPr lang="en-US" sz="1800" dirty="0" err="1" smtClean="0"/>
              <a:t>biaya</a:t>
            </a:r>
            <a:r>
              <a:rPr lang="en-US" sz="1800" dirty="0" smtClean="0"/>
              <a:t>,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respons</a:t>
            </a:r>
            <a:r>
              <a:rPr lang="en-US" sz="1800" dirty="0" smtClean="0"/>
              <a:t>)</a:t>
            </a:r>
            <a:endParaRPr lang="en-US" sz="1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1806</Words>
  <Application>Microsoft Office PowerPoint</Application>
  <PresentationFormat>On-screen Show (4:3)</PresentationFormat>
  <Paragraphs>63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2_Custom Design</vt:lpstr>
      <vt:lpstr>1_Custom Design</vt:lpstr>
      <vt:lpstr>Custom Design</vt:lpstr>
      <vt:lpstr>Slide 1</vt:lpstr>
      <vt:lpstr>Slide 2</vt:lpstr>
      <vt:lpstr>REFERENSI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134</cp:revision>
  <dcterms:modified xsi:type="dcterms:W3CDTF">2018-05-01T15:46:56Z</dcterms:modified>
</cp:coreProperties>
</file>