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62" r:id="rId2"/>
    <p:sldMasterId id="2147483650" r:id="rId3"/>
  </p:sldMasterIdLst>
  <p:notesMasterIdLst>
    <p:notesMasterId r:id="rId27"/>
  </p:notesMasterIdLst>
  <p:sldIdLst>
    <p:sldId id="342" r:id="rId4"/>
    <p:sldId id="346" r:id="rId5"/>
    <p:sldId id="349" r:id="rId6"/>
    <p:sldId id="350" r:id="rId7"/>
    <p:sldId id="351" r:id="rId8"/>
    <p:sldId id="370" r:id="rId9"/>
    <p:sldId id="352" r:id="rId10"/>
    <p:sldId id="353" r:id="rId11"/>
    <p:sldId id="358" r:id="rId12"/>
    <p:sldId id="371" r:id="rId13"/>
    <p:sldId id="372" r:id="rId14"/>
    <p:sldId id="373" r:id="rId15"/>
    <p:sldId id="374" r:id="rId16"/>
    <p:sldId id="375" r:id="rId17"/>
    <p:sldId id="359" r:id="rId18"/>
    <p:sldId id="360" r:id="rId19"/>
    <p:sldId id="376" r:id="rId20"/>
    <p:sldId id="361" r:id="rId21"/>
    <p:sldId id="354" r:id="rId22"/>
    <p:sldId id="377" r:id="rId23"/>
    <p:sldId id="355" r:id="rId24"/>
    <p:sldId id="356" r:id="rId25"/>
    <p:sldId id="326" r:id="rId26"/>
  </p:sldIdLst>
  <p:sldSz cx="9144000" cy="6858000" type="screen4x3"/>
  <p:notesSz cx="10083800" cy="7556500"/>
  <p:defaultText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02" y="30"/>
      </p:cViewPr>
      <p:guideLst>
        <p:guide orient="horz" pos="2614"/>
        <p:guide pos="195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70388" cy="377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711825" y="0"/>
            <a:ext cx="4370388" cy="377825"/>
          </a:xfrm>
          <a:prstGeom prst="rect">
            <a:avLst/>
          </a:prstGeom>
        </p:spPr>
        <p:txBody>
          <a:bodyPr vert="horz" lIns="91440" tIns="45720" rIns="91440" bIns="45720" rtlCol="0"/>
          <a:lstStyle>
            <a:lvl1pPr algn="r">
              <a:defRPr sz="1200"/>
            </a:lvl1pPr>
          </a:lstStyle>
          <a:p>
            <a:fld id="{EF78A1EB-4388-484E-8D37-0AEF5C21B570}" type="datetimeFigureOut">
              <a:rPr lang="en-US" smtClean="0"/>
              <a:pPr/>
              <a:t>5/22/2018</a:t>
            </a:fld>
            <a:endParaRPr lang="en-US"/>
          </a:p>
        </p:txBody>
      </p:sp>
      <p:sp>
        <p:nvSpPr>
          <p:cNvPr id="4" name="Slide Image Placeholder 3"/>
          <p:cNvSpPr>
            <a:spLocks noGrp="1" noRot="1" noChangeAspect="1"/>
          </p:cNvSpPr>
          <p:nvPr>
            <p:ph type="sldImg" idx="2"/>
          </p:nvPr>
        </p:nvSpPr>
        <p:spPr>
          <a:xfrm>
            <a:off x="3152775" y="566738"/>
            <a:ext cx="3778250" cy="2833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8063" y="3589338"/>
            <a:ext cx="8067675" cy="34004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177088"/>
            <a:ext cx="4370388" cy="377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711825" y="7177088"/>
            <a:ext cx="4370388" cy="377825"/>
          </a:xfrm>
          <a:prstGeom prst="rect">
            <a:avLst/>
          </a:prstGeom>
        </p:spPr>
        <p:txBody>
          <a:bodyPr vert="horz" lIns="91440" tIns="45720" rIns="91440" bIns="45720" rtlCol="0" anchor="b"/>
          <a:lstStyle>
            <a:lvl1pPr algn="r">
              <a:defRPr sz="1200"/>
            </a:lvl1pPr>
          </a:lstStyle>
          <a:p>
            <a:fld id="{4C94746B-4B6E-43CA-B13A-5460FBD748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829452" rtl="0" eaLnBrk="1" latinLnBrk="0" hangingPunct="1">
      <a:defRPr sz="1100" kern="1200">
        <a:solidFill>
          <a:schemeClr val="tx1"/>
        </a:solidFill>
        <a:latin typeface="+mn-lt"/>
        <a:ea typeface="+mn-ea"/>
        <a:cs typeface="+mn-cs"/>
      </a:defRPr>
    </a:lvl1pPr>
    <a:lvl2pPr marL="414726" algn="l" defTabSz="829452" rtl="0" eaLnBrk="1" latinLnBrk="0" hangingPunct="1">
      <a:defRPr sz="1100" kern="1200">
        <a:solidFill>
          <a:schemeClr val="tx1"/>
        </a:solidFill>
        <a:latin typeface="+mn-lt"/>
        <a:ea typeface="+mn-ea"/>
        <a:cs typeface="+mn-cs"/>
      </a:defRPr>
    </a:lvl2pPr>
    <a:lvl3pPr marL="829452" algn="l" defTabSz="829452" rtl="0" eaLnBrk="1" latinLnBrk="0" hangingPunct="1">
      <a:defRPr sz="1100" kern="1200">
        <a:solidFill>
          <a:schemeClr val="tx1"/>
        </a:solidFill>
        <a:latin typeface="+mn-lt"/>
        <a:ea typeface="+mn-ea"/>
        <a:cs typeface="+mn-cs"/>
      </a:defRPr>
    </a:lvl3pPr>
    <a:lvl4pPr marL="1244178" algn="l" defTabSz="829452" rtl="0" eaLnBrk="1" latinLnBrk="0" hangingPunct="1">
      <a:defRPr sz="1100" kern="1200">
        <a:solidFill>
          <a:schemeClr val="tx1"/>
        </a:solidFill>
        <a:latin typeface="+mn-lt"/>
        <a:ea typeface="+mn-ea"/>
        <a:cs typeface="+mn-cs"/>
      </a:defRPr>
    </a:lvl4pPr>
    <a:lvl5pPr marL="1658904" algn="l" defTabSz="829452" rtl="0" eaLnBrk="1" latinLnBrk="0" hangingPunct="1">
      <a:defRPr sz="1100" kern="1200">
        <a:solidFill>
          <a:schemeClr val="tx1"/>
        </a:solidFill>
        <a:latin typeface="+mn-lt"/>
        <a:ea typeface="+mn-ea"/>
        <a:cs typeface="+mn-cs"/>
      </a:defRPr>
    </a:lvl5pPr>
    <a:lvl6pPr marL="2073631" algn="l" defTabSz="829452" rtl="0" eaLnBrk="1" latinLnBrk="0" hangingPunct="1">
      <a:defRPr sz="1100" kern="1200">
        <a:solidFill>
          <a:schemeClr val="tx1"/>
        </a:solidFill>
        <a:latin typeface="+mn-lt"/>
        <a:ea typeface="+mn-ea"/>
        <a:cs typeface="+mn-cs"/>
      </a:defRPr>
    </a:lvl6pPr>
    <a:lvl7pPr marL="2488357" algn="l" defTabSz="829452" rtl="0" eaLnBrk="1" latinLnBrk="0" hangingPunct="1">
      <a:defRPr sz="1100" kern="1200">
        <a:solidFill>
          <a:schemeClr val="tx1"/>
        </a:solidFill>
        <a:latin typeface="+mn-lt"/>
        <a:ea typeface="+mn-ea"/>
        <a:cs typeface="+mn-cs"/>
      </a:defRPr>
    </a:lvl7pPr>
    <a:lvl8pPr marL="2903083" algn="l" defTabSz="829452" rtl="0" eaLnBrk="1" latinLnBrk="0" hangingPunct="1">
      <a:defRPr sz="1100" kern="1200">
        <a:solidFill>
          <a:schemeClr val="tx1"/>
        </a:solidFill>
        <a:latin typeface="+mn-lt"/>
        <a:ea typeface="+mn-ea"/>
        <a:cs typeface="+mn-cs"/>
      </a:defRPr>
    </a:lvl8pPr>
    <a:lvl9pPr marL="3317809" algn="l" defTabSz="82945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2775" y="566738"/>
            <a:ext cx="3778250" cy="2833687"/>
          </a:xfrm>
        </p:spPr>
      </p:sp>
      <p:sp>
        <p:nvSpPr>
          <p:cNvPr id="3" name="Notes Placeholder 2"/>
          <p:cNvSpPr>
            <a:spLocks noGrp="1"/>
          </p:cNvSpPr>
          <p:nvPr>
            <p:ph type="body" idx="1"/>
          </p:nvPr>
        </p:nvSpPr>
        <p:spPr/>
        <p:txBody>
          <a:bodyPr>
            <a:normAutofit/>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4C94746B-4B6E-43CA-B13A-5460FBD7484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2F15D36-E614-4E64-9CA7-AF70244851D4}" type="slidenum">
              <a:rPr lang="id-ID" smtClean="0"/>
              <a:pPr>
                <a:defRPr/>
              </a:pPr>
              <a:t>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1DE598-A760-4B8B-82A8-04F60070A06F}"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DE598-A760-4B8B-82A8-04F60070A06F}"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DE598-A760-4B8B-82A8-04F60070A06F}"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1C93A6-A9DC-4EF7-B0FE-A2FC29D070EB}"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93A6-A9DC-4EF7-B0FE-A2FC29D070EB}"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1C93A6-A9DC-4EF7-B0FE-A2FC29D070EB}"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1C93A6-A9DC-4EF7-B0FE-A2FC29D070EB}"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1C93A6-A9DC-4EF7-B0FE-A2FC29D070EB}" type="datetimeFigureOut">
              <a:rPr lang="en-US" smtClean="0"/>
              <a:pPr/>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1C93A6-A9DC-4EF7-B0FE-A2FC29D070EB}" type="datetimeFigureOut">
              <a:rPr lang="en-US" smtClean="0"/>
              <a:pPr/>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C93A6-A9DC-4EF7-B0FE-A2FC29D070EB}" type="datetimeFigureOut">
              <a:rPr lang="en-US" smtClean="0"/>
              <a:pPr/>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C93A6-A9DC-4EF7-B0FE-A2FC29D070EB}"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DE598-A760-4B8B-82A8-04F60070A06F}"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C93A6-A9DC-4EF7-B0FE-A2FC29D070EB}"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93A6-A9DC-4EF7-B0FE-A2FC29D070EB}"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93A6-A9DC-4EF7-B0FE-A2FC29D070EB}"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9E524-7343-4232-90CB-1E91B920A3B9}"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FA9A25-EBE9-445C-84CD-F4B6BE89B3FA}"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A9A25-EBE9-445C-84CD-F4B6BE89B3FA}"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FA9A25-EBE9-445C-84CD-F4B6BE89B3FA}"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FA9A25-EBE9-445C-84CD-F4B6BE89B3FA}"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FA9A25-EBE9-445C-84CD-F4B6BE89B3FA}" type="datetimeFigureOut">
              <a:rPr lang="en-US" smtClean="0"/>
              <a:pPr/>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FA9A25-EBE9-445C-84CD-F4B6BE89B3FA}" type="datetimeFigureOut">
              <a:rPr lang="en-US" smtClean="0"/>
              <a:pPr/>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A9A25-EBE9-445C-84CD-F4B6BE89B3FA}" type="datetimeFigureOut">
              <a:rPr lang="en-US" smtClean="0"/>
              <a:pPr/>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1DE598-A760-4B8B-82A8-04F60070A06F}"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A9A25-EBE9-445C-84CD-F4B6BE89B3FA}"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FA9A25-EBE9-445C-84CD-F4B6BE89B3FA}"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A9A25-EBE9-445C-84CD-F4B6BE89B3FA}"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A9A25-EBE9-445C-84CD-F4B6BE89B3FA}"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C603A-1FE3-4B09-8523-9E1214C1B3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1DE598-A760-4B8B-82A8-04F60070A06F}"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1DE598-A760-4B8B-82A8-04F60070A06F}" type="datetimeFigureOut">
              <a:rPr lang="en-US" smtClean="0"/>
              <a:pPr/>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DE598-A760-4B8B-82A8-04F60070A06F}" type="datetimeFigureOut">
              <a:rPr lang="en-US" smtClean="0"/>
              <a:pPr/>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DE598-A760-4B8B-82A8-04F60070A06F}" type="datetimeFigureOut">
              <a:rPr lang="en-US" smtClean="0"/>
              <a:pPr/>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DE598-A760-4B8B-82A8-04F60070A06F}"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DE598-A760-4B8B-82A8-04F60070A06F}"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E5179-D86D-497D-8D7B-43D973D83A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DE598-A760-4B8B-82A8-04F60070A06F}" type="datetimeFigureOut">
              <a:rPr lang="en-US" smtClean="0"/>
              <a:pPr/>
              <a:t>5/22/2018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E5179-D86D-497D-8D7B-43D973D83A3D}" type="slidenum">
              <a:rPr lang="en-US" smtClean="0"/>
              <a:pPr/>
              <a:t>‹#›</a:t>
            </a:fld>
            <a:endParaRPr lang="en-US"/>
          </a:p>
        </p:txBody>
      </p:sp>
      <p:pic>
        <p:nvPicPr>
          <p:cNvPr id="7" name="Picture 2" descr="C:\Users\arsil\Desktop\Smartcreative.jpg"/>
          <p:cNvPicPr>
            <a:picLocks noChangeAspect="1" noChangeArrowheads="1"/>
          </p:cNvPicPr>
          <p:nvPr userDrawn="1"/>
        </p:nvPicPr>
        <p:blipFill>
          <a:blip r:embed="rId13"/>
          <a:srcRect l="1051" r="800" b="504"/>
          <a:stretch>
            <a:fillRect/>
          </a:stretch>
        </p:blipFill>
        <p:spPr bwMode="auto">
          <a:xfrm>
            <a:off x="0" y="304800"/>
            <a:ext cx="9144000" cy="68405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C93A6-A9DC-4EF7-B0FE-A2FC29D070EB}" type="datetimeFigureOut">
              <a:rPr lang="en-US" smtClean="0"/>
              <a:pPr/>
              <a:t>5/22/2018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9E524-7343-4232-90CB-1E91B920A3B9}" type="slidenum">
              <a:rPr lang="en-US" smtClean="0"/>
              <a:pPr/>
              <a:t>‹#›</a:t>
            </a:fld>
            <a:endParaRPr lang="en-US"/>
          </a:p>
        </p:txBody>
      </p:sp>
      <p:pic>
        <p:nvPicPr>
          <p:cNvPr id="7" name="Picture 16" descr="SUB#LIST copy.jpg"/>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A9A25-EBE9-445C-84CD-F4B6BE89B3FA}" type="datetimeFigureOut">
              <a:rPr lang="en-US" smtClean="0"/>
              <a:pPr/>
              <a:t>5/22/2018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C603A-1FE3-4B09-8523-9E1214C1B3A1}" type="slidenum">
              <a:rPr lang="en-US" smtClean="0"/>
              <a:pPr/>
              <a:t>‹#›</a:t>
            </a:fld>
            <a:endParaRPr lang="en-US"/>
          </a:p>
        </p:txBody>
      </p:sp>
      <p:pic>
        <p:nvPicPr>
          <p:cNvPr id="7" name="Picture 2" descr="C:\Users\arsil\Desktop\Smartcreative2.jpg"/>
          <p:cNvPicPr>
            <a:picLocks noChangeAspect="1" noChangeArrowheads="1"/>
          </p:cNvPicPr>
          <p:nvPr userDrawn="1"/>
        </p:nvPicPr>
        <p:blipFill>
          <a:blip r:embed="rId13"/>
          <a:srcRect/>
          <a:stretch>
            <a:fillRect/>
          </a:stretch>
        </p:blipFill>
        <p:spPr bwMode="auto">
          <a:xfrm>
            <a:off x="0" y="0"/>
            <a:ext cx="9172575"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200400" y="3840752"/>
            <a:ext cx="5834418" cy="1354217"/>
          </a:xfrm>
          <a:prstGeom prst="rect">
            <a:avLst/>
          </a:prstGeom>
          <a:noFill/>
          <a:ln w="9525">
            <a:noFill/>
            <a:miter lim="800000"/>
            <a:headEnd/>
            <a:tailEnd/>
          </a:ln>
        </p:spPr>
        <p:txBody>
          <a:bodyPr wrap="square">
            <a:spAutoFit/>
          </a:bodyPr>
          <a:lstStyle/>
          <a:p>
            <a:pPr algn="ctr"/>
            <a:r>
              <a:rPr lang="en-US" b="1" dirty="0" smtClean="0">
                <a:solidFill>
                  <a:schemeClr val="bg1"/>
                </a:solidFill>
                <a:latin typeface="Arial" pitchFamily="34" charset="0"/>
                <a:cs typeface="Arial" pitchFamily="34" charset="0"/>
              </a:rPr>
              <a:t>INFORMATION AND COMMUNICATION TECHNOLOGIES:</a:t>
            </a:r>
          </a:p>
          <a:p>
            <a:pPr algn="ctr"/>
            <a:r>
              <a:rPr lang="en-US" b="1" dirty="0" smtClean="0">
                <a:solidFill>
                  <a:schemeClr val="bg1"/>
                </a:solidFill>
                <a:latin typeface="Arial" pitchFamily="34" charset="0"/>
                <a:cs typeface="Arial" pitchFamily="34" charset="0"/>
              </a:rPr>
              <a:t>CURRENT DEVELOPMENTS</a:t>
            </a:r>
          </a:p>
          <a:p>
            <a:pPr algn="ctr"/>
            <a:r>
              <a:rPr lang="en-US" sz="1800" b="1" dirty="0" smtClean="0">
                <a:solidFill>
                  <a:schemeClr val="bg1"/>
                </a:solidFill>
                <a:latin typeface="Arial" pitchFamily="34" charset="0"/>
                <a:cs typeface="Arial" pitchFamily="34" charset="0"/>
              </a:rPr>
              <a:t>PERTEMUAN 8</a:t>
            </a:r>
          </a:p>
          <a:p>
            <a:pPr algn="ctr"/>
            <a:r>
              <a:rPr lang="en-US" b="1" dirty="0" smtClean="0">
                <a:solidFill>
                  <a:schemeClr val="bg1"/>
                </a:solidFill>
                <a:latin typeface="Arial" pitchFamily="34" charset="0"/>
                <a:cs typeface="Arial" pitchFamily="34" charset="0"/>
              </a:rPr>
              <a:t>AGUNG MULYO WIDODO</a:t>
            </a:r>
            <a:endParaRPr lang="en-US" b="1" dirty="0">
              <a:solidFill>
                <a:schemeClr val="bg1"/>
              </a:solidFill>
              <a:latin typeface="Arial" pitchFamily="34" charset="0"/>
              <a:cs typeface="Arial" pitchFamily="34" charset="0"/>
            </a:endParaRPr>
          </a:p>
          <a:p>
            <a:pPr algn="ctr"/>
            <a:r>
              <a:rPr lang="en-US" b="1" dirty="0" smtClean="0">
                <a:solidFill>
                  <a:schemeClr val="bg1"/>
                </a:solidFill>
                <a:latin typeface="Arial" pitchFamily="34" charset="0"/>
                <a:cs typeface="Arial" pitchFamily="34" charset="0"/>
              </a:rPr>
              <a:t>TEKNIK INFORMATIKA</a:t>
            </a:r>
            <a:endParaRPr lang="en-US" b="1" dirty="0">
              <a:solidFill>
                <a:schemeClr val="bg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1237392"/>
            <a:ext cx="7315200" cy="3416320"/>
          </a:xfrm>
          <a:prstGeom prst="rect">
            <a:avLst/>
          </a:prstGeom>
          <a:noFill/>
        </p:spPr>
        <p:txBody>
          <a:bodyPr wrap="square" rtlCol="0">
            <a:spAutoFit/>
          </a:bodyPr>
          <a:lstStyle/>
          <a:p>
            <a:pPr algn="just"/>
            <a:r>
              <a:rPr lang="en-US" sz="1800" b="1" dirty="0" smtClean="0">
                <a:latin typeface="Arial" pitchFamily="34" charset="0"/>
                <a:cs typeface="Arial" pitchFamily="34" charset="0"/>
              </a:rPr>
              <a:t>Impact on the information infrastructure: </a:t>
            </a:r>
            <a:r>
              <a:rPr lang="en-US" sz="1800" dirty="0" smtClean="0">
                <a:latin typeface="Arial" pitchFamily="34" charset="0"/>
                <a:cs typeface="Arial" pitchFamily="34" charset="0"/>
              </a:rPr>
              <a:t>already in 1994, </a:t>
            </a:r>
            <a:r>
              <a:rPr lang="en-US" sz="1800" dirty="0" smtClean="0">
                <a:latin typeface="Arial" pitchFamily="34" charset="0"/>
                <a:cs typeface="Arial" pitchFamily="34" charset="0"/>
              </a:rPr>
              <a:t>the </a:t>
            </a:r>
            <a:r>
              <a:rPr lang="en-US" sz="1800" i="1" dirty="0" err="1" smtClean="0">
                <a:latin typeface="Arial" pitchFamily="34" charset="0"/>
                <a:cs typeface="Arial" pitchFamily="34" charset="0"/>
              </a:rPr>
              <a:t>Bangemann</a:t>
            </a:r>
            <a:r>
              <a:rPr lang="en-US" sz="1800" i="1" dirty="0" smtClean="0">
                <a:latin typeface="Arial" pitchFamily="34" charset="0"/>
                <a:cs typeface="Arial" pitchFamily="34" charset="0"/>
              </a:rPr>
              <a:t> </a:t>
            </a:r>
            <a:r>
              <a:rPr lang="en-US" sz="1800" i="1" dirty="0" smtClean="0">
                <a:latin typeface="Arial" pitchFamily="34" charset="0"/>
                <a:cs typeface="Arial" pitchFamily="34" charset="0"/>
              </a:rPr>
              <a:t>Report (</a:t>
            </a:r>
            <a:r>
              <a:rPr lang="en-US" sz="1800" i="1" dirty="0" err="1" smtClean="0">
                <a:latin typeface="Arial" pitchFamily="34" charset="0"/>
                <a:cs typeface="Arial" pitchFamily="34" charset="0"/>
              </a:rPr>
              <a:t>Bangemann</a:t>
            </a:r>
            <a:r>
              <a:rPr lang="en-US" sz="1800" i="1" dirty="0" smtClean="0">
                <a:latin typeface="Arial" pitchFamily="34" charset="0"/>
                <a:cs typeface="Arial" pitchFamily="34" charset="0"/>
              </a:rPr>
              <a:t>, 1994) referred to two </a:t>
            </a:r>
            <a:r>
              <a:rPr lang="en-US" sz="1800" i="1" dirty="0" smtClean="0">
                <a:latin typeface="Arial" pitchFamily="34" charset="0"/>
                <a:cs typeface="Arial" pitchFamily="34" charset="0"/>
              </a:rPr>
              <a:t>fundamental </a:t>
            </a:r>
            <a:r>
              <a:rPr lang="en-US" sz="1800" dirty="0" smtClean="0">
                <a:latin typeface="Arial" pitchFamily="34" charset="0"/>
                <a:cs typeface="Arial" pitchFamily="34" charset="0"/>
              </a:rPr>
              <a:t>characteristics </a:t>
            </a:r>
            <a:r>
              <a:rPr lang="en-US" sz="1800" dirty="0" smtClean="0">
                <a:latin typeface="Arial" pitchFamily="34" charset="0"/>
                <a:cs typeface="Arial" pitchFamily="34" charset="0"/>
              </a:rPr>
              <a:t>in the implantation of the information infrastructure </a:t>
            </a:r>
            <a:r>
              <a:rPr lang="en-US" sz="1800" dirty="0" smtClean="0">
                <a:latin typeface="Arial" pitchFamily="34" charset="0"/>
                <a:cs typeface="Arial" pitchFamily="34" charset="0"/>
              </a:rPr>
              <a:t>that the information </a:t>
            </a:r>
            <a:r>
              <a:rPr lang="en-US" sz="1800" dirty="0" smtClean="0">
                <a:latin typeface="Arial" pitchFamily="34" charset="0"/>
                <a:cs typeface="Arial" pitchFamily="34" charset="0"/>
              </a:rPr>
              <a:t>society requires: one is the interconnection of </a:t>
            </a:r>
            <a:r>
              <a:rPr lang="en-US" sz="1800" dirty="0" smtClean="0">
                <a:latin typeface="Arial" pitchFamily="34" charset="0"/>
                <a:cs typeface="Arial" pitchFamily="34" charset="0"/>
              </a:rPr>
              <a:t>networks without disruption</a:t>
            </a:r>
            <a:r>
              <a:rPr lang="en-US" sz="1800" dirty="0" smtClean="0">
                <a:latin typeface="Arial" pitchFamily="34" charset="0"/>
                <a:cs typeface="Arial" pitchFamily="34" charset="0"/>
              </a:rPr>
              <a:t>, and the other is the interoperability, or the possibility </a:t>
            </a:r>
            <a:r>
              <a:rPr lang="en-US" sz="1800" dirty="0" smtClean="0">
                <a:latin typeface="Arial" pitchFamily="34" charset="0"/>
                <a:cs typeface="Arial" pitchFamily="34" charset="0"/>
              </a:rPr>
              <a:t>of services and </a:t>
            </a:r>
            <a:r>
              <a:rPr lang="en-US" sz="1800" dirty="0" smtClean="0">
                <a:latin typeface="Arial" pitchFamily="34" charset="0"/>
                <a:cs typeface="Arial" pitchFamily="34" charset="0"/>
              </a:rPr>
              <a:t>applications based on these networks to interoperate. The </a:t>
            </a:r>
            <a:r>
              <a:rPr lang="en-US" sz="1800" dirty="0" smtClean="0">
                <a:latin typeface="Arial" pitchFamily="34" charset="0"/>
                <a:cs typeface="Arial" pitchFamily="34" charset="0"/>
              </a:rPr>
              <a:t>new information </a:t>
            </a:r>
            <a:r>
              <a:rPr lang="en-US" sz="1800" dirty="0" smtClean="0">
                <a:latin typeface="Arial" pitchFamily="34" charset="0"/>
                <a:cs typeface="Arial" pitchFamily="34" charset="0"/>
              </a:rPr>
              <a:t>infrastructure will not be a simple network </a:t>
            </a:r>
            <a:r>
              <a:rPr lang="en-US" sz="1800" dirty="0" smtClean="0">
                <a:latin typeface="Arial" pitchFamily="34" charset="0"/>
                <a:cs typeface="Arial" pitchFamily="34" charset="0"/>
              </a:rPr>
              <a:t>substituting everything </a:t>
            </a:r>
            <a:r>
              <a:rPr lang="en-US" sz="1800" dirty="0" smtClean="0">
                <a:latin typeface="Arial" pitchFamily="34" charset="0"/>
                <a:cs typeface="Arial" pitchFamily="34" charset="0"/>
              </a:rPr>
              <a:t>that already exists, but a network of interconnected </a:t>
            </a:r>
            <a:r>
              <a:rPr lang="en-US" sz="1800" dirty="0" smtClean="0">
                <a:latin typeface="Arial" pitchFamily="34" charset="0"/>
                <a:cs typeface="Arial" pitchFamily="34" charset="0"/>
              </a:rPr>
              <a:t>networks, assuring </a:t>
            </a:r>
            <a:r>
              <a:rPr lang="en-US" sz="1800" dirty="0" smtClean="0">
                <a:latin typeface="Arial" pitchFamily="34" charset="0"/>
                <a:cs typeface="Arial" pitchFamily="34" charset="0"/>
              </a:rPr>
              <a:t>end-to-end digital connection and broad access. A </a:t>
            </a:r>
            <a:r>
              <a:rPr lang="en-US" sz="1800" dirty="0" smtClean="0">
                <a:latin typeface="Arial" pitchFamily="34" charset="0"/>
                <a:cs typeface="Arial" pitchFamily="34" charset="0"/>
              </a:rPr>
              <a:t>main challenge </a:t>
            </a:r>
            <a:r>
              <a:rPr lang="en-US" sz="1800" dirty="0" smtClean="0">
                <a:latin typeface="Arial" pitchFamily="34" charset="0"/>
                <a:cs typeface="Arial" pitchFamily="34" charset="0"/>
              </a:rPr>
              <a:t>is still full business integration </a:t>
            </a:r>
            <a:r>
              <a:rPr lang="en-US" sz="1800" dirty="0" smtClean="0">
                <a:latin typeface="Arial" pitchFamily="34" charset="0"/>
                <a:cs typeface="Arial" pitchFamily="34" charset="0"/>
              </a:rPr>
              <a:t>and information </a:t>
            </a:r>
            <a:r>
              <a:rPr lang="en-US" sz="1800" dirty="0" smtClean="0">
                <a:latin typeface="Arial" pitchFamily="34" charset="0"/>
                <a:cs typeface="Arial" pitchFamily="34" charset="0"/>
              </a:rPr>
              <a:t>integration, besides all </a:t>
            </a:r>
            <a:r>
              <a:rPr lang="en-US" sz="1800" dirty="0" smtClean="0">
                <a:latin typeface="Arial" pitchFamily="34" charset="0"/>
                <a:cs typeface="Arial" pitchFamily="34" charset="0"/>
              </a:rPr>
              <a:t>the recent </a:t>
            </a:r>
            <a:r>
              <a:rPr lang="en-US" sz="1800" dirty="0" smtClean="0">
                <a:latin typeface="Arial" pitchFamily="34" charset="0"/>
                <a:cs typeface="Arial" pitchFamily="34" charset="0"/>
              </a:rPr>
              <a:t>developments on standards, protocols, business models </a:t>
            </a:r>
            <a:r>
              <a:rPr lang="en-US" sz="1800" dirty="0" smtClean="0">
                <a:latin typeface="Arial" pitchFamily="34" charset="0"/>
                <a:cs typeface="Arial" pitchFamily="34" charset="0"/>
              </a:rPr>
              <a:t>and applications</a:t>
            </a:r>
            <a:r>
              <a:rPr lang="en-US" sz="1800" dirty="0" smtClean="0">
                <a:latin typeface="Arial" pitchFamily="34" charset="0"/>
                <a:cs typeface="Arial" pitchFamily="34" charset="0"/>
              </a:rPr>
              <a:t>.</a:t>
            </a:r>
            <a:endParaRPr lang="en-US" sz="1800" dirty="0" smtClean="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1" name="Rectangle 70"/>
          <p:cNvSpPr/>
          <p:nvPr/>
        </p:nvSpPr>
        <p:spPr>
          <a:xfrm>
            <a:off x="1143000" y="3136613"/>
            <a:ext cx="7620000" cy="1077218"/>
          </a:xfrm>
          <a:prstGeom prst="rect">
            <a:avLst/>
          </a:prstGeom>
        </p:spPr>
        <p:txBody>
          <a:bodyPr wrap="square">
            <a:spAutoFit/>
          </a:bodyPr>
          <a:lstStyle/>
          <a:p>
            <a:pPr algn="ctr"/>
            <a:r>
              <a:rPr lang="en-US" sz="3200" b="1" dirty="0" smtClean="0">
                <a:solidFill>
                  <a:schemeClr val="accent1"/>
                </a:solidFill>
                <a:latin typeface="Arial" pitchFamily="34" charset="0"/>
                <a:cs typeface="Arial" pitchFamily="34" charset="0"/>
              </a:rPr>
              <a:t>Information </a:t>
            </a:r>
            <a:r>
              <a:rPr lang="en-US" sz="3200" b="1" dirty="0" smtClean="0">
                <a:solidFill>
                  <a:schemeClr val="accent1"/>
                </a:solidFill>
                <a:latin typeface="Arial" pitchFamily="34" charset="0"/>
                <a:cs typeface="Arial" pitchFamily="34" charset="0"/>
              </a:rPr>
              <a:t>and Communication Technologies and Techniques</a:t>
            </a:r>
            <a:endParaRPr lang="en-US" sz="3200" dirty="0">
              <a:solidFill>
                <a:schemeClr val="accent1"/>
              </a:solidFill>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914400"/>
            <a:ext cx="7315200" cy="5170646"/>
          </a:xfrm>
          <a:prstGeom prst="rect">
            <a:avLst/>
          </a:prstGeom>
          <a:noFill/>
        </p:spPr>
        <p:txBody>
          <a:bodyPr wrap="square" rtlCol="0">
            <a:spAutoFit/>
          </a:bodyPr>
          <a:lstStyle/>
          <a:p>
            <a:pPr algn="just"/>
            <a:r>
              <a:rPr lang="en-US" sz="2400" b="1" dirty="0" smtClean="0">
                <a:solidFill>
                  <a:srgbClr val="FF0000"/>
                </a:solidFill>
                <a:latin typeface="Arial" pitchFamily="34" charset="0"/>
                <a:cs typeface="Arial" pitchFamily="34" charset="0"/>
              </a:rPr>
              <a:t>Internet: </a:t>
            </a:r>
          </a:p>
          <a:p>
            <a:pPr algn="just"/>
            <a:r>
              <a:rPr lang="en-US" sz="1800" dirty="0" smtClean="0">
                <a:latin typeface="Arial" pitchFamily="34" charset="0"/>
                <a:cs typeface="Arial" pitchFamily="34" charset="0"/>
              </a:rPr>
              <a:t>The </a:t>
            </a:r>
            <a:r>
              <a:rPr lang="en-US" sz="1800" dirty="0" smtClean="0">
                <a:latin typeface="Arial" pitchFamily="34" charset="0"/>
                <a:cs typeface="Arial" pitchFamily="34" charset="0"/>
              </a:rPr>
              <a:t>Internet has been seen under different perspectives; </a:t>
            </a:r>
            <a:r>
              <a:rPr lang="en-US" sz="1800" dirty="0" smtClean="0">
                <a:latin typeface="Arial" pitchFamily="34" charset="0"/>
                <a:cs typeface="Arial" pitchFamily="34" charset="0"/>
              </a:rPr>
              <a:t>for some</a:t>
            </a:r>
            <a:r>
              <a:rPr lang="en-US" sz="1800" dirty="0" smtClean="0">
                <a:latin typeface="Arial" pitchFamily="34" charset="0"/>
                <a:cs typeface="Arial" pitchFamily="34" charset="0"/>
              </a:rPr>
              <a:t>, it </a:t>
            </a:r>
            <a:r>
              <a:rPr lang="en-US" sz="1800" dirty="0" smtClean="0">
                <a:latin typeface="Arial" pitchFamily="34" charset="0"/>
                <a:cs typeface="Arial" pitchFamily="34" charset="0"/>
              </a:rPr>
              <a:t>represents an </a:t>
            </a:r>
            <a:r>
              <a:rPr lang="en-US" sz="1800" dirty="0" smtClean="0">
                <a:latin typeface="Arial" pitchFamily="34" charset="0"/>
                <a:cs typeface="Arial" pitchFamily="34" charset="0"/>
              </a:rPr>
              <a:t>important learning and educational tool, for other, a democracy pier, </a:t>
            </a:r>
            <a:r>
              <a:rPr lang="en-US" sz="1800" dirty="0" smtClean="0">
                <a:latin typeface="Arial" pitchFamily="34" charset="0"/>
                <a:cs typeface="Arial" pitchFamily="34" charset="0"/>
              </a:rPr>
              <a:t>a cultural enabler </a:t>
            </a:r>
            <a:r>
              <a:rPr lang="en-US" sz="1800" dirty="0" smtClean="0">
                <a:latin typeface="Arial" pitchFamily="34" charset="0"/>
                <a:cs typeface="Arial" pitchFamily="34" charset="0"/>
              </a:rPr>
              <a:t>given the possibility of communicating without restrictions, and </a:t>
            </a:r>
            <a:r>
              <a:rPr lang="en-US" sz="1800" dirty="0" smtClean="0">
                <a:latin typeface="Arial" pitchFamily="34" charset="0"/>
                <a:cs typeface="Arial" pitchFamily="34" charset="0"/>
              </a:rPr>
              <a:t>for many it </a:t>
            </a:r>
            <a:r>
              <a:rPr lang="en-US" sz="1800" dirty="0" smtClean="0">
                <a:latin typeface="Arial" pitchFamily="34" charset="0"/>
                <a:cs typeface="Arial" pitchFamily="34" charset="0"/>
              </a:rPr>
              <a:t>represents an important medium to conduct business.</a:t>
            </a:r>
          </a:p>
          <a:p>
            <a:pPr algn="just"/>
            <a:r>
              <a:rPr lang="en-US" sz="1800" dirty="0" smtClean="0">
                <a:latin typeface="Arial" pitchFamily="34" charset="0"/>
                <a:cs typeface="Arial" pitchFamily="34" charset="0"/>
              </a:rPr>
              <a:t>The main factors responsible by the success of the Internet </a:t>
            </a:r>
            <a:r>
              <a:rPr lang="en-US" sz="1800" dirty="0" smtClean="0">
                <a:latin typeface="Arial" pitchFamily="34" charset="0"/>
                <a:cs typeface="Arial" pitchFamily="34" charset="0"/>
              </a:rPr>
              <a:t>are:</a:t>
            </a:r>
          </a:p>
          <a:p>
            <a:pPr marL="341313" indent="-341313" algn="just">
              <a:buFont typeface="Wingdings" pitchFamily="2" charset="2"/>
              <a:buChar char="q"/>
            </a:pPr>
            <a:r>
              <a:rPr lang="en-US" sz="1800" dirty="0" smtClean="0">
                <a:latin typeface="Arial" pitchFamily="34" charset="0"/>
                <a:cs typeface="Arial" pitchFamily="34" charset="0"/>
              </a:rPr>
              <a:t>Business</a:t>
            </a:r>
            <a:r>
              <a:rPr lang="en-US" sz="1800" dirty="0" smtClean="0">
                <a:latin typeface="Arial" pitchFamily="34" charset="0"/>
                <a:cs typeface="Arial" pitchFamily="34" charset="0"/>
              </a:rPr>
              <a:t>, entertainment and academic utilization: integrating a wide </a:t>
            </a:r>
            <a:r>
              <a:rPr lang="en-US" sz="1800" dirty="0" smtClean="0">
                <a:latin typeface="Arial" pitchFamily="34" charset="0"/>
                <a:cs typeface="Arial" pitchFamily="34" charset="0"/>
              </a:rPr>
              <a:t>range of </a:t>
            </a:r>
            <a:r>
              <a:rPr lang="en-US" sz="1800" dirty="0" smtClean="0">
                <a:latin typeface="Arial" pitchFamily="34" charset="0"/>
                <a:cs typeface="Arial" pitchFamily="34" charset="0"/>
              </a:rPr>
              <a:t>applications in business, education and training, research, </a:t>
            </a:r>
            <a:r>
              <a:rPr lang="en-US" sz="1800" dirty="0" smtClean="0">
                <a:latin typeface="Arial" pitchFamily="34" charset="0"/>
                <a:cs typeface="Arial" pitchFamily="34" charset="0"/>
              </a:rPr>
              <a:t>entertainment, etc.</a:t>
            </a:r>
            <a:r>
              <a:rPr lang="en-US" sz="1800" dirty="0" smtClean="0">
                <a:latin typeface="Arial" pitchFamily="34" charset="0"/>
                <a:cs typeface="Arial" pitchFamily="34" charset="0"/>
              </a:rPr>
              <a:t> </a:t>
            </a:r>
            <a:endParaRPr lang="en-US" sz="1800" dirty="0" smtClean="0">
              <a:latin typeface="Arial" pitchFamily="34" charset="0"/>
              <a:cs typeface="Arial" pitchFamily="34" charset="0"/>
            </a:endParaRPr>
          </a:p>
          <a:p>
            <a:pPr marL="341313" indent="-341313" algn="just">
              <a:buFont typeface="Wingdings" pitchFamily="2" charset="2"/>
              <a:buChar char="q"/>
            </a:pPr>
            <a:r>
              <a:rPr lang="en-US" sz="1800" dirty="0" smtClean="0">
                <a:latin typeface="Arial" pitchFamily="34" charset="0"/>
                <a:cs typeface="Arial" pitchFamily="34" charset="0"/>
              </a:rPr>
              <a:t>Software </a:t>
            </a:r>
            <a:r>
              <a:rPr lang="en-US" sz="1800" dirty="0" smtClean="0">
                <a:latin typeface="Arial" pitchFamily="34" charset="0"/>
                <a:cs typeface="Arial" pitchFamily="34" charset="0"/>
              </a:rPr>
              <a:t>for navigation and browsing: the software tools that support </a:t>
            </a:r>
            <a:r>
              <a:rPr lang="en-US" sz="1800" dirty="0" smtClean="0">
                <a:latin typeface="Arial" pitchFamily="34" charset="0"/>
                <a:cs typeface="Arial" pitchFamily="34" charset="0"/>
              </a:rPr>
              <a:t>the users </a:t>
            </a:r>
            <a:r>
              <a:rPr lang="en-US" sz="1800" dirty="0" smtClean="0">
                <a:latin typeface="Arial" pitchFamily="34" charset="0"/>
                <a:cs typeface="Arial" pitchFamily="34" charset="0"/>
              </a:rPr>
              <a:t>in the browsing and the location of information </a:t>
            </a:r>
            <a:r>
              <a:rPr lang="en-US" sz="1800" dirty="0" smtClean="0">
                <a:latin typeface="Arial" pitchFamily="34" charset="0"/>
                <a:cs typeface="Arial" pitchFamily="34" charset="0"/>
              </a:rPr>
              <a:t>resources. Development </a:t>
            </a:r>
            <a:r>
              <a:rPr lang="en-US" sz="1800" dirty="0" smtClean="0">
                <a:latin typeface="Arial" pitchFamily="34" charset="0"/>
                <a:cs typeface="Arial" pitchFamily="34" charset="0"/>
              </a:rPr>
              <a:t>of broadband </a:t>
            </a:r>
            <a:r>
              <a:rPr lang="en-US" sz="1800" dirty="0" smtClean="0">
                <a:latin typeface="Arial" pitchFamily="34" charset="0"/>
                <a:cs typeface="Arial" pitchFamily="34" charset="0"/>
              </a:rPr>
              <a:t>networks.</a:t>
            </a:r>
          </a:p>
          <a:p>
            <a:pPr marL="341313" indent="-341313" algn="just">
              <a:buFont typeface="Wingdings" pitchFamily="2" charset="2"/>
              <a:buChar char="q"/>
            </a:pPr>
            <a:r>
              <a:rPr lang="en-US" sz="1800" dirty="0" smtClean="0">
                <a:latin typeface="Arial" pitchFamily="34" charset="0"/>
                <a:cs typeface="Arial" pitchFamily="34" charset="0"/>
              </a:rPr>
              <a:t>Development </a:t>
            </a:r>
            <a:r>
              <a:rPr lang="en-US" sz="1800" dirty="0" smtClean="0">
                <a:latin typeface="Arial" pitchFamily="34" charset="0"/>
                <a:cs typeface="Arial" pitchFamily="34" charset="0"/>
              </a:rPr>
              <a:t>of standards and protocols to improve portability </a:t>
            </a:r>
            <a:r>
              <a:rPr lang="en-US" sz="1800" dirty="0" smtClean="0">
                <a:latin typeface="Arial" pitchFamily="34" charset="0"/>
                <a:cs typeface="Arial" pitchFamily="34" charset="0"/>
              </a:rPr>
              <a:t>and interoperability</a:t>
            </a:r>
            <a:r>
              <a:rPr lang="en-US" sz="1800" dirty="0" smtClean="0">
                <a:latin typeface="Arial" pitchFamily="34" charset="0"/>
                <a:cs typeface="Arial" pitchFamily="34" charset="0"/>
              </a:rPr>
              <a:t>.</a:t>
            </a:r>
          </a:p>
          <a:p>
            <a:pPr marL="341313" indent="-341313" algn="just">
              <a:buFont typeface="Wingdings" pitchFamily="2" charset="2"/>
              <a:buChar char="q"/>
            </a:pPr>
            <a:r>
              <a:rPr lang="en-US" sz="1800" dirty="0" smtClean="0">
                <a:latin typeface="Arial" pitchFamily="34" charset="0"/>
                <a:cs typeface="Arial" pitchFamily="34" charset="0"/>
              </a:rPr>
              <a:t>The liberalization of communications and reduction of </a:t>
            </a:r>
            <a:r>
              <a:rPr lang="en-US" sz="1800" dirty="0" smtClean="0">
                <a:latin typeface="Arial" pitchFamily="34" charset="0"/>
                <a:cs typeface="Arial" pitchFamily="34" charset="0"/>
              </a:rPr>
              <a:t>communication costs. The </a:t>
            </a:r>
            <a:r>
              <a:rPr lang="en-US" sz="1800" dirty="0" smtClean="0">
                <a:latin typeface="Arial" pitchFamily="34" charset="0"/>
                <a:cs typeface="Arial" pitchFamily="34" charset="0"/>
              </a:rPr>
              <a:t>regulation of electronic transactions, intellectual property </a:t>
            </a:r>
            <a:r>
              <a:rPr lang="en-US" sz="1800" dirty="0" smtClean="0">
                <a:latin typeface="Arial" pitchFamily="34" charset="0"/>
                <a:cs typeface="Arial" pitchFamily="34" charset="0"/>
              </a:rPr>
              <a:t>rights, security</a:t>
            </a:r>
            <a:r>
              <a:rPr lang="en-US" sz="1800" dirty="0" smtClean="0">
                <a:latin typeface="Arial" pitchFamily="34" charset="0"/>
                <a:cs typeface="Arial" pitchFamily="34" charset="0"/>
              </a:rPr>
              <a:t>, encryption, etc.</a:t>
            </a:r>
            <a:endParaRPr lang="en-US" sz="1800"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1" name="TextBox 70"/>
          <p:cNvSpPr txBox="1"/>
          <p:nvPr/>
        </p:nvSpPr>
        <p:spPr>
          <a:xfrm>
            <a:off x="701720" y="1143001"/>
            <a:ext cx="7848600" cy="1015663"/>
          </a:xfrm>
          <a:prstGeom prst="rect">
            <a:avLst/>
          </a:prstGeom>
          <a:noFill/>
        </p:spPr>
        <p:txBody>
          <a:bodyPr wrap="square" rtlCol="0">
            <a:spAutoFit/>
          </a:bodyPr>
          <a:lstStyle/>
          <a:p>
            <a:r>
              <a:rPr lang="en-US" sz="2000" dirty="0" smtClean="0">
                <a:latin typeface="Arial" pitchFamily="34" charset="0"/>
                <a:cs typeface="Arial" pitchFamily="34" charset="0"/>
              </a:rPr>
              <a:t>Internet and Web-based systems provide support for activities such as:</a:t>
            </a:r>
          </a:p>
          <a:p>
            <a:endParaRPr lang="en-US" sz="2000" dirty="0">
              <a:latin typeface="Arial" pitchFamily="34" charset="0"/>
              <a:cs typeface="Arial" pitchFamily="34" charset="0"/>
            </a:endParaRPr>
          </a:p>
        </p:txBody>
      </p:sp>
      <p:sp>
        <p:nvSpPr>
          <p:cNvPr id="73" name="TextBox 72"/>
          <p:cNvSpPr txBox="1"/>
          <p:nvPr/>
        </p:nvSpPr>
        <p:spPr>
          <a:xfrm>
            <a:off x="914400" y="2347424"/>
            <a:ext cx="7086600" cy="2800767"/>
          </a:xfrm>
          <a:prstGeom prst="rect">
            <a:avLst/>
          </a:prstGeom>
          <a:noFill/>
        </p:spPr>
        <p:txBody>
          <a:bodyPr wrap="square" rtlCol="0">
            <a:spAutoFit/>
          </a:bodyPr>
          <a:lstStyle/>
          <a:p>
            <a:pPr marL="341313" indent="-341313" algn="just">
              <a:buFont typeface="Wingdings" pitchFamily="2" charset="2"/>
              <a:buChar char="q"/>
            </a:pPr>
            <a:r>
              <a:rPr lang="en-US" b="1" dirty="0" smtClean="0">
                <a:latin typeface="Arial" pitchFamily="34" charset="0"/>
                <a:cs typeface="Arial" pitchFamily="34" charset="0"/>
              </a:rPr>
              <a:t>Search engines </a:t>
            </a:r>
            <a:r>
              <a:rPr lang="en-US" dirty="0" smtClean="0">
                <a:latin typeface="Arial" pitchFamily="34" charset="0"/>
                <a:cs typeface="Arial" pitchFamily="34" charset="0"/>
              </a:rPr>
              <a:t>help users find items in the vast space of the Internet </a:t>
            </a:r>
            <a:r>
              <a:rPr lang="en-US" dirty="0" smtClean="0">
                <a:latin typeface="Arial" pitchFamily="34" charset="0"/>
                <a:cs typeface="Arial" pitchFamily="34" charset="0"/>
              </a:rPr>
              <a:t>by using </a:t>
            </a:r>
            <a:r>
              <a:rPr lang="en-US" dirty="0" smtClean="0">
                <a:latin typeface="Arial" pitchFamily="34" charset="0"/>
                <a:cs typeface="Arial" pitchFamily="34" charset="0"/>
              </a:rPr>
              <a:t>keywords, in particular to find sources of </a:t>
            </a:r>
            <a:r>
              <a:rPr lang="en-US" dirty="0" smtClean="0">
                <a:latin typeface="Arial" pitchFamily="34" charset="0"/>
                <a:cs typeface="Arial" pitchFamily="34" charset="0"/>
              </a:rPr>
              <a:t>information.</a:t>
            </a:r>
          </a:p>
          <a:p>
            <a:pPr marL="341313" indent="-341313" algn="just">
              <a:buFont typeface="Wingdings" pitchFamily="2" charset="2"/>
              <a:buChar char="q"/>
            </a:pPr>
            <a:r>
              <a:rPr lang="en-US" b="1" dirty="0" smtClean="0">
                <a:latin typeface="Arial" pitchFamily="34" charset="0"/>
                <a:cs typeface="Arial" pitchFamily="34" charset="0"/>
              </a:rPr>
              <a:t>Internet-based </a:t>
            </a:r>
            <a:r>
              <a:rPr lang="en-US" b="1" dirty="0" smtClean="0">
                <a:latin typeface="Arial" pitchFamily="34" charset="0"/>
                <a:cs typeface="Arial" pitchFamily="34" charset="0"/>
              </a:rPr>
              <a:t>catalogues</a:t>
            </a:r>
            <a:r>
              <a:rPr lang="en-US" dirty="0" smtClean="0">
                <a:latin typeface="Arial" pitchFamily="34" charset="0"/>
                <a:cs typeface="Arial" pitchFamily="34" charset="0"/>
              </a:rPr>
              <a:t>, allow buying companies to browse, </a:t>
            </a:r>
            <a:r>
              <a:rPr lang="en-US" dirty="0" smtClean="0">
                <a:latin typeface="Arial" pitchFamily="34" charset="0"/>
                <a:cs typeface="Arial" pitchFamily="34" charset="0"/>
              </a:rPr>
              <a:t>search, and/or </a:t>
            </a:r>
            <a:r>
              <a:rPr lang="en-US" dirty="0" smtClean="0">
                <a:latin typeface="Arial" pitchFamily="34" charset="0"/>
                <a:cs typeface="Arial" pitchFamily="34" charset="0"/>
              </a:rPr>
              <a:t>place orders using the World Wide </a:t>
            </a:r>
            <a:r>
              <a:rPr lang="en-US" dirty="0" smtClean="0">
                <a:latin typeface="Arial" pitchFamily="34" charset="0"/>
                <a:cs typeface="Arial" pitchFamily="34" charset="0"/>
              </a:rPr>
              <a:t>Web.</a:t>
            </a:r>
          </a:p>
          <a:p>
            <a:pPr marL="341313" indent="-341313" algn="just">
              <a:buFont typeface="Wingdings" pitchFamily="2" charset="2"/>
              <a:buChar char="q"/>
            </a:pPr>
            <a:r>
              <a:rPr lang="en-US" b="1" dirty="0" smtClean="0">
                <a:latin typeface="Arial" pitchFamily="34" charset="0"/>
                <a:cs typeface="Arial" pitchFamily="34" charset="0"/>
              </a:rPr>
              <a:t>Electronic </a:t>
            </a:r>
            <a:r>
              <a:rPr lang="en-US" b="1" dirty="0" smtClean="0">
                <a:latin typeface="Arial" pitchFamily="34" charset="0"/>
                <a:cs typeface="Arial" pitchFamily="34" charset="0"/>
              </a:rPr>
              <a:t>commerce, </a:t>
            </a:r>
            <a:r>
              <a:rPr lang="en-US" dirty="0" smtClean="0">
                <a:latin typeface="Arial" pitchFamily="34" charset="0"/>
                <a:cs typeface="Arial" pitchFamily="34" charset="0"/>
              </a:rPr>
              <a:t>in the forms business-to-consumer, </a:t>
            </a:r>
            <a:r>
              <a:rPr lang="en-US" dirty="0" smtClean="0">
                <a:latin typeface="Arial" pitchFamily="34" charset="0"/>
                <a:cs typeface="Arial" pitchFamily="34" charset="0"/>
              </a:rPr>
              <a:t>business to business and </a:t>
            </a:r>
            <a:r>
              <a:rPr lang="en-US" dirty="0" smtClean="0">
                <a:latin typeface="Arial" pitchFamily="34" charset="0"/>
                <a:cs typeface="Arial" pitchFamily="34" charset="0"/>
              </a:rPr>
              <a:t>business-to-administration.</a:t>
            </a:r>
          </a:p>
          <a:p>
            <a:pPr marL="341313" indent="-341313" algn="just">
              <a:buFont typeface="Wingdings" pitchFamily="2" charset="2"/>
              <a:buChar char="q"/>
            </a:pPr>
            <a:r>
              <a:rPr lang="en-US" b="1" dirty="0" smtClean="0">
                <a:latin typeface="Arial" pitchFamily="34" charset="0"/>
                <a:cs typeface="Arial" pitchFamily="34" charset="0"/>
              </a:rPr>
              <a:t>Electronic business applications that help supply chain </a:t>
            </a:r>
            <a:r>
              <a:rPr lang="en-US" b="1" dirty="0" smtClean="0">
                <a:latin typeface="Arial" pitchFamily="34" charset="0"/>
                <a:cs typeface="Arial" pitchFamily="34" charset="0"/>
              </a:rPr>
              <a:t>integration, </a:t>
            </a:r>
            <a:r>
              <a:rPr lang="en-US" dirty="0" smtClean="0">
                <a:latin typeface="Arial" pitchFamily="34" charset="0"/>
                <a:cs typeface="Arial" pitchFamily="34" charset="0"/>
              </a:rPr>
              <a:t>collaboration.</a:t>
            </a:r>
          </a:p>
          <a:p>
            <a:pPr marL="341313" indent="-341313" algn="just">
              <a:buFont typeface="Wingdings" pitchFamily="2" charset="2"/>
              <a:buChar char="q"/>
            </a:pPr>
            <a:r>
              <a:rPr lang="en-US" b="1" dirty="0" smtClean="0">
                <a:latin typeface="Arial" pitchFamily="34" charset="0"/>
                <a:cs typeface="Arial" pitchFamily="34" charset="0"/>
              </a:rPr>
              <a:t>Internet-based </a:t>
            </a:r>
            <a:r>
              <a:rPr lang="en-US" b="1" dirty="0" smtClean="0">
                <a:latin typeface="Arial" pitchFamily="34" charset="0"/>
                <a:cs typeface="Arial" pitchFamily="34" charset="0"/>
              </a:rPr>
              <a:t>marketplaces that provide support for </a:t>
            </a:r>
            <a:r>
              <a:rPr lang="en-US" b="1" dirty="0" smtClean="0">
                <a:latin typeface="Arial" pitchFamily="34" charset="0"/>
                <a:cs typeface="Arial" pitchFamily="34" charset="0"/>
              </a:rPr>
              <a:t>supplier/client </a:t>
            </a:r>
            <a:r>
              <a:rPr lang="en-US" dirty="0" smtClean="0">
                <a:latin typeface="Arial" pitchFamily="34" charset="0"/>
                <a:cs typeface="Arial" pitchFamily="34" charset="0"/>
              </a:rPr>
              <a:t>relationship</a:t>
            </a:r>
            <a:r>
              <a:rPr lang="en-US" dirty="0" smtClean="0">
                <a:latin typeface="Arial" pitchFamily="34" charset="0"/>
                <a:cs typeface="Arial" pitchFamily="34" charset="0"/>
              </a:rPr>
              <a:t>, including activities such as information exchange, </a:t>
            </a:r>
            <a:r>
              <a:rPr lang="en-US" dirty="0" smtClean="0">
                <a:latin typeface="Arial" pitchFamily="34" charset="0"/>
                <a:cs typeface="Arial" pitchFamily="34" charset="0"/>
              </a:rPr>
              <a:t>negotiation, collaboration</a:t>
            </a:r>
            <a:r>
              <a:rPr lang="en-US" dirty="0" smtClean="0">
                <a:latin typeface="Arial" pitchFamily="34" charset="0"/>
                <a:cs typeface="Arial" pitchFamily="34" charset="0"/>
              </a:rPr>
              <a:t>, settlement, payments, etc.</a:t>
            </a:r>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914400"/>
            <a:ext cx="7315200" cy="3231654"/>
          </a:xfrm>
          <a:prstGeom prst="rect">
            <a:avLst/>
          </a:prstGeom>
          <a:noFill/>
        </p:spPr>
        <p:txBody>
          <a:bodyPr wrap="square" rtlCol="0">
            <a:spAutoFit/>
          </a:bodyPr>
          <a:lstStyle/>
          <a:p>
            <a:pPr algn="just"/>
            <a:r>
              <a:rPr lang="en-US" sz="2400" b="1" dirty="0" smtClean="0">
                <a:solidFill>
                  <a:srgbClr val="FF0000"/>
                </a:solidFill>
                <a:latin typeface="Arial" pitchFamily="34" charset="0"/>
                <a:cs typeface="Arial" pitchFamily="34" charset="0"/>
              </a:rPr>
              <a:t>Agent </a:t>
            </a:r>
            <a:r>
              <a:rPr lang="en-US" sz="2400" b="1" dirty="0" smtClean="0">
                <a:solidFill>
                  <a:srgbClr val="FF0000"/>
                </a:solidFill>
                <a:latin typeface="Arial" pitchFamily="34" charset="0"/>
                <a:cs typeface="Arial" pitchFamily="34" charset="0"/>
              </a:rPr>
              <a:t>Technologies : </a:t>
            </a:r>
          </a:p>
          <a:p>
            <a:pPr algn="just"/>
            <a:r>
              <a:rPr lang="en-US" sz="1800" dirty="0" smtClean="0"/>
              <a:t>Agents </a:t>
            </a:r>
            <a:r>
              <a:rPr lang="en-US" sz="1800" dirty="0" smtClean="0"/>
              <a:t>consists of software than can travel over networks, activate </a:t>
            </a:r>
            <a:r>
              <a:rPr lang="en-US" sz="1800" dirty="0" smtClean="0"/>
              <a:t>and control remote </a:t>
            </a:r>
            <a:r>
              <a:rPr lang="en-US" sz="1800" dirty="0" smtClean="0"/>
              <a:t>programs, and return back to the source with information. </a:t>
            </a:r>
            <a:r>
              <a:rPr lang="en-US" sz="1800" dirty="0" smtClean="0"/>
              <a:t>According to </a:t>
            </a:r>
            <a:r>
              <a:rPr lang="en-US" sz="1800" dirty="0" smtClean="0"/>
              <a:t>a commonly used definition proposed by Wooldridge (1997), agents </a:t>
            </a:r>
            <a:r>
              <a:rPr lang="en-US" sz="1800" dirty="0" smtClean="0"/>
              <a:t>are software systems </a:t>
            </a:r>
            <a:r>
              <a:rPr lang="en-US" sz="1800" dirty="0" smtClean="0"/>
              <a:t>capable of flexible and autonomous action in some environment in </a:t>
            </a:r>
            <a:r>
              <a:rPr lang="en-US" sz="1800" dirty="0" smtClean="0"/>
              <a:t>order to </a:t>
            </a:r>
            <a:r>
              <a:rPr lang="en-US" sz="1800" dirty="0" smtClean="0"/>
              <a:t>meet its design objectives. Agents (Wooldridge, 1999) should </a:t>
            </a:r>
            <a:r>
              <a:rPr lang="en-US" sz="1800" dirty="0" smtClean="0"/>
              <a:t>be autonomous, proactive</a:t>
            </a:r>
            <a:r>
              <a:rPr lang="en-US" sz="1800" dirty="0" smtClean="0"/>
              <a:t>, reactive and </a:t>
            </a:r>
            <a:r>
              <a:rPr lang="en-US" sz="1800" dirty="0" smtClean="0"/>
              <a:t>sociable. </a:t>
            </a:r>
            <a:r>
              <a:rPr lang="en-US" sz="1800" dirty="0" smtClean="0"/>
              <a:t>A software agent acts independently </a:t>
            </a:r>
            <a:r>
              <a:rPr lang="en-US" sz="1800" dirty="0" smtClean="0"/>
              <a:t>on behalf </a:t>
            </a:r>
            <a:r>
              <a:rPr lang="en-US" sz="1800" dirty="0" smtClean="0"/>
              <a:t>of its user, in furtherance of its interests. Moreover, some of these </a:t>
            </a:r>
            <a:r>
              <a:rPr lang="en-US" sz="1800" dirty="0" smtClean="0"/>
              <a:t>agents are </a:t>
            </a:r>
            <a:r>
              <a:rPr lang="en-US" sz="1800" dirty="0" smtClean="0"/>
              <a:t>capable of copying themselves over the Internet, of interrogating host </a:t>
            </a:r>
            <a:r>
              <a:rPr lang="en-US" sz="1800" i="1" dirty="0" smtClean="0"/>
              <a:t>Web </a:t>
            </a:r>
            <a:r>
              <a:rPr lang="en-US" sz="1800" dirty="0" smtClean="0"/>
              <a:t>sites </a:t>
            </a:r>
            <a:r>
              <a:rPr lang="en-US" sz="1800" dirty="0" smtClean="0"/>
              <a:t>and of interacting with other agents</a:t>
            </a:r>
            <a:r>
              <a:rPr lang="en-US" sz="1800" dirty="0" smtClean="0"/>
              <a:t>.</a:t>
            </a:r>
            <a:endParaRPr lang="en-US" sz="1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1" name="TextBox 70"/>
          <p:cNvSpPr txBox="1"/>
          <p:nvPr/>
        </p:nvSpPr>
        <p:spPr>
          <a:xfrm>
            <a:off x="914400" y="1295400"/>
            <a:ext cx="7086600" cy="2062103"/>
          </a:xfrm>
          <a:prstGeom prst="rect">
            <a:avLst/>
          </a:prstGeom>
          <a:noFill/>
        </p:spPr>
        <p:txBody>
          <a:bodyPr wrap="square" rtlCol="0">
            <a:spAutoFit/>
          </a:bodyPr>
          <a:lstStyle/>
          <a:p>
            <a:pPr algn="just"/>
            <a:r>
              <a:rPr lang="en-US" dirty="0" smtClean="0">
                <a:latin typeface="Arial" pitchFamily="34" charset="0"/>
                <a:cs typeface="Arial" pitchFamily="34" charset="0"/>
              </a:rPr>
              <a:t>Although, agents can act separately to solve a particular problem, when it </a:t>
            </a:r>
            <a:r>
              <a:rPr lang="en-US" dirty="0" smtClean="0">
                <a:latin typeface="Arial" pitchFamily="34" charset="0"/>
                <a:cs typeface="Arial" pitchFamily="34" charset="0"/>
              </a:rPr>
              <a:t>is necessary </a:t>
            </a:r>
            <a:r>
              <a:rPr lang="en-US" dirty="0" smtClean="0">
                <a:latin typeface="Arial" pitchFamily="34" charset="0"/>
                <a:cs typeface="Arial" pitchFamily="34" charset="0"/>
              </a:rPr>
              <a:t>to cope with a complex problem involving either distributed </a:t>
            </a:r>
            <a:r>
              <a:rPr lang="en-US" dirty="0" smtClean="0">
                <a:latin typeface="Arial" pitchFamily="34" charset="0"/>
                <a:cs typeface="Arial" pitchFamily="34" charset="0"/>
              </a:rPr>
              <a:t>data, knowledge </a:t>
            </a:r>
            <a:r>
              <a:rPr lang="en-US" dirty="0" smtClean="0">
                <a:latin typeface="Arial" pitchFamily="34" charset="0"/>
                <a:cs typeface="Arial" pitchFamily="34" charset="0"/>
              </a:rPr>
              <a:t>or control, a complete system made of several different </a:t>
            </a:r>
            <a:r>
              <a:rPr lang="en-US" dirty="0" smtClean="0">
                <a:latin typeface="Arial" pitchFamily="34" charset="0"/>
                <a:cs typeface="Arial" pitchFamily="34" charset="0"/>
              </a:rPr>
              <a:t>agents has to </a:t>
            </a:r>
            <a:r>
              <a:rPr lang="en-US" dirty="0" smtClean="0">
                <a:latin typeface="Arial" pitchFamily="34" charset="0"/>
                <a:cs typeface="Arial" pitchFamily="34" charset="0"/>
              </a:rPr>
              <a:t>be designed — a multi-agent system (Oliveira, 1999). An </a:t>
            </a:r>
            <a:r>
              <a:rPr lang="en-US" dirty="0" smtClean="0">
                <a:latin typeface="Arial" pitchFamily="34" charset="0"/>
                <a:cs typeface="Arial" pitchFamily="34" charset="0"/>
              </a:rPr>
              <a:t>interesting application </a:t>
            </a:r>
            <a:r>
              <a:rPr lang="en-US" dirty="0" smtClean="0">
                <a:latin typeface="Arial" pitchFamily="34" charset="0"/>
                <a:cs typeface="Arial" pitchFamily="34" charset="0"/>
              </a:rPr>
              <a:t>of this technology consists of its application to implement </a:t>
            </a:r>
            <a:r>
              <a:rPr lang="en-US" dirty="0" smtClean="0">
                <a:latin typeface="Arial" pitchFamily="34" charset="0"/>
                <a:cs typeface="Arial" pitchFamily="34" charset="0"/>
              </a:rPr>
              <a:t>distributed systems as </a:t>
            </a:r>
            <a:r>
              <a:rPr lang="en-US" dirty="0" smtClean="0">
                <a:latin typeface="Arial" pitchFamily="34" charset="0"/>
                <a:cs typeface="Arial" pitchFamily="34" charset="0"/>
              </a:rPr>
              <a:t>a set of agents, where the overall behavior of such distributed </a:t>
            </a:r>
            <a:r>
              <a:rPr lang="en-US" dirty="0" smtClean="0">
                <a:latin typeface="Arial" pitchFamily="34" charset="0"/>
                <a:cs typeface="Arial" pitchFamily="34" charset="0"/>
              </a:rPr>
              <a:t>systems depends </a:t>
            </a:r>
            <a:r>
              <a:rPr lang="en-US" dirty="0" smtClean="0">
                <a:latin typeface="Arial" pitchFamily="34" charset="0"/>
                <a:cs typeface="Arial" pitchFamily="34" charset="0"/>
              </a:rPr>
              <a:t>on the interaction and coordination of distributed elements.</a:t>
            </a:r>
            <a:endParaRPr lang="en-US" dirty="0">
              <a:latin typeface="Arial" pitchFamily="34" charset="0"/>
              <a:cs typeface="Arial" pitchFamily="34" charset="0"/>
            </a:endParaRPr>
          </a:p>
        </p:txBody>
      </p:sp>
      <p:sp>
        <p:nvSpPr>
          <p:cNvPr id="73" name="TextBox 72"/>
          <p:cNvSpPr txBox="1"/>
          <p:nvPr/>
        </p:nvSpPr>
        <p:spPr>
          <a:xfrm>
            <a:off x="900752" y="3529080"/>
            <a:ext cx="7162800" cy="1815882"/>
          </a:xfrm>
          <a:prstGeom prst="rect">
            <a:avLst/>
          </a:prstGeom>
          <a:noFill/>
        </p:spPr>
        <p:txBody>
          <a:bodyPr wrap="square" rtlCol="0">
            <a:spAutoFit/>
          </a:bodyPr>
          <a:lstStyle/>
          <a:p>
            <a:pPr algn="just"/>
            <a:r>
              <a:rPr lang="en-US" dirty="0" smtClean="0">
                <a:latin typeface="Arial" pitchFamily="34" charset="0"/>
                <a:cs typeface="Arial" pitchFamily="34" charset="0"/>
              </a:rPr>
              <a:t>In a multi-agent system, according to </a:t>
            </a:r>
            <a:r>
              <a:rPr lang="en-US" dirty="0" err="1" smtClean="0">
                <a:latin typeface="Arial" pitchFamily="34" charset="0"/>
                <a:cs typeface="Arial" pitchFamily="34" charset="0"/>
              </a:rPr>
              <a:t>Barbuceanu</a:t>
            </a:r>
            <a:r>
              <a:rPr lang="en-US" dirty="0" smtClean="0">
                <a:latin typeface="Arial" pitchFamily="34" charset="0"/>
                <a:cs typeface="Arial" pitchFamily="34" charset="0"/>
              </a:rPr>
              <a:t> and Fox (1995b; 1996), </a:t>
            </a:r>
            <a:r>
              <a:rPr lang="en-US" dirty="0" smtClean="0">
                <a:latin typeface="Arial" pitchFamily="34" charset="0"/>
                <a:cs typeface="Arial" pitchFamily="34" charset="0"/>
              </a:rPr>
              <a:t>the environment </a:t>
            </a:r>
            <a:r>
              <a:rPr lang="en-US" dirty="0" smtClean="0">
                <a:latin typeface="Arial" pitchFamily="34" charset="0"/>
                <a:cs typeface="Arial" pitchFamily="34" charset="0"/>
              </a:rPr>
              <a:t>is populated by other agents, each pursuing their own goals and </a:t>
            </a:r>
            <a:r>
              <a:rPr lang="en-US" dirty="0" smtClean="0">
                <a:latin typeface="Arial" pitchFamily="34" charset="0"/>
                <a:cs typeface="Arial" pitchFamily="34" charset="0"/>
              </a:rPr>
              <a:t>each endowed </a:t>
            </a:r>
            <a:r>
              <a:rPr lang="en-US" dirty="0" smtClean="0">
                <a:latin typeface="Arial" pitchFamily="34" charset="0"/>
                <a:cs typeface="Arial" pitchFamily="34" charset="0"/>
              </a:rPr>
              <a:t>with their own capabilities for action; in this case, the </a:t>
            </a:r>
            <a:r>
              <a:rPr lang="en-US" dirty="0" smtClean="0">
                <a:latin typeface="Arial" pitchFamily="34" charset="0"/>
                <a:cs typeface="Arial" pitchFamily="34" charset="0"/>
              </a:rPr>
              <a:t>actions performed </a:t>
            </a:r>
            <a:r>
              <a:rPr lang="en-US" dirty="0" smtClean="0">
                <a:latin typeface="Arial" pitchFamily="34" charset="0"/>
                <a:cs typeface="Arial" pitchFamily="34" charset="0"/>
              </a:rPr>
              <a:t>by one agent constrain and are constrained by the actions of </a:t>
            </a:r>
            <a:r>
              <a:rPr lang="en-US" dirty="0" smtClean="0">
                <a:latin typeface="Arial" pitchFamily="34" charset="0"/>
                <a:cs typeface="Arial" pitchFamily="34" charset="0"/>
              </a:rPr>
              <a:t>other agents</a:t>
            </a:r>
            <a:r>
              <a:rPr lang="en-US" dirty="0" smtClean="0">
                <a:latin typeface="Arial" pitchFamily="34" charset="0"/>
                <a:cs typeface="Arial" pitchFamily="34" charset="0"/>
              </a:rPr>
              <a:t>, so to achieve their goals agents will have to manage these constraints </a:t>
            </a:r>
            <a:r>
              <a:rPr lang="en-US" dirty="0" smtClean="0">
                <a:latin typeface="Arial" pitchFamily="34" charset="0"/>
                <a:cs typeface="Arial" pitchFamily="34" charset="0"/>
              </a:rPr>
              <a:t>by coordination </a:t>
            </a:r>
            <a:r>
              <a:rPr lang="en-US" dirty="0" smtClean="0">
                <a:latin typeface="Arial" pitchFamily="34" charset="0"/>
                <a:cs typeface="Arial" pitchFamily="34" charset="0"/>
              </a:rPr>
              <a:t>(</a:t>
            </a:r>
            <a:r>
              <a:rPr lang="en-US" dirty="0" err="1" smtClean="0">
                <a:latin typeface="Arial" pitchFamily="34" charset="0"/>
                <a:cs typeface="Arial" pitchFamily="34" charset="0"/>
              </a:rPr>
              <a:t>Barbuceanu</a:t>
            </a:r>
            <a:r>
              <a:rPr lang="en-US" dirty="0" smtClean="0">
                <a:latin typeface="Arial" pitchFamily="34" charset="0"/>
                <a:cs typeface="Arial" pitchFamily="34" charset="0"/>
              </a:rPr>
              <a:t> &amp; Fox, 1995a; </a:t>
            </a:r>
            <a:r>
              <a:rPr lang="en-US" dirty="0" err="1" smtClean="0">
                <a:latin typeface="Arial" pitchFamily="34" charset="0"/>
                <a:cs typeface="Arial" pitchFamily="34" charset="0"/>
              </a:rPr>
              <a:t>Nwana</a:t>
            </a:r>
            <a:r>
              <a:rPr lang="en-US" dirty="0" smtClean="0">
                <a:latin typeface="Arial" pitchFamily="34" charset="0"/>
                <a:cs typeface="Arial" pitchFamily="34" charset="0"/>
              </a:rPr>
              <a:t>, Lee, &amp; Jennings, 1996).</a:t>
            </a:r>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1" name="TextBox 70"/>
          <p:cNvSpPr txBox="1"/>
          <p:nvPr/>
        </p:nvSpPr>
        <p:spPr>
          <a:xfrm>
            <a:off x="762000" y="1219200"/>
            <a:ext cx="7696200" cy="646331"/>
          </a:xfrm>
          <a:prstGeom prst="rect">
            <a:avLst/>
          </a:prstGeom>
          <a:noFill/>
        </p:spPr>
        <p:txBody>
          <a:bodyPr wrap="square" rtlCol="0">
            <a:spAutoFit/>
          </a:bodyPr>
          <a:lstStyle/>
          <a:p>
            <a:r>
              <a:rPr lang="en-US" sz="1800" b="1" dirty="0" smtClean="0">
                <a:latin typeface="Arial" pitchFamily="34" charset="0"/>
                <a:cs typeface="Arial" pitchFamily="34" charset="0"/>
              </a:rPr>
              <a:t>Some specific domains, where the intelligent agent-based solution </a:t>
            </a:r>
            <a:r>
              <a:rPr lang="en-US" sz="1800" b="1" dirty="0" smtClean="0">
                <a:latin typeface="Arial" pitchFamily="34" charset="0"/>
                <a:cs typeface="Arial" pitchFamily="34" charset="0"/>
              </a:rPr>
              <a:t>proved to be appropriate</a:t>
            </a:r>
            <a:r>
              <a:rPr lang="en-US" sz="1800" b="1" dirty="0" smtClean="0">
                <a:latin typeface="Arial" pitchFamily="34" charset="0"/>
                <a:cs typeface="Arial" pitchFamily="34" charset="0"/>
              </a:rPr>
              <a:t>, include:</a:t>
            </a:r>
            <a:endParaRPr lang="en-US" sz="1800" b="1" dirty="0">
              <a:latin typeface="Arial" pitchFamily="34" charset="0"/>
              <a:cs typeface="Arial" pitchFamily="34" charset="0"/>
            </a:endParaRPr>
          </a:p>
        </p:txBody>
      </p:sp>
      <p:sp>
        <p:nvSpPr>
          <p:cNvPr id="73" name="TextBox 72"/>
          <p:cNvSpPr txBox="1"/>
          <p:nvPr/>
        </p:nvSpPr>
        <p:spPr>
          <a:xfrm>
            <a:off x="762000" y="2180232"/>
            <a:ext cx="7315200" cy="1569660"/>
          </a:xfrm>
          <a:prstGeom prst="rect">
            <a:avLst/>
          </a:prstGeom>
          <a:noFill/>
        </p:spPr>
        <p:txBody>
          <a:bodyPr wrap="square" rtlCol="0">
            <a:spAutoFit/>
          </a:bodyPr>
          <a:lstStyle/>
          <a:p>
            <a:pPr algn="just"/>
            <a:r>
              <a:rPr lang="en-US" b="1" dirty="0" smtClean="0">
                <a:latin typeface="Arial" pitchFamily="34" charset="0"/>
                <a:cs typeface="Arial" pitchFamily="34" charset="0"/>
              </a:rPr>
              <a:t>Virtual organizations, </a:t>
            </a:r>
            <a:r>
              <a:rPr lang="en-US" dirty="0" smtClean="0">
                <a:latin typeface="Arial" pitchFamily="34" charset="0"/>
                <a:cs typeface="Arial" pitchFamily="34" charset="0"/>
              </a:rPr>
              <a:t>where agents can search for partners to </a:t>
            </a:r>
            <a:r>
              <a:rPr lang="en-US" dirty="0" smtClean="0">
                <a:latin typeface="Arial" pitchFamily="34" charset="0"/>
                <a:cs typeface="Arial" pitchFamily="34" charset="0"/>
              </a:rPr>
              <a:t>integrate a </a:t>
            </a:r>
            <a:r>
              <a:rPr lang="en-US" dirty="0" smtClean="0">
                <a:latin typeface="Arial" pitchFamily="34" charset="0"/>
                <a:cs typeface="Arial" pitchFamily="34" charset="0"/>
              </a:rPr>
              <a:t>supply chain or a virtual organization, promote negotiation </a:t>
            </a:r>
            <a:r>
              <a:rPr lang="en-US" dirty="0" smtClean="0">
                <a:latin typeface="Arial" pitchFamily="34" charset="0"/>
                <a:cs typeface="Arial" pitchFamily="34" charset="0"/>
              </a:rPr>
              <a:t>between partners </a:t>
            </a:r>
            <a:r>
              <a:rPr lang="en-US" dirty="0" smtClean="0">
                <a:latin typeface="Arial" pitchFamily="34" charset="0"/>
                <a:cs typeface="Arial" pitchFamily="34" charset="0"/>
              </a:rPr>
              <a:t>and negotiate </a:t>
            </a:r>
            <a:r>
              <a:rPr lang="en-US" dirty="0" smtClean="0">
                <a:latin typeface="Arial" pitchFamily="34" charset="0"/>
                <a:cs typeface="Arial" pitchFamily="34" charset="0"/>
              </a:rPr>
              <a:t>contracts.</a:t>
            </a:r>
          </a:p>
          <a:p>
            <a:pPr algn="just"/>
            <a:r>
              <a:rPr lang="en-US" b="1" dirty="0" smtClean="0">
                <a:latin typeface="Arial" pitchFamily="34" charset="0"/>
                <a:cs typeface="Arial" pitchFamily="34" charset="0"/>
              </a:rPr>
              <a:t>Electronic </a:t>
            </a:r>
            <a:r>
              <a:rPr lang="en-US" b="1" dirty="0" smtClean="0">
                <a:latin typeface="Arial" pitchFamily="34" charset="0"/>
                <a:cs typeface="Arial" pitchFamily="34" charset="0"/>
              </a:rPr>
              <a:t>commerce, </a:t>
            </a:r>
            <a:r>
              <a:rPr lang="en-US" dirty="0" smtClean="0">
                <a:latin typeface="Arial" pitchFamily="34" charset="0"/>
                <a:cs typeface="Arial" pitchFamily="34" charset="0"/>
              </a:rPr>
              <a:t>where agents can search for </a:t>
            </a:r>
            <a:r>
              <a:rPr lang="en-US" dirty="0" smtClean="0">
                <a:latin typeface="Arial" pitchFamily="34" charset="0"/>
                <a:cs typeface="Arial" pitchFamily="34" charset="0"/>
              </a:rPr>
              <a:t>products/services, negotiate </a:t>
            </a:r>
            <a:r>
              <a:rPr lang="en-US" dirty="0" smtClean="0">
                <a:latin typeface="Arial" pitchFamily="34" charset="0"/>
                <a:cs typeface="Arial" pitchFamily="34" charset="0"/>
              </a:rPr>
              <a:t>and manage the transaction, and </a:t>
            </a:r>
            <a:r>
              <a:rPr lang="en-US" dirty="0" err="1" smtClean="0">
                <a:latin typeface="Arial" pitchFamily="34" charset="0"/>
                <a:cs typeface="Arial" pitchFamily="34" charset="0"/>
              </a:rPr>
              <a:t>organise</a:t>
            </a:r>
            <a:r>
              <a:rPr lang="en-US" dirty="0" smtClean="0">
                <a:latin typeface="Arial" pitchFamily="34" charset="0"/>
                <a:cs typeface="Arial" pitchFamily="34" charset="0"/>
              </a:rPr>
              <a:t> bids, in an </a:t>
            </a:r>
            <a:r>
              <a:rPr lang="en-US" dirty="0" smtClean="0">
                <a:latin typeface="Arial" pitchFamily="34" charset="0"/>
                <a:cs typeface="Arial" pitchFamily="34" charset="0"/>
              </a:rPr>
              <a:t>electronic marketplace</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990600"/>
            <a:ext cx="7315200" cy="3908762"/>
          </a:xfrm>
          <a:prstGeom prst="rect">
            <a:avLst/>
          </a:prstGeom>
          <a:noFill/>
        </p:spPr>
        <p:txBody>
          <a:bodyPr wrap="square" rtlCol="0">
            <a:spAutoFit/>
          </a:bodyPr>
          <a:lstStyle/>
          <a:p>
            <a:pPr algn="just"/>
            <a:r>
              <a:rPr lang="en-US" sz="2400" b="1" dirty="0" smtClean="0">
                <a:solidFill>
                  <a:srgbClr val="FF0000"/>
                </a:solidFill>
                <a:latin typeface="Arial" pitchFamily="34" charset="0"/>
                <a:cs typeface="Arial" pitchFamily="34" charset="0"/>
              </a:rPr>
              <a:t>Collaboration </a:t>
            </a:r>
            <a:r>
              <a:rPr lang="en-US" sz="2400" b="1" dirty="0" smtClean="0">
                <a:solidFill>
                  <a:srgbClr val="FF0000"/>
                </a:solidFill>
                <a:latin typeface="Arial" pitchFamily="34" charset="0"/>
                <a:cs typeface="Arial" pitchFamily="34" charset="0"/>
              </a:rPr>
              <a:t>Technologies : </a:t>
            </a:r>
          </a:p>
          <a:p>
            <a:pPr algn="just"/>
            <a:r>
              <a:rPr lang="en-US" dirty="0" smtClean="0">
                <a:latin typeface="Arial" pitchFamily="34" charset="0"/>
                <a:cs typeface="Arial" pitchFamily="34" charset="0"/>
              </a:rPr>
              <a:t>Collaboration technologies support the ability of people to work any time, </a:t>
            </a:r>
            <a:r>
              <a:rPr lang="en-US" dirty="0" smtClean="0">
                <a:latin typeface="Arial" pitchFamily="34" charset="0"/>
                <a:cs typeface="Arial" pitchFamily="34" charset="0"/>
              </a:rPr>
              <a:t>any place</a:t>
            </a:r>
            <a:r>
              <a:rPr lang="en-US" dirty="0" smtClean="0">
                <a:latin typeface="Arial" pitchFamily="34" charset="0"/>
                <a:cs typeface="Arial" pitchFamily="34" charset="0"/>
              </a:rPr>
              <a:t>, with others, in their own organization or in different </a:t>
            </a:r>
            <a:r>
              <a:rPr lang="en-US" dirty="0" smtClean="0">
                <a:latin typeface="Arial" pitchFamily="34" charset="0"/>
                <a:cs typeface="Arial" pitchFamily="34" charset="0"/>
              </a:rPr>
              <a:t>organizations, sharing a </a:t>
            </a:r>
            <a:r>
              <a:rPr lang="en-US" dirty="0" smtClean="0">
                <a:latin typeface="Arial" pitchFamily="34" charset="0"/>
                <a:cs typeface="Arial" pitchFamily="34" charset="0"/>
              </a:rPr>
              <a:t>common object and common </a:t>
            </a:r>
            <a:r>
              <a:rPr lang="en-US" dirty="0" smtClean="0">
                <a:latin typeface="Arial" pitchFamily="34" charset="0"/>
                <a:cs typeface="Arial" pitchFamily="34" charset="0"/>
              </a:rPr>
              <a:t>information. These </a:t>
            </a:r>
            <a:r>
              <a:rPr lang="en-US" dirty="0" smtClean="0">
                <a:latin typeface="Arial" pitchFamily="34" charset="0"/>
                <a:cs typeface="Arial" pitchFamily="34" charset="0"/>
              </a:rPr>
              <a:t>systems </a:t>
            </a:r>
            <a:r>
              <a:rPr lang="en-US" dirty="0" smtClean="0">
                <a:latin typeface="Arial" pitchFamily="34" charset="0"/>
                <a:cs typeface="Arial" pitchFamily="34" charset="0"/>
              </a:rPr>
              <a:t>support collaboration </a:t>
            </a:r>
            <a:r>
              <a:rPr lang="en-US" dirty="0" smtClean="0">
                <a:latin typeface="Arial" pitchFamily="34" charset="0"/>
                <a:cs typeface="Arial" pitchFamily="34" charset="0"/>
              </a:rPr>
              <a:t>among people by providing </a:t>
            </a:r>
            <a:r>
              <a:rPr lang="en-US" dirty="0" smtClean="0">
                <a:latin typeface="Arial" pitchFamily="34" charset="0"/>
                <a:cs typeface="Arial" pitchFamily="34" charset="0"/>
              </a:rPr>
              <a:t>functions such as</a:t>
            </a:r>
            <a:r>
              <a:rPr lang="en-US" dirty="0" smtClean="0">
                <a:latin typeface="Arial" pitchFamily="34" charset="0"/>
                <a:cs typeface="Arial" pitchFamily="34" charset="0"/>
              </a:rPr>
              <a:t>: electronic mail, voice mail, discussion forums, brainstorming, voting, </a:t>
            </a:r>
            <a:r>
              <a:rPr lang="en-US" dirty="0" smtClean="0">
                <a:latin typeface="Arial" pitchFamily="34" charset="0"/>
                <a:cs typeface="Arial" pitchFamily="34" charset="0"/>
              </a:rPr>
              <a:t>audio conferencing </a:t>
            </a:r>
            <a:r>
              <a:rPr lang="en-US" dirty="0" smtClean="0">
                <a:latin typeface="Arial" pitchFamily="34" charset="0"/>
                <a:cs typeface="Arial" pitchFamily="34" charset="0"/>
              </a:rPr>
              <a:t>(teleconferencing), video conferencing, shared </a:t>
            </a:r>
            <a:r>
              <a:rPr lang="en-US" dirty="0" smtClean="0">
                <a:latin typeface="Arial" pitchFamily="34" charset="0"/>
                <a:cs typeface="Arial" pitchFamily="34" charset="0"/>
              </a:rPr>
              <a:t>whiteboards (where people </a:t>
            </a:r>
            <a:r>
              <a:rPr lang="en-US" dirty="0" smtClean="0">
                <a:latin typeface="Arial" pitchFamily="34" charset="0"/>
                <a:cs typeface="Arial" pitchFamily="34" charset="0"/>
              </a:rPr>
              <a:t>at different sites can work simultaneously on a document, </a:t>
            </a:r>
            <a:r>
              <a:rPr lang="en-US" dirty="0" smtClean="0">
                <a:latin typeface="Arial" pitchFamily="34" charset="0"/>
                <a:cs typeface="Arial" pitchFamily="34" charset="0"/>
              </a:rPr>
              <a:t>presentation or other </a:t>
            </a:r>
            <a:r>
              <a:rPr lang="en-US" dirty="0" smtClean="0">
                <a:latin typeface="Arial" pitchFamily="34" charset="0"/>
                <a:cs typeface="Arial" pitchFamily="34" charset="0"/>
              </a:rPr>
              <a:t>object), group scheduling (e.g., for multiple individuals to find a </a:t>
            </a:r>
            <a:r>
              <a:rPr lang="en-US" dirty="0" smtClean="0">
                <a:latin typeface="Arial" pitchFamily="34" charset="0"/>
                <a:cs typeface="Arial" pitchFamily="34" charset="0"/>
              </a:rPr>
              <a:t>common time </a:t>
            </a:r>
            <a:r>
              <a:rPr lang="en-US" dirty="0" smtClean="0">
                <a:latin typeface="Arial" pitchFamily="34" charset="0"/>
                <a:cs typeface="Arial" pitchFamily="34" charset="0"/>
              </a:rPr>
              <a:t>slot available for a meeting), computer-aided collaborative design, </a:t>
            </a:r>
            <a:r>
              <a:rPr lang="en-US" dirty="0" smtClean="0">
                <a:latin typeface="Arial" pitchFamily="34" charset="0"/>
                <a:cs typeface="Arial" pitchFamily="34" charset="0"/>
              </a:rPr>
              <a:t>Work Flow management </a:t>
            </a:r>
            <a:r>
              <a:rPr lang="en-US" dirty="0" smtClean="0">
                <a:latin typeface="Arial" pitchFamily="34" charset="0"/>
                <a:cs typeface="Arial" pitchFamily="34" charset="0"/>
              </a:rPr>
              <a:t>systems, and others. Such systems may use </a:t>
            </a:r>
            <a:r>
              <a:rPr lang="en-US" dirty="0" smtClean="0">
                <a:latin typeface="Arial" pitchFamily="34" charset="0"/>
                <a:cs typeface="Arial" pitchFamily="34" charset="0"/>
              </a:rPr>
              <a:t>proprietary communication protocols </a:t>
            </a:r>
            <a:r>
              <a:rPr lang="en-US" dirty="0" smtClean="0">
                <a:latin typeface="Arial" pitchFamily="34" charset="0"/>
                <a:cs typeface="Arial" pitchFamily="34" charset="0"/>
              </a:rPr>
              <a:t>or the Internet or </a:t>
            </a:r>
            <a:r>
              <a:rPr lang="en-US" dirty="0" smtClean="0">
                <a:latin typeface="Arial" pitchFamily="34" charset="0"/>
                <a:cs typeface="Arial" pitchFamily="34" charset="0"/>
              </a:rPr>
              <a:t>both. Computer-aided </a:t>
            </a:r>
            <a:r>
              <a:rPr lang="en-US" dirty="0" smtClean="0">
                <a:latin typeface="Arial" pitchFamily="34" charset="0"/>
                <a:cs typeface="Arial" pitchFamily="34" charset="0"/>
              </a:rPr>
              <a:t>tools for collaborative design together with virtual </a:t>
            </a:r>
            <a:r>
              <a:rPr lang="en-US" dirty="0" smtClean="0">
                <a:latin typeface="Arial" pitchFamily="34" charset="0"/>
                <a:cs typeface="Arial" pitchFamily="34" charset="0"/>
              </a:rPr>
              <a:t>prototyping tools </a:t>
            </a:r>
            <a:r>
              <a:rPr lang="en-US" dirty="0" smtClean="0">
                <a:latin typeface="Arial" pitchFamily="34" charset="0"/>
                <a:cs typeface="Arial" pitchFamily="34" charset="0"/>
              </a:rPr>
              <a:t>and distributed simulation tools allow distributed product development </a:t>
            </a:r>
            <a:r>
              <a:rPr lang="en-US" dirty="0" smtClean="0">
                <a:latin typeface="Arial" pitchFamily="34" charset="0"/>
                <a:cs typeface="Arial" pitchFamily="34" charset="0"/>
              </a:rPr>
              <a:t>and integration</a:t>
            </a:r>
            <a:r>
              <a:rPr lang="en-US" dirty="0" smtClean="0">
                <a:latin typeface="Arial" pitchFamily="34" charset="0"/>
                <a:cs typeface="Arial" pitchFamily="34" charset="0"/>
              </a:rPr>
              <a:t>, and virtual testing.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1" name="TextBox 70"/>
          <p:cNvSpPr txBox="1"/>
          <p:nvPr/>
        </p:nvSpPr>
        <p:spPr>
          <a:xfrm>
            <a:off x="914400" y="3810000"/>
            <a:ext cx="7848600" cy="1077218"/>
          </a:xfrm>
          <a:prstGeom prst="rect">
            <a:avLst/>
          </a:prstGeom>
          <a:noFill/>
        </p:spPr>
        <p:txBody>
          <a:bodyPr wrap="square" rtlCol="0">
            <a:spAutoFit/>
          </a:bodyPr>
          <a:lstStyle/>
          <a:p>
            <a:r>
              <a:rPr lang="en-US" sz="3200" b="1" dirty="0" smtClean="0">
                <a:solidFill>
                  <a:schemeClr val="tx2"/>
                </a:solidFill>
                <a:latin typeface="Arial" pitchFamily="34" charset="0"/>
                <a:cs typeface="Arial" pitchFamily="34" charset="0"/>
              </a:rPr>
              <a:t>Information and </a:t>
            </a:r>
            <a:r>
              <a:rPr lang="en-US" sz="3200" b="1" dirty="0" smtClean="0">
                <a:solidFill>
                  <a:schemeClr val="tx2"/>
                </a:solidFill>
                <a:latin typeface="Arial" pitchFamily="34" charset="0"/>
                <a:cs typeface="Arial" pitchFamily="34" charset="0"/>
              </a:rPr>
              <a:t>Communication Technology </a:t>
            </a:r>
            <a:r>
              <a:rPr lang="en-US" sz="3200" b="1" dirty="0" smtClean="0">
                <a:solidFill>
                  <a:schemeClr val="tx2"/>
                </a:solidFill>
                <a:latin typeface="Arial" pitchFamily="34" charset="0"/>
                <a:cs typeface="Arial" pitchFamily="34" charset="0"/>
              </a:rPr>
              <a:t>Applications</a:t>
            </a:r>
            <a:endParaRPr lang="en-US" sz="3200" dirty="0">
              <a:solidFill>
                <a:schemeClr val="tx2"/>
              </a:solidFill>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2" name="TextBox 71"/>
          <p:cNvSpPr txBox="1"/>
          <p:nvPr/>
        </p:nvSpPr>
        <p:spPr>
          <a:xfrm>
            <a:off x="609600" y="1295400"/>
            <a:ext cx="7543800" cy="1815882"/>
          </a:xfrm>
          <a:prstGeom prst="rect">
            <a:avLst/>
          </a:prstGeom>
          <a:noFill/>
        </p:spPr>
        <p:txBody>
          <a:bodyPr wrap="square" rtlCol="0">
            <a:spAutoFit/>
          </a:bodyPr>
          <a:lstStyle/>
          <a:p>
            <a:pPr algn="just"/>
            <a:r>
              <a:rPr lang="en-US" dirty="0" smtClean="0">
                <a:latin typeface="Arial" pitchFamily="34" charset="0"/>
                <a:cs typeface="Arial" pitchFamily="34" charset="0"/>
              </a:rPr>
              <a:t>The new ICT enable a multitude of new applications</a:t>
            </a:r>
            <a:r>
              <a:rPr lang="en-US" dirty="0" smtClean="0">
                <a:latin typeface="Arial" pitchFamily="34" charset="0"/>
                <a:cs typeface="Arial" pitchFamily="34" charset="0"/>
              </a:rPr>
              <a:t>. </a:t>
            </a:r>
            <a:r>
              <a:rPr lang="en-US" dirty="0" smtClean="0">
                <a:latin typeface="Arial" pitchFamily="34" charset="0"/>
                <a:cs typeface="Arial" pitchFamily="34" charset="0"/>
              </a:rPr>
              <a:t>The available </a:t>
            </a:r>
            <a:r>
              <a:rPr lang="en-US" dirty="0" smtClean="0">
                <a:latin typeface="Arial" pitchFamily="34" charset="0"/>
                <a:cs typeface="Arial" pitchFamily="34" charset="0"/>
              </a:rPr>
              <a:t>ICT applications </a:t>
            </a:r>
            <a:r>
              <a:rPr lang="en-US" dirty="0" smtClean="0">
                <a:latin typeface="Arial" pitchFamily="34" charset="0"/>
                <a:cs typeface="Arial" pitchFamily="34" charset="0"/>
              </a:rPr>
              <a:t>include, for example: Electronic </a:t>
            </a:r>
            <a:r>
              <a:rPr lang="en-US" dirty="0" smtClean="0">
                <a:latin typeface="Arial" pitchFamily="34" charset="0"/>
                <a:cs typeface="Arial" pitchFamily="34" charset="0"/>
              </a:rPr>
              <a:t>marketplaces, Electronic </a:t>
            </a:r>
            <a:r>
              <a:rPr lang="en-US" dirty="0" smtClean="0">
                <a:latin typeface="Arial" pitchFamily="34" charset="0"/>
                <a:cs typeface="Arial" pitchFamily="34" charset="0"/>
              </a:rPr>
              <a:t>dynamic negotiation (auctions and reverse auctions), </a:t>
            </a:r>
            <a:r>
              <a:rPr lang="en-US" dirty="0" smtClean="0">
                <a:latin typeface="Arial" pitchFamily="34" charset="0"/>
                <a:cs typeface="Arial" pitchFamily="34" charset="0"/>
              </a:rPr>
              <a:t>Electronic commerce</a:t>
            </a:r>
            <a:r>
              <a:rPr lang="en-US" dirty="0" smtClean="0">
                <a:latin typeface="Arial" pitchFamily="34" charset="0"/>
                <a:cs typeface="Arial" pitchFamily="34" charset="0"/>
              </a:rPr>
              <a:t>, Applications to support supply chain integration, </a:t>
            </a:r>
            <a:r>
              <a:rPr lang="en-US" dirty="0" err="1" smtClean="0">
                <a:latin typeface="Arial" pitchFamily="34" charset="0"/>
                <a:cs typeface="Arial" pitchFamily="34" charset="0"/>
              </a:rPr>
              <a:t>Teleoperation</a:t>
            </a:r>
            <a:r>
              <a:rPr lang="en-US" dirty="0" smtClean="0">
                <a:latin typeface="Arial" pitchFamily="34" charset="0"/>
                <a:cs typeface="Arial" pitchFamily="34" charset="0"/>
              </a:rPr>
              <a:t>, Telemedicine</a:t>
            </a:r>
            <a:r>
              <a:rPr lang="en-US" dirty="0" smtClean="0">
                <a:latin typeface="Arial" pitchFamily="34" charset="0"/>
                <a:cs typeface="Arial" pitchFamily="34" charset="0"/>
              </a:rPr>
              <a:t>, Collaborative environments, Distributed </a:t>
            </a:r>
            <a:r>
              <a:rPr lang="en-US" dirty="0" smtClean="0">
                <a:latin typeface="Arial" pitchFamily="34" charset="0"/>
                <a:cs typeface="Arial" pitchFamily="34" charset="0"/>
              </a:rPr>
              <a:t>manufacturing, Information services</a:t>
            </a:r>
            <a:r>
              <a:rPr lang="en-US" dirty="0" smtClean="0">
                <a:latin typeface="Arial" pitchFamily="34" charset="0"/>
                <a:cs typeface="Arial" pitchFamily="34" charset="0"/>
              </a:rPr>
              <a:t>, Brokerage services, Teleservices, Distant education and </a:t>
            </a:r>
            <a:r>
              <a:rPr lang="en-US" dirty="0" smtClean="0">
                <a:latin typeface="Arial" pitchFamily="34" charset="0"/>
                <a:cs typeface="Arial" pitchFamily="34" charset="0"/>
              </a:rPr>
              <a:t>training, Home banking</a:t>
            </a:r>
            <a:r>
              <a:rPr lang="en-US" dirty="0" smtClean="0">
                <a:latin typeface="Arial" pitchFamily="34" charset="0"/>
                <a:cs typeface="Arial" pitchFamily="34" charset="0"/>
              </a:rPr>
              <a:t>, Entertainment, and many other.</a:t>
            </a:r>
          </a:p>
        </p:txBody>
      </p:sp>
      <p:sp>
        <p:nvSpPr>
          <p:cNvPr id="73" name="TextBox 72"/>
          <p:cNvSpPr txBox="1"/>
          <p:nvPr/>
        </p:nvSpPr>
        <p:spPr>
          <a:xfrm>
            <a:off x="685800" y="3429000"/>
            <a:ext cx="7467600" cy="1077218"/>
          </a:xfrm>
          <a:prstGeom prst="rect">
            <a:avLst/>
          </a:prstGeom>
          <a:noFill/>
        </p:spPr>
        <p:txBody>
          <a:bodyPr wrap="square" rtlCol="0">
            <a:spAutoFit/>
          </a:bodyPr>
          <a:lstStyle/>
          <a:p>
            <a:pPr algn="just"/>
            <a:r>
              <a:rPr lang="en-US" dirty="0" smtClean="0">
                <a:latin typeface="Arial" pitchFamily="34" charset="0"/>
                <a:cs typeface="Arial" pitchFamily="34" charset="0"/>
              </a:rPr>
              <a:t>Some of the applications we consider of most relevance to the </a:t>
            </a:r>
            <a:r>
              <a:rPr lang="en-US" dirty="0" smtClean="0">
                <a:latin typeface="Arial" pitchFamily="34" charset="0"/>
                <a:cs typeface="Arial" pitchFamily="34" charset="0"/>
              </a:rPr>
              <a:t>implementation of </a:t>
            </a:r>
            <a:r>
              <a:rPr lang="en-US" dirty="0" smtClean="0">
                <a:latin typeface="Arial" pitchFamily="34" charset="0"/>
                <a:cs typeface="Arial" pitchFamily="34" charset="0"/>
              </a:rPr>
              <a:t>the Market of Resources, and hence will deserve our dedication, </a:t>
            </a:r>
            <a:r>
              <a:rPr lang="en-US" dirty="0" smtClean="0">
                <a:latin typeface="Arial" pitchFamily="34" charset="0"/>
                <a:cs typeface="Arial" pitchFamily="34" charset="0"/>
              </a:rPr>
              <a:t>are: electronic commerce, Internet-based marketplaces (electronic marketplaces), electronic negotiation, electronic contracting and </a:t>
            </a:r>
            <a:r>
              <a:rPr lang="en-US" dirty="0" err="1" smtClean="0">
                <a:latin typeface="Arial" pitchFamily="34" charset="0"/>
                <a:cs typeface="Arial" pitchFamily="34" charset="0"/>
              </a:rPr>
              <a:t>tele</a:t>
            </a:r>
            <a:r>
              <a:rPr lang="en-US" dirty="0" smtClean="0">
                <a:latin typeface="Arial" pitchFamily="34" charset="0"/>
                <a:cs typeface="Arial" pitchFamily="34" charset="0"/>
              </a:rPr>
              <a:t>-operation.</a:t>
            </a:r>
            <a:endParaRPr lang="en-US"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object 35"/>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6" name="object 36"/>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7" name="object 37"/>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38" name="object 38"/>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39" name="object 39"/>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0" name="object 40"/>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1" name="object 41"/>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2" name="object 42"/>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3" name="object 43"/>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4" name="object 44"/>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5" name="object 45"/>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6" name="object 46"/>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7" name="object 47"/>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48" name="object 48"/>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49" name="object 49"/>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0" name="object 50"/>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1" name="object 51"/>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2" name="object 52"/>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3" name="object 53"/>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4" name="object 54"/>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5" name="object 55"/>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6" name="object 56"/>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7" name="object 57"/>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58" name="object 58"/>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59" name="object 59"/>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0" name="object 60"/>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1" name="object 61"/>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2" name="object 62"/>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3" name="object 63"/>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4" name="object 64"/>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5" name="object 65"/>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6" name="object 66"/>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7" name="object 67"/>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9" name="object 9"/>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0" name="object 10"/>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1" name="object 11"/>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2" name="object 12"/>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3" name="object 13"/>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4" name="object 14"/>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5" name="object 15"/>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6" name="object 16"/>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7" name="object 17"/>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18" name="object 18"/>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19" name="object 19"/>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0" name="object 20"/>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1" name="object 21"/>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2" name="object 22"/>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3" name="object 23"/>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4" name="object 24"/>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5" name="object 25"/>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6" name="object 26"/>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7" name="object 27"/>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28" name="object 28"/>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29" name="object 29"/>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0" name="object 30"/>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1" name="object 31"/>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2" name="object 32"/>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3" name="object 33"/>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 name="object 7"/>
          <p:cNvSpPr txBox="1"/>
          <p:nvPr/>
        </p:nvSpPr>
        <p:spPr>
          <a:xfrm>
            <a:off x="457200" y="2209801"/>
            <a:ext cx="8143803" cy="1219199"/>
          </a:xfrm>
          <a:prstGeom prst="rect">
            <a:avLst/>
          </a:prstGeom>
        </p:spPr>
        <p:txBody>
          <a:bodyPr wrap="square" lIns="0" tIns="0" rIns="0" bIns="0" rtlCol="0">
            <a:noAutofit/>
          </a:bodyPr>
          <a:lstStyle/>
          <a:p>
            <a:pPr marL="341313" indent="-341313">
              <a:buFont typeface="Arial" pitchFamily="34" charset="0"/>
              <a:buChar char="•"/>
            </a:pPr>
            <a:r>
              <a:rPr lang="en-US" sz="1800" b="1" dirty="0" smtClean="0">
                <a:latin typeface="Arial" pitchFamily="34" charset="0"/>
                <a:cs typeface="Arial" pitchFamily="34" charset="0"/>
              </a:rPr>
              <a:t>Impact of the New Information and Communication Technologies</a:t>
            </a:r>
          </a:p>
          <a:p>
            <a:pPr marL="341313" indent="-341313">
              <a:buFont typeface="Arial" pitchFamily="34" charset="0"/>
              <a:buChar char="•"/>
            </a:pPr>
            <a:r>
              <a:rPr lang="en-US" sz="1800" b="1" dirty="0" smtClean="0">
                <a:latin typeface="Arial" pitchFamily="34" charset="0"/>
                <a:cs typeface="Arial" pitchFamily="34" charset="0"/>
              </a:rPr>
              <a:t>Information and Communication Technologies and Techniques</a:t>
            </a:r>
          </a:p>
          <a:p>
            <a:pPr marL="341313" indent="-341313">
              <a:buFont typeface="Arial" pitchFamily="34" charset="0"/>
              <a:buChar char="•"/>
            </a:pPr>
            <a:r>
              <a:rPr lang="en-US" sz="1800" b="1" dirty="0" smtClean="0">
                <a:latin typeface="Arial" pitchFamily="34" charset="0"/>
                <a:cs typeface="Arial" pitchFamily="34" charset="0"/>
              </a:rPr>
              <a:t>Information and Communication Technology Applications</a:t>
            </a:r>
          </a:p>
          <a:p>
            <a:pPr marL="341313" indent="-341313">
              <a:buFont typeface="Arial" pitchFamily="34" charset="0"/>
              <a:buChar char="•"/>
            </a:pPr>
            <a:r>
              <a:rPr lang="en-US" sz="1800" b="1" dirty="0" smtClean="0">
                <a:latin typeface="Arial" pitchFamily="34" charset="0"/>
                <a:cs typeface="Arial" pitchFamily="34" charset="0"/>
              </a:rPr>
              <a:t>E-Business Integration</a:t>
            </a:r>
          </a:p>
          <a:p>
            <a:pPr marL="341313" indent="-341313">
              <a:buFont typeface="Arial" pitchFamily="34" charset="0"/>
              <a:buChar char="•"/>
            </a:pPr>
            <a:endParaRPr lang="en-US" sz="1800" dirty="0" smtClean="0">
              <a:latin typeface="Arial" pitchFamily="34" charset="0"/>
              <a:cs typeface="Arial" pitchFamily="34" charset="0"/>
            </a:endParaRPr>
          </a:p>
        </p:txBody>
      </p:sp>
      <p:sp>
        <p:nvSpPr>
          <p:cNvPr id="68" name="Title 5"/>
          <p:cNvSpPr txBox="1">
            <a:spLocks/>
          </p:cNvSpPr>
          <p:nvPr/>
        </p:nvSpPr>
        <p:spPr>
          <a:xfrm>
            <a:off x="533400" y="986056"/>
            <a:ext cx="8229600" cy="685800"/>
          </a:xfrm>
          <a:prstGeom prst="rect">
            <a:avLst/>
          </a:prstGeom>
        </p:spPr>
        <p:txBody>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800" b="1" i="0" u="none" strike="noStrike" kern="1200" cap="none" spc="0" normalizeH="0" baseline="0" noProof="0" smtClean="0">
                <a:ln>
                  <a:noFill/>
                </a:ln>
                <a:solidFill>
                  <a:schemeClr val="tx1"/>
                </a:solidFill>
                <a:effectLst/>
                <a:uLnTx/>
                <a:uFillTx/>
                <a:latin typeface="Arial" charset="0"/>
                <a:ea typeface="+mj-ea"/>
                <a:cs typeface="Arial" charset="0"/>
              </a:rPr>
              <a:t>KEMAMPUAN AKHIR YANG DIHARAPKAN</a:t>
            </a:r>
            <a:endParaRPr kumimoji="0" lang="en-US" sz="2800" b="1"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990600"/>
            <a:ext cx="7315200" cy="3908762"/>
          </a:xfrm>
          <a:prstGeom prst="rect">
            <a:avLst/>
          </a:prstGeom>
          <a:noFill/>
        </p:spPr>
        <p:txBody>
          <a:bodyPr wrap="square" rtlCol="0">
            <a:spAutoFit/>
          </a:bodyPr>
          <a:lstStyle/>
          <a:p>
            <a:pPr algn="just"/>
            <a:r>
              <a:rPr lang="en-US" sz="2400" b="1" dirty="0" smtClean="0">
                <a:solidFill>
                  <a:srgbClr val="FF0000"/>
                </a:solidFill>
                <a:latin typeface="Arial" pitchFamily="34" charset="0"/>
                <a:cs typeface="Arial" pitchFamily="34" charset="0"/>
              </a:rPr>
              <a:t>Electronic Commerce and Electronic Business </a:t>
            </a:r>
            <a:r>
              <a:rPr lang="en-US" sz="2400" b="1" dirty="0" smtClean="0">
                <a:solidFill>
                  <a:srgbClr val="FF0000"/>
                </a:solidFill>
                <a:latin typeface="Arial" pitchFamily="34" charset="0"/>
                <a:cs typeface="Arial" pitchFamily="34" charset="0"/>
              </a:rPr>
              <a:t>:</a:t>
            </a:r>
          </a:p>
          <a:p>
            <a:pPr algn="just"/>
            <a:r>
              <a:rPr lang="en-US" dirty="0" smtClean="0">
                <a:latin typeface="Arial" pitchFamily="34" charset="0"/>
                <a:cs typeface="Arial" pitchFamily="34" charset="0"/>
              </a:rPr>
              <a:t>Electronic </a:t>
            </a:r>
            <a:r>
              <a:rPr lang="en-US" dirty="0" smtClean="0">
                <a:latin typeface="Arial" pitchFamily="34" charset="0"/>
                <a:cs typeface="Arial" pitchFamily="34" charset="0"/>
              </a:rPr>
              <a:t>Commerce is a wide concept, defined by OECD (Organization </a:t>
            </a:r>
            <a:r>
              <a:rPr lang="en-US" dirty="0" smtClean="0">
                <a:latin typeface="Arial" pitchFamily="34" charset="0"/>
                <a:cs typeface="Arial" pitchFamily="34" charset="0"/>
              </a:rPr>
              <a:t>for Economic </a:t>
            </a:r>
            <a:r>
              <a:rPr lang="en-US" dirty="0" smtClean="0">
                <a:latin typeface="Arial" pitchFamily="34" charset="0"/>
                <a:cs typeface="Arial" pitchFamily="34" charset="0"/>
              </a:rPr>
              <a:t>Cooperation and Development) (OECD, 1996) as referring to </a:t>
            </a:r>
            <a:r>
              <a:rPr lang="en-US" dirty="0" smtClean="0">
                <a:latin typeface="Arial" pitchFamily="34" charset="0"/>
                <a:cs typeface="Arial" pitchFamily="34" charset="0"/>
              </a:rPr>
              <a:t>all forms </a:t>
            </a:r>
            <a:r>
              <a:rPr lang="en-US" dirty="0" smtClean="0">
                <a:latin typeface="Arial" pitchFamily="34" charset="0"/>
                <a:cs typeface="Arial" pitchFamily="34" charset="0"/>
              </a:rPr>
              <a:t>of commercial transactions involving either </a:t>
            </a:r>
            <a:r>
              <a:rPr lang="en-US" dirty="0" err="1" smtClean="0">
                <a:latin typeface="Arial" pitchFamily="34" charset="0"/>
                <a:cs typeface="Arial" pitchFamily="34" charset="0"/>
              </a:rPr>
              <a:t>organisations</a:t>
            </a:r>
            <a:r>
              <a:rPr lang="en-US" dirty="0" smtClean="0">
                <a:latin typeface="Arial" pitchFamily="34" charset="0"/>
                <a:cs typeface="Arial" pitchFamily="34" charset="0"/>
              </a:rPr>
              <a:t> or </a:t>
            </a:r>
            <a:r>
              <a:rPr lang="en-US" dirty="0" smtClean="0">
                <a:latin typeface="Arial" pitchFamily="34" charset="0"/>
                <a:cs typeface="Arial" pitchFamily="34" charset="0"/>
              </a:rPr>
              <a:t>individuals and </a:t>
            </a:r>
            <a:r>
              <a:rPr lang="en-US" dirty="0" smtClean="0">
                <a:latin typeface="Arial" pitchFamily="34" charset="0"/>
                <a:cs typeface="Arial" pitchFamily="34" charset="0"/>
              </a:rPr>
              <a:t>that are based on electronic processing and transmission of data, </a:t>
            </a:r>
            <a:r>
              <a:rPr lang="en-US" dirty="0" smtClean="0">
                <a:latin typeface="Arial" pitchFamily="34" charset="0"/>
                <a:cs typeface="Arial" pitchFamily="34" charset="0"/>
              </a:rPr>
              <a:t>including text</a:t>
            </a:r>
            <a:r>
              <a:rPr lang="en-US" dirty="0" smtClean="0">
                <a:latin typeface="Arial" pitchFamily="34" charset="0"/>
                <a:cs typeface="Arial" pitchFamily="34" charset="0"/>
              </a:rPr>
              <a:t>, sound and image, between enterprises (Business-to-Business or B2B</a:t>
            </a:r>
            <a:r>
              <a:rPr lang="en-US" dirty="0" smtClean="0">
                <a:latin typeface="Arial" pitchFamily="34" charset="0"/>
                <a:cs typeface="Arial" pitchFamily="34" charset="0"/>
              </a:rPr>
              <a:t>), between </a:t>
            </a:r>
            <a:r>
              <a:rPr lang="en-US" dirty="0" smtClean="0">
                <a:latin typeface="Arial" pitchFamily="34" charset="0"/>
                <a:cs typeface="Arial" pitchFamily="34" charset="0"/>
              </a:rPr>
              <a:t>enterprises and consumers (Business-to-Consumer or B2C) </a:t>
            </a:r>
            <a:r>
              <a:rPr lang="en-US" dirty="0" smtClean="0">
                <a:latin typeface="Arial" pitchFamily="34" charset="0"/>
                <a:cs typeface="Arial" pitchFamily="34" charset="0"/>
              </a:rPr>
              <a:t>or between enterprises </a:t>
            </a:r>
            <a:r>
              <a:rPr lang="en-US" dirty="0" smtClean="0">
                <a:latin typeface="Arial" pitchFamily="34" charset="0"/>
                <a:cs typeface="Arial" pitchFamily="34" charset="0"/>
              </a:rPr>
              <a:t>and Public Administration (Business-to-Administration </a:t>
            </a:r>
            <a:r>
              <a:rPr lang="en-US" dirty="0" smtClean="0">
                <a:latin typeface="Arial" pitchFamily="34" charset="0"/>
                <a:cs typeface="Arial" pitchFamily="34" charset="0"/>
              </a:rPr>
              <a:t>or B2A).</a:t>
            </a:r>
          </a:p>
          <a:p>
            <a:pPr algn="just"/>
            <a:r>
              <a:rPr lang="en-US" dirty="0" smtClean="0">
                <a:latin typeface="Arial" pitchFamily="34" charset="0"/>
                <a:cs typeface="Arial" pitchFamily="34" charset="0"/>
              </a:rPr>
              <a:t>It </a:t>
            </a:r>
            <a:r>
              <a:rPr lang="en-US" dirty="0" smtClean="0">
                <a:latin typeface="Arial" pitchFamily="34" charset="0"/>
                <a:cs typeface="Arial" pitchFamily="34" charset="0"/>
              </a:rPr>
              <a:t>refers also to the effects that the electronic exchange of </a:t>
            </a:r>
            <a:r>
              <a:rPr lang="en-US" dirty="0" smtClean="0">
                <a:latin typeface="Arial" pitchFamily="34" charset="0"/>
                <a:cs typeface="Arial" pitchFamily="34" charset="0"/>
              </a:rPr>
              <a:t>commercial information can </a:t>
            </a:r>
            <a:r>
              <a:rPr lang="en-US" dirty="0" smtClean="0">
                <a:latin typeface="Arial" pitchFamily="34" charset="0"/>
                <a:cs typeface="Arial" pitchFamily="34" charset="0"/>
              </a:rPr>
              <a:t>have in institutions and on the processes that support </a:t>
            </a:r>
            <a:r>
              <a:rPr lang="en-US" dirty="0" smtClean="0">
                <a:latin typeface="Arial" pitchFamily="34" charset="0"/>
                <a:cs typeface="Arial" pitchFamily="34" charset="0"/>
              </a:rPr>
              <a:t>and regulate the </a:t>
            </a:r>
            <a:r>
              <a:rPr lang="en-US" dirty="0" smtClean="0">
                <a:latin typeface="Arial" pitchFamily="34" charset="0"/>
                <a:cs typeface="Arial" pitchFamily="34" charset="0"/>
              </a:rPr>
              <a:t>activities of commercial nature; here are included the </a:t>
            </a:r>
            <a:r>
              <a:rPr lang="en-US" dirty="0" smtClean="0">
                <a:latin typeface="Arial" pitchFamily="34" charset="0"/>
                <a:cs typeface="Arial" pitchFamily="34" charset="0"/>
              </a:rPr>
              <a:t>organizational management, contracts </a:t>
            </a:r>
            <a:r>
              <a:rPr lang="en-US" dirty="0" smtClean="0">
                <a:latin typeface="Arial" pitchFamily="34" charset="0"/>
                <a:cs typeface="Arial" pitchFamily="34" charset="0"/>
              </a:rPr>
              <a:t>and commercial negotiation, the legal framework </a:t>
            </a:r>
            <a:r>
              <a:rPr lang="en-US" dirty="0" smtClean="0">
                <a:latin typeface="Arial" pitchFamily="34" charset="0"/>
                <a:cs typeface="Arial" pitchFamily="34" charset="0"/>
              </a:rPr>
              <a:t>and regulation, financial </a:t>
            </a:r>
            <a:r>
              <a:rPr lang="en-US" dirty="0" smtClean="0">
                <a:latin typeface="Arial" pitchFamily="34" charset="0"/>
                <a:cs typeface="Arial" pitchFamily="34" charset="0"/>
              </a:rPr>
              <a:t>agreements, taxes, as well as any other issues </a:t>
            </a:r>
            <a:r>
              <a:rPr lang="en-US" dirty="0" smtClean="0">
                <a:latin typeface="Arial" pitchFamily="34" charset="0"/>
                <a:cs typeface="Arial" pitchFamily="34" charset="0"/>
              </a:rPr>
              <a:t>concerning the mentioned </a:t>
            </a:r>
            <a:r>
              <a:rPr lang="en-US" dirty="0" smtClean="0">
                <a:latin typeface="Arial" pitchFamily="34" charset="0"/>
                <a:cs typeface="Arial" pitchFamily="34" charset="0"/>
              </a:rPr>
              <a:t>transactions.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1" name="TextBox 70"/>
          <p:cNvSpPr txBox="1"/>
          <p:nvPr/>
        </p:nvSpPr>
        <p:spPr>
          <a:xfrm>
            <a:off x="865496" y="1000832"/>
            <a:ext cx="7543800" cy="2062103"/>
          </a:xfrm>
          <a:prstGeom prst="rect">
            <a:avLst/>
          </a:prstGeom>
          <a:noFill/>
        </p:spPr>
        <p:txBody>
          <a:bodyPr wrap="square" rtlCol="0">
            <a:spAutoFit/>
          </a:bodyPr>
          <a:lstStyle/>
          <a:p>
            <a:pPr algn="just"/>
            <a:r>
              <a:rPr lang="en-US" dirty="0" smtClean="0">
                <a:latin typeface="Arial" pitchFamily="34" charset="0"/>
                <a:cs typeface="Arial" pitchFamily="34" charset="0"/>
              </a:rPr>
              <a:t>Electronic Commerce relies on the combination of technologies, </a:t>
            </a:r>
            <a:r>
              <a:rPr lang="en-US" dirty="0" smtClean="0">
                <a:latin typeface="Arial" pitchFamily="34" charset="0"/>
                <a:cs typeface="Arial" pitchFamily="34" charset="0"/>
              </a:rPr>
              <a:t>applications, processes </a:t>
            </a:r>
            <a:r>
              <a:rPr lang="en-US" dirty="0" smtClean="0">
                <a:latin typeface="Arial" pitchFamily="34" charset="0"/>
                <a:cs typeface="Arial" pitchFamily="34" charset="0"/>
              </a:rPr>
              <a:t>and business strategies that support the reliable and secure </a:t>
            </a:r>
            <a:r>
              <a:rPr lang="en-US" dirty="0" smtClean="0">
                <a:latin typeface="Arial" pitchFamily="34" charset="0"/>
                <a:cs typeface="Arial" pitchFamily="34" charset="0"/>
              </a:rPr>
              <a:t>exchange of </a:t>
            </a:r>
            <a:r>
              <a:rPr lang="en-US" dirty="0" smtClean="0">
                <a:latin typeface="Arial" pitchFamily="34" charset="0"/>
                <a:cs typeface="Arial" pitchFamily="34" charset="0"/>
              </a:rPr>
              <a:t>information between customers and suppliers, viewing the </a:t>
            </a:r>
            <a:r>
              <a:rPr lang="en-US" dirty="0" err="1" smtClean="0">
                <a:latin typeface="Arial" pitchFamily="34" charset="0"/>
                <a:cs typeface="Arial" pitchFamily="34" charset="0"/>
              </a:rPr>
              <a:t>realisation</a:t>
            </a:r>
            <a:r>
              <a:rPr lang="en-US" dirty="0" smtClean="0">
                <a:latin typeface="Arial" pitchFamily="34" charset="0"/>
                <a:cs typeface="Arial" pitchFamily="34" charset="0"/>
              </a:rPr>
              <a:t> </a:t>
            </a:r>
            <a:r>
              <a:rPr lang="en-US" dirty="0" smtClean="0">
                <a:latin typeface="Arial" pitchFamily="34" charset="0"/>
                <a:cs typeface="Arial" pitchFamily="34" charset="0"/>
              </a:rPr>
              <a:t>of commercial </a:t>
            </a:r>
            <a:r>
              <a:rPr lang="en-US" dirty="0" smtClean="0">
                <a:latin typeface="Arial" pitchFamily="34" charset="0"/>
                <a:cs typeface="Arial" pitchFamily="34" charset="0"/>
              </a:rPr>
              <a:t>transactions and the way enterprises promote and sell its </a:t>
            </a:r>
            <a:r>
              <a:rPr lang="en-US" dirty="0" smtClean="0">
                <a:latin typeface="Arial" pitchFamily="34" charset="0"/>
                <a:cs typeface="Arial" pitchFamily="34" charset="0"/>
              </a:rPr>
              <a:t>products and </a:t>
            </a:r>
            <a:r>
              <a:rPr lang="en-US" dirty="0" smtClean="0">
                <a:latin typeface="Arial" pitchFamily="34" charset="0"/>
                <a:cs typeface="Arial" pitchFamily="34" charset="0"/>
              </a:rPr>
              <a:t>services. It involves products (goods for consumers) and services (</a:t>
            </a:r>
            <a:r>
              <a:rPr lang="en-US" dirty="0" smtClean="0">
                <a:latin typeface="Arial" pitchFamily="34" charset="0"/>
                <a:cs typeface="Arial" pitchFamily="34" charset="0"/>
              </a:rPr>
              <a:t>information </a:t>
            </a:r>
            <a:r>
              <a:rPr lang="en-US" dirty="0" smtClean="0">
                <a:latin typeface="Arial" pitchFamily="34" charset="0"/>
                <a:cs typeface="Arial" pitchFamily="34" charset="0"/>
              </a:rPr>
              <a:t>services, knowledge), traditional activities (health care, education </a:t>
            </a:r>
            <a:r>
              <a:rPr lang="en-US" dirty="0" smtClean="0">
                <a:latin typeface="Arial" pitchFamily="34" charset="0"/>
                <a:cs typeface="Arial" pitchFamily="34" charset="0"/>
              </a:rPr>
              <a:t>and training</a:t>
            </a:r>
            <a:r>
              <a:rPr lang="en-US" dirty="0" smtClean="0">
                <a:latin typeface="Arial" pitchFamily="34" charset="0"/>
                <a:cs typeface="Arial" pitchFamily="34" charset="0"/>
              </a:rPr>
              <a:t>), new activities (malls) and electronic material (software, </a:t>
            </a:r>
            <a:r>
              <a:rPr lang="en-US" dirty="0" smtClean="0">
                <a:latin typeface="Arial" pitchFamily="34" charset="0"/>
                <a:cs typeface="Arial" pitchFamily="34" charset="0"/>
              </a:rPr>
              <a:t>images, multimedia</a:t>
            </a:r>
            <a:r>
              <a:rPr lang="en-US" dirty="0" smtClean="0">
                <a:latin typeface="Arial" pitchFamily="34" charset="0"/>
                <a:cs typeface="Arial" pitchFamily="34" charset="0"/>
              </a:rPr>
              <a:t>, etc.).</a:t>
            </a:r>
            <a:endParaRPr lang="en-US" dirty="0">
              <a:latin typeface="Arial" pitchFamily="34" charset="0"/>
              <a:cs typeface="Arial" pitchFamily="34" charset="0"/>
            </a:endParaRPr>
          </a:p>
        </p:txBody>
      </p:sp>
      <p:sp>
        <p:nvSpPr>
          <p:cNvPr id="73" name="TextBox 72"/>
          <p:cNvSpPr txBox="1"/>
          <p:nvPr/>
        </p:nvSpPr>
        <p:spPr>
          <a:xfrm>
            <a:off x="838200" y="3273184"/>
            <a:ext cx="7543800" cy="2800767"/>
          </a:xfrm>
          <a:prstGeom prst="rect">
            <a:avLst/>
          </a:prstGeom>
          <a:noFill/>
        </p:spPr>
        <p:txBody>
          <a:bodyPr wrap="square" rtlCol="0">
            <a:spAutoFit/>
          </a:bodyPr>
          <a:lstStyle/>
          <a:p>
            <a:pPr algn="just"/>
            <a:r>
              <a:rPr lang="en-US" dirty="0" smtClean="0">
                <a:latin typeface="Arial" pitchFamily="34" charset="0"/>
                <a:cs typeface="Arial" pitchFamily="34" charset="0"/>
              </a:rPr>
              <a:t>It includes diverse activities, such as the electronic commerce of goods </a:t>
            </a:r>
            <a:r>
              <a:rPr lang="en-US" dirty="0" smtClean="0">
                <a:latin typeface="Arial" pitchFamily="34" charset="0"/>
                <a:cs typeface="Arial" pitchFamily="34" charset="0"/>
              </a:rPr>
              <a:t>and services</a:t>
            </a:r>
            <a:r>
              <a:rPr lang="en-US" dirty="0" smtClean="0">
                <a:latin typeface="Arial" pitchFamily="34" charset="0"/>
                <a:cs typeface="Arial" pitchFamily="34" charset="0"/>
              </a:rPr>
              <a:t>, the online delivery of digital contents, the financial </a:t>
            </a:r>
            <a:r>
              <a:rPr lang="en-US" dirty="0" smtClean="0">
                <a:latin typeface="Arial" pitchFamily="34" charset="0"/>
                <a:cs typeface="Arial" pitchFamily="34" charset="0"/>
              </a:rPr>
              <a:t>electronic transactions, electronic </a:t>
            </a:r>
            <a:r>
              <a:rPr lang="en-US" dirty="0" smtClean="0">
                <a:latin typeface="Arial" pitchFamily="34" charset="0"/>
                <a:cs typeface="Arial" pitchFamily="34" charset="0"/>
              </a:rPr>
              <a:t>commerce of shares, commerce of knowledge, </a:t>
            </a:r>
            <a:r>
              <a:rPr lang="en-US" dirty="0" smtClean="0">
                <a:latin typeface="Arial" pitchFamily="34" charset="0"/>
                <a:cs typeface="Arial" pitchFamily="34" charset="0"/>
              </a:rPr>
              <a:t>commercial auctions, collaborative </a:t>
            </a:r>
            <a:r>
              <a:rPr lang="en-US" dirty="0" smtClean="0">
                <a:latin typeface="Arial" pitchFamily="34" charset="0"/>
                <a:cs typeface="Arial" pitchFamily="34" charset="0"/>
              </a:rPr>
              <a:t>project and engineering, sourcing, public contracts </a:t>
            </a:r>
            <a:r>
              <a:rPr lang="en-US" dirty="0" smtClean="0">
                <a:latin typeface="Arial" pitchFamily="34" charset="0"/>
                <a:cs typeface="Arial" pitchFamily="34" charset="0"/>
              </a:rPr>
              <a:t>and direct </a:t>
            </a:r>
            <a:r>
              <a:rPr lang="en-US" dirty="0" err="1" smtClean="0">
                <a:latin typeface="Arial" pitchFamily="34" charset="0"/>
                <a:cs typeface="Arial" pitchFamily="34" charset="0"/>
              </a:rPr>
              <a:t>commercialisation</a:t>
            </a:r>
            <a:r>
              <a:rPr lang="en-US" dirty="0" smtClean="0">
                <a:latin typeface="Arial" pitchFamily="34" charset="0"/>
                <a:cs typeface="Arial" pitchFamily="34" charset="0"/>
              </a:rPr>
              <a:t> </a:t>
            </a:r>
            <a:r>
              <a:rPr lang="en-US" dirty="0" smtClean="0">
                <a:latin typeface="Arial" pitchFamily="34" charset="0"/>
                <a:cs typeface="Arial" pitchFamily="34" charset="0"/>
              </a:rPr>
              <a:t>to consumer (</a:t>
            </a:r>
            <a:r>
              <a:rPr lang="en-US" dirty="0" err="1" smtClean="0">
                <a:latin typeface="Arial" pitchFamily="34" charset="0"/>
                <a:cs typeface="Arial" pitchFamily="34" charset="0"/>
              </a:rPr>
              <a:t>European_Commission</a:t>
            </a:r>
            <a:r>
              <a:rPr lang="en-US" dirty="0" smtClean="0">
                <a:latin typeface="Arial" pitchFamily="34" charset="0"/>
                <a:cs typeface="Arial" pitchFamily="34" charset="0"/>
              </a:rPr>
              <a:t>, 1997). </a:t>
            </a:r>
            <a:r>
              <a:rPr lang="en-US" dirty="0" smtClean="0">
                <a:latin typeface="Arial" pitchFamily="34" charset="0"/>
                <a:cs typeface="Arial" pitchFamily="34" charset="0"/>
              </a:rPr>
              <a:t>The activities upstream </a:t>
            </a:r>
            <a:r>
              <a:rPr lang="en-US" dirty="0" smtClean="0">
                <a:latin typeface="Arial" pitchFamily="34" charset="0"/>
                <a:cs typeface="Arial" pitchFamily="34" charset="0"/>
              </a:rPr>
              <a:t>and downstream of those transactions that are publicity </a:t>
            </a:r>
            <a:r>
              <a:rPr lang="en-US" dirty="0" smtClean="0">
                <a:latin typeface="Arial" pitchFamily="34" charset="0"/>
                <a:cs typeface="Arial" pitchFamily="34" charset="0"/>
              </a:rPr>
              <a:t>and promotion of </a:t>
            </a:r>
            <a:r>
              <a:rPr lang="en-US" dirty="0" smtClean="0">
                <a:latin typeface="Arial" pitchFamily="34" charset="0"/>
                <a:cs typeface="Arial" pitchFamily="34" charset="0"/>
              </a:rPr>
              <a:t>goods and services, the provision of contracts between traders, </a:t>
            </a:r>
            <a:r>
              <a:rPr lang="en-US" dirty="0" smtClean="0">
                <a:latin typeface="Arial" pitchFamily="34" charset="0"/>
                <a:cs typeface="Arial" pitchFamily="34" charset="0"/>
              </a:rPr>
              <a:t>the supply of </a:t>
            </a:r>
            <a:r>
              <a:rPr lang="en-US" dirty="0" smtClean="0">
                <a:latin typeface="Arial" pitchFamily="34" charset="0"/>
                <a:cs typeface="Arial" pitchFamily="34" charset="0"/>
              </a:rPr>
              <a:t>market intelligence, support </a:t>
            </a:r>
            <a:r>
              <a:rPr lang="en-US" i="1" dirty="0" smtClean="0">
                <a:latin typeface="Arial" pitchFamily="34" charset="0"/>
                <a:cs typeface="Arial" pitchFamily="34" charset="0"/>
              </a:rPr>
              <a:t>pre </a:t>
            </a:r>
            <a:r>
              <a:rPr lang="en-US" dirty="0" smtClean="0">
                <a:latin typeface="Arial" pitchFamily="34" charset="0"/>
                <a:cs typeface="Arial" pitchFamily="34" charset="0"/>
              </a:rPr>
              <a:t>and </a:t>
            </a:r>
            <a:r>
              <a:rPr lang="en-US" i="1" dirty="0" smtClean="0">
                <a:latin typeface="Arial" pitchFamily="34" charset="0"/>
                <a:cs typeface="Arial" pitchFamily="34" charset="0"/>
              </a:rPr>
              <a:t>post-sales, </a:t>
            </a:r>
            <a:r>
              <a:rPr lang="en-US" dirty="0" smtClean="0">
                <a:latin typeface="Arial" pitchFamily="34" charset="0"/>
                <a:cs typeface="Arial" pitchFamily="34" charset="0"/>
              </a:rPr>
              <a:t>electronic procurement and </a:t>
            </a:r>
            <a:r>
              <a:rPr lang="en-US" dirty="0" smtClean="0">
                <a:latin typeface="Arial" pitchFamily="34" charset="0"/>
                <a:cs typeface="Arial" pitchFamily="34" charset="0"/>
              </a:rPr>
              <a:t>support to distributed business processes are also considered </a:t>
            </a:r>
            <a:r>
              <a:rPr lang="en-US" dirty="0" smtClean="0">
                <a:latin typeface="Arial" pitchFamily="34" charset="0"/>
                <a:cs typeface="Arial" pitchFamily="34" charset="0"/>
              </a:rPr>
              <a:t>to integrate the </a:t>
            </a:r>
            <a:r>
              <a:rPr lang="en-US" dirty="0" smtClean="0">
                <a:latin typeface="Arial" pitchFamily="34" charset="0"/>
                <a:cs typeface="Arial" pitchFamily="34" charset="0"/>
              </a:rPr>
              <a:t>concept of e-commerce, as defended by OECD (2000) and by </a:t>
            </a:r>
            <a:r>
              <a:rPr lang="en-US" dirty="0" smtClean="0">
                <a:latin typeface="Arial" pitchFamily="34" charset="0"/>
                <a:cs typeface="Arial" pitchFamily="34" charset="0"/>
              </a:rPr>
              <a:t>the Esprit </a:t>
            </a:r>
            <a:r>
              <a:rPr lang="en-US" dirty="0" err="1" smtClean="0">
                <a:latin typeface="Arial" pitchFamily="34" charset="0"/>
                <a:cs typeface="Arial" pitchFamily="34" charset="0"/>
              </a:rPr>
              <a:t>Programme</a:t>
            </a:r>
            <a:r>
              <a:rPr lang="en-US" dirty="0" smtClean="0">
                <a:latin typeface="Arial" pitchFamily="34" charset="0"/>
                <a:cs typeface="Arial" pitchFamily="34" charset="0"/>
              </a:rPr>
              <a:t> (ESPRIT, 1997).</a:t>
            </a:r>
            <a:endParaRPr lang="en-US"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2" name="TextBox 71"/>
          <p:cNvSpPr txBox="1"/>
          <p:nvPr/>
        </p:nvSpPr>
        <p:spPr>
          <a:xfrm>
            <a:off x="1066800" y="1219200"/>
            <a:ext cx="7086600" cy="2308324"/>
          </a:xfrm>
          <a:prstGeom prst="rect">
            <a:avLst/>
          </a:prstGeom>
          <a:noFill/>
        </p:spPr>
        <p:txBody>
          <a:bodyPr wrap="square" rtlCol="0">
            <a:spAutoFit/>
          </a:bodyPr>
          <a:lstStyle/>
          <a:p>
            <a:pPr algn="just"/>
            <a:r>
              <a:rPr lang="en-US" sz="1800" dirty="0" smtClean="0"/>
              <a:t>Electronic business (e-business) is here considered as a </a:t>
            </a:r>
            <a:r>
              <a:rPr lang="en-US" sz="1800" dirty="0" smtClean="0"/>
              <a:t>general comprehensive term </a:t>
            </a:r>
            <a:r>
              <a:rPr lang="en-US" sz="1800" dirty="0" smtClean="0"/>
              <a:t>and is defined based on </a:t>
            </a:r>
            <a:r>
              <a:rPr lang="en-US" sz="1800" dirty="0" err="1" smtClean="0"/>
              <a:t>Wassenaar</a:t>
            </a:r>
            <a:r>
              <a:rPr lang="en-US" sz="1800" dirty="0" smtClean="0"/>
              <a:t> et al. (1998), quoting </a:t>
            </a:r>
            <a:r>
              <a:rPr lang="en-US" sz="1800" dirty="0" err="1" smtClean="0"/>
              <a:t>Wingand</a:t>
            </a:r>
            <a:r>
              <a:rPr lang="en-US" sz="1800" dirty="0" smtClean="0"/>
              <a:t>, Picot, &amp; </a:t>
            </a:r>
            <a:r>
              <a:rPr lang="en-US" sz="1800" dirty="0" err="1" smtClean="0"/>
              <a:t>Reichwald</a:t>
            </a:r>
            <a:r>
              <a:rPr lang="en-US" sz="1800" dirty="0" smtClean="0"/>
              <a:t> (1997) as the application of information and </a:t>
            </a:r>
            <a:r>
              <a:rPr lang="en-US" sz="1800" dirty="0" smtClean="0"/>
              <a:t>communication technology </a:t>
            </a:r>
            <a:r>
              <a:rPr lang="en-US" sz="1800" dirty="0" smtClean="0"/>
              <a:t>to enhance or redefine any form of resource </a:t>
            </a:r>
            <a:r>
              <a:rPr lang="en-US" sz="1800" dirty="0" smtClean="0"/>
              <a:t>exchange between firms and </a:t>
            </a:r>
            <a:r>
              <a:rPr lang="en-US" sz="1800" dirty="0" smtClean="0"/>
              <a:t>their customers, suppliers or other business partners governed </a:t>
            </a:r>
            <a:r>
              <a:rPr lang="en-US" sz="1800" dirty="0" smtClean="0"/>
              <a:t>by dedicated intra </a:t>
            </a:r>
            <a:r>
              <a:rPr lang="en-US" sz="1800" dirty="0" smtClean="0"/>
              <a:t>and inter-</a:t>
            </a:r>
            <a:r>
              <a:rPr lang="en-US" sz="1800" dirty="0" err="1" smtClean="0"/>
              <a:t>organisational</a:t>
            </a:r>
            <a:r>
              <a:rPr lang="en-US" sz="1800" dirty="0" smtClean="0"/>
              <a:t> structures and general (inter)national </a:t>
            </a:r>
            <a:r>
              <a:rPr lang="en-US" sz="1800" dirty="0" smtClean="0"/>
              <a:t>agreed institutional </a:t>
            </a:r>
            <a:r>
              <a:rPr lang="en-US" sz="1800" dirty="0" smtClean="0"/>
              <a:t>arrangements.</a:t>
            </a:r>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9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9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10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10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10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10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10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10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10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10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10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10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11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11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11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11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11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11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11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11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11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11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12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12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12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12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12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12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12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12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12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12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30"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31"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2"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33"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34"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35"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36"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37"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38"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139"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140"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141"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142"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143"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144"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145"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146"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147"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148"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149"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150"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151"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152"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153"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154"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61" name="Rectangle 3"/>
          <p:cNvSpPr txBox="1">
            <a:spLocks noChangeArrowheads="1"/>
          </p:cNvSpPr>
          <p:nvPr/>
        </p:nvSpPr>
        <p:spPr>
          <a:xfrm>
            <a:off x="1301350" y="2129048"/>
            <a:ext cx="6800418" cy="885015"/>
          </a:xfrm>
          <a:prstGeom prst="rect">
            <a:avLst/>
          </a:prstGeom>
        </p:spPr>
        <p:txBody>
          <a:bodyPr lIns="82945" tIns="41473" rIns="82945" bIns="41473"/>
          <a:lstStyle/>
          <a:p>
            <a:pPr marL="311045" indent="-311045" algn="ctr">
              <a:spcBef>
                <a:spcPct val="20000"/>
              </a:spcBef>
              <a:defRPr/>
            </a:pPr>
            <a:r>
              <a:rPr lang="en-US" sz="4400" b="1" dirty="0" smtClean="0">
                <a:solidFill>
                  <a:schemeClr val="tx2"/>
                </a:solidFill>
              </a:rPr>
              <a:t>T</a:t>
            </a:r>
            <a:r>
              <a:rPr lang="en-US" sz="4400" b="1" dirty="0" smtClean="0">
                <a:solidFill>
                  <a:schemeClr val="tx2"/>
                </a:solidFill>
              </a:rPr>
              <a:t>HANK YOU</a:t>
            </a:r>
            <a:endParaRPr lang="en-US" sz="4400" b="1" dirty="0" smtClean="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r>
              <a:rPr lang="en-US" sz="2800" b="1" dirty="0" smtClean="0">
                <a:latin typeface="Arial" charset="0"/>
                <a:cs typeface="Arial" charset="0"/>
              </a:rPr>
              <a:t>REFERENSI</a:t>
            </a:r>
          </a:p>
        </p:txBody>
      </p:sp>
      <p:sp>
        <p:nvSpPr>
          <p:cNvPr id="6" name="object 3"/>
          <p:cNvSpPr txBox="1"/>
          <p:nvPr/>
        </p:nvSpPr>
        <p:spPr>
          <a:xfrm>
            <a:off x="838200" y="1600200"/>
            <a:ext cx="7807590" cy="2086032"/>
          </a:xfrm>
          <a:prstGeom prst="rect">
            <a:avLst/>
          </a:prstGeom>
        </p:spPr>
        <p:txBody>
          <a:bodyPr wrap="square" lIns="0" tIns="0" rIns="0" bIns="0" rtlCol="0">
            <a:noAutofit/>
          </a:bodyPr>
          <a:lstStyle/>
          <a:p>
            <a:pPr marL="231775" lvl="0" indent="-231775">
              <a:buFont typeface="Arial" pitchFamily="34" charset="0"/>
              <a:buChar char="•"/>
            </a:pPr>
            <a:r>
              <a:rPr lang="en-US" sz="1800" dirty="0" err="1" smtClean="0"/>
              <a:t>Mehandjiev</a:t>
            </a:r>
            <a:r>
              <a:rPr lang="en-US" sz="1800" dirty="0" smtClean="0"/>
              <a:t> N, </a:t>
            </a:r>
            <a:r>
              <a:rPr lang="en-US" sz="1800" dirty="0" err="1" smtClean="0"/>
              <a:t>Grefen</a:t>
            </a:r>
            <a:r>
              <a:rPr lang="en-US" sz="1800" dirty="0" smtClean="0"/>
              <a:t> P.(</a:t>
            </a:r>
            <a:r>
              <a:rPr lang="en-US" sz="1800" dirty="0" err="1" smtClean="0"/>
              <a:t>Eds</a:t>
            </a:r>
            <a:r>
              <a:rPr lang="en-US" sz="1800" dirty="0" smtClean="0"/>
              <a:t>), “Dynamic </a:t>
            </a:r>
            <a:r>
              <a:rPr lang="en-US" sz="1800" dirty="0" err="1" smtClean="0"/>
              <a:t>Busisness</a:t>
            </a:r>
            <a:r>
              <a:rPr lang="en-US" sz="1800" dirty="0" smtClean="0"/>
              <a:t> Process Formation for Instant Virtual Enterprises” </a:t>
            </a:r>
            <a:r>
              <a:rPr lang="en-US" sz="1800" dirty="0" err="1" smtClean="0"/>
              <a:t>Springer,Verlag</a:t>
            </a:r>
            <a:r>
              <a:rPr lang="en-US" sz="1800" dirty="0" smtClean="0"/>
              <a:t>-Limited London, 2010.</a:t>
            </a:r>
          </a:p>
          <a:p>
            <a:pPr marL="231775" lvl="0" indent="-231775">
              <a:buFont typeface="Arial" pitchFamily="34" charset="0"/>
              <a:buChar char="•"/>
            </a:pPr>
            <a:r>
              <a:rPr lang="en-US" sz="1800" dirty="0" smtClean="0"/>
              <a:t>Wolf C., Halter </a:t>
            </a:r>
            <a:r>
              <a:rPr lang="en-US" sz="1800" dirty="0" err="1" smtClean="0"/>
              <a:t>E.M,”Virtualization</a:t>
            </a:r>
            <a:r>
              <a:rPr lang="en-US" sz="1800" dirty="0" smtClean="0"/>
              <a:t> from the Desktop to The </a:t>
            </a:r>
            <a:r>
              <a:rPr lang="en-US" sz="1800" dirty="0" err="1" smtClean="0"/>
              <a:t>Eterprises</a:t>
            </a:r>
            <a:r>
              <a:rPr lang="en-US" sz="1800" dirty="0" smtClean="0"/>
              <a:t>”, </a:t>
            </a:r>
            <a:r>
              <a:rPr lang="en-US" sz="1800" dirty="0" err="1" smtClean="0"/>
              <a:t>Springer,Verlag</a:t>
            </a:r>
            <a:r>
              <a:rPr lang="en-US" sz="1800" dirty="0" smtClean="0"/>
              <a:t>-Limited London, 2005.</a:t>
            </a:r>
          </a:p>
          <a:p>
            <a:pPr marL="231775" lvl="0" indent="-231775">
              <a:buFont typeface="Arial" pitchFamily="34" charset="0"/>
              <a:buChar char="•"/>
            </a:pPr>
            <a:r>
              <a:rPr lang="en-US" sz="1800" dirty="0" err="1" smtClean="0"/>
              <a:t>CunhaCruz</a:t>
            </a:r>
            <a:r>
              <a:rPr lang="en-US" sz="1800" dirty="0" smtClean="0"/>
              <a:t> M.M, </a:t>
            </a:r>
            <a:r>
              <a:rPr lang="en-US" sz="1800" dirty="0" err="1" smtClean="0"/>
              <a:t>Putnik</a:t>
            </a:r>
            <a:r>
              <a:rPr lang="en-US" sz="1800" dirty="0" smtClean="0"/>
              <a:t> G.D,” Agile Virtual Enterprise”, Idea Group Inc., 2006.</a:t>
            </a:r>
          </a:p>
          <a:p>
            <a:pPr marL="231775" lvl="0" indent="-231775">
              <a:buFont typeface="Arial" pitchFamily="34" charset="0"/>
              <a:buChar char="•"/>
            </a:pPr>
            <a:r>
              <a:rPr lang="en-US" sz="1800" dirty="0" err="1" smtClean="0"/>
              <a:t>Protogeros</a:t>
            </a:r>
            <a:r>
              <a:rPr lang="en-US" sz="1800" dirty="0" smtClean="0"/>
              <a:t> </a:t>
            </a:r>
            <a:r>
              <a:rPr lang="en-US" sz="1800" dirty="0" err="1" smtClean="0"/>
              <a:t>N.,”Agent</a:t>
            </a:r>
            <a:r>
              <a:rPr lang="en-US" sz="1800" dirty="0" smtClean="0"/>
              <a:t> and Web Service Technologies in Virtual Enterprises”, IGI Global 2008.</a:t>
            </a:r>
            <a:r>
              <a:rPr lang="en-US" sz="1800" dirty="0" smtClean="0">
                <a:latin typeface="Arial" pitchFamily="34" charset="0"/>
                <a:cs typeface="Arial" pitchFamily="34" charset="0"/>
              </a:rPr>
              <a:t> </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2" name="TextBox 71"/>
          <p:cNvSpPr txBox="1"/>
          <p:nvPr/>
        </p:nvSpPr>
        <p:spPr>
          <a:xfrm>
            <a:off x="838200" y="1905000"/>
            <a:ext cx="7620000" cy="1077218"/>
          </a:xfrm>
          <a:prstGeom prst="rect">
            <a:avLst/>
          </a:prstGeom>
          <a:noFill/>
        </p:spPr>
        <p:txBody>
          <a:bodyPr wrap="square" rtlCol="0">
            <a:spAutoFit/>
          </a:bodyPr>
          <a:lstStyle/>
          <a:p>
            <a:pPr algn="ctr"/>
            <a:r>
              <a:rPr lang="en-US" sz="3200" b="1" dirty="0" smtClean="0">
                <a:solidFill>
                  <a:schemeClr val="tx2"/>
                </a:solidFill>
                <a:latin typeface="Arial" pitchFamily="34" charset="0"/>
                <a:cs typeface="Arial" pitchFamily="34" charset="0"/>
              </a:rPr>
              <a:t>Impact of the New Information and Communication Technologies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2" name="TextBox 71"/>
          <p:cNvSpPr txBox="1"/>
          <p:nvPr/>
        </p:nvSpPr>
        <p:spPr>
          <a:xfrm>
            <a:off x="685800" y="1676400"/>
            <a:ext cx="7848600" cy="2800767"/>
          </a:xfrm>
          <a:prstGeom prst="rect">
            <a:avLst/>
          </a:prstGeom>
          <a:noFill/>
        </p:spPr>
        <p:txBody>
          <a:bodyPr wrap="square" rtlCol="0">
            <a:spAutoFit/>
          </a:bodyPr>
          <a:lstStyle/>
          <a:p>
            <a:pPr algn="just"/>
            <a:r>
              <a:rPr lang="en-US" b="1" dirty="0" smtClean="0">
                <a:latin typeface="Arial" pitchFamily="34" charset="0"/>
                <a:cs typeface="Arial" pitchFamily="34" charset="0"/>
              </a:rPr>
              <a:t>The information and communication technologies (ICT) of today consist on advanced communication systems that, combined with advanced information technologies, allow the overcoming of time and space conditionings, by means of:</a:t>
            </a:r>
          </a:p>
          <a:p>
            <a:pPr marL="342900" indent="-342900" algn="just">
              <a:buAutoNum type="arabicParenBoth"/>
            </a:pPr>
            <a:r>
              <a:rPr lang="en-US" b="1" dirty="0" smtClean="0">
                <a:latin typeface="Arial" pitchFamily="34" charset="0"/>
                <a:cs typeface="Arial" pitchFamily="34" charset="0"/>
              </a:rPr>
              <a:t>communication networks (telephonically, satellite, cable, etc.) that transport information,</a:t>
            </a:r>
          </a:p>
          <a:p>
            <a:pPr marL="342900" indent="-342900" algn="just">
              <a:buAutoNum type="arabicParenBoth"/>
            </a:pPr>
            <a:r>
              <a:rPr lang="en-US" b="1" dirty="0" smtClean="0">
                <a:latin typeface="Arial" pitchFamily="34" charset="0"/>
                <a:cs typeface="Arial" pitchFamily="34" charset="0"/>
              </a:rPr>
              <a:t>basic services (electronic mail, interactive video) that allow the utilization of networks, and</a:t>
            </a:r>
          </a:p>
          <a:p>
            <a:pPr marL="342900" indent="-342900" algn="just">
              <a:buAutoNum type="arabicParenBoth"/>
            </a:pPr>
            <a:r>
              <a:rPr lang="en-US" b="1" dirty="0" smtClean="0">
                <a:latin typeface="Arial" pitchFamily="34" charset="0"/>
                <a:cs typeface="Arial" pitchFamily="34" charset="0"/>
              </a:rPr>
              <a:t>(3) applications (electronic commerce, electronic marketplaces, </a:t>
            </a:r>
            <a:r>
              <a:rPr lang="en-US" b="1" dirty="0" err="1" smtClean="0">
                <a:latin typeface="Arial" pitchFamily="34" charset="0"/>
                <a:cs typeface="Arial" pitchFamily="34" charset="0"/>
              </a:rPr>
              <a:t>teleoperation</a:t>
            </a:r>
            <a:r>
              <a:rPr lang="en-US" b="1" dirty="0" smtClean="0">
                <a:latin typeface="Arial" pitchFamily="34" charset="0"/>
                <a:cs typeface="Arial" pitchFamily="34" charset="0"/>
              </a:rPr>
              <a:t>, electronic business) offering specialized solutions for groups of users.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2" name="TextBox 71"/>
          <p:cNvSpPr txBox="1"/>
          <p:nvPr/>
        </p:nvSpPr>
        <p:spPr>
          <a:xfrm>
            <a:off x="685800" y="1676400"/>
            <a:ext cx="7848600" cy="1569660"/>
          </a:xfrm>
          <a:prstGeom prst="rect">
            <a:avLst/>
          </a:prstGeom>
          <a:noFill/>
        </p:spPr>
        <p:txBody>
          <a:bodyPr wrap="square" rtlCol="0">
            <a:spAutoFit/>
          </a:bodyPr>
          <a:lstStyle/>
          <a:p>
            <a:pPr algn="just"/>
            <a:r>
              <a:rPr lang="en-US" b="1" dirty="0" smtClean="0">
                <a:latin typeface="Arial" pitchFamily="34" charset="0"/>
                <a:cs typeface="Arial" pitchFamily="34" charset="0"/>
              </a:rPr>
              <a:t>Information and communication technologies and systems are the support of concepts as distributed systems, computer-supported cooperative work, electronic commerce, electronic marketplaces, </a:t>
            </a:r>
            <a:r>
              <a:rPr lang="en-US" b="1" dirty="0" err="1" smtClean="0">
                <a:latin typeface="Arial" pitchFamily="34" charset="0"/>
                <a:cs typeface="Arial" pitchFamily="34" charset="0"/>
              </a:rPr>
              <a:t>teleoperation</a:t>
            </a:r>
            <a:r>
              <a:rPr lang="en-US" b="1" dirty="0" smtClean="0">
                <a:latin typeface="Arial" pitchFamily="34" charset="0"/>
                <a:cs typeface="Arial" pitchFamily="34" charset="0"/>
              </a:rPr>
              <a:t>, virtual prototyping, concurrent engineering, telemedicine, </a:t>
            </a:r>
            <a:r>
              <a:rPr lang="en-US" b="1" dirty="0" err="1" smtClean="0">
                <a:latin typeface="Arial" pitchFamily="34" charset="0"/>
                <a:cs typeface="Arial" pitchFamily="34" charset="0"/>
              </a:rPr>
              <a:t>telework</a:t>
            </a:r>
            <a:r>
              <a:rPr lang="en-US" b="1" dirty="0" smtClean="0">
                <a:latin typeface="Arial" pitchFamily="34" charset="0"/>
                <a:cs typeface="Arial" pitchFamily="34" charset="0"/>
              </a:rPr>
              <a:t>, etc., most of which, more deeply or less deeply, are connected with the implementation of some of the emerging ICT-based organizational models.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2" name="TextBox 71"/>
          <p:cNvSpPr txBox="1"/>
          <p:nvPr/>
        </p:nvSpPr>
        <p:spPr>
          <a:xfrm>
            <a:off x="928048" y="799528"/>
            <a:ext cx="7391400" cy="1077218"/>
          </a:xfrm>
          <a:prstGeom prst="rect">
            <a:avLst/>
          </a:prstGeom>
          <a:noFill/>
        </p:spPr>
        <p:txBody>
          <a:bodyPr wrap="square" rtlCol="0">
            <a:spAutoFit/>
          </a:bodyPr>
          <a:lstStyle/>
          <a:p>
            <a:pPr algn="just"/>
            <a:r>
              <a:rPr lang="en-US" dirty="0" smtClean="0">
                <a:latin typeface="Arial" pitchFamily="34" charset="0"/>
                <a:cs typeface="Arial" pitchFamily="34" charset="0"/>
              </a:rPr>
              <a:t>The convergence between ICT, electronic industries and the legal framework, together with the liberalization of the communication sector, created new opportunities to the establishment of new applications, new services and new products, based on information, and thus allowing:</a:t>
            </a:r>
            <a:endParaRPr lang="en-US" b="1" dirty="0">
              <a:latin typeface="Arial" pitchFamily="34" charset="0"/>
              <a:cs typeface="Arial" pitchFamily="34" charset="0"/>
            </a:endParaRPr>
          </a:p>
        </p:txBody>
      </p:sp>
      <p:sp>
        <p:nvSpPr>
          <p:cNvPr id="70" name="TextBox 69"/>
          <p:cNvSpPr txBox="1"/>
          <p:nvPr/>
        </p:nvSpPr>
        <p:spPr>
          <a:xfrm>
            <a:off x="914400" y="2133600"/>
            <a:ext cx="7696200" cy="3293209"/>
          </a:xfrm>
          <a:prstGeom prst="rect">
            <a:avLst/>
          </a:prstGeom>
          <a:noFill/>
        </p:spPr>
        <p:txBody>
          <a:bodyPr wrap="square" rtlCol="0">
            <a:spAutoFit/>
          </a:bodyPr>
          <a:lstStyle/>
          <a:p>
            <a:pPr marL="341313" indent="-341313" algn="just">
              <a:buFont typeface="Wingdings" pitchFamily="2" charset="2"/>
              <a:buChar char="q"/>
            </a:pPr>
            <a:r>
              <a:rPr lang="en-US" dirty="0" smtClean="0">
                <a:latin typeface="Arial" pitchFamily="34" charset="0"/>
                <a:cs typeface="Arial" pitchFamily="34" charset="0"/>
              </a:rPr>
              <a:t>To eliminate or to reduce time and distance dimensions (e.g., electronic commerce, collaborative work, </a:t>
            </a:r>
            <a:r>
              <a:rPr lang="en-US" dirty="0" err="1" smtClean="0">
                <a:latin typeface="Arial" pitchFamily="34" charset="0"/>
                <a:cs typeface="Arial" pitchFamily="34" charset="0"/>
              </a:rPr>
              <a:t>teleservices</a:t>
            </a:r>
            <a:r>
              <a:rPr lang="en-US" dirty="0" smtClean="0">
                <a:latin typeface="Arial" pitchFamily="34" charset="0"/>
                <a:cs typeface="Arial" pitchFamily="34" charset="0"/>
              </a:rPr>
              <a:t>, </a:t>
            </a:r>
            <a:r>
              <a:rPr lang="en-US" dirty="0" err="1" smtClean="0">
                <a:latin typeface="Arial" pitchFamily="34" charset="0"/>
                <a:cs typeface="Arial" pitchFamily="34" charset="0"/>
              </a:rPr>
              <a:t>teleoperation</a:t>
            </a:r>
            <a:r>
              <a:rPr lang="en-US" dirty="0" smtClean="0">
                <a:latin typeface="Arial" pitchFamily="34" charset="0"/>
                <a:cs typeface="Arial" pitchFamily="34" charset="0"/>
              </a:rPr>
              <a:t> and </a:t>
            </a:r>
            <a:r>
              <a:rPr lang="en-US" dirty="0" err="1" smtClean="0">
                <a:latin typeface="Arial" pitchFamily="34" charset="0"/>
                <a:cs typeface="Arial" pitchFamily="34" charset="0"/>
              </a:rPr>
              <a:t>telework</a:t>
            </a:r>
            <a:r>
              <a:rPr lang="en-US" dirty="0" smtClean="0">
                <a:latin typeface="Arial" pitchFamily="34" charset="0"/>
                <a:cs typeface="Arial" pitchFamily="34" charset="0"/>
              </a:rPr>
              <a:t> applications);</a:t>
            </a:r>
          </a:p>
          <a:p>
            <a:pPr marL="341313" indent="-341313" algn="just">
              <a:buFont typeface="Wingdings" pitchFamily="2" charset="2"/>
              <a:buChar char="q"/>
            </a:pPr>
            <a:r>
              <a:rPr lang="en-US" dirty="0" smtClean="0">
                <a:latin typeface="Arial" pitchFamily="34" charset="0"/>
                <a:cs typeface="Arial" pitchFamily="34" charset="0"/>
              </a:rPr>
              <a:t>To modify and make flexible the organizational structures, allowing the implementation of virtual and distributed enterprises, networked organizations and world-scale subcontracting; </a:t>
            </a:r>
          </a:p>
          <a:p>
            <a:pPr marL="341313" indent="-341313" algn="just">
              <a:buFont typeface="Wingdings" pitchFamily="2" charset="2"/>
              <a:buChar char="q"/>
            </a:pPr>
            <a:r>
              <a:rPr lang="en-US" dirty="0" smtClean="0">
                <a:latin typeface="Arial" pitchFamily="34" charset="0"/>
                <a:cs typeface="Arial" pitchFamily="34" charset="0"/>
              </a:rPr>
              <a:t>To actualize the management procedures based on the computer-aided decision-making, information services and other;</a:t>
            </a:r>
          </a:p>
          <a:p>
            <a:pPr marL="341313" indent="-341313" algn="just">
              <a:buFont typeface="Wingdings" pitchFamily="2" charset="2"/>
              <a:buChar char="q"/>
            </a:pPr>
            <a:r>
              <a:rPr lang="en-US" dirty="0" smtClean="0">
                <a:latin typeface="Arial" pitchFamily="34" charset="0"/>
                <a:cs typeface="Arial" pitchFamily="34" charset="0"/>
              </a:rPr>
              <a:t>To revolutionize work, with the alteration of the nature of work, appearing of new professions, more flexible and less hierarchic management;</a:t>
            </a:r>
          </a:p>
          <a:p>
            <a:pPr marL="341313" indent="-341313" algn="just">
              <a:buFont typeface="Wingdings" pitchFamily="2" charset="2"/>
              <a:buChar char="q"/>
            </a:pPr>
            <a:r>
              <a:rPr lang="en-US" dirty="0" smtClean="0">
                <a:latin typeface="Arial" pitchFamily="34" charset="0"/>
                <a:cs typeface="Arial" pitchFamily="34" charset="0"/>
              </a:rPr>
              <a:t>To modify the ways of learning, flexible and distance learning applications and computer-based distributed learning environments.</a:t>
            </a:r>
          </a:p>
          <a:p>
            <a:pPr algn="just"/>
            <a:endParaRPr lang="en-US"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2" name="TextBox 71"/>
          <p:cNvSpPr txBox="1"/>
          <p:nvPr/>
        </p:nvSpPr>
        <p:spPr>
          <a:xfrm>
            <a:off x="928048" y="895065"/>
            <a:ext cx="7391400" cy="1200329"/>
          </a:xfrm>
          <a:prstGeom prst="rect">
            <a:avLst/>
          </a:prstGeom>
          <a:noFill/>
        </p:spPr>
        <p:txBody>
          <a:bodyPr wrap="square" rtlCol="0">
            <a:spAutoFit/>
          </a:bodyPr>
          <a:lstStyle/>
          <a:p>
            <a:pPr algn="just"/>
            <a:r>
              <a:rPr lang="en-US" sz="2400" b="1" dirty="0" smtClean="0">
                <a:latin typeface="Arial" pitchFamily="34" charset="0"/>
                <a:cs typeface="Arial" pitchFamily="34" charset="0"/>
              </a:rPr>
              <a:t>The impact of ICT addresses fundamentally three domains:</a:t>
            </a:r>
          </a:p>
          <a:p>
            <a:pPr algn="just"/>
            <a:endParaRPr lang="en-US" sz="2400" b="1" dirty="0" smtClean="0">
              <a:latin typeface="Arial" pitchFamily="34" charset="0"/>
              <a:cs typeface="Arial" pitchFamily="34" charset="0"/>
            </a:endParaRPr>
          </a:p>
        </p:txBody>
      </p:sp>
      <p:sp>
        <p:nvSpPr>
          <p:cNvPr id="70" name="TextBox 69"/>
          <p:cNvSpPr txBox="1"/>
          <p:nvPr/>
        </p:nvSpPr>
        <p:spPr>
          <a:xfrm>
            <a:off x="914400" y="2096072"/>
            <a:ext cx="7315200" cy="3139321"/>
          </a:xfrm>
          <a:prstGeom prst="rect">
            <a:avLst/>
          </a:prstGeom>
          <a:noFill/>
        </p:spPr>
        <p:txBody>
          <a:bodyPr wrap="square" rtlCol="0">
            <a:spAutoFit/>
          </a:bodyPr>
          <a:lstStyle/>
          <a:p>
            <a:pPr marL="341313" indent="-341313" algn="just">
              <a:buFont typeface="Wingdings" pitchFamily="2" charset="2"/>
              <a:buChar char="q"/>
            </a:pPr>
            <a:r>
              <a:rPr lang="en-US" sz="1800" b="1" dirty="0" smtClean="0"/>
              <a:t>Impact on the organizations: it is expected, with the rise of new ICT :</a:t>
            </a:r>
          </a:p>
          <a:p>
            <a:pPr marL="341313" indent="-341313" algn="just">
              <a:tabLst>
                <a:tab pos="341313" algn="l"/>
              </a:tabLst>
            </a:pPr>
            <a:r>
              <a:rPr lang="en-US" sz="1800" dirty="0" smtClean="0"/>
              <a:t>	applications, an organizational evolution towards a vertical disintegration and decentralization, externalization of functions, establishment of networks and partnerships, distributed and virtual organizations, etc., envisaging the increase of flexibility, the capability of answering to market demands in a high competitive and concurrent environment and the ability of exploiting innovation. Simultaneously, enterprises should concentrate efforts in the development of economical intelligence to allow the anticipation of market challenges. The implementation of emerging concepts such as the networked, collaborative and dynamic organizational models is totally dependent of ICT.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bject 37"/>
          <p:cNvSpPr/>
          <p:nvPr/>
        </p:nvSpPr>
        <p:spPr>
          <a:xfrm>
            <a:off x="-1152" y="667935"/>
            <a:ext cx="9141697" cy="0"/>
          </a:xfrm>
          <a:custGeom>
            <a:avLst/>
            <a:gdLst/>
            <a:ahLst/>
            <a:cxnLst/>
            <a:rect l="l" t="t" r="r" b="b"/>
            <a:pathLst>
              <a:path w="10081260">
                <a:moveTo>
                  <a:pt x="10079990" y="0"/>
                </a:moveTo>
                <a:lnTo>
                  <a:pt x="1270" y="0"/>
                </a:lnTo>
              </a:path>
              <a:path w="10081260">
                <a:moveTo>
                  <a:pt x="1270" y="1"/>
                </a:moveTo>
                <a:lnTo>
                  <a:pt x="10079990" y="0"/>
                </a:lnTo>
              </a:path>
            </a:pathLst>
          </a:custGeom>
          <a:ln w="15240">
            <a:solidFill>
              <a:srgbClr val="7F7F7F"/>
            </a:solidFill>
          </a:ln>
        </p:spPr>
        <p:txBody>
          <a:bodyPr wrap="square" lIns="0" tIns="0" rIns="0" bIns="0" rtlCol="0">
            <a:noAutofit/>
          </a:bodyPr>
          <a:lstStyle/>
          <a:p>
            <a:endParaRPr/>
          </a:p>
        </p:txBody>
      </p:sp>
      <p:sp>
        <p:nvSpPr>
          <p:cNvPr id="38" name="object 38"/>
          <p:cNvSpPr/>
          <p:nvPr/>
        </p:nvSpPr>
        <p:spPr>
          <a:xfrm>
            <a:off x="-1152" y="67600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7F7F7F"/>
            </a:solidFill>
          </a:ln>
        </p:spPr>
        <p:txBody>
          <a:bodyPr wrap="square" lIns="0" tIns="0" rIns="0" bIns="0" rtlCol="0">
            <a:noAutofit/>
          </a:bodyPr>
          <a:lstStyle/>
          <a:p>
            <a:endParaRPr/>
          </a:p>
        </p:txBody>
      </p:sp>
      <p:sp>
        <p:nvSpPr>
          <p:cNvPr id="39" name="object 39"/>
          <p:cNvSpPr/>
          <p:nvPr/>
        </p:nvSpPr>
        <p:spPr>
          <a:xfrm>
            <a:off x="-1152" y="67830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28282"/>
            </a:solidFill>
          </a:ln>
        </p:spPr>
        <p:txBody>
          <a:bodyPr wrap="square" lIns="0" tIns="0" rIns="0" bIns="0" rtlCol="0">
            <a:noAutofit/>
          </a:bodyPr>
          <a:lstStyle/>
          <a:p>
            <a:endParaRPr/>
          </a:p>
        </p:txBody>
      </p:sp>
      <p:sp>
        <p:nvSpPr>
          <p:cNvPr id="40" name="object 40"/>
          <p:cNvSpPr/>
          <p:nvPr/>
        </p:nvSpPr>
        <p:spPr>
          <a:xfrm>
            <a:off x="-1152" y="6817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68686"/>
            </a:solidFill>
          </a:ln>
        </p:spPr>
        <p:txBody>
          <a:bodyPr wrap="square" lIns="0" tIns="0" rIns="0" bIns="0" rtlCol="0">
            <a:noAutofit/>
          </a:bodyPr>
          <a:lstStyle/>
          <a:p>
            <a:endParaRPr/>
          </a:p>
        </p:txBody>
      </p:sp>
      <p:sp>
        <p:nvSpPr>
          <p:cNvPr id="41" name="object 41"/>
          <p:cNvSpPr/>
          <p:nvPr/>
        </p:nvSpPr>
        <p:spPr>
          <a:xfrm>
            <a:off x="-1152" y="68522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8A8A8A"/>
            </a:solidFill>
          </a:ln>
        </p:spPr>
        <p:txBody>
          <a:bodyPr wrap="square" lIns="0" tIns="0" rIns="0" bIns="0" rtlCol="0">
            <a:noAutofit/>
          </a:bodyPr>
          <a:lstStyle/>
          <a:p>
            <a:endParaRPr/>
          </a:p>
        </p:txBody>
      </p:sp>
      <p:sp>
        <p:nvSpPr>
          <p:cNvPr id="42" name="object 42"/>
          <p:cNvSpPr/>
          <p:nvPr/>
        </p:nvSpPr>
        <p:spPr>
          <a:xfrm>
            <a:off x="-1152" y="688682"/>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8E8E8E"/>
            </a:solidFill>
          </a:ln>
        </p:spPr>
        <p:txBody>
          <a:bodyPr wrap="square" lIns="0" tIns="0" rIns="0" bIns="0" rtlCol="0">
            <a:noAutofit/>
          </a:bodyPr>
          <a:lstStyle/>
          <a:p>
            <a:endParaRPr/>
          </a:p>
        </p:txBody>
      </p:sp>
      <p:sp>
        <p:nvSpPr>
          <p:cNvPr id="43" name="object 43"/>
          <p:cNvSpPr/>
          <p:nvPr/>
        </p:nvSpPr>
        <p:spPr>
          <a:xfrm>
            <a:off x="-1152" y="692138"/>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929292"/>
            </a:solidFill>
          </a:ln>
        </p:spPr>
        <p:txBody>
          <a:bodyPr wrap="square" lIns="0" tIns="0" rIns="0" bIns="0" rtlCol="0">
            <a:noAutofit/>
          </a:bodyPr>
          <a:lstStyle/>
          <a:p>
            <a:endParaRPr/>
          </a:p>
        </p:txBody>
      </p:sp>
      <p:sp>
        <p:nvSpPr>
          <p:cNvPr id="44" name="object 44"/>
          <p:cNvSpPr/>
          <p:nvPr/>
        </p:nvSpPr>
        <p:spPr>
          <a:xfrm>
            <a:off x="-1152" y="69559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69696"/>
            </a:solidFill>
          </a:ln>
        </p:spPr>
        <p:txBody>
          <a:bodyPr wrap="square" lIns="0" tIns="0" rIns="0" bIns="0" rtlCol="0">
            <a:noAutofit/>
          </a:bodyPr>
          <a:lstStyle/>
          <a:p>
            <a:endParaRPr/>
          </a:p>
        </p:txBody>
      </p:sp>
      <p:sp>
        <p:nvSpPr>
          <p:cNvPr id="45" name="object 45"/>
          <p:cNvSpPr/>
          <p:nvPr/>
        </p:nvSpPr>
        <p:spPr>
          <a:xfrm>
            <a:off x="-1152" y="69905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999999"/>
            </a:solidFill>
          </a:ln>
        </p:spPr>
        <p:txBody>
          <a:bodyPr wrap="square" lIns="0" tIns="0" rIns="0" bIns="0" rtlCol="0">
            <a:noAutofit/>
          </a:bodyPr>
          <a:lstStyle/>
          <a:p>
            <a:endParaRPr/>
          </a:p>
        </p:txBody>
      </p:sp>
      <p:sp>
        <p:nvSpPr>
          <p:cNvPr id="46" name="object 46"/>
          <p:cNvSpPr/>
          <p:nvPr/>
        </p:nvSpPr>
        <p:spPr>
          <a:xfrm>
            <a:off x="-1152" y="701936"/>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9D9D9D"/>
            </a:solidFill>
          </a:ln>
        </p:spPr>
        <p:txBody>
          <a:bodyPr wrap="square" lIns="0" tIns="0" rIns="0" bIns="0" rtlCol="0">
            <a:noAutofit/>
          </a:bodyPr>
          <a:lstStyle/>
          <a:p>
            <a:endParaRPr/>
          </a:p>
        </p:txBody>
      </p:sp>
      <p:sp>
        <p:nvSpPr>
          <p:cNvPr id="47" name="object 47"/>
          <p:cNvSpPr/>
          <p:nvPr/>
        </p:nvSpPr>
        <p:spPr>
          <a:xfrm>
            <a:off x="-1152" y="7048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1A1A1"/>
            </a:solidFill>
          </a:ln>
        </p:spPr>
        <p:txBody>
          <a:bodyPr wrap="square" lIns="0" tIns="0" rIns="0" bIns="0" rtlCol="0">
            <a:noAutofit/>
          </a:bodyPr>
          <a:lstStyle/>
          <a:p>
            <a:endParaRPr/>
          </a:p>
        </p:txBody>
      </p:sp>
      <p:sp>
        <p:nvSpPr>
          <p:cNvPr id="48" name="object 48"/>
          <p:cNvSpPr/>
          <p:nvPr/>
        </p:nvSpPr>
        <p:spPr>
          <a:xfrm>
            <a:off x="-1152" y="708852"/>
            <a:ext cx="9141697" cy="0"/>
          </a:xfrm>
          <a:custGeom>
            <a:avLst/>
            <a:gdLst/>
            <a:ahLst/>
            <a:cxnLst/>
            <a:rect l="l" t="t" r="r" b="b"/>
            <a:pathLst>
              <a:path w="10081260">
                <a:moveTo>
                  <a:pt x="10079990" y="0"/>
                </a:moveTo>
                <a:lnTo>
                  <a:pt x="1270" y="0"/>
                </a:lnTo>
              </a:path>
              <a:path w="10081260">
                <a:moveTo>
                  <a:pt x="1270" y="1"/>
                </a:moveTo>
                <a:lnTo>
                  <a:pt x="10079990" y="0"/>
                </a:lnTo>
              </a:path>
            </a:pathLst>
          </a:custGeom>
          <a:ln w="6350">
            <a:solidFill>
              <a:srgbClr val="A5A5A5"/>
            </a:solidFill>
          </a:ln>
        </p:spPr>
        <p:txBody>
          <a:bodyPr wrap="square" lIns="0" tIns="0" rIns="0" bIns="0" rtlCol="0">
            <a:noAutofit/>
          </a:bodyPr>
          <a:lstStyle/>
          <a:p>
            <a:endParaRPr/>
          </a:p>
        </p:txBody>
      </p:sp>
      <p:sp>
        <p:nvSpPr>
          <p:cNvPr id="49" name="object 49"/>
          <p:cNvSpPr/>
          <p:nvPr/>
        </p:nvSpPr>
        <p:spPr>
          <a:xfrm>
            <a:off x="-1152" y="711734"/>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A9A9A9"/>
            </a:solidFill>
          </a:ln>
        </p:spPr>
        <p:txBody>
          <a:bodyPr wrap="square" lIns="0" tIns="0" rIns="0" bIns="0" rtlCol="0">
            <a:noAutofit/>
          </a:bodyPr>
          <a:lstStyle/>
          <a:p>
            <a:endParaRPr/>
          </a:p>
        </p:txBody>
      </p:sp>
      <p:sp>
        <p:nvSpPr>
          <p:cNvPr id="50" name="object 50"/>
          <p:cNvSpPr/>
          <p:nvPr/>
        </p:nvSpPr>
        <p:spPr>
          <a:xfrm>
            <a:off x="-1152" y="715191"/>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ADADAD"/>
            </a:solidFill>
          </a:ln>
        </p:spPr>
        <p:txBody>
          <a:bodyPr wrap="square" lIns="0" tIns="0" rIns="0" bIns="0" rtlCol="0">
            <a:noAutofit/>
          </a:bodyPr>
          <a:lstStyle/>
          <a:p>
            <a:endParaRPr/>
          </a:p>
        </p:txBody>
      </p:sp>
      <p:sp>
        <p:nvSpPr>
          <p:cNvPr id="51" name="object 51"/>
          <p:cNvSpPr/>
          <p:nvPr/>
        </p:nvSpPr>
        <p:spPr>
          <a:xfrm>
            <a:off x="-1152" y="718649"/>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1B1B1"/>
            </a:solidFill>
          </a:ln>
        </p:spPr>
        <p:txBody>
          <a:bodyPr wrap="square" lIns="0" tIns="0" rIns="0" bIns="0" rtlCol="0">
            <a:noAutofit/>
          </a:bodyPr>
          <a:lstStyle/>
          <a:p>
            <a:endParaRPr/>
          </a:p>
        </p:txBody>
      </p:sp>
      <p:sp>
        <p:nvSpPr>
          <p:cNvPr id="52" name="object 52"/>
          <p:cNvSpPr/>
          <p:nvPr/>
        </p:nvSpPr>
        <p:spPr>
          <a:xfrm>
            <a:off x="-1152" y="72210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4B4B4"/>
            </a:solidFill>
          </a:ln>
        </p:spPr>
        <p:txBody>
          <a:bodyPr wrap="square" lIns="0" tIns="0" rIns="0" bIns="0" rtlCol="0">
            <a:noAutofit/>
          </a:bodyPr>
          <a:lstStyle/>
          <a:p>
            <a:endParaRPr/>
          </a:p>
        </p:txBody>
      </p:sp>
      <p:sp>
        <p:nvSpPr>
          <p:cNvPr id="53" name="object 53"/>
          <p:cNvSpPr/>
          <p:nvPr/>
        </p:nvSpPr>
        <p:spPr>
          <a:xfrm>
            <a:off x="-1152" y="725565"/>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B8B8B8"/>
            </a:solidFill>
          </a:ln>
        </p:spPr>
        <p:txBody>
          <a:bodyPr wrap="square" lIns="0" tIns="0" rIns="0" bIns="0" rtlCol="0">
            <a:noAutofit/>
          </a:bodyPr>
          <a:lstStyle/>
          <a:p>
            <a:endParaRPr/>
          </a:p>
        </p:txBody>
      </p:sp>
      <p:sp>
        <p:nvSpPr>
          <p:cNvPr id="54" name="object 54"/>
          <p:cNvSpPr/>
          <p:nvPr/>
        </p:nvSpPr>
        <p:spPr>
          <a:xfrm>
            <a:off x="-1152" y="729023"/>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BCBCBC"/>
            </a:solidFill>
          </a:ln>
        </p:spPr>
        <p:txBody>
          <a:bodyPr wrap="square" lIns="0" tIns="0" rIns="0" bIns="0" rtlCol="0">
            <a:noAutofit/>
          </a:bodyPr>
          <a:lstStyle/>
          <a:p>
            <a:endParaRPr/>
          </a:p>
        </p:txBody>
      </p:sp>
      <p:sp>
        <p:nvSpPr>
          <p:cNvPr id="55" name="object 55"/>
          <p:cNvSpPr/>
          <p:nvPr/>
        </p:nvSpPr>
        <p:spPr>
          <a:xfrm>
            <a:off x="-1152" y="732480"/>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0C0C0"/>
            </a:solidFill>
          </a:ln>
        </p:spPr>
        <p:txBody>
          <a:bodyPr wrap="square" lIns="0" tIns="0" rIns="0" bIns="0" rtlCol="0">
            <a:noAutofit/>
          </a:bodyPr>
          <a:lstStyle/>
          <a:p>
            <a:endParaRPr/>
          </a:p>
        </p:txBody>
      </p:sp>
      <p:sp>
        <p:nvSpPr>
          <p:cNvPr id="56" name="object 56"/>
          <p:cNvSpPr/>
          <p:nvPr/>
        </p:nvSpPr>
        <p:spPr>
          <a:xfrm>
            <a:off x="-1152" y="734786"/>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4C4C4"/>
            </a:solidFill>
          </a:ln>
        </p:spPr>
        <p:txBody>
          <a:bodyPr wrap="square" lIns="0" tIns="0" rIns="0" bIns="0" rtlCol="0">
            <a:noAutofit/>
          </a:bodyPr>
          <a:lstStyle/>
          <a:p>
            <a:endParaRPr/>
          </a:p>
        </p:txBody>
      </p:sp>
      <p:sp>
        <p:nvSpPr>
          <p:cNvPr id="57" name="object 57"/>
          <p:cNvSpPr/>
          <p:nvPr/>
        </p:nvSpPr>
        <p:spPr>
          <a:xfrm>
            <a:off x="-1152" y="738243"/>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C8C8C8"/>
            </a:solidFill>
          </a:ln>
        </p:spPr>
        <p:txBody>
          <a:bodyPr wrap="square" lIns="0" tIns="0" rIns="0" bIns="0" rtlCol="0">
            <a:noAutofit/>
          </a:bodyPr>
          <a:lstStyle/>
          <a:p>
            <a:endParaRPr/>
          </a:p>
        </p:txBody>
      </p:sp>
      <p:sp>
        <p:nvSpPr>
          <p:cNvPr id="58" name="object 58"/>
          <p:cNvSpPr/>
          <p:nvPr/>
        </p:nvSpPr>
        <p:spPr>
          <a:xfrm>
            <a:off x="-1152" y="741701"/>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CCCCC"/>
            </a:solidFill>
          </a:ln>
        </p:spPr>
        <p:txBody>
          <a:bodyPr wrap="square" lIns="0" tIns="0" rIns="0" bIns="0" rtlCol="0">
            <a:noAutofit/>
          </a:bodyPr>
          <a:lstStyle/>
          <a:p>
            <a:endParaRPr/>
          </a:p>
        </p:txBody>
      </p:sp>
      <p:sp>
        <p:nvSpPr>
          <p:cNvPr id="59" name="object 59"/>
          <p:cNvSpPr/>
          <p:nvPr/>
        </p:nvSpPr>
        <p:spPr>
          <a:xfrm>
            <a:off x="-1152" y="745158"/>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CFCFCF"/>
            </a:solidFill>
          </a:ln>
        </p:spPr>
        <p:txBody>
          <a:bodyPr wrap="square" lIns="0" tIns="0" rIns="0" bIns="0" rtlCol="0">
            <a:noAutofit/>
          </a:bodyPr>
          <a:lstStyle/>
          <a:p>
            <a:endParaRPr/>
          </a:p>
        </p:txBody>
      </p:sp>
      <p:sp>
        <p:nvSpPr>
          <p:cNvPr id="60" name="object 60"/>
          <p:cNvSpPr/>
          <p:nvPr/>
        </p:nvSpPr>
        <p:spPr>
          <a:xfrm>
            <a:off x="-1152" y="748617"/>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3D3D3"/>
            </a:solidFill>
          </a:ln>
        </p:spPr>
        <p:txBody>
          <a:bodyPr wrap="square" lIns="0" tIns="0" rIns="0" bIns="0" rtlCol="0">
            <a:noAutofit/>
          </a:bodyPr>
          <a:lstStyle/>
          <a:p>
            <a:endParaRPr/>
          </a:p>
        </p:txBody>
      </p:sp>
      <p:sp>
        <p:nvSpPr>
          <p:cNvPr id="61" name="object 61"/>
          <p:cNvSpPr/>
          <p:nvPr/>
        </p:nvSpPr>
        <p:spPr>
          <a:xfrm>
            <a:off x="-1152" y="752075"/>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7D7D7"/>
            </a:solidFill>
          </a:ln>
        </p:spPr>
        <p:txBody>
          <a:bodyPr wrap="square" lIns="0" tIns="0" rIns="0" bIns="0" rtlCol="0">
            <a:noAutofit/>
          </a:bodyPr>
          <a:lstStyle/>
          <a:p>
            <a:endParaRPr/>
          </a:p>
        </p:txBody>
      </p:sp>
      <p:sp>
        <p:nvSpPr>
          <p:cNvPr id="62" name="object 62"/>
          <p:cNvSpPr/>
          <p:nvPr/>
        </p:nvSpPr>
        <p:spPr>
          <a:xfrm>
            <a:off x="-1152" y="755532"/>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DBDBDB"/>
            </a:solidFill>
          </a:ln>
        </p:spPr>
        <p:txBody>
          <a:bodyPr wrap="square" lIns="0" tIns="0" rIns="0" bIns="0" rtlCol="0">
            <a:noAutofit/>
          </a:bodyPr>
          <a:lstStyle/>
          <a:p>
            <a:endParaRPr/>
          </a:p>
        </p:txBody>
      </p:sp>
      <p:sp>
        <p:nvSpPr>
          <p:cNvPr id="63" name="object 63"/>
          <p:cNvSpPr/>
          <p:nvPr/>
        </p:nvSpPr>
        <p:spPr>
          <a:xfrm>
            <a:off x="-1152" y="75899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DFDFDF"/>
            </a:solidFill>
          </a:ln>
        </p:spPr>
        <p:txBody>
          <a:bodyPr wrap="square" lIns="0" tIns="0" rIns="0" bIns="0" rtlCol="0">
            <a:noAutofit/>
          </a:bodyPr>
          <a:lstStyle/>
          <a:p>
            <a:endParaRPr/>
          </a:p>
        </p:txBody>
      </p:sp>
      <p:sp>
        <p:nvSpPr>
          <p:cNvPr id="64" name="object 64"/>
          <p:cNvSpPr/>
          <p:nvPr/>
        </p:nvSpPr>
        <p:spPr>
          <a:xfrm>
            <a:off x="-1152" y="761871"/>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3E3E3"/>
            </a:solidFill>
          </a:ln>
        </p:spPr>
        <p:txBody>
          <a:bodyPr wrap="square" lIns="0" tIns="0" rIns="0" bIns="0" rtlCol="0">
            <a:noAutofit/>
          </a:bodyPr>
          <a:lstStyle/>
          <a:p>
            <a:endParaRPr/>
          </a:p>
        </p:txBody>
      </p:sp>
      <p:sp>
        <p:nvSpPr>
          <p:cNvPr id="65" name="object 65"/>
          <p:cNvSpPr/>
          <p:nvPr/>
        </p:nvSpPr>
        <p:spPr>
          <a:xfrm>
            <a:off x="-1152" y="765330"/>
            <a:ext cx="9141697" cy="0"/>
          </a:xfrm>
          <a:custGeom>
            <a:avLst/>
            <a:gdLst/>
            <a:ahLst/>
            <a:cxnLst/>
            <a:rect l="l" t="t" r="r" b="b"/>
            <a:pathLst>
              <a:path w="10081260">
                <a:moveTo>
                  <a:pt x="10079990" y="0"/>
                </a:moveTo>
                <a:lnTo>
                  <a:pt x="1270" y="0"/>
                </a:lnTo>
              </a:path>
              <a:path w="10081260">
                <a:moveTo>
                  <a:pt x="1270" y="1"/>
                </a:moveTo>
                <a:lnTo>
                  <a:pt x="10079990" y="0"/>
                </a:lnTo>
              </a:path>
            </a:pathLst>
          </a:custGeom>
          <a:ln w="6349">
            <a:solidFill>
              <a:srgbClr val="E6E6E6"/>
            </a:solidFill>
          </a:ln>
        </p:spPr>
        <p:txBody>
          <a:bodyPr wrap="square" lIns="0" tIns="0" rIns="0" bIns="0" rtlCol="0">
            <a:noAutofit/>
          </a:bodyPr>
          <a:lstStyle/>
          <a:p>
            <a:endParaRPr/>
          </a:p>
        </p:txBody>
      </p:sp>
      <p:sp>
        <p:nvSpPr>
          <p:cNvPr id="66" name="object 66"/>
          <p:cNvSpPr/>
          <p:nvPr/>
        </p:nvSpPr>
        <p:spPr>
          <a:xfrm>
            <a:off x="-1152" y="768210"/>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EAEAEA"/>
            </a:solidFill>
          </a:ln>
        </p:spPr>
        <p:txBody>
          <a:bodyPr wrap="square" lIns="0" tIns="0" rIns="0" bIns="0" rtlCol="0">
            <a:noAutofit/>
          </a:bodyPr>
          <a:lstStyle/>
          <a:p>
            <a:endParaRPr/>
          </a:p>
        </p:txBody>
      </p:sp>
      <p:sp>
        <p:nvSpPr>
          <p:cNvPr id="67" name="object 67"/>
          <p:cNvSpPr/>
          <p:nvPr/>
        </p:nvSpPr>
        <p:spPr>
          <a:xfrm>
            <a:off x="-1152" y="771669"/>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EEEEEE"/>
            </a:solidFill>
          </a:ln>
        </p:spPr>
        <p:txBody>
          <a:bodyPr wrap="square" lIns="0" tIns="0" rIns="0" bIns="0" rtlCol="0">
            <a:noAutofit/>
          </a:bodyPr>
          <a:lstStyle/>
          <a:p>
            <a:endParaRPr/>
          </a:p>
        </p:txBody>
      </p:sp>
      <p:sp>
        <p:nvSpPr>
          <p:cNvPr id="68" name="object 68"/>
          <p:cNvSpPr/>
          <p:nvPr/>
        </p:nvSpPr>
        <p:spPr>
          <a:xfrm>
            <a:off x="-1152" y="775127"/>
            <a:ext cx="9141697" cy="0"/>
          </a:xfrm>
          <a:custGeom>
            <a:avLst/>
            <a:gdLst/>
            <a:ahLst/>
            <a:cxnLst/>
            <a:rect l="l" t="t" r="r" b="b"/>
            <a:pathLst>
              <a:path w="10081260">
                <a:moveTo>
                  <a:pt x="10079990" y="0"/>
                </a:moveTo>
                <a:lnTo>
                  <a:pt x="1270" y="0"/>
                </a:lnTo>
              </a:path>
              <a:path w="10081260">
                <a:moveTo>
                  <a:pt x="1270" y="1"/>
                </a:moveTo>
                <a:lnTo>
                  <a:pt x="10079990" y="0"/>
                </a:lnTo>
              </a:path>
            </a:pathLst>
          </a:custGeom>
          <a:ln w="5079">
            <a:solidFill>
              <a:srgbClr val="F2F2F2"/>
            </a:solidFill>
          </a:ln>
        </p:spPr>
        <p:txBody>
          <a:bodyPr wrap="square" lIns="0" tIns="0" rIns="0" bIns="0" rtlCol="0">
            <a:noAutofit/>
          </a:bodyPr>
          <a:lstStyle/>
          <a:p>
            <a:endParaRPr/>
          </a:p>
        </p:txBody>
      </p:sp>
      <p:sp>
        <p:nvSpPr>
          <p:cNvPr id="69" name="object 69"/>
          <p:cNvSpPr/>
          <p:nvPr/>
        </p:nvSpPr>
        <p:spPr>
          <a:xfrm>
            <a:off x="-1152" y="778584"/>
            <a:ext cx="9141697" cy="0"/>
          </a:xfrm>
          <a:custGeom>
            <a:avLst/>
            <a:gdLst/>
            <a:ahLst/>
            <a:cxnLst/>
            <a:rect l="l" t="t" r="r" b="b"/>
            <a:pathLst>
              <a:path w="10081260">
                <a:moveTo>
                  <a:pt x="10079990" y="0"/>
                </a:moveTo>
                <a:lnTo>
                  <a:pt x="1270" y="0"/>
                </a:lnTo>
              </a:path>
              <a:path w="10081260">
                <a:moveTo>
                  <a:pt x="1270" y="1"/>
                </a:moveTo>
                <a:lnTo>
                  <a:pt x="10079990" y="0"/>
                </a:lnTo>
              </a:path>
            </a:pathLst>
          </a:custGeom>
          <a:ln w="5080">
            <a:solidFill>
              <a:srgbClr val="F6F6F6"/>
            </a:solidFill>
          </a:ln>
        </p:spPr>
        <p:txBody>
          <a:bodyPr wrap="square" lIns="0" tIns="0" rIns="0" bIns="0" rtlCol="0">
            <a:noAutofit/>
          </a:bodyPr>
          <a:lstStyle/>
          <a:p>
            <a:endParaRPr/>
          </a:p>
        </p:txBody>
      </p:sp>
      <p:sp>
        <p:nvSpPr>
          <p:cNvPr id="11" name="object 11"/>
          <p:cNvSpPr/>
          <p:nvPr/>
        </p:nvSpPr>
        <p:spPr>
          <a:xfrm>
            <a:off x="2303" y="6753114"/>
            <a:ext cx="9137090" cy="107191"/>
          </a:xfrm>
          <a:custGeom>
            <a:avLst/>
            <a:gdLst/>
            <a:ahLst/>
            <a:cxnLst/>
            <a:rect l="l" t="t" r="r" b="b"/>
            <a:pathLst>
              <a:path w="10076180" h="118109">
                <a:moveTo>
                  <a:pt x="10076180" y="0"/>
                </a:moveTo>
                <a:lnTo>
                  <a:pt x="0" y="0"/>
                </a:lnTo>
                <a:lnTo>
                  <a:pt x="0" y="115570"/>
                </a:lnTo>
                <a:lnTo>
                  <a:pt x="10076180" y="115570"/>
                </a:lnTo>
                <a:lnTo>
                  <a:pt x="10076180" y="0"/>
                </a:lnTo>
                <a:close/>
              </a:path>
            </a:pathLst>
          </a:custGeom>
          <a:solidFill>
            <a:srgbClr val="99162E"/>
          </a:solidFill>
        </p:spPr>
        <p:txBody>
          <a:bodyPr wrap="square" lIns="0" tIns="0" rIns="0" bIns="0" rtlCol="0">
            <a:noAutofit/>
          </a:bodyPr>
          <a:lstStyle/>
          <a:p>
            <a:endParaRPr/>
          </a:p>
        </p:txBody>
      </p:sp>
      <p:sp>
        <p:nvSpPr>
          <p:cNvPr id="12" name="object 12"/>
          <p:cNvSpPr/>
          <p:nvPr/>
        </p:nvSpPr>
        <p:spPr>
          <a:xfrm>
            <a:off x="-1152" y="6775011"/>
            <a:ext cx="9141697" cy="24205"/>
          </a:xfrm>
          <a:custGeom>
            <a:avLst/>
            <a:gdLst/>
            <a:ahLst/>
            <a:cxnLst/>
            <a:rect l="l" t="t" r="r" b="b"/>
            <a:pathLst>
              <a:path w="10081260" h="26670">
                <a:moveTo>
                  <a:pt x="1270" y="2"/>
                </a:moveTo>
                <a:lnTo>
                  <a:pt x="1270" y="8890"/>
                </a:lnTo>
                <a:lnTo>
                  <a:pt x="5040630" y="8890"/>
                </a:lnTo>
                <a:lnTo>
                  <a:pt x="1270" y="2"/>
                </a:lnTo>
                <a:close/>
              </a:path>
            </a:pathLst>
          </a:custGeom>
          <a:solidFill>
            <a:srgbClr val="7F7F7F"/>
          </a:solidFill>
        </p:spPr>
        <p:txBody>
          <a:bodyPr wrap="square" lIns="0" tIns="0" rIns="0" bIns="0" rtlCol="0">
            <a:noAutofit/>
          </a:bodyPr>
          <a:lstStyle/>
          <a:p>
            <a:endParaRPr/>
          </a:p>
        </p:txBody>
      </p:sp>
      <p:sp>
        <p:nvSpPr>
          <p:cNvPr id="13" name="object 13"/>
          <p:cNvSpPr/>
          <p:nvPr/>
        </p:nvSpPr>
        <p:spPr>
          <a:xfrm>
            <a:off x="-1152" y="6771555"/>
            <a:ext cx="9141697" cy="19594"/>
          </a:xfrm>
          <a:custGeom>
            <a:avLst/>
            <a:gdLst/>
            <a:ahLst/>
            <a:cxnLst/>
            <a:rect l="l" t="t" r="r" b="b"/>
            <a:pathLst>
              <a:path w="10081260" h="21590">
                <a:moveTo>
                  <a:pt x="1270" y="2"/>
                </a:moveTo>
                <a:lnTo>
                  <a:pt x="1270" y="3812"/>
                </a:lnTo>
                <a:lnTo>
                  <a:pt x="5040630" y="12700"/>
                </a:lnTo>
                <a:lnTo>
                  <a:pt x="7754815" y="12700"/>
                </a:lnTo>
                <a:lnTo>
                  <a:pt x="1270" y="2"/>
                </a:lnTo>
                <a:close/>
              </a:path>
            </a:pathLst>
          </a:custGeom>
          <a:solidFill>
            <a:srgbClr val="7F7F7F"/>
          </a:solidFill>
        </p:spPr>
        <p:txBody>
          <a:bodyPr wrap="square" lIns="0" tIns="0" rIns="0" bIns="0" rtlCol="0">
            <a:noAutofit/>
          </a:bodyPr>
          <a:lstStyle/>
          <a:p>
            <a:endParaRPr/>
          </a:p>
        </p:txBody>
      </p:sp>
      <p:sp>
        <p:nvSpPr>
          <p:cNvPr id="14" name="object 14"/>
          <p:cNvSpPr/>
          <p:nvPr/>
        </p:nvSpPr>
        <p:spPr>
          <a:xfrm>
            <a:off x="-1152" y="6768097"/>
            <a:ext cx="9141697" cy="19594"/>
          </a:xfrm>
          <a:custGeom>
            <a:avLst/>
            <a:gdLst/>
            <a:ahLst/>
            <a:cxnLst/>
            <a:rect l="l" t="t" r="r" b="b"/>
            <a:pathLst>
              <a:path w="10081260" h="21590">
                <a:moveTo>
                  <a:pt x="1270" y="2"/>
                </a:moveTo>
                <a:lnTo>
                  <a:pt x="1270" y="3812"/>
                </a:lnTo>
                <a:lnTo>
                  <a:pt x="7200899" y="16509"/>
                </a:lnTo>
                <a:lnTo>
                  <a:pt x="9361170" y="16509"/>
                </a:lnTo>
                <a:lnTo>
                  <a:pt x="1270" y="2"/>
                </a:lnTo>
                <a:close/>
              </a:path>
            </a:pathLst>
          </a:custGeom>
          <a:solidFill>
            <a:srgbClr val="848484"/>
          </a:solidFill>
        </p:spPr>
        <p:txBody>
          <a:bodyPr wrap="square" lIns="0" tIns="0" rIns="0" bIns="0" rtlCol="0">
            <a:noAutofit/>
          </a:bodyPr>
          <a:lstStyle/>
          <a:p>
            <a:endParaRPr/>
          </a:p>
        </p:txBody>
      </p:sp>
      <p:sp>
        <p:nvSpPr>
          <p:cNvPr id="15" name="object 15"/>
          <p:cNvSpPr/>
          <p:nvPr/>
        </p:nvSpPr>
        <p:spPr>
          <a:xfrm>
            <a:off x="-1152" y="6764640"/>
            <a:ext cx="9141697" cy="19593"/>
          </a:xfrm>
          <a:custGeom>
            <a:avLst/>
            <a:gdLst/>
            <a:ahLst/>
            <a:cxnLst/>
            <a:rect l="l" t="t" r="r" b="b"/>
            <a:pathLst>
              <a:path w="10081260" h="21590">
                <a:moveTo>
                  <a:pt x="10079990" y="17777"/>
                </a:moveTo>
                <a:lnTo>
                  <a:pt x="1270" y="2"/>
                </a:lnTo>
                <a:lnTo>
                  <a:pt x="1270" y="3812"/>
                </a:lnTo>
                <a:lnTo>
                  <a:pt x="9361170" y="20320"/>
                </a:lnTo>
                <a:lnTo>
                  <a:pt x="10079990" y="20320"/>
                </a:lnTo>
                <a:lnTo>
                  <a:pt x="10079990" y="17777"/>
                </a:lnTo>
                <a:close/>
              </a:path>
            </a:pathLst>
          </a:custGeom>
          <a:solidFill>
            <a:srgbClr val="898989"/>
          </a:solidFill>
        </p:spPr>
        <p:txBody>
          <a:bodyPr wrap="square" lIns="0" tIns="0" rIns="0" bIns="0" rtlCol="0">
            <a:noAutofit/>
          </a:bodyPr>
          <a:lstStyle/>
          <a:p>
            <a:endParaRPr/>
          </a:p>
        </p:txBody>
      </p:sp>
      <p:sp>
        <p:nvSpPr>
          <p:cNvPr id="16" name="object 16"/>
          <p:cNvSpPr/>
          <p:nvPr/>
        </p:nvSpPr>
        <p:spPr>
          <a:xfrm>
            <a:off x="-1152" y="6761181"/>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8E8E8E"/>
          </a:solidFill>
        </p:spPr>
        <p:txBody>
          <a:bodyPr wrap="square" lIns="0" tIns="0" rIns="0" bIns="0" rtlCol="0">
            <a:noAutofit/>
          </a:bodyPr>
          <a:lstStyle/>
          <a:p>
            <a:endParaRPr/>
          </a:p>
        </p:txBody>
      </p:sp>
      <p:sp>
        <p:nvSpPr>
          <p:cNvPr id="17" name="object 17"/>
          <p:cNvSpPr/>
          <p:nvPr/>
        </p:nvSpPr>
        <p:spPr>
          <a:xfrm>
            <a:off x="-1152" y="6757723"/>
            <a:ext cx="9141697" cy="19593"/>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949494"/>
          </a:solidFill>
        </p:spPr>
        <p:txBody>
          <a:bodyPr wrap="square" lIns="0" tIns="0" rIns="0" bIns="0" rtlCol="0">
            <a:noAutofit/>
          </a:bodyPr>
          <a:lstStyle/>
          <a:p>
            <a:endParaRPr/>
          </a:p>
        </p:txBody>
      </p:sp>
      <p:sp>
        <p:nvSpPr>
          <p:cNvPr id="18" name="object 18"/>
          <p:cNvSpPr/>
          <p:nvPr/>
        </p:nvSpPr>
        <p:spPr>
          <a:xfrm>
            <a:off x="-1152" y="6754266"/>
            <a:ext cx="9141697" cy="19594"/>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999999"/>
          </a:solidFill>
        </p:spPr>
        <p:txBody>
          <a:bodyPr wrap="square" lIns="0" tIns="0" rIns="0" bIns="0" rtlCol="0">
            <a:noAutofit/>
          </a:bodyPr>
          <a:lstStyle/>
          <a:p>
            <a:endParaRPr/>
          </a:p>
        </p:txBody>
      </p:sp>
      <p:sp>
        <p:nvSpPr>
          <p:cNvPr id="19" name="object 19"/>
          <p:cNvSpPr/>
          <p:nvPr/>
        </p:nvSpPr>
        <p:spPr>
          <a:xfrm>
            <a:off x="-1152" y="6751960"/>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9E9E9E"/>
          </a:solidFill>
        </p:spPr>
        <p:txBody>
          <a:bodyPr wrap="square" lIns="0" tIns="0" rIns="0" bIns="0" rtlCol="0">
            <a:noAutofit/>
          </a:bodyPr>
          <a:lstStyle/>
          <a:p>
            <a:endParaRPr/>
          </a:p>
        </p:txBody>
      </p:sp>
      <p:sp>
        <p:nvSpPr>
          <p:cNvPr id="20" name="object 20"/>
          <p:cNvSpPr/>
          <p:nvPr/>
        </p:nvSpPr>
        <p:spPr>
          <a:xfrm>
            <a:off x="-1152" y="6748503"/>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A4A4A4"/>
          </a:solidFill>
        </p:spPr>
        <p:txBody>
          <a:bodyPr wrap="square" lIns="0" tIns="0" rIns="0" bIns="0" rtlCol="0">
            <a:noAutofit/>
          </a:bodyPr>
          <a:lstStyle/>
          <a:p>
            <a:endParaRPr/>
          </a:p>
        </p:txBody>
      </p:sp>
      <p:sp>
        <p:nvSpPr>
          <p:cNvPr id="21" name="object 21"/>
          <p:cNvSpPr/>
          <p:nvPr/>
        </p:nvSpPr>
        <p:spPr>
          <a:xfrm>
            <a:off x="-1152" y="6745045"/>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9A9A9"/>
          </a:solidFill>
        </p:spPr>
        <p:txBody>
          <a:bodyPr wrap="square" lIns="0" tIns="0" rIns="0" bIns="0" rtlCol="0">
            <a:noAutofit/>
          </a:bodyPr>
          <a:lstStyle/>
          <a:p>
            <a:endParaRPr/>
          </a:p>
        </p:txBody>
      </p:sp>
      <p:sp>
        <p:nvSpPr>
          <p:cNvPr id="22" name="object 22"/>
          <p:cNvSpPr/>
          <p:nvPr/>
        </p:nvSpPr>
        <p:spPr>
          <a:xfrm>
            <a:off x="-1152" y="6741588"/>
            <a:ext cx="9141697" cy="19593"/>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AEAEAE"/>
          </a:solidFill>
        </p:spPr>
        <p:txBody>
          <a:bodyPr wrap="square" lIns="0" tIns="0" rIns="0" bIns="0" rtlCol="0">
            <a:noAutofit/>
          </a:bodyPr>
          <a:lstStyle/>
          <a:p>
            <a:endParaRPr/>
          </a:p>
        </p:txBody>
      </p:sp>
      <p:sp>
        <p:nvSpPr>
          <p:cNvPr id="23" name="object 23"/>
          <p:cNvSpPr/>
          <p:nvPr/>
        </p:nvSpPr>
        <p:spPr>
          <a:xfrm>
            <a:off x="-1152" y="6738129"/>
            <a:ext cx="9141697" cy="19594"/>
          </a:xfrm>
          <a:custGeom>
            <a:avLst/>
            <a:gdLst/>
            <a:ahLst/>
            <a:cxnLst/>
            <a:rect l="l" t="t" r="r" b="b"/>
            <a:pathLst>
              <a:path w="10081260" h="21590">
                <a:moveTo>
                  <a:pt x="10079990" y="16507"/>
                </a:moveTo>
                <a:lnTo>
                  <a:pt x="1270" y="2"/>
                </a:lnTo>
                <a:lnTo>
                  <a:pt x="1270" y="3812"/>
                </a:lnTo>
                <a:lnTo>
                  <a:pt x="10079990" y="21587"/>
                </a:lnTo>
                <a:lnTo>
                  <a:pt x="10079990" y="16507"/>
                </a:lnTo>
                <a:close/>
              </a:path>
            </a:pathLst>
          </a:custGeom>
          <a:solidFill>
            <a:srgbClr val="B3B3B3"/>
          </a:solidFill>
        </p:spPr>
        <p:txBody>
          <a:bodyPr wrap="square" lIns="0" tIns="0" rIns="0" bIns="0" rtlCol="0">
            <a:noAutofit/>
          </a:bodyPr>
          <a:lstStyle/>
          <a:p>
            <a:endParaRPr/>
          </a:p>
        </p:txBody>
      </p:sp>
      <p:sp>
        <p:nvSpPr>
          <p:cNvPr id="24" name="object 24"/>
          <p:cNvSpPr/>
          <p:nvPr/>
        </p:nvSpPr>
        <p:spPr>
          <a:xfrm>
            <a:off x="-1152" y="6734671"/>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9B9B9"/>
          </a:solidFill>
        </p:spPr>
        <p:txBody>
          <a:bodyPr wrap="square" lIns="0" tIns="0" rIns="0" bIns="0" rtlCol="0">
            <a:noAutofit/>
          </a:bodyPr>
          <a:lstStyle/>
          <a:p>
            <a:endParaRPr/>
          </a:p>
        </p:txBody>
      </p:sp>
      <p:sp>
        <p:nvSpPr>
          <p:cNvPr id="25" name="object 25"/>
          <p:cNvSpPr/>
          <p:nvPr/>
        </p:nvSpPr>
        <p:spPr>
          <a:xfrm>
            <a:off x="-1152" y="6731214"/>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BEBEBE"/>
          </a:solidFill>
        </p:spPr>
        <p:txBody>
          <a:bodyPr wrap="square" lIns="0" tIns="0" rIns="0" bIns="0" rtlCol="0">
            <a:noAutofit/>
          </a:bodyPr>
          <a:lstStyle/>
          <a:p>
            <a:endParaRPr/>
          </a:p>
        </p:txBody>
      </p:sp>
      <p:sp>
        <p:nvSpPr>
          <p:cNvPr id="26" name="object 26"/>
          <p:cNvSpPr/>
          <p:nvPr/>
        </p:nvSpPr>
        <p:spPr>
          <a:xfrm>
            <a:off x="-1152" y="6727756"/>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3C3C3"/>
          </a:solidFill>
        </p:spPr>
        <p:txBody>
          <a:bodyPr wrap="square" lIns="0" tIns="0" rIns="0" bIns="0" rtlCol="0">
            <a:noAutofit/>
          </a:bodyPr>
          <a:lstStyle/>
          <a:p>
            <a:endParaRPr/>
          </a:p>
        </p:txBody>
      </p:sp>
      <p:sp>
        <p:nvSpPr>
          <p:cNvPr id="27" name="object 27"/>
          <p:cNvSpPr/>
          <p:nvPr/>
        </p:nvSpPr>
        <p:spPr>
          <a:xfrm>
            <a:off x="-1152" y="6724298"/>
            <a:ext cx="9141697" cy="19593"/>
          </a:xfrm>
          <a:custGeom>
            <a:avLst/>
            <a:gdLst/>
            <a:ahLst/>
            <a:cxnLst/>
            <a:rect l="l" t="t" r="r" b="b"/>
            <a:pathLst>
              <a:path w="10081260" h="21590">
                <a:moveTo>
                  <a:pt x="10079990" y="17777"/>
                </a:moveTo>
                <a:lnTo>
                  <a:pt x="1270" y="2"/>
                </a:lnTo>
                <a:lnTo>
                  <a:pt x="1270" y="3812"/>
                </a:lnTo>
                <a:lnTo>
                  <a:pt x="10079990" y="21587"/>
                </a:lnTo>
                <a:lnTo>
                  <a:pt x="10079990" y="17777"/>
                </a:lnTo>
                <a:close/>
              </a:path>
            </a:pathLst>
          </a:custGeom>
          <a:solidFill>
            <a:srgbClr val="C9C9C9"/>
          </a:solidFill>
        </p:spPr>
        <p:txBody>
          <a:bodyPr wrap="square" lIns="0" tIns="0" rIns="0" bIns="0" rtlCol="0">
            <a:noAutofit/>
          </a:bodyPr>
          <a:lstStyle/>
          <a:p>
            <a:endParaRPr/>
          </a:p>
        </p:txBody>
      </p:sp>
      <p:sp>
        <p:nvSpPr>
          <p:cNvPr id="28" name="object 28"/>
          <p:cNvSpPr/>
          <p:nvPr/>
        </p:nvSpPr>
        <p:spPr>
          <a:xfrm>
            <a:off x="-1152" y="6720840"/>
            <a:ext cx="9141697" cy="19594"/>
          </a:xfrm>
          <a:custGeom>
            <a:avLst/>
            <a:gdLst/>
            <a:ahLst/>
            <a:cxnLst/>
            <a:rect l="l" t="t" r="r" b="b"/>
            <a:pathLst>
              <a:path w="10081260" h="21590">
                <a:moveTo>
                  <a:pt x="10079990" y="17777"/>
                </a:moveTo>
                <a:lnTo>
                  <a:pt x="1270" y="2"/>
                </a:lnTo>
                <a:lnTo>
                  <a:pt x="1270" y="5082"/>
                </a:lnTo>
                <a:lnTo>
                  <a:pt x="10079990" y="21587"/>
                </a:lnTo>
                <a:lnTo>
                  <a:pt x="10079990" y="17777"/>
                </a:lnTo>
                <a:close/>
              </a:path>
            </a:pathLst>
          </a:custGeom>
          <a:solidFill>
            <a:srgbClr val="CECECE"/>
          </a:solidFill>
        </p:spPr>
        <p:txBody>
          <a:bodyPr wrap="square" lIns="0" tIns="0" rIns="0" bIns="0" rtlCol="0">
            <a:noAutofit/>
          </a:bodyPr>
          <a:lstStyle/>
          <a:p>
            <a:endParaRPr/>
          </a:p>
        </p:txBody>
      </p:sp>
      <p:sp>
        <p:nvSpPr>
          <p:cNvPr id="29" name="object 29"/>
          <p:cNvSpPr/>
          <p:nvPr/>
        </p:nvSpPr>
        <p:spPr>
          <a:xfrm>
            <a:off x="-1152" y="6718535"/>
            <a:ext cx="9141697" cy="18441"/>
          </a:xfrm>
          <a:custGeom>
            <a:avLst/>
            <a:gdLst/>
            <a:ahLst/>
            <a:cxnLst/>
            <a:rect l="l" t="t" r="r" b="b"/>
            <a:pathLst>
              <a:path w="10081260" h="20320">
                <a:moveTo>
                  <a:pt x="10079990" y="16507"/>
                </a:moveTo>
                <a:lnTo>
                  <a:pt x="1270" y="2"/>
                </a:lnTo>
                <a:lnTo>
                  <a:pt x="1270" y="3812"/>
                </a:lnTo>
                <a:lnTo>
                  <a:pt x="10079990" y="20317"/>
                </a:lnTo>
                <a:lnTo>
                  <a:pt x="10079990" y="16507"/>
                </a:lnTo>
                <a:close/>
              </a:path>
            </a:pathLst>
          </a:custGeom>
          <a:solidFill>
            <a:srgbClr val="D3D3D3"/>
          </a:solidFill>
        </p:spPr>
        <p:txBody>
          <a:bodyPr wrap="square" lIns="0" tIns="0" rIns="0" bIns="0" rtlCol="0">
            <a:noAutofit/>
          </a:bodyPr>
          <a:lstStyle/>
          <a:p>
            <a:endParaRPr/>
          </a:p>
        </p:txBody>
      </p:sp>
      <p:sp>
        <p:nvSpPr>
          <p:cNvPr id="30" name="object 30"/>
          <p:cNvSpPr/>
          <p:nvPr/>
        </p:nvSpPr>
        <p:spPr>
          <a:xfrm>
            <a:off x="-1152" y="6715077"/>
            <a:ext cx="9141697" cy="18441"/>
          </a:xfrm>
          <a:custGeom>
            <a:avLst/>
            <a:gdLst/>
            <a:ahLst/>
            <a:cxnLst/>
            <a:rect l="l" t="t" r="r" b="b"/>
            <a:pathLst>
              <a:path w="10081260" h="20320">
                <a:moveTo>
                  <a:pt x="10079990" y="16507"/>
                </a:moveTo>
                <a:lnTo>
                  <a:pt x="775481" y="1269"/>
                </a:lnTo>
                <a:lnTo>
                  <a:pt x="1270" y="1269"/>
                </a:lnTo>
                <a:lnTo>
                  <a:pt x="1270" y="3812"/>
                </a:lnTo>
                <a:lnTo>
                  <a:pt x="10079990" y="20317"/>
                </a:lnTo>
                <a:lnTo>
                  <a:pt x="10079990" y="16507"/>
                </a:lnTo>
                <a:close/>
              </a:path>
            </a:pathLst>
          </a:custGeom>
          <a:solidFill>
            <a:srgbClr val="D8D8D8"/>
          </a:solidFill>
        </p:spPr>
        <p:txBody>
          <a:bodyPr wrap="square" lIns="0" tIns="0" rIns="0" bIns="0" rtlCol="0">
            <a:noAutofit/>
          </a:bodyPr>
          <a:lstStyle/>
          <a:p>
            <a:endParaRPr/>
          </a:p>
        </p:txBody>
      </p:sp>
      <p:sp>
        <p:nvSpPr>
          <p:cNvPr id="31" name="object 31"/>
          <p:cNvSpPr/>
          <p:nvPr/>
        </p:nvSpPr>
        <p:spPr>
          <a:xfrm>
            <a:off x="-1152" y="6711619"/>
            <a:ext cx="9141697" cy="19593"/>
          </a:xfrm>
          <a:custGeom>
            <a:avLst/>
            <a:gdLst/>
            <a:ahLst/>
            <a:cxnLst/>
            <a:rect l="l" t="t" r="r" b="b"/>
            <a:pathLst>
              <a:path w="10081260" h="21590">
                <a:moveTo>
                  <a:pt x="10079990" y="16507"/>
                </a:moveTo>
                <a:lnTo>
                  <a:pt x="3101926" y="5080"/>
                </a:lnTo>
                <a:lnTo>
                  <a:pt x="720089" y="5080"/>
                </a:lnTo>
                <a:lnTo>
                  <a:pt x="10079990" y="21587"/>
                </a:lnTo>
                <a:lnTo>
                  <a:pt x="10079990" y="16507"/>
                </a:lnTo>
                <a:close/>
              </a:path>
            </a:pathLst>
          </a:custGeom>
          <a:solidFill>
            <a:srgbClr val="DEDEDE"/>
          </a:solidFill>
        </p:spPr>
        <p:txBody>
          <a:bodyPr wrap="square" lIns="0" tIns="0" rIns="0" bIns="0" rtlCol="0">
            <a:noAutofit/>
          </a:bodyPr>
          <a:lstStyle/>
          <a:p>
            <a:endParaRPr/>
          </a:p>
        </p:txBody>
      </p:sp>
      <p:sp>
        <p:nvSpPr>
          <p:cNvPr id="32" name="object 32"/>
          <p:cNvSpPr/>
          <p:nvPr/>
        </p:nvSpPr>
        <p:spPr>
          <a:xfrm>
            <a:off x="-1152" y="6708162"/>
            <a:ext cx="9141697" cy="19593"/>
          </a:xfrm>
          <a:custGeom>
            <a:avLst/>
            <a:gdLst/>
            <a:ahLst/>
            <a:cxnLst/>
            <a:rect l="l" t="t" r="r" b="b"/>
            <a:pathLst>
              <a:path w="10081260" h="21590">
                <a:moveTo>
                  <a:pt x="10079990" y="16507"/>
                </a:moveTo>
                <a:lnTo>
                  <a:pt x="5428370" y="8889"/>
                </a:lnTo>
                <a:lnTo>
                  <a:pt x="2880359" y="8889"/>
                </a:lnTo>
                <a:lnTo>
                  <a:pt x="10079990" y="21587"/>
                </a:lnTo>
                <a:lnTo>
                  <a:pt x="10079990" y="16507"/>
                </a:lnTo>
                <a:close/>
              </a:path>
            </a:pathLst>
          </a:custGeom>
          <a:solidFill>
            <a:srgbClr val="E3E3E3"/>
          </a:solidFill>
        </p:spPr>
        <p:txBody>
          <a:bodyPr wrap="square" lIns="0" tIns="0" rIns="0" bIns="0" rtlCol="0">
            <a:noAutofit/>
          </a:bodyPr>
          <a:lstStyle/>
          <a:p>
            <a:endParaRPr/>
          </a:p>
        </p:txBody>
      </p:sp>
      <p:sp>
        <p:nvSpPr>
          <p:cNvPr id="33" name="object 33"/>
          <p:cNvSpPr/>
          <p:nvPr/>
        </p:nvSpPr>
        <p:spPr>
          <a:xfrm>
            <a:off x="-1152" y="6704704"/>
            <a:ext cx="9141697" cy="19594"/>
          </a:xfrm>
          <a:custGeom>
            <a:avLst/>
            <a:gdLst/>
            <a:ahLst/>
            <a:cxnLst/>
            <a:rect l="l" t="t" r="r" b="b"/>
            <a:pathLst>
              <a:path w="10081260" h="21590">
                <a:moveTo>
                  <a:pt x="10079990" y="17777"/>
                </a:moveTo>
                <a:lnTo>
                  <a:pt x="7200899" y="12699"/>
                </a:lnTo>
                <a:lnTo>
                  <a:pt x="5040629" y="12699"/>
                </a:lnTo>
                <a:lnTo>
                  <a:pt x="10079990" y="21587"/>
                </a:lnTo>
                <a:lnTo>
                  <a:pt x="10079990" y="17777"/>
                </a:lnTo>
                <a:close/>
              </a:path>
            </a:pathLst>
          </a:custGeom>
          <a:solidFill>
            <a:srgbClr val="E8E8E8"/>
          </a:solidFill>
        </p:spPr>
        <p:txBody>
          <a:bodyPr wrap="square" lIns="0" tIns="0" rIns="0" bIns="0" rtlCol="0">
            <a:noAutofit/>
          </a:bodyPr>
          <a:lstStyle/>
          <a:p>
            <a:endParaRPr/>
          </a:p>
        </p:txBody>
      </p:sp>
      <p:sp>
        <p:nvSpPr>
          <p:cNvPr id="34" name="object 34"/>
          <p:cNvSpPr/>
          <p:nvPr/>
        </p:nvSpPr>
        <p:spPr>
          <a:xfrm>
            <a:off x="-1152" y="6701246"/>
            <a:ext cx="9141697" cy="19593"/>
          </a:xfrm>
          <a:custGeom>
            <a:avLst/>
            <a:gdLst/>
            <a:ahLst/>
            <a:cxnLst/>
            <a:rect l="l" t="t" r="r" b="b"/>
            <a:pathLst>
              <a:path w="10081260" h="21590">
                <a:moveTo>
                  <a:pt x="10079990" y="17777"/>
                </a:moveTo>
                <a:lnTo>
                  <a:pt x="9361169" y="16510"/>
                </a:lnTo>
                <a:lnTo>
                  <a:pt x="7200899" y="16510"/>
                </a:lnTo>
                <a:lnTo>
                  <a:pt x="10079990" y="21587"/>
                </a:lnTo>
                <a:lnTo>
                  <a:pt x="10079990" y="17777"/>
                </a:lnTo>
                <a:close/>
              </a:path>
            </a:pathLst>
          </a:custGeom>
          <a:solidFill>
            <a:srgbClr val="EEEEEE"/>
          </a:solidFill>
        </p:spPr>
        <p:txBody>
          <a:bodyPr wrap="square" lIns="0" tIns="0" rIns="0" bIns="0" rtlCol="0">
            <a:noAutofit/>
          </a:bodyPr>
          <a:lstStyle/>
          <a:p>
            <a:endParaRPr/>
          </a:p>
        </p:txBody>
      </p:sp>
      <p:sp>
        <p:nvSpPr>
          <p:cNvPr id="35" name="object 35"/>
          <p:cNvSpPr/>
          <p:nvPr/>
        </p:nvSpPr>
        <p:spPr>
          <a:xfrm>
            <a:off x="-1152" y="6697788"/>
            <a:ext cx="9141697" cy="19594"/>
          </a:xfrm>
          <a:custGeom>
            <a:avLst/>
            <a:gdLst/>
            <a:ahLst/>
            <a:cxnLst/>
            <a:rect l="l" t="t" r="r" b="b"/>
            <a:pathLst>
              <a:path w="10081260" h="21590">
                <a:moveTo>
                  <a:pt x="10079990" y="20319"/>
                </a:moveTo>
                <a:lnTo>
                  <a:pt x="9361169" y="20319"/>
                </a:lnTo>
                <a:lnTo>
                  <a:pt x="10079990" y="21587"/>
                </a:lnTo>
                <a:lnTo>
                  <a:pt x="10079990" y="20319"/>
                </a:lnTo>
                <a:close/>
              </a:path>
            </a:pathLst>
          </a:custGeom>
          <a:solidFill>
            <a:srgbClr val="F3F3F3"/>
          </a:solidFill>
        </p:spPr>
        <p:txBody>
          <a:bodyPr wrap="square" lIns="0" tIns="0" rIns="0" bIns="0" rtlCol="0">
            <a:noAutofit/>
          </a:bodyPr>
          <a:lstStyle/>
          <a:p>
            <a:endParaRPr/>
          </a:p>
        </p:txBody>
      </p:sp>
      <p:sp>
        <p:nvSpPr>
          <p:cNvPr id="70" name="TextBox 69"/>
          <p:cNvSpPr txBox="1"/>
          <p:nvPr/>
        </p:nvSpPr>
        <p:spPr>
          <a:xfrm>
            <a:off x="990600" y="1223744"/>
            <a:ext cx="7315200" cy="4524315"/>
          </a:xfrm>
          <a:prstGeom prst="rect">
            <a:avLst/>
          </a:prstGeom>
          <a:noFill/>
        </p:spPr>
        <p:txBody>
          <a:bodyPr wrap="square" rtlCol="0">
            <a:spAutoFit/>
          </a:bodyPr>
          <a:lstStyle/>
          <a:p>
            <a:pPr marL="341313" indent="-341313" algn="just">
              <a:buFont typeface="Wingdings" pitchFamily="2" charset="2"/>
              <a:buChar char="q"/>
            </a:pPr>
            <a:r>
              <a:rPr lang="en-US" sz="1800" b="1" dirty="0" smtClean="0">
                <a:latin typeface="Arial" pitchFamily="34" charset="0"/>
                <a:cs typeface="Arial" pitchFamily="34" charset="0"/>
              </a:rPr>
              <a:t>Impact on employment: </a:t>
            </a:r>
            <a:r>
              <a:rPr lang="en-US" sz="1800" b="1" dirty="0" smtClean="0">
                <a:latin typeface="Arial" pitchFamily="34" charset="0"/>
                <a:cs typeface="Arial" pitchFamily="34" charset="0"/>
              </a:rPr>
              <a:t> </a:t>
            </a:r>
            <a:r>
              <a:rPr lang="en-US" sz="1800" dirty="0" smtClean="0">
                <a:latin typeface="Arial" pitchFamily="34" charset="0"/>
                <a:cs typeface="Arial" pitchFamily="34" charset="0"/>
              </a:rPr>
              <a:t>as </a:t>
            </a:r>
            <a:r>
              <a:rPr lang="en-US" sz="1800" dirty="0" smtClean="0">
                <a:latin typeface="Arial" pitchFamily="34" charset="0"/>
                <a:cs typeface="Arial" pitchFamily="34" charset="0"/>
              </a:rPr>
              <a:t>in every period of economical, social </a:t>
            </a:r>
            <a:r>
              <a:rPr lang="en-US" sz="1800" dirty="0" smtClean="0">
                <a:latin typeface="Arial" pitchFamily="34" charset="0"/>
                <a:cs typeface="Arial" pitchFamily="34" charset="0"/>
              </a:rPr>
              <a:t>and technological </a:t>
            </a:r>
            <a:r>
              <a:rPr lang="en-US" sz="1800" dirty="0" smtClean="0">
                <a:latin typeface="Arial" pitchFamily="34" charset="0"/>
                <a:cs typeface="Arial" pitchFamily="34" charset="0"/>
              </a:rPr>
              <a:t>change, it is expected a loss of </a:t>
            </a:r>
            <a:r>
              <a:rPr lang="en-US" sz="1800" dirty="0" smtClean="0">
                <a:latin typeface="Arial" pitchFamily="34" charset="0"/>
                <a:cs typeface="Arial" pitchFamily="34" charset="0"/>
              </a:rPr>
              <a:t>employment ,counterbalanced by </a:t>
            </a:r>
            <a:r>
              <a:rPr lang="en-US" sz="1800" dirty="0" smtClean="0">
                <a:latin typeface="Arial" pitchFamily="34" charset="0"/>
                <a:cs typeface="Arial" pitchFamily="34" charset="0"/>
              </a:rPr>
              <a:t>the creation of new professions and new jobs. During the nineties, </a:t>
            </a:r>
            <a:r>
              <a:rPr lang="en-US" sz="1800" dirty="0" smtClean="0">
                <a:latin typeface="Arial" pitchFamily="34" charset="0"/>
                <a:cs typeface="Arial" pitchFamily="34" charset="0"/>
              </a:rPr>
              <a:t>the demand </a:t>
            </a:r>
            <a:r>
              <a:rPr lang="en-US" sz="1800" dirty="0" smtClean="0">
                <a:latin typeface="Arial" pitchFamily="34" charset="0"/>
                <a:cs typeface="Arial" pitchFamily="34" charset="0"/>
              </a:rPr>
              <a:t>for “knowledge-intensive” employment rose considerably in </a:t>
            </a:r>
            <a:r>
              <a:rPr lang="en-US" sz="1800" dirty="0" smtClean="0">
                <a:latin typeface="Arial" pitchFamily="34" charset="0"/>
                <a:cs typeface="Arial" pitchFamily="34" charset="0"/>
              </a:rPr>
              <a:t>the OECD </a:t>
            </a:r>
            <a:r>
              <a:rPr lang="en-US" sz="1800" dirty="0" smtClean="0">
                <a:latin typeface="Arial" pitchFamily="34" charset="0"/>
                <a:cs typeface="Arial" pitchFamily="34" charset="0"/>
              </a:rPr>
              <a:t>countries (OECD, 2001); the rise in the number of </a:t>
            </a:r>
            <a:r>
              <a:rPr lang="en-US" sz="1800" dirty="0" smtClean="0">
                <a:latin typeface="Arial" pitchFamily="34" charset="0"/>
                <a:cs typeface="Arial" pitchFamily="34" charset="0"/>
              </a:rPr>
              <a:t>knowledge workers </a:t>
            </a:r>
            <a:r>
              <a:rPr lang="en-US" sz="1800" dirty="0" smtClean="0">
                <a:latin typeface="Arial" pitchFamily="34" charset="0"/>
                <a:cs typeface="Arial" pitchFamily="34" charset="0"/>
              </a:rPr>
              <a:t>(scientists, engineers and others, e.g., ICT specialists and </a:t>
            </a:r>
            <a:r>
              <a:rPr lang="en-US" sz="1800" dirty="0" smtClean="0">
                <a:latin typeface="Arial" pitchFamily="34" charset="0"/>
                <a:cs typeface="Arial" pitchFamily="34" charset="0"/>
              </a:rPr>
              <a:t>technicians that </a:t>
            </a:r>
            <a:r>
              <a:rPr lang="en-US" sz="1800" dirty="0" smtClean="0">
                <a:latin typeface="Arial" pitchFamily="34" charset="0"/>
                <a:cs typeface="Arial" pitchFamily="34" charset="0"/>
              </a:rPr>
              <a:t>generate knowledge), accounted for nearly 30 percent of the </a:t>
            </a:r>
            <a:r>
              <a:rPr lang="en-US" sz="1800" dirty="0" smtClean="0">
                <a:latin typeface="Arial" pitchFamily="34" charset="0"/>
                <a:cs typeface="Arial" pitchFamily="34" charset="0"/>
              </a:rPr>
              <a:t>net employment gains </a:t>
            </a:r>
            <a:r>
              <a:rPr lang="en-US" sz="1800" dirty="0" smtClean="0">
                <a:latin typeface="Arial" pitchFamily="34" charset="0"/>
                <a:cs typeface="Arial" pitchFamily="34" charset="0"/>
              </a:rPr>
              <a:t>recorded during this period; wages have followed </a:t>
            </a:r>
            <a:r>
              <a:rPr lang="en-US" sz="1800" dirty="0" smtClean="0">
                <a:latin typeface="Arial" pitchFamily="34" charset="0"/>
                <a:cs typeface="Arial" pitchFamily="34" charset="0"/>
              </a:rPr>
              <a:t>a similar pattern</a:t>
            </a:r>
            <a:r>
              <a:rPr lang="en-US" sz="1800" dirty="0" smtClean="0">
                <a:latin typeface="Arial" pitchFamily="34" charset="0"/>
                <a:cs typeface="Arial" pitchFamily="34" charset="0"/>
              </a:rPr>
              <a:t>. For example in the United States, the wage of </a:t>
            </a:r>
            <a:r>
              <a:rPr lang="en-US" sz="1800" dirty="0" smtClean="0">
                <a:latin typeface="Arial" pitchFamily="34" charset="0"/>
                <a:cs typeface="Arial" pitchFamily="34" charset="0"/>
              </a:rPr>
              <a:t>knowledge workers has </a:t>
            </a:r>
            <a:r>
              <a:rPr lang="en-US" sz="1800" dirty="0" smtClean="0">
                <a:latin typeface="Arial" pitchFamily="34" charset="0"/>
                <a:cs typeface="Arial" pitchFamily="34" charset="0"/>
              </a:rPr>
              <a:t>risen much faster than wages of other occupations. </a:t>
            </a:r>
            <a:r>
              <a:rPr lang="en-US" sz="1800" dirty="0" smtClean="0">
                <a:latin typeface="Arial" pitchFamily="34" charset="0"/>
                <a:cs typeface="Arial" pitchFamily="34" charset="0"/>
              </a:rPr>
              <a:t>Some sectors showing </a:t>
            </a:r>
            <a:r>
              <a:rPr lang="en-US" sz="1800" dirty="0" smtClean="0">
                <a:latin typeface="Arial" pitchFamily="34" charset="0"/>
                <a:cs typeface="Arial" pitchFamily="34" charset="0"/>
              </a:rPr>
              <a:t>potential for job creation during the present </a:t>
            </a:r>
            <a:r>
              <a:rPr lang="en-US" sz="1800" dirty="0" smtClean="0">
                <a:latin typeface="Arial" pitchFamily="34" charset="0"/>
                <a:cs typeface="Arial" pitchFamily="34" charset="0"/>
              </a:rPr>
              <a:t>decade include: content </a:t>
            </a:r>
            <a:r>
              <a:rPr lang="en-US" sz="1800" dirty="0" smtClean="0">
                <a:latin typeface="Arial" pitchFamily="34" charset="0"/>
                <a:cs typeface="Arial" pitchFamily="34" charset="0"/>
              </a:rPr>
              <a:t>development, software development, enterprise </a:t>
            </a:r>
            <a:r>
              <a:rPr lang="en-US" sz="1800" dirty="0" smtClean="0">
                <a:latin typeface="Arial" pitchFamily="34" charset="0"/>
                <a:cs typeface="Arial" pitchFamily="34" charset="0"/>
              </a:rPr>
              <a:t>information systems </a:t>
            </a:r>
            <a:r>
              <a:rPr lang="en-US" sz="1800" dirty="0" smtClean="0">
                <a:latin typeface="Arial" pitchFamily="34" charset="0"/>
                <a:cs typeface="Arial" pitchFamily="34" charset="0"/>
              </a:rPr>
              <a:t>(ERP, CRM), electronic commerce, electronic business, </a:t>
            </a:r>
            <a:r>
              <a:rPr lang="en-US" sz="1800" dirty="0" smtClean="0">
                <a:latin typeface="Arial" pitchFamily="34" charset="0"/>
                <a:cs typeface="Arial" pitchFamily="34" charset="0"/>
              </a:rPr>
              <a:t>and Information and </a:t>
            </a:r>
            <a:r>
              <a:rPr lang="en-US" sz="1800" dirty="0" smtClean="0">
                <a:latin typeface="Arial" pitchFamily="34" charset="0"/>
                <a:cs typeface="Arial" pitchFamily="34" charset="0"/>
              </a:rPr>
              <a:t>brokerage services.</a:t>
            </a:r>
            <a:endParaRPr lang="en-US" sz="1800" dirty="0" smtClean="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1412</TotalTime>
  <Words>2118</Words>
  <Application>Microsoft Office PowerPoint</Application>
  <PresentationFormat>On-screen Show (4:3)</PresentationFormat>
  <Paragraphs>68</Paragraphs>
  <Slides>23</Slides>
  <Notes>2</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2_Custom Design</vt:lpstr>
      <vt:lpstr>1_Custom Design</vt:lpstr>
      <vt:lpstr>Custom Design</vt:lpstr>
      <vt:lpstr>Slide 1</vt:lpstr>
      <vt:lpstr>Slide 2</vt:lpstr>
      <vt:lpstr>REFERENSI</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150</cp:revision>
  <dcterms:modified xsi:type="dcterms:W3CDTF">2018-05-22T09:43:12Z</dcterms:modified>
</cp:coreProperties>
</file>