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62" r:id="rId2"/>
    <p:sldMasterId id="2147483650" r:id="rId3"/>
  </p:sldMasterIdLst>
  <p:notesMasterIdLst>
    <p:notesMasterId r:id="rId22"/>
  </p:notesMasterIdLst>
  <p:sldIdLst>
    <p:sldId id="342" r:id="rId4"/>
    <p:sldId id="346" r:id="rId5"/>
    <p:sldId id="349" r:id="rId6"/>
    <p:sldId id="350" r:id="rId7"/>
    <p:sldId id="351" r:id="rId8"/>
    <p:sldId id="378" r:id="rId9"/>
    <p:sldId id="380" r:id="rId10"/>
    <p:sldId id="381" r:id="rId11"/>
    <p:sldId id="382" r:id="rId12"/>
    <p:sldId id="379" r:id="rId13"/>
    <p:sldId id="370" r:id="rId14"/>
    <p:sldId id="352" r:id="rId15"/>
    <p:sldId id="353" r:id="rId16"/>
    <p:sldId id="358" r:id="rId17"/>
    <p:sldId id="371" r:id="rId18"/>
    <p:sldId id="383" r:id="rId19"/>
    <p:sldId id="384" r:id="rId20"/>
    <p:sldId id="326" r:id="rId21"/>
  </p:sldIdLst>
  <p:sldSz cx="9144000" cy="6858000" type="screen4x3"/>
  <p:notesSz cx="10083800" cy="7556500"/>
  <p:defaultText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02" y="30"/>
      </p:cViewPr>
      <p:guideLst>
        <p:guide orient="horz" pos="2614"/>
        <p:guide pos="195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70388" cy="377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711825" y="0"/>
            <a:ext cx="4370388" cy="377825"/>
          </a:xfrm>
          <a:prstGeom prst="rect">
            <a:avLst/>
          </a:prstGeom>
        </p:spPr>
        <p:txBody>
          <a:bodyPr vert="horz" lIns="91440" tIns="45720" rIns="91440" bIns="45720" rtlCol="0"/>
          <a:lstStyle>
            <a:lvl1pPr algn="r">
              <a:defRPr sz="1200"/>
            </a:lvl1pPr>
          </a:lstStyle>
          <a:p>
            <a:fld id="{EF78A1EB-4388-484E-8D37-0AEF5C21B570}" type="datetimeFigureOut">
              <a:rPr lang="en-US" smtClean="0"/>
              <a:pPr/>
              <a:t>5/23/2018</a:t>
            </a:fld>
            <a:endParaRPr lang="en-US"/>
          </a:p>
        </p:txBody>
      </p:sp>
      <p:sp>
        <p:nvSpPr>
          <p:cNvPr id="4" name="Slide Image Placeholder 3"/>
          <p:cNvSpPr>
            <a:spLocks noGrp="1" noRot="1" noChangeAspect="1"/>
          </p:cNvSpPr>
          <p:nvPr>
            <p:ph type="sldImg" idx="2"/>
          </p:nvPr>
        </p:nvSpPr>
        <p:spPr>
          <a:xfrm>
            <a:off x="3152775" y="566738"/>
            <a:ext cx="3778250" cy="2833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8063" y="3589338"/>
            <a:ext cx="8067675" cy="34004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177088"/>
            <a:ext cx="4370388" cy="377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711825" y="7177088"/>
            <a:ext cx="4370388" cy="377825"/>
          </a:xfrm>
          <a:prstGeom prst="rect">
            <a:avLst/>
          </a:prstGeom>
        </p:spPr>
        <p:txBody>
          <a:bodyPr vert="horz" lIns="91440" tIns="45720" rIns="91440" bIns="45720" rtlCol="0" anchor="b"/>
          <a:lstStyle>
            <a:lvl1pPr algn="r">
              <a:defRPr sz="1200"/>
            </a:lvl1pPr>
          </a:lstStyle>
          <a:p>
            <a:fld id="{4C94746B-4B6E-43CA-B13A-5460FBD748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829452" rtl="0" eaLnBrk="1" latinLnBrk="0" hangingPunct="1">
      <a:defRPr sz="1100" kern="1200">
        <a:solidFill>
          <a:schemeClr val="tx1"/>
        </a:solidFill>
        <a:latin typeface="+mn-lt"/>
        <a:ea typeface="+mn-ea"/>
        <a:cs typeface="+mn-cs"/>
      </a:defRPr>
    </a:lvl1pPr>
    <a:lvl2pPr marL="414726" algn="l" defTabSz="829452" rtl="0" eaLnBrk="1" latinLnBrk="0" hangingPunct="1">
      <a:defRPr sz="1100" kern="1200">
        <a:solidFill>
          <a:schemeClr val="tx1"/>
        </a:solidFill>
        <a:latin typeface="+mn-lt"/>
        <a:ea typeface="+mn-ea"/>
        <a:cs typeface="+mn-cs"/>
      </a:defRPr>
    </a:lvl2pPr>
    <a:lvl3pPr marL="829452" algn="l" defTabSz="829452" rtl="0" eaLnBrk="1" latinLnBrk="0" hangingPunct="1">
      <a:defRPr sz="1100" kern="1200">
        <a:solidFill>
          <a:schemeClr val="tx1"/>
        </a:solidFill>
        <a:latin typeface="+mn-lt"/>
        <a:ea typeface="+mn-ea"/>
        <a:cs typeface="+mn-cs"/>
      </a:defRPr>
    </a:lvl3pPr>
    <a:lvl4pPr marL="1244178" algn="l" defTabSz="829452" rtl="0" eaLnBrk="1" latinLnBrk="0" hangingPunct="1">
      <a:defRPr sz="1100" kern="1200">
        <a:solidFill>
          <a:schemeClr val="tx1"/>
        </a:solidFill>
        <a:latin typeface="+mn-lt"/>
        <a:ea typeface="+mn-ea"/>
        <a:cs typeface="+mn-cs"/>
      </a:defRPr>
    </a:lvl4pPr>
    <a:lvl5pPr marL="1658904" algn="l" defTabSz="829452" rtl="0" eaLnBrk="1" latinLnBrk="0" hangingPunct="1">
      <a:defRPr sz="1100" kern="1200">
        <a:solidFill>
          <a:schemeClr val="tx1"/>
        </a:solidFill>
        <a:latin typeface="+mn-lt"/>
        <a:ea typeface="+mn-ea"/>
        <a:cs typeface="+mn-cs"/>
      </a:defRPr>
    </a:lvl5pPr>
    <a:lvl6pPr marL="2073631" algn="l" defTabSz="829452" rtl="0" eaLnBrk="1" latinLnBrk="0" hangingPunct="1">
      <a:defRPr sz="1100" kern="1200">
        <a:solidFill>
          <a:schemeClr val="tx1"/>
        </a:solidFill>
        <a:latin typeface="+mn-lt"/>
        <a:ea typeface="+mn-ea"/>
        <a:cs typeface="+mn-cs"/>
      </a:defRPr>
    </a:lvl6pPr>
    <a:lvl7pPr marL="2488357" algn="l" defTabSz="829452" rtl="0" eaLnBrk="1" latinLnBrk="0" hangingPunct="1">
      <a:defRPr sz="1100" kern="1200">
        <a:solidFill>
          <a:schemeClr val="tx1"/>
        </a:solidFill>
        <a:latin typeface="+mn-lt"/>
        <a:ea typeface="+mn-ea"/>
        <a:cs typeface="+mn-cs"/>
      </a:defRPr>
    </a:lvl7pPr>
    <a:lvl8pPr marL="2903083" algn="l" defTabSz="829452" rtl="0" eaLnBrk="1" latinLnBrk="0" hangingPunct="1">
      <a:defRPr sz="1100" kern="1200">
        <a:solidFill>
          <a:schemeClr val="tx1"/>
        </a:solidFill>
        <a:latin typeface="+mn-lt"/>
        <a:ea typeface="+mn-ea"/>
        <a:cs typeface="+mn-cs"/>
      </a:defRPr>
    </a:lvl8pPr>
    <a:lvl9pPr marL="3317809" algn="l" defTabSz="82945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2775" y="566738"/>
            <a:ext cx="3778250" cy="2833687"/>
          </a:xfrm>
        </p:spPr>
      </p:sp>
      <p:sp>
        <p:nvSpPr>
          <p:cNvPr id="3" name="Notes Placeholder 2"/>
          <p:cNvSpPr>
            <a:spLocks noGrp="1"/>
          </p:cNvSpPr>
          <p:nvPr>
            <p:ph type="body" idx="1"/>
          </p:nvPr>
        </p:nvSpPr>
        <p:spPr/>
        <p:txBody>
          <a:bodyPr>
            <a:normAutofit/>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4C94746B-4B6E-43CA-B13A-5460FBD7484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2F15D36-E614-4E64-9CA7-AF70244851D4}" type="slidenum">
              <a:rPr lang="id-ID" smtClean="0"/>
              <a:pPr>
                <a:defRPr/>
              </a:pPr>
              <a:t>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1DE598-A760-4B8B-82A8-04F60070A06F}"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DE598-A760-4B8B-82A8-04F60070A06F}"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DE598-A760-4B8B-82A8-04F60070A06F}"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1C93A6-A9DC-4EF7-B0FE-A2FC29D070EB}"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C93A6-A9DC-4EF7-B0FE-A2FC29D070EB}"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1C93A6-A9DC-4EF7-B0FE-A2FC29D070EB}"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1C93A6-A9DC-4EF7-B0FE-A2FC29D070EB}"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1C93A6-A9DC-4EF7-B0FE-A2FC29D070EB}" type="datetimeFigureOut">
              <a:rPr lang="en-US" smtClean="0"/>
              <a:pPr/>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1C93A6-A9DC-4EF7-B0FE-A2FC29D070EB}" type="datetimeFigureOut">
              <a:rPr lang="en-US" smtClean="0"/>
              <a:pPr/>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C93A6-A9DC-4EF7-B0FE-A2FC29D070EB}" type="datetimeFigureOut">
              <a:rPr lang="en-US" smtClean="0"/>
              <a:pPr/>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C93A6-A9DC-4EF7-B0FE-A2FC29D070EB}"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DE598-A760-4B8B-82A8-04F60070A06F}"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C93A6-A9DC-4EF7-B0FE-A2FC29D070EB}"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C93A6-A9DC-4EF7-B0FE-A2FC29D070EB}"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C93A6-A9DC-4EF7-B0FE-A2FC29D070EB}"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FA9A25-EBE9-445C-84CD-F4B6BE89B3FA}"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A9A25-EBE9-445C-84CD-F4B6BE89B3FA}"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A9A25-EBE9-445C-84CD-F4B6BE89B3FA}"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FA9A25-EBE9-445C-84CD-F4B6BE89B3FA}"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FA9A25-EBE9-445C-84CD-F4B6BE89B3FA}" type="datetimeFigureOut">
              <a:rPr lang="en-US" smtClean="0"/>
              <a:pPr/>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FA9A25-EBE9-445C-84CD-F4B6BE89B3FA}" type="datetimeFigureOut">
              <a:rPr lang="en-US" smtClean="0"/>
              <a:pPr/>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A9A25-EBE9-445C-84CD-F4B6BE89B3FA}" type="datetimeFigureOut">
              <a:rPr lang="en-US" smtClean="0"/>
              <a:pPr/>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1DE598-A760-4B8B-82A8-04F60070A06F}"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A9A25-EBE9-445C-84CD-F4B6BE89B3FA}"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A9A25-EBE9-445C-84CD-F4B6BE89B3FA}"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A9A25-EBE9-445C-84CD-F4B6BE89B3FA}"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A9A25-EBE9-445C-84CD-F4B6BE89B3FA}"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1DE598-A760-4B8B-82A8-04F60070A06F}"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1DE598-A760-4B8B-82A8-04F60070A06F}" type="datetimeFigureOut">
              <a:rPr lang="en-US" smtClean="0"/>
              <a:pPr/>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DE598-A760-4B8B-82A8-04F60070A06F}" type="datetimeFigureOut">
              <a:rPr lang="en-US" smtClean="0"/>
              <a:pPr/>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1DE598-A760-4B8B-82A8-04F60070A06F}" type="datetimeFigureOut">
              <a:rPr lang="en-US" smtClean="0"/>
              <a:pPr/>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1DE598-A760-4B8B-82A8-04F60070A06F}"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1DE598-A760-4B8B-82A8-04F60070A06F}"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DE598-A760-4B8B-82A8-04F60070A06F}" type="datetimeFigureOut">
              <a:rPr lang="en-US" smtClean="0"/>
              <a:pPr/>
              <a:t>5/23/2018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E5179-D86D-497D-8D7B-43D973D83A3D}" type="slidenum">
              <a:rPr lang="en-US" smtClean="0"/>
              <a:pPr/>
              <a:t>‹#›</a:t>
            </a:fld>
            <a:endParaRPr lang="en-US"/>
          </a:p>
        </p:txBody>
      </p:sp>
      <p:pic>
        <p:nvPicPr>
          <p:cNvPr id="7" name="Picture 2" descr="C:\Users\arsil\Desktop\Smartcreative.jpg"/>
          <p:cNvPicPr>
            <a:picLocks noChangeAspect="1" noChangeArrowheads="1"/>
          </p:cNvPicPr>
          <p:nvPr userDrawn="1"/>
        </p:nvPicPr>
        <p:blipFill>
          <a:blip r:embed="rId13"/>
          <a:srcRect l="1051" r="800" b="504"/>
          <a:stretch>
            <a:fillRect/>
          </a:stretch>
        </p:blipFill>
        <p:spPr bwMode="auto">
          <a:xfrm>
            <a:off x="0" y="304800"/>
            <a:ext cx="9144000" cy="68405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C93A6-A9DC-4EF7-B0FE-A2FC29D070EB}" type="datetimeFigureOut">
              <a:rPr lang="en-US" smtClean="0"/>
              <a:pPr/>
              <a:t>5/23/2018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9E524-7343-4232-90CB-1E91B920A3B9}" type="slidenum">
              <a:rPr lang="en-US" smtClean="0"/>
              <a:pPr/>
              <a:t>‹#›</a:t>
            </a:fld>
            <a:endParaRPr lang="en-US"/>
          </a:p>
        </p:txBody>
      </p:sp>
      <p:pic>
        <p:nvPicPr>
          <p:cNvPr id="7" name="Picture 16" descr="SUB#LIST copy.jpg"/>
          <p:cNvPicPr>
            <a:picLocks noChangeAspect="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A9A25-EBE9-445C-84CD-F4B6BE89B3FA}" type="datetimeFigureOut">
              <a:rPr lang="en-US" smtClean="0"/>
              <a:pPr/>
              <a:t>5/23/2018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C603A-1FE3-4B09-8523-9E1214C1B3A1}" type="slidenum">
              <a:rPr lang="en-US" smtClean="0"/>
              <a:pPr/>
              <a:t>‹#›</a:t>
            </a:fld>
            <a:endParaRPr lang="en-US"/>
          </a:p>
        </p:txBody>
      </p:sp>
      <p:pic>
        <p:nvPicPr>
          <p:cNvPr id="7" name="Picture 2" descr="C:\Users\arsil\Desktop\Smartcreative2.jpg"/>
          <p:cNvPicPr>
            <a:picLocks noChangeAspect="1" noChangeArrowheads="1"/>
          </p:cNvPicPr>
          <p:nvPr userDrawn="1"/>
        </p:nvPicPr>
        <p:blipFill>
          <a:blip r:embed="rId13"/>
          <a:srcRect/>
          <a:stretch>
            <a:fillRect/>
          </a:stretch>
        </p:blipFill>
        <p:spPr bwMode="auto">
          <a:xfrm>
            <a:off x="0" y="0"/>
            <a:ext cx="9172575"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200400" y="3840752"/>
            <a:ext cx="5834418" cy="1354217"/>
          </a:xfrm>
          <a:prstGeom prst="rect">
            <a:avLst/>
          </a:prstGeom>
          <a:noFill/>
          <a:ln w="9525">
            <a:noFill/>
            <a:miter lim="800000"/>
            <a:headEnd/>
            <a:tailEnd/>
          </a:ln>
        </p:spPr>
        <p:txBody>
          <a:bodyPr wrap="square">
            <a:spAutoFit/>
          </a:bodyPr>
          <a:lstStyle/>
          <a:p>
            <a:pPr algn="ctr"/>
            <a:r>
              <a:rPr lang="en-US" b="1" dirty="0" smtClean="0">
                <a:solidFill>
                  <a:schemeClr val="bg1"/>
                </a:solidFill>
                <a:latin typeface="Arial" pitchFamily="34" charset="0"/>
                <a:cs typeface="Arial" pitchFamily="34" charset="0"/>
              </a:rPr>
              <a:t>INFORMATION AND COMMUNICATION TECHNOLOGIES:</a:t>
            </a:r>
          </a:p>
          <a:p>
            <a:pPr algn="ctr"/>
            <a:r>
              <a:rPr lang="en-US" b="1" dirty="0" smtClean="0">
                <a:solidFill>
                  <a:schemeClr val="bg1"/>
                </a:solidFill>
                <a:latin typeface="Arial" pitchFamily="34" charset="0"/>
                <a:cs typeface="Arial" pitchFamily="34" charset="0"/>
              </a:rPr>
              <a:t>CURRENT DEVELOPMENTS (CONTINUES..)</a:t>
            </a:r>
          </a:p>
          <a:p>
            <a:pPr algn="ctr"/>
            <a:r>
              <a:rPr lang="en-US" sz="1800" b="1" dirty="0" smtClean="0">
                <a:solidFill>
                  <a:schemeClr val="bg1"/>
                </a:solidFill>
                <a:latin typeface="Arial" pitchFamily="34" charset="0"/>
                <a:cs typeface="Arial" pitchFamily="34" charset="0"/>
              </a:rPr>
              <a:t>PERTEMUAN 9</a:t>
            </a:r>
          </a:p>
          <a:p>
            <a:pPr algn="ctr"/>
            <a:r>
              <a:rPr lang="en-US" b="1" dirty="0" smtClean="0">
                <a:solidFill>
                  <a:schemeClr val="bg1"/>
                </a:solidFill>
                <a:latin typeface="Arial" pitchFamily="34" charset="0"/>
                <a:cs typeface="Arial" pitchFamily="34" charset="0"/>
              </a:rPr>
              <a:t>AGUNG MULYO WIDODO</a:t>
            </a:r>
            <a:endParaRPr lang="en-US" b="1" dirty="0">
              <a:solidFill>
                <a:schemeClr val="bg1"/>
              </a:solidFill>
              <a:latin typeface="Arial" pitchFamily="34" charset="0"/>
              <a:cs typeface="Arial" pitchFamily="34" charset="0"/>
            </a:endParaRPr>
          </a:p>
          <a:p>
            <a:pPr algn="ctr"/>
            <a:r>
              <a:rPr lang="en-US" b="1" dirty="0" smtClean="0">
                <a:solidFill>
                  <a:schemeClr val="bg1"/>
                </a:solidFill>
                <a:latin typeface="Arial" pitchFamily="34" charset="0"/>
                <a:cs typeface="Arial" pitchFamily="34" charset="0"/>
              </a:rPr>
              <a:t>TEKNIK INFORMATIKA</a:t>
            </a:r>
            <a:endParaRPr lang="en-US" b="1" dirty="0">
              <a:solidFill>
                <a:schemeClr val="bg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862080" y="824552"/>
            <a:ext cx="7596120" cy="5386090"/>
          </a:xfrm>
          <a:prstGeom prst="rect">
            <a:avLst/>
          </a:prstGeom>
          <a:noFill/>
        </p:spPr>
        <p:txBody>
          <a:bodyPr wrap="square" rtlCol="0">
            <a:spAutoFit/>
          </a:bodyPr>
          <a:lstStyle/>
          <a:p>
            <a:pPr algn="just"/>
            <a:r>
              <a:rPr lang="en-US" sz="2400" b="1" i="1" dirty="0" smtClean="0">
                <a:solidFill>
                  <a:srgbClr val="FF0000"/>
                </a:solidFill>
                <a:latin typeface="Arial" pitchFamily="34" charset="0"/>
                <a:cs typeface="Arial" pitchFamily="34" charset="0"/>
              </a:rPr>
              <a:t>Electronic Marketplaces Classification :</a:t>
            </a:r>
          </a:p>
          <a:p>
            <a:pPr algn="just"/>
            <a:r>
              <a:rPr lang="en-US" dirty="0" smtClean="0">
                <a:latin typeface="Arial" pitchFamily="34" charset="0"/>
                <a:cs typeface="Arial" pitchFamily="34" charset="0"/>
              </a:rPr>
              <a:t>It is commonly accepted that e-marketplace</a:t>
            </a:r>
            <a:r>
              <a:rPr lang="en-US" i="1" dirty="0" smtClean="0">
                <a:latin typeface="Arial" pitchFamily="34" charset="0"/>
                <a:cs typeface="Arial" pitchFamily="34" charset="0"/>
              </a:rPr>
              <a:t>s </a:t>
            </a:r>
            <a:r>
              <a:rPr lang="en-US" dirty="0" smtClean="0">
                <a:latin typeface="Arial" pitchFamily="34" charset="0"/>
                <a:cs typeface="Arial" pitchFamily="34" charset="0"/>
              </a:rPr>
              <a:t>can be </a:t>
            </a:r>
            <a:r>
              <a:rPr lang="en-US" dirty="0" err="1" smtClean="0">
                <a:latin typeface="Arial" pitchFamily="34" charset="0"/>
                <a:cs typeface="Arial" pitchFamily="34" charset="0"/>
              </a:rPr>
              <a:t>organised</a:t>
            </a:r>
            <a:r>
              <a:rPr lang="en-US" dirty="0" smtClean="0">
                <a:latin typeface="Arial" pitchFamily="34" charset="0"/>
                <a:cs typeface="Arial" pitchFamily="34" charset="0"/>
              </a:rPr>
              <a:t> either horizontally or vertically and as buyer-centric, seller-centric or neutral.</a:t>
            </a:r>
          </a:p>
          <a:p>
            <a:pPr marL="341313" indent="-341313" algn="just">
              <a:buFont typeface="Wingdings" pitchFamily="2" charset="2"/>
              <a:buChar char="q"/>
            </a:pPr>
            <a:r>
              <a:rPr lang="en-US" dirty="0" smtClean="0">
                <a:latin typeface="Arial" pitchFamily="34" charset="0"/>
                <a:cs typeface="Arial" pitchFamily="34" charset="0"/>
              </a:rPr>
              <a:t>A horizontal e-marketplace addresses a specific function and serves a wide range of industries, typically providing a common service, such as financial services, benefits management, and MRO (maintenance, repair and operating) equipment procurement process management. Here, processes are transacted for several industry segments that share common traits. Horizontal e-market place</a:t>
            </a:r>
            <a:r>
              <a:rPr lang="en-US" i="1" dirty="0" smtClean="0">
                <a:latin typeface="Arial" pitchFamily="34" charset="0"/>
                <a:cs typeface="Arial" pitchFamily="34" charset="0"/>
              </a:rPr>
              <a:t>s </a:t>
            </a:r>
            <a:r>
              <a:rPr lang="en-US" dirty="0" smtClean="0">
                <a:latin typeface="Arial" pitchFamily="34" charset="0"/>
                <a:cs typeface="Arial" pitchFamily="34" charset="0"/>
              </a:rPr>
              <a:t>span a number of different product categories; rather than simply being a textile, chemicals or steel marketplace, they bring together retailers, manufacturers, technology companies, financial partners, etc.</a:t>
            </a:r>
          </a:p>
          <a:p>
            <a:pPr marL="341313" indent="-341313" algn="just">
              <a:buFont typeface="Wingdings" pitchFamily="2" charset="2"/>
              <a:buChar char="q"/>
            </a:pPr>
            <a:r>
              <a:rPr lang="en-US" dirty="0" smtClean="0">
                <a:latin typeface="Arial" pitchFamily="34" charset="0"/>
                <a:cs typeface="Arial" pitchFamily="34" charset="0"/>
              </a:rPr>
              <a:t>A vertical e-marketplace focuses on a wide range of functionalities in a specific industry (e.g., chemicals, plastics, food and beverage, electronics) and seek to provide all of the services needed by that industry. For example, from liquidated merchandise, overstocks or requests for proposals (RFPs) to online auctions. While buyers benefit from the single point of entry to an entire industry community (a purchasing catalogue of goods in the specific market segment and a global source of suppliers and merchandise), sellers hope to expand sales by reaching a larger number of potential customers than is possible through </a:t>
            </a:r>
            <a:r>
              <a:rPr lang="de-DE" dirty="0" smtClean="0">
                <a:latin typeface="Arial" pitchFamily="34" charset="0"/>
                <a:cs typeface="Arial" pitchFamily="34" charset="0"/>
              </a:rPr>
              <a:t>individual efforts (Segev, Gebauer, &amp; Frank, 1999).</a:t>
            </a:r>
            <a:endParaRPr lang="en-US" dirty="0" smtClean="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862080" y="824552"/>
            <a:ext cx="7596120" cy="4401205"/>
          </a:xfrm>
          <a:prstGeom prst="rect">
            <a:avLst/>
          </a:prstGeom>
          <a:noFill/>
        </p:spPr>
        <p:txBody>
          <a:bodyPr wrap="square" rtlCol="0">
            <a:spAutoFit/>
          </a:bodyPr>
          <a:lstStyle/>
          <a:p>
            <a:pPr algn="just"/>
            <a:r>
              <a:rPr lang="en-US" sz="2400" b="1" i="1" dirty="0" smtClean="0">
                <a:solidFill>
                  <a:srgbClr val="FF0000"/>
                </a:solidFill>
                <a:latin typeface="Arial" pitchFamily="34" charset="0"/>
                <a:cs typeface="Arial" pitchFamily="34" charset="0"/>
              </a:rPr>
              <a:t>Electronic Marketplaces Classification (Cont..) :</a:t>
            </a:r>
          </a:p>
          <a:p>
            <a:pPr marL="341313" indent="-341313" algn="just">
              <a:buFont typeface="Wingdings" pitchFamily="2" charset="2"/>
              <a:buChar char="q"/>
            </a:pPr>
            <a:r>
              <a:rPr lang="en-US" dirty="0" smtClean="0">
                <a:latin typeface="Arial" pitchFamily="34" charset="0"/>
                <a:cs typeface="Arial" pitchFamily="34" charset="0"/>
              </a:rPr>
              <a:t>A buy-side (or buyer-centric) e-marketplace is focused on procurement, supply chain management and development, while a sell-side (or seller-centric) one is focused on the demand chain (i.e., processes by which the goods reach the </a:t>
            </a:r>
            <a:r>
              <a:rPr lang="de-DE" dirty="0" smtClean="0">
                <a:latin typeface="Arial" pitchFamily="34" charset="0"/>
                <a:cs typeface="Arial" pitchFamily="34" charset="0"/>
              </a:rPr>
              <a:t>customer) (Archer &amp; Gebauer, 2000; Baldi &amp; Borgman, 2001). </a:t>
            </a:r>
            <a:r>
              <a:rPr lang="en-US" dirty="0" smtClean="0">
                <a:latin typeface="Arial" pitchFamily="34" charset="0"/>
                <a:cs typeface="Arial" pitchFamily="34" charset="0"/>
              </a:rPr>
              <a:t>A buyer-centric e marketplace exists when a few big buyers join forces to build a marketplace where small fragmented sellers can sell their goods. This benefits buyers since it permits quick and easy price comparison shopping. One or few large buyers come together to build and manage the hub in order to drive the waste out and diminish procurement costs, and generate revenue from transaction fees. The buyer centric approach disregards principals of trust and value within the supply chain (Archer &amp; </a:t>
            </a:r>
            <a:r>
              <a:rPr lang="en-US" dirty="0" err="1" smtClean="0">
                <a:latin typeface="Arial" pitchFamily="34" charset="0"/>
                <a:cs typeface="Arial" pitchFamily="34" charset="0"/>
              </a:rPr>
              <a:t>Gebauer</a:t>
            </a:r>
            <a:r>
              <a:rPr lang="en-US" dirty="0" smtClean="0">
                <a:latin typeface="Arial" pitchFamily="34" charset="0"/>
                <a:cs typeface="Arial" pitchFamily="34" charset="0"/>
              </a:rPr>
              <a:t>, 2000). Seller-centric e-marketplace</a:t>
            </a:r>
            <a:r>
              <a:rPr lang="en-US" i="1" dirty="0" smtClean="0">
                <a:latin typeface="Arial" pitchFamily="34" charset="0"/>
                <a:cs typeface="Arial" pitchFamily="34" charset="0"/>
              </a:rPr>
              <a:t>s are markets where one or a few big sellers work </a:t>
            </a:r>
            <a:r>
              <a:rPr lang="en-US" dirty="0" smtClean="0">
                <a:latin typeface="Arial" pitchFamily="34" charset="0"/>
                <a:cs typeface="Arial" pitchFamily="34" charset="0"/>
              </a:rPr>
              <a:t>together to build a marketplace for many, small fragmented buyers. Generally cash flows stream from advertisements, commissions on sales, or fees for delivering qualified leads to suppliers. Seller managed hubs</a:t>
            </a:r>
            <a:r>
              <a:rPr lang="en-US" i="1" dirty="0" smtClean="0">
                <a:latin typeface="Arial" pitchFamily="34" charset="0"/>
                <a:cs typeface="Arial" pitchFamily="34" charset="0"/>
              </a:rPr>
              <a:t> add value by lowering </a:t>
            </a:r>
            <a:r>
              <a:rPr lang="en-US" dirty="0" smtClean="0">
                <a:latin typeface="Arial" pitchFamily="34" charset="0"/>
                <a:cs typeface="Arial" pitchFamily="34" charset="0"/>
              </a:rPr>
              <a:t>costs and offering seamless procurement and shipping.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838200" y="990600"/>
            <a:ext cx="7696200" cy="3046988"/>
          </a:xfrm>
          <a:prstGeom prst="rect">
            <a:avLst/>
          </a:prstGeom>
          <a:noFill/>
        </p:spPr>
        <p:txBody>
          <a:bodyPr wrap="square" rtlCol="0">
            <a:spAutoFit/>
          </a:bodyPr>
          <a:lstStyle/>
          <a:p>
            <a:pPr marL="341313" indent="-341313" algn="just">
              <a:buFont typeface="Wingdings" pitchFamily="2" charset="2"/>
              <a:buChar char="q"/>
            </a:pPr>
            <a:r>
              <a:rPr lang="en-US" dirty="0" smtClean="0">
                <a:latin typeface="Arial" pitchFamily="34" charset="0"/>
                <a:cs typeface="Arial" pitchFamily="34" charset="0"/>
              </a:rPr>
              <a:t>Seller-centric </a:t>
            </a:r>
            <a:r>
              <a:rPr lang="en-US" dirty="0" smtClean="0">
                <a:latin typeface="Arial" pitchFamily="34" charset="0"/>
                <a:cs typeface="Arial" pitchFamily="34" charset="0"/>
              </a:rPr>
              <a:t>e-marketplace</a:t>
            </a:r>
            <a:r>
              <a:rPr lang="en-US" i="1" dirty="0" smtClean="0">
                <a:latin typeface="Arial" pitchFamily="34" charset="0"/>
                <a:cs typeface="Arial" pitchFamily="34" charset="0"/>
              </a:rPr>
              <a:t>s are markets where one or a few big sellers </a:t>
            </a:r>
            <a:r>
              <a:rPr lang="en-US" i="1" dirty="0" smtClean="0">
                <a:latin typeface="Arial" pitchFamily="34" charset="0"/>
                <a:cs typeface="Arial" pitchFamily="34" charset="0"/>
              </a:rPr>
              <a:t>work </a:t>
            </a:r>
            <a:r>
              <a:rPr lang="en-US" dirty="0" smtClean="0">
                <a:latin typeface="Arial" pitchFamily="34" charset="0"/>
                <a:cs typeface="Arial" pitchFamily="34" charset="0"/>
              </a:rPr>
              <a:t>together </a:t>
            </a:r>
            <a:r>
              <a:rPr lang="en-US" dirty="0" smtClean="0">
                <a:latin typeface="Arial" pitchFamily="34" charset="0"/>
                <a:cs typeface="Arial" pitchFamily="34" charset="0"/>
              </a:rPr>
              <a:t>to build a marketplace for many, small fragmented buyers. </a:t>
            </a:r>
            <a:r>
              <a:rPr lang="en-US" dirty="0" smtClean="0">
                <a:latin typeface="Arial" pitchFamily="34" charset="0"/>
                <a:cs typeface="Arial" pitchFamily="34" charset="0"/>
              </a:rPr>
              <a:t>Generally cash </a:t>
            </a:r>
            <a:r>
              <a:rPr lang="en-US" dirty="0" smtClean="0">
                <a:latin typeface="Arial" pitchFamily="34" charset="0"/>
                <a:cs typeface="Arial" pitchFamily="34" charset="0"/>
              </a:rPr>
              <a:t>flows stream from advertisements, commissions on sales, or fees </a:t>
            </a:r>
            <a:r>
              <a:rPr lang="en-US" dirty="0" smtClean="0">
                <a:latin typeface="Arial" pitchFamily="34" charset="0"/>
                <a:cs typeface="Arial" pitchFamily="34" charset="0"/>
              </a:rPr>
              <a:t>for delivering </a:t>
            </a:r>
            <a:r>
              <a:rPr lang="en-US" dirty="0" smtClean="0">
                <a:latin typeface="Arial" pitchFamily="34" charset="0"/>
                <a:cs typeface="Arial" pitchFamily="34" charset="0"/>
              </a:rPr>
              <a:t>qualified leads to suppliers. Seller managed hubs</a:t>
            </a:r>
            <a:r>
              <a:rPr lang="en-US" i="1" dirty="0" smtClean="0">
                <a:latin typeface="Arial" pitchFamily="34" charset="0"/>
                <a:cs typeface="Arial" pitchFamily="34" charset="0"/>
              </a:rPr>
              <a:t> add value by </a:t>
            </a:r>
            <a:r>
              <a:rPr lang="en-US" i="1" dirty="0" smtClean="0">
                <a:latin typeface="Arial" pitchFamily="34" charset="0"/>
                <a:cs typeface="Arial" pitchFamily="34" charset="0"/>
              </a:rPr>
              <a:t>lowering </a:t>
            </a:r>
            <a:r>
              <a:rPr lang="en-US" dirty="0" smtClean="0">
                <a:latin typeface="Arial" pitchFamily="34" charset="0"/>
                <a:cs typeface="Arial" pitchFamily="34" charset="0"/>
              </a:rPr>
              <a:t>costs </a:t>
            </a:r>
            <a:r>
              <a:rPr lang="en-US" dirty="0" smtClean="0">
                <a:latin typeface="Arial" pitchFamily="34" charset="0"/>
                <a:cs typeface="Arial" pitchFamily="34" charset="0"/>
              </a:rPr>
              <a:t>and offering seamless procurement and </a:t>
            </a:r>
            <a:r>
              <a:rPr lang="en-US" dirty="0" smtClean="0">
                <a:latin typeface="Arial" pitchFamily="34" charset="0"/>
                <a:cs typeface="Arial" pitchFamily="34" charset="0"/>
              </a:rPr>
              <a:t>shipping. Neutral </a:t>
            </a:r>
            <a:r>
              <a:rPr lang="en-US" dirty="0" smtClean="0">
                <a:latin typeface="Arial" pitchFamily="34" charset="0"/>
                <a:cs typeface="Arial" pitchFamily="34" charset="0"/>
              </a:rPr>
              <a:t>e-marketplaces (Third Party) appear where both the sellers and </a:t>
            </a:r>
            <a:r>
              <a:rPr lang="en-US" dirty="0" smtClean="0">
                <a:latin typeface="Arial" pitchFamily="34" charset="0"/>
                <a:cs typeface="Arial" pitchFamily="34" charset="0"/>
              </a:rPr>
              <a:t>buyers are </a:t>
            </a:r>
            <a:r>
              <a:rPr lang="en-US" dirty="0" smtClean="0">
                <a:latin typeface="Arial" pitchFamily="34" charset="0"/>
                <a:cs typeface="Arial" pitchFamily="34" charset="0"/>
              </a:rPr>
              <a:t>fragmented. In this environment, a third party creates a neutral exchange </a:t>
            </a:r>
            <a:r>
              <a:rPr lang="en-US" dirty="0" smtClean="0">
                <a:latin typeface="Arial" pitchFamily="34" charset="0"/>
                <a:cs typeface="Arial" pitchFamily="34" charset="0"/>
              </a:rPr>
              <a:t>and performs </a:t>
            </a:r>
            <a:r>
              <a:rPr lang="en-US" dirty="0" smtClean="0">
                <a:latin typeface="Arial" pitchFamily="34" charset="0"/>
                <a:cs typeface="Arial" pitchFamily="34" charset="0"/>
              </a:rPr>
              <a:t>multiple transactions through a bid-and-ask system. Third </a:t>
            </a:r>
            <a:r>
              <a:rPr lang="en-US" dirty="0" smtClean="0">
                <a:latin typeface="Arial" pitchFamily="34" charset="0"/>
                <a:cs typeface="Arial" pitchFamily="34" charset="0"/>
              </a:rPr>
              <a:t>party owners </a:t>
            </a:r>
            <a:r>
              <a:rPr lang="en-US" dirty="0" smtClean="0">
                <a:latin typeface="Arial" pitchFamily="34" charset="0"/>
                <a:cs typeface="Arial" pitchFamily="34" charset="0"/>
              </a:rPr>
              <a:t>offer a neutral playing field for which they receive a “cut” or </a:t>
            </a:r>
            <a:r>
              <a:rPr lang="en-US" dirty="0" smtClean="0">
                <a:latin typeface="Arial" pitchFamily="34" charset="0"/>
                <a:cs typeface="Arial" pitchFamily="34" charset="0"/>
              </a:rPr>
              <a:t>transaction fee </a:t>
            </a:r>
            <a:r>
              <a:rPr lang="en-US" dirty="0" smtClean="0">
                <a:latin typeface="Arial" pitchFamily="34" charset="0"/>
                <a:cs typeface="Arial" pitchFamily="34" charset="0"/>
              </a:rPr>
              <a:t>for each deal. The most important success factor for these </a:t>
            </a:r>
            <a:r>
              <a:rPr lang="en-US" dirty="0" smtClean="0">
                <a:latin typeface="Arial" pitchFamily="34" charset="0"/>
                <a:cs typeface="Arial" pitchFamily="34" charset="0"/>
              </a:rPr>
              <a:t>e-marketplace</a:t>
            </a:r>
            <a:r>
              <a:rPr lang="en-US" i="1" dirty="0" smtClean="0">
                <a:latin typeface="Arial" pitchFamily="34" charset="0"/>
                <a:cs typeface="Arial" pitchFamily="34" charset="0"/>
              </a:rPr>
              <a:t>s </a:t>
            </a:r>
            <a:r>
              <a:rPr lang="en-US" dirty="0" smtClean="0">
                <a:latin typeface="Arial" pitchFamily="34" charset="0"/>
                <a:cs typeface="Arial" pitchFamily="34" charset="0"/>
              </a:rPr>
              <a:t>is </a:t>
            </a:r>
            <a:r>
              <a:rPr lang="en-US" dirty="0" smtClean="0">
                <a:latin typeface="Arial" pitchFamily="34" charset="0"/>
                <a:cs typeface="Arial" pitchFamily="34" charset="0"/>
              </a:rPr>
              <a:t>to reach “liquidity” or a critical mass of both number and size of </a:t>
            </a:r>
            <a:r>
              <a:rPr lang="en-US" dirty="0" smtClean="0">
                <a:latin typeface="Arial" pitchFamily="34" charset="0"/>
                <a:cs typeface="Arial" pitchFamily="34" charset="0"/>
              </a:rPr>
              <a:t>the transactions running </a:t>
            </a:r>
            <a:r>
              <a:rPr lang="en-US" dirty="0" smtClean="0">
                <a:latin typeface="Arial" pitchFamily="34" charset="0"/>
                <a:cs typeface="Arial" pitchFamily="34" charset="0"/>
              </a:rPr>
              <a:t>through the e-market.</a:t>
            </a:r>
            <a:endParaRPr lang="en-US"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14400" y="1140712"/>
            <a:ext cx="7315200" cy="1600438"/>
          </a:xfrm>
          <a:prstGeom prst="rect">
            <a:avLst/>
          </a:prstGeom>
          <a:noFill/>
        </p:spPr>
        <p:txBody>
          <a:bodyPr wrap="square" rtlCol="0">
            <a:spAutoFit/>
          </a:bodyPr>
          <a:lstStyle/>
          <a:p>
            <a:pPr algn="just"/>
            <a:r>
              <a:rPr lang="en-US" sz="1800" b="1" dirty="0" smtClean="0">
                <a:solidFill>
                  <a:srgbClr val="FF0000"/>
                </a:solidFill>
                <a:latin typeface="Arial" pitchFamily="34" charset="0"/>
                <a:cs typeface="Arial" pitchFamily="34" charset="0"/>
              </a:rPr>
              <a:t>Trading </a:t>
            </a:r>
            <a:r>
              <a:rPr lang="en-US" sz="1800" b="1" dirty="0" smtClean="0">
                <a:solidFill>
                  <a:srgbClr val="FF0000"/>
                </a:solidFill>
                <a:latin typeface="Arial" pitchFamily="34" charset="0"/>
                <a:cs typeface="Arial" pitchFamily="34" charset="0"/>
              </a:rPr>
              <a:t>Functions</a:t>
            </a:r>
          </a:p>
          <a:p>
            <a:pPr algn="just"/>
            <a:r>
              <a:rPr lang="en-US" i="1" dirty="0" smtClean="0">
                <a:latin typeface="Arial" pitchFamily="34" charset="0"/>
                <a:cs typeface="Arial" pitchFamily="34" charset="0"/>
              </a:rPr>
              <a:t>Auction</a:t>
            </a:r>
            <a:r>
              <a:rPr lang="en-US" i="1" dirty="0" smtClean="0">
                <a:latin typeface="Arial" pitchFamily="34" charset="0"/>
                <a:cs typeface="Arial" pitchFamily="34" charset="0"/>
              </a:rPr>
              <a:t>, reverse auction, catalogue, </a:t>
            </a:r>
            <a:r>
              <a:rPr lang="en-US" i="1" dirty="0" err="1" smtClean="0">
                <a:latin typeface="Arial" pitchFamily="34" charset="0"/>
                <a:cs typeface="Arial" pitchFamily="34" charset="0"/>
              </a:rPr>
              <a:t>exhange</a:t>
            </a:r>
            <a:r>
              <a:rPr lang="en-US" i="1" dirty="0" smtClean="0">
                <a:latin typeface="Arial" pitchFamily="34" charset="0"/>
                <a:cs typeface="Arial" pitchFamily="34" charset="0"/>
              </a:rPr>
              <a:t> and </a:t>
            </a:r>
            <a:r>
              <a:rPr lang="en-US" i="1" dirty="0" smtClean="0">
                <a:latin typeface="Arial" pitchFamily="34" charset="0"/>
                <a:cs typeface="Arial" pitchFamily="34" charset="0"/>
              </a:rPr>
              <a:t>commodity exchange are </a:t>
            </a:r>
            <a:r>
              <a:rPr lang="en-US" dirty="0" smtClean="0">
                <a:latin typeface="Arial" pitchFamily="34" charset="0"/>
                <a:cs typeface="Arial" pitchFamily="34" charset="0"/>
              </a:rPr>
              <a:t>the </a:t>
            </a:r>
            <a:r>
              <a:rPr lang="en-US" dirty="0" smtClean="0">
                <a:latin typeface="Arial" pitchFamily="34" charset="0"/>
                <a:cs typeface="Arial" pitchFamily="34" charset="0"/>
              </a:rPr>
              <a:t>main business functions offered by e-markets. An e-market offers at </a:t>
            </a:r>
            <a:r>
              <a:rPr lang="en-US" dirty="0" smtClean="0">
                <a:latin typeface="Arial" pitchFamily="34" charset="0"/>
                <a:cs typeface="Arial" pitchFamily="34" charset="0"/>
              </a:rPr>
              <a:t>least one </a:t>
            </a:r>
            <a:r>
              <a:rPr lang="en-US" dirty="0" smtClean="0">
                <a:latin typeface="Arial" pitchFamily="34" charset="0"/>
                <a:cs typeface="Arial" pitchFamily="34" charset="0"/>
              </a:rPr>
              <a:t>of these functions. Most e-marketplace software platform providers </a:t>
            </a:r>
            <a:r>
              <a:rPr lang="en-US" dirty="0" smtClean="0">
                <a:latin typeface="Arial" pitchFamily="34" charset="0"/>
                <a:cs typeface="Arial" pitchFamily="34" charset="0"/>
              </a:rPr>
              <a:t>can provide </a:t>
            </a:r>
            <a:r>
              <a:rPr lang="en-US" dirty="0" smtClean="0">
                <a:latin typeface="Arial" pitchFamily="34" charset="0"/>
                <a:cs typeface="Arial" pitchFamily="34" charset="0"/>
              </a:rPr>
              <a:t>solutions that can be modeled into the above models. </a:t>
            </a:r>
          </a:p>
          <a:p>
            <a:pPr marL="341313" indent="-341313" algn="just">
              <a:tabLst>
                <a:tab pos="341313" algn="l"/>
              </a:tabLst>
            </a:pPr>
            <a:endParaRPr lang="en-US" dirty="0" smtClean="0">
              <a:latin typeface="Arial" pitchFamily="34" charset="0"/>
              <a:cs typeface="Arial" pitchFamily="34" charset="0"/>
            </a:endParaRPr>
          </a:p>
        </p:txBody>
      </p:sp>
      <p:sp>
        <p:nvSpPr>
          <p:cNvPr id="71" name="TextBox 70"/>
          <p:cNvSpPr txBox="1"/>
          <p:nvPr/>
        </p:nvSpPr>
        <p:spPr>
          <a:xfrm>
            <a:off x="908712" y="3200400"/>
            <a:ext cx="7239000" cy="1077218"/>
          </a:xfrm>
          <a:prstGeom prst="rect">
            <a:avLst/>
          </a:prstGeom>
          <a:noFill/>
        </p:spPr>
        <p:txBody>
          <a:bodyPr wrap="square" rtlCol="0">
            <a:spAutoFit/>
          </a:bodyPr>
          <a:lstStyle/>
          <a:p>
            <a:pPr algn="just"/>
            <a:r>
              <a:rPr lang="en-US" dirty="0" smtClean="0">
                <a:latin typeface="Arial" pitchFamily="34" charset="0"/>
                <a:cs typeface="Arial" pitchFamily="34" charset="0"/>
              </a:rPr>
              <a:t>The </a:t>
            </a:r>
            <a:r>
              <a:rPr lang="en-US" dirty="0" smtClean="0">
                <a:latin typeface="Arial" pitchFamily="34" charset="0"/>
                <a:cs typeface="Arial" pitchFamily="34" charset="0"/>
              </a:rPr>
              <a:t>functionality of a catalogue model differs from the functionality of </a:t>
            </a:r>
            <a:r>
              <a:rPr lang="en-US" dirty="0" smtClean="0">
                <a:latin typeface="Arial" pitchFamily="34" charset="0"/>
                <a:cs typeface="Arial" pitchFamily="34" charset="0"/>
              </a:rPr>
              <a:t>an exchange </a:t>
            </a:r>
            <a:r>
              <a:rPr lang="en-US" dirty="0" smtClean="0">
                <a:latin typeface="Arial" pitchFamily="34" charset="0"/>
                <a:cs typeface="Arial" pitchFamily="34" charset="0"/>
              </a:rPr>
              <a:t>or an auction model. These models are built for different a </a:t>
            </a:r>
            <a:r>
              <a:rPr lang="en-US" dirty="0" smtClean="0">
                <a:latin typeface="Arial" pitchFamily="34" charset="0"/>
                <a:cs typeface="Arial" pitchFamily="34" charset="0"/>
              </a:rPr>
              <a:t>purpose and functionality</a:t>
            </a:r>
            <a:r>
              <a:rPr lang="en-US" dirty="0" smtClean="0">
                <a:latin typeface="Arial" pitchFamily="34" charset="0"/>
                <a:cs typeface="Arial" pitchFamily="34" charset="0"/>
              </a:rPr>
              <a:t>, by configuring the software, based on the requirements of </a:t>
            </a:r>
            <a:r>
              <a:rPr lang="en-US" dirty="0" smtClean="0">
                <a:latin typeface="Arial" pitchFamily="34" charset="0"/>
                <a:cs typeface="Arial" pitchFamily="34" charset="0"/>
              </a:rPr>
              <a:t>the models</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1223744"/>
            <a:ext cx="7315200" cy="2062103"/>
          </a:xfrm>
          <a:prstGeom prst="rect">
            <a:avLst/>
          </a:prstGeom>
          <a:noFill/>
        </p:spPr>
        <p:txBody>
          <a:bodyPr wrap="square" rtlCol="0">
            <a:spAutoFit/>
          </a:bodyPr>
          <a:lstStyle/>
          <a:p>
            <a:pPr marL="341313" indent="-341313" algn="just">
              <a:buFont typeface="Wingdings" pitchFamily="2" charset="2"/>
              <a:buChar char="q"/>
            </a:pPr>
            <a:r>
              <a:rPr lang="en-US" b="1" dirty="0" smtClean="0">
                <a:solidFill>
                  <a:srgbClr val="FF0000"/>
                </a:solidFill>
                <a:latin typeface="Arial" pitchFamily="34" charset="0"/>
                <a:cs typeface="Arial" pitchFamily="34" charset="0"/>
              </a:rPr>
              <a:t>Catalogue :</a:t>
            </a:r>
            <a:r>
              <a:rPr lang="en-US" b="1" dirty="0" smtClean="0">
                <a:latin typeface="Arial" pitchFamily="34" charset="0"/>
                <a:cs typeface="Arial" pitchFamily="34" charset="0"/>
              </a:rPr>
              <a:t>  </a:t>
            </a:r>
            <a:r>
              <a:rPr lang="en-US" dirty="0" smtClean="0">
                <a:latin typeface="Arial" pitchFamily="34" charset="0"/>
                <a:cs typeface="Arial" pitchFamily="34" charset="0"/>
              </a:rPr>
              <a:t>Catalogue</a:t>
            </a:r>
            <a:r>
              <a:rPr lang="en-US" i="1" dirty="0" smtClean="0">
                <a:latin typeface="Arial" pitchFamily="34" charset="0"/>
                <a:cs typeface="Arial" pitchFamily="34" charset="0"/>
              </a:rPr>
              <a:t> </a:t>
            </a:r>
            <a:r>
              <a:rPr lang="en-US" i="1" dirty="0" smtClean="0">
                <a:latin typeface="Arial" pitchFamily="34" charset="0"/>
                <a:cs typeface="Arial" pitchFamily="34" charset="0"/>
              </a:rPr>
              <a:t>e-marketplaces are one of the most widely used models in the </a:t>
            </a:r>
            <a:r>
              <a:rPr lang="en-US" i="1" dirty="0" smtClean="0">
                <a:latin typeface="Arial" pitchFamily="34" charset="0"/>
                <a:cs typeface="Arial" pitchFamily="34" charset="0"/>
              </a:rPr>
              <a:t>B2B </a:t>
            </a:r>
            <a:r>
              <a:rPr lang="en-US" dirty="0" smtClean="0">
                <a:latin typeface="Arial" pitchFamily="34" charset="0"/>
                <a:cs typeface="Arial" pitchFamily="34" charset="0"/>
              </a:rPr>
              <a:t>market </a:t>
            </a:r>
            <a:r>
              <a:rPr lang="en-US" dirty="0" smtClean="0">
                <a:latin typeface="Arial" pitchFamily="34" charset="0"/>
                <a:cs typeface="Arial" pitchFamily="34" charset="0"/>
              </a:rPr>
              <a:t>that provides a list of commodities in a form of a catalogue </a:t>
            </a:r>
            <a:r>
              <a:rPr lang="en-US" dirty="0" smtClean="0">
                <a:latin typeface="Arial" pitchFamily="34" charset="0"/>
                <a:cs typeface="Arial" pitchFamily="34" charset="0"/>
              </a:rPr>
              <a:t>with thousands of </a:t>
            </a:r>
            <a:r>
              <a:rPr lang="en-US" dirty="0" smtClean="0">
                <a:latin typeface="Arial" pitchFamily="34" charset="0"/>
                <a:cs typeface="Arial" pitchFamily="34" charset="0"/>
              </a:rPr>
              <a:t>parts and products. A consumer can log onto these hubs and buy </a:t>
            </a:r>
            <a:r>
              <a:rPr lang="en-US" dirty="0" smtClean="0">
                <a:latin typeface="Arial" pitchFamily="34" charset="0"/>
                <a:cs typeface="Arial" pitchFamily="34" charset="0"/>
              </a:rPr>
              <a:t>a commodity simply </a:t>
            </a:r>
            <a:r>
              <a:rPr lang="en-US" dirty="0" smtClean="0">
                <a:latin typeface="Arial" pitchFamily="34" charset="0"/>
                <a:cs typeface="Arial" pitchFamily="34" charset="0"/>
              </a:rPr>
              <a:t>by choosing any item in the </a:t>
            </a:r>
            <a:r>
              <a:rPr lang="en-US" dirty="0" smtClean="0">
                <a:latin typeface="Arial" pitchFamily="34" charset="0"/>
                <a:cs typeface="Arial" pitchFamily="34" charset="0"/>
              </a:rPr>
              <a:t>catalogue. The </a:t>
            </a:r>
            <a:r>
              <a:rPr lang="en-US" dirty="0" smtClean="0">
                <a:latin typeface="Arial" pitchFamily="34" charset="0"/>
                <a:cs typeface="Arial" pitchFamily="34" charset="0"/>
              </a:rPr>
              <a:t>catalogue model is a fixed price model and creates value by </a:t>
            </a:r>
            <a:r>
              <a:rPr lang="en-US" dirty="0" smtClean="0">
                <a:latin typeface="Arial" pitchFamily="34" charset="0"/>
                <a:cs typeface="Arial" pitchFamily="34" charset="0"/>
              </a:rPr>
              <a:t>aggregating suppliers </a:t>
            </a:r>
            <a:r>
              <a:rPr lang="en-US" dirty="0" smtClean="0">
                <a:latin typeface="Arial" pitchFamily="34" charset="0"/>
                <a:cs typeface="Arial" pitchFamily="34" charset="0"/>
              </a:rPr>
              <a:t>and buyers. It is popular in industries that are characterized </a:t>
            </a:r>
            <a:r>
              <a:rPr lang="en-US" dirty="0" smtClean="0">
                <a:latin typeface="Arial" pitchFamily="34" charset="0"/>
                <a:cs typeface="Arial" pitchFamily="34" charset="0"/>
              </a:rPr>
              <a:t>by fragmented </a:t>
            </a:r>
            <a:r>
              <a:rPr lang="en-US" dirty="0" smtClean="0">
                <a:latin typeface="Arial" pitchFamily="34" charset="0"/>
                <a:cs typeface="Arial" pitchFamily="34" charset="0"/>
              </a:rPr>
              <a:t>buyers and sellers, who transact frequently for relatively </a:t>
            </a:r>
            <a:r>
              <a:rPr lang="en-US" dirty="0" smtClean="0">
                <a:latin typeface="Arial" pitchFamily="34" charset="0"/>
                <a:cs typeface="Arial" pitchFamily="34" charset="0"/>
              </a:rPr>
              <a:t>low cost items</a:t>
            </a:r>
            <a:r>
              <a:rPr lang="en-US" dirty="0" smtClean="0">
                <a:latin typeface="Arial" pitchFamily="34" charset="0"/>
                <a:cs typeface="Arial" pitchFamily="34" charset="0"/>
              </a:rPr>
              <a:t>. </a:t>
            </a:r>
            <a:endParaRPr lang="en-US" dirty="0" smtClean="0">
              <a:latin typeface="Arial" pitchFamily="34" charset="0"/>
              <a:cs typeface="Arial" pitchFamily="34" charset="0"/>
            </a:endParaRPr>
          </a:p>
        </p:txBody>
      </p:sp>
      <p:sp>
        <p:nvSpPr>
          <p:cNvPr id="72" name="TextBox 71"/>
          <p:cNvSpPr txBox="1"/>
          <p:nvPr/>
        </p:nvSpPr>
        <p:spPr>
          <a:xfrm>
            <a:off x="990600" y="3505200"/>
            <a:ext cx="7315200" cy="1815882"/>
          </a:xfrm>
          <a:prstGeom prst="rect">
            <a:avLst/>
          </a:prstGeom>
          <a:noFill/>
        </p:spPr>
        <p:txBody>
          <a:bodyPr wrap="square" rtlCol="0">
            <a:spAutoFit/>
          </a:bodyPr>
          <a:lstStyle/>
          <a:p>
            <a:pPr marL="341313" indent="-341313" algn="just">
              <a:buFont typeface="Wingdings" pitchFamily="2" charset="2"/>
              <a:buChar char="q"/>
            </a:pPr>
            <a:r>
              <a:rPr lang="en-US" b="1" dirty="0" smtClean="0">
                <a:solidFill>
                  <a:srgbClr val="FF0000"/>
                </a:solidFill>
                <a:latin typeface="Arial" pitchFamily="34" charset="0"/>
                <a:cs typeface="Arial" pitchFamily="34" charset="0"/>
              </a:rPr>
              <a:t>Auction :</a:t>
            </a:r>
            <a:r>
              <a:rPr lang="en-US" b="1" dirty="0" smtClean="0">
                <a:latin typeface="Arial" pitchFamily="34" charset="0"/>
                <a:cs typeface="Arial" pitchFamily="34" charset="0"/>
              </a:rPr>
              <a:t>  </a:t>
            </a:r>
            <a:r>
              <a:rPr lang="en-US" dirty="0" smtClean="0">
                <a:latin typeface="Arial" pitchFamily="34" charset="0"/>
                <a:cs typeface="Arial" pitchFamily="34" charset="0"/>
              </a:rPr>
              <a:t>Auction</a:t>
            </a:r>
            <a:r>
              <a:rPr lang="en-US" i="1" dirty="0" smtClean="0">
                <a:latin typeface="Arial" pitchFamily="34" charset="0"/>
                <a:cs typeface="Arial" pitchFamily="34" charset="0"/>
              </a:rPr>
              <a:t> </a:t>
            </a:r>
            <a:r>
              <a:rPr lang="en-US" i="1" dirty="0" smtClean="0">
                <a:latin typeface="Arial" pitchFamily="34" charset="0"/>
                <a:cs typeface="Arial" pitchFamily="34" charset="0"/>
              </a:rPr>
              <a:t>e-marketplaces are a revolutionary pricing model, in which </a:t>
            </a:r>
            <a:r>
              <a:rPr lang="en-US" i="1" dirty="0" smtClean="0">
                <a:latin typeface="Arial" pitchFamily="34" charset="0"/>
                <a:cs typeface="Arial" pitchFamily="34" charset="0"/>
              </a:rPr>
              <a:t>multiple </a:t>
            </a:r>
            <a:r>
              <a:rPr lang="en-US" dirty="0" smtClean="0">
                <a:latin typeface="Arial" pitchFamily="34" charset="0"/>
                <a:cs typeface="Arial" pitchFamily="34" charset="0"/>
              </a:rPr>
              <a:t>buyers </a:t>
            </a:r>
            <a:r>
              <a:rPr lang="en-US" dirty="0" smtClean="0">
                <a:latin typeface="Arial" pitchFamily="34" charset="0"/>
                <a:cs typeface="Arial" pitchFamily="34" charset="0"/>
              </a:rPr>
              <a:t>or sellers bid competitively on a contract. Auctions are dynamic </a:t>
            </a:r>
            <a:r>
              <a:rPr lang="en-US" dirty="0" smtClean="0">
                <a:latin typeface="Arial" pitchFamily="34" charset="0"/>
                <a:cs typeface="Arial" pitchFamily="34" charset="0"/>
              </a:rPr>
              <a:t>pricing models </a:t>
            </a:r>
            <a:r>
              <a:rPr lang="en-US" dirty="0" smtClean="0">
                <a:latin typeface="Arial" pitchFamily="34" charset="0"/>
                <a:cs typeface="Arial" pitchFamily="34" charset="0"/>
              </a:rPr>
              <a:t>that enable buyers or suppliers that have very specific or unique items </a:t>
            </a:r>
            <a:r>
              <a:rPr lang="en-US" dirty="0" smtClean="0">
                <a:latin typeface="Arial" pitchFamily="34" charset="0"/>
                <a:cs typeface="Arial" pitchFamily="34" charset="0"/>
              </a:rPr>
              <a:t>to buy </a:t>
            </a:r>
            <a:r>
              <a:rPr lang="en-US" dirty="0" smtClean="0">
                <a:latin typeface="Arial" pitchFamily="34" charset="0"/>
                <a:cs typeface="Arial" pitchFamily="34" charset="0"/>
              </a:rPr>
              <a:t>or sell at the latest market price. This is the ideal mechanism for selling </a:t>
            </a:r>
            <a:r>
              <a:rPr lang="en-US" dirty="0" smtClean="0">
                <a:latin typeface="Arial" pitchFamily="34" charset="0"/>
                <a:cs typeface="Arial" pitchFamily="34" charset="0"/>
              </a:rPr>
              <a:t>or liquidating </a:t>
            </a:r>
            <a:r>
              <a:rPr lang="en-US" dirty="0" smtClean="0">
                <a:latin typeface="Arial" pitchFamily="34" charset="0"/>
                <a:cs typeface="Arial" pitchFamily="34" charset="0"/>
              </a:rPr>
              <a:t>surplus or perishable products with variable prices at best </a:t>
            </a:r>
            <a:r>
              <a:rPr lang="en-US" dirty="0" smtClean="0">
                <a:latin typeface="Arial" pitchFamily="34" charset="0"/>
                <a:cs typeface="Arial" pitchFamily="34" charset="0"/>
              </a:rPr>
              <a:t>possible prices </a:t>
            </a:r>
            <a:r>
              <a:rPr lang="en-US" dirty="0" smtClean="0">
                <a:latin typeface="Arial" pitchFamily="34" charset="0"/>
                <a:cs typeface="Arial" pitchFamily="34" charset="0"/>
              </a:rPr>
              <a:t>as it enables a wide range of potential buyers to bid competitively </a:t>
            </a:r>
            <a:r>
              <a:rPr lang="en-US" dirty="0" smtClean="0">
                <a:latin typeface="Arial" pitchFamily="34" charset="0"/>
                <a:cs typeface="Arial" pitchFamily="34" charset="0"/>
              </a:rPr>
              <a:t>for products </a:t>
            </a:r>
            <a:r>
              <a:rPr lang="en-US" dirty="0" smtClean="0">
                <a:latin typeface="Arial" pitchFamily="34" charset="0"/>
                <a:cs typeface="Arial" pitchFamily="34" charset="0"/>
              </a:rPr>
              <a:t>at below-market prices.</a:t>
            </a:r>
            <a:endParaRPr lang="en-US" dirty="0" smtClean="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1237392"/>
            <a:ext cx="7315200" cy="3693319"/>
          </a:xfrm>
          <a:prstGeom prst="rect">
            <a:avLst/>
          </a:prstGeom>
          <a:noFill/>
        </p:spPr>
        <p:txBody>
          <a:bodyPr wrap="square" rtlCol="0">
            <a:spAutoFit/>
          </a:bodyPr>
          <a:lstStyle/>
          <a:p>
            <a:pPr algn="just"/>
            <a:r>
              <a:rPr lang="en-US" sz="1800" dirty="0" smtClean="0"/>
              <a:t>There are variations on the final competitive transaction pricing </a:t>
            </a:r>
            <a:r>
              <a:rPr lang="en-US" sz="1800" dirty="0" smtClean="0"/>
              <a:t>mechanism, but most </a:t>
            </a:r>
            <a:r>
              <a:rPr lang="en-US" sz="1800" dirty="0" smtClean="0"/>
              <a:t>fall under the following general description</a:t>
            </a:r>
            <a:r>
              <a:rPr lang="en-US" sz="1800" dirty="0" smtClean="0"/>
              <a:t>:</a:t>
            </a:r>
          </a:p>
          <a:p>
            <a:pPr algn="just"/>
            <a:endParaRPr lang="en-US" sz="1800" dirty="0" smtClean="0"/>
          </a:p>
          <a:p>
            <a:pPr marL="341313" indent="-341313" algn="just">
              <a:buFont typeface="Wingdings" pitchFamily="2" charset="2"/>
              <a:buChar char="q"/>
            </a:pPr>
            <a:r>
              <a:rPr lang="en-US" sz="1800" b="1" dirty="0" smtClean="0"/>
              <a:t>Straight </a:t>
            </a:r>
            <a:r>
              <a:rPr lang="en-US" sz="1800" b="1" dirty="0" smtClean="0"/>
              <a:t>auction: This is the traditional type of auction. </a:t>
            </a:r>
            <a:r>
              <a:rPr lang="en-US" sz="1800" dirty="0" smtClean="0"/>
              <a:t>Supplier </a:t>
            </a:r>
            <a:r>
              <a:rPr lang="en-US" sz="1800" dirty="0" smtClean="0"/>
              <a:t>puts products/services </a:t>
            </a:r>
            <a:r>
              <a:rPr lang="en-US" sz="1800" dirty="0" smtClean="0"/>
              <a:t>up for bid, and prices climb through competitive </a:t>
            </a:r>
            <a:r>
              <a:rPr lang="en-US" sz="1800" dirty="0" smtClean="0"/>
              <a:t>bidding process </a:t>
            </a:r>
            <a:r>
              <a:rPr lang="en-US" sz="1800" dirty="0" smtClean="0"/>
              <a:t>of offers by interested parties. The auction takes place during </a:t>
            </a:r>
            <a:r>
              <a:rPr lang="en-US" sz="1800" dirty="0" smtClean="0"/>
              <a:t>a pre-established </a:t>
            </a:r>
            <a:r>
              <a:rPr lang="en-US" sz="1800" dirty="0" smtClean="0"/>
              <a:t>period when interested buyers can send </a:t>
            </a:r>
            <a:r>
              <a:rPr lang="en-US" sz="1800" dirty="0" smtClean="0"/>
              <a:t>bids.</a:t>
            </a:r>
          </a:p>
          <a:p>
            <a:pPr marL="341313" indent="-341313" algn="just">
              <a:buFont typeface="Wingdings" pitchFamily="2" charset="2"/>
              <a:buChar char="q"/>
            </a:pPr>
            <a:r>
              <a:rPr lang="en-US" sz="1800" b="1" dirty="0" smtClean="0"/>
              <a:t>Reverse </a:t>
            </a:r>
            <a:r>
              <a:rPr lang="en-US" sz="1800" b="1" dirty="0" smtClean="0"/>
              <a:t>auction: Buyer puts product/services up for quote. The </a:t>
            </a:r>
            <a:r>
              <a:rPr lang="en-US" sz="1800" b="1" dirty="0" smtClean="0"/>
              <a:t>supplier </a:t>
            </a:r>
            <a:r>
              <a:rPr lang="en-US" sz="1800" dirty="0" smtClean="0"/>
              <a:t>that </a:t>
            </a:r>
            <a:r>
              <a:rPr lang="en-US" sz="1800" dirty="0" smtClean="0"/>
              <a:t>provides the product/service wins the bid. As opposed to </a:t>
            </a:r>
            <a:r>
              <a:rPr lang="en-US" sz="1800" dirty="0" smtClean="0"/>
              <a:t>straight auctions</a:t>
            </a:r>
            <a:r>
              <a:rPr lang="en-US" sz="1800" dirty="0" smtClean="0"/>
              <a:t>, prices here fall through competitive bidding </a:t>
            </a:r>
            <a:r>
              <a:rPr lang="en-US" sz="1800" dirty="0" smtClean="0"/>
              <a:t>process.</a:t>
            </a:r>
          </a:p>
          <a:p>
            <a:pPr marL="341313" indent="-341313" algn="just">
              <a:buFont typeface="Wingdings" pitchFamily="2" charset="2"/>
              <a:buChar char="q"/>
            </a:pPr>
            <a:r>
              <a:rPr lang="en-US" sz="1800" b="1" dirty="0" smtClean="0"/>
              <a:t>Blind </a:t>
            </a:r>
            <a:r>
              <a:rPr lang="en-US" sz="1800" b="1" dirty="0" smtClean="0"/>
              <a:t>versus transparent: Sometimes all competitive respondents </a:t>
            </a:r>
            <a:r>
              <a:rPr lang="en-US" sz="1800" b="1" dirty="0" smtClean="0"/>
              <a:t>know </a:t>
            </a:r>
            <a:r>
              <a:rPr lang="en-US" sz="1800" dirty="0" smtClean="0"/>
              <a:t>who </a:t>
            </a:r>
            <a:r>
              <a:rPr lang="en-US" sz="1800" dirty="0" smtClean="0"/>
              <a:t>is bidding and what prices they are offering. Other times, bids are blind.</a:t>
            </a:r>
            <a:endParaRPr lang="en-US" sz="1800" dirty="0" smtClean="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937136"/>
            <a:ext cx="7315200" cy="3293209"/>
          </a:xfrm>
          <a:prstGeom prst="rect">
            <a:avLst/>
          </a:prstGeom>
          <a:noFill/>
        </p:spPr>
        <p:txBody>
          <a:bodyPr wrap="square" rtlCol="0">
            <a:spAutoFit/>
          </a:bodyPr>
          <a:lstStyle/>
          <a:p>
            <a:pPr marL="341313" indent="-341313" algn="just">
              <a:buFont typeface="Wingdings" pitchFamily="2" charset="2"/>
              <a:buChar char="q"/>
            </a:pPr>
            <a:r>
              <a:rPr lang="en-US" b="1" dirty="0" smtClean="0">
                <a:solidFill>
                  <a:srgbClr val="FF0000"/>
                </a:solidFill>
                <a:latin typeface="Arial" pitchFamily="34" charset="0"/>
                <a:cs typeface="Arial" pitchFamily="34" charset="0"/>
              </a:rPr>
              <a:t>Exchange : </a:t>
            </a:r>
            <a:r>
              <a:rPr lang="en-US" dirty="0" smtClean="0">
                <a:latin typeface="Arial" pitchFamily="34" charset="0"/>
                <a:cs typeface="Arial" pitchFamily="34" charset="0"/>
              </a:rPr>
              <a:t>Exchanges </a:t>
            </a:r>
            <a:r>
              <a:rPr lang="en-US" dirty="0" smtClean="0">
                <a:latin typeface="Arial" pitchFamily="34" charset="0"/>
                <a:cs typeface="Arial" pitchFamily="34" charset="0"/>
              </a:rPr>
              <a:t>are a very common trading function. For manufacturers and </a:t>
            </a:r>
            <a:r>
              <a:rPr lang="en-US" dirty="0" smtClean="0">
                <a:latin typeface="Arial" pitchFamily="34" charset="0"/>
                <a:cs typeface="Arial" pitchFamily="34" charset="0"/>
              </a:rPr>
              <a:t>other customers </a:t>
            </a:r>
            <a:r>
              <a:rPr lang="en-US" dirty="0" smtClean="0">
                <a:latin typeface="Arial" pitchFamily="34" charset="0"/>
                <a:cs typeface="Arial" pitchFamily="34" charset="0"/>
              </a:rPr>
              <a:t>on the buying side, exchanges can remove much of the burden </a:t>
            </a:r>
            <a:r>
              <a:rPr lang="en-US" dirty="0" smtClean="0">
                <a:latin typeface="Arial" pitchFamily="34" charset="0"/>
                <a:cs typeface="Arial" pitchFamily="34" charset="0"/>
              </a:rPr>
              <a:t>for finding </a:t>
            </a:r>
            <a:r>
              <a:rPr lang="en-US" dirty="0" smtClean="0">
                <a:latin typeface="Arial" pitchFamily="34" charset="0"/>
                <a:cs typeface="Arial" pitchFamily="34" charset="0"/>
              </a:rPr>
              <a:t>the parts they need at a fair price. If a buyer has underestimated </a:t>
            </a:r>
            <a:r>
              <a:rPr lang="en-US" dirty="0" smtClean="0">
                <a:latin typeface="Arial" pitchFamily="34" charset="0"/>
                <a:cs typeface="Arial" pitchFamily="34" charset="0"/>
              </a:rPr>
              <a:t>its production </a:t>
            </a:r>
            <a:r>
              <a:rPr lang="en-US" dirty="0" smtClean="0">
                <a:latin typeface="Arial" pitchFamily="34" charset="0"/>
                <a:cs typeface="Arial" pitchFamily="34" charset="0"/>
              </a:rPr>
              <a:t>forecast or has had an increase in demand for production for </a:t>
            </a:r>
            <a:r>
              <a:rPr lang="en-US" dirty="0" smtClean="0">
                <a:latin typeface="Arial" pitchFamily="34" charset="0"/>
                <a:cs typeface="Arial" pitchFamily="34" charset="0"/>
              </a:rPr>
              <a:t>which it </a:t>
            </a:r>
            <a:r>
              <a:rPr lang="en-US" dirty="0" smtClean="0">
                <a:latin typeface="Arial" pitchFamily="34" charset="0"/>
                <a:cs typeface="Arial" pitchFamily="34" charset="0"/>
              </a:rPr>
              <a:t>does not have the requisite component parts, an exchange can help find </a:t>
            </a:r>
            <a:r>
              <a:rPr lang="en-US" dirty="0" smtClean="0">
                <a:latin typeface="Arial" pitchFamily="34" charset="0"/>
                <a:cs typeface="Arial" pitchFamily="34" charset="0"/>
              </a:rPr>
              <a:t>those components </a:t>
            </a:r>
            <a:r>
              <a:rPr lang="en-US" dirty="0" smtClean="0">
                <a:latin typeface="Arial" pitchFamily="34" charset="0"/>
                <a:cs typeface="Arial" pitchFamily="34" charset="0"/>
              </a:rPr>
              <a:t>much more quickly than calling several service </a:t>
            </a:r>
            <a:r>
              <a:rPr lang="en-US" dirty="0" err="1" smtClean="0">
                <a:latin typeface="Arial" pitchFamily="34" charset="0"/>
                <a:cs typeface="Arial" pitchFamily="34" charset="0"/>
              </a:rPr>
              <a:t>centres</a:t>
            </a:r>
            <a:r>
              <a:rPr lang="en-US" dirty="0" smtClean="0">
                <a:latin typeface="Arial" pitchFamily="34" charset="0"/>
                <a:cs typeface="Arial" pitchFamily="34" charset="0"/>
              </a:rPr>
              <a:t> around </a:t>
            </a:r>
            <a:r>
              <a:rPr lang="en-US" dirty="0" smtClean="0">
                <a:latin typeface="Arial" pitchFamily="34" charset="0"/>
                <a:cs typeface="Arial" pitchFamily="34" charset="0"/>
              </a:rPr>
              <a:t>the country </a:t>
            </a:r>
            <a:r>
              <a:rPr lang="en-US" dirty="0" smtClean="0">
                <a:latin typeface="Arial" pitchFamily="34" charset="0"/>
                <a:cs typeface="Arial" pitchFamily="34" charset="0"/>
              </a:rPr>
              <a:t>or around the world. Exchange</a:t>
            </a:r>
            <a:r>
              <a:rPr lang="en-US" i="1" dirty="0" smtClean="0">
                <a:latin typeface="Arial" pitchFamily="34" charset="0"/>
                <a:cs typeface="Arial" pitchFamily="34" charset="0"/>
              </a:rPr>
              <a:t> e-markets also can be of help to </a:t>
            </a:r>
            <a:r>
              <a:rPr lang="en-US" i="1" dirty="0" smtClean="0">
                <a:latin typeface="Arial" pitchFamily="34" charset="0"/>
                <a:cs typeface="Arial" pitchFamily="34" charset="0"/>
              </a:rPr>
              <a:t>find </a:t>
            </a:r>
            <a:r>
              <a:rPr lang="en-US" dirty="0" smtClean="0">
                <a:latin typeface="Arial" pitchFamily="34" charset="0"/>
                <a:cs typeface="Arial" pitchFamily="34" charset="0"/>
              </a:rPr>
              <a:t>hard-to-find </a:t>
            </a:r>
            <a:r>
              <a:rPr lang="en-US" dirty="0" smtClean="0">
                <a:latin typeface="Arial" pitchFamily="34" charset="0"/>
                <a:cs typeface="Arial" pitchFamily="34" charset="0"/>
              </a:rPr>
              <a:t>parts, or parts that are difficult to get through the current </a:t>
            </a:r>
            <a:r>
              <a:rPr lang="en-US" dirty="0" smtClean="0">
                <a:latin typeface="Arial" pitchFamily="34" charset="0"/>
                <a:cs typeface="Arial" pitchFamily="34" charset="0"/>
              </a:rPr>
              <a:t>supply chain. In </a:t>
            </a:r>
            <a:r>
              <a:rPr lang="en-US" dirty="0" smtClean="0">
                <a:latin typeface="Arial" pitchFamily="34" charset="0"/>
                <a:cs typeface="Arial" pitchFamily="34" charset="0"/>
              </a:rPr>
              <a:t>an exchange, the buyer or the seller submit a request to buy or to </a:t>
            </a:r>
            <a:r>
              <a:rPr lang="en-US" dirty="0" smtClean="0">
                <a:latin typeface="Arial" pitchFamily="34" charset="0"/>
                <a:cs typeface="Arial" pitchFamily="34" charset="0"/>
              </a:rPr>
              <a:t>sell something</a:t>
            </a:r>
            <a:r>
              <a:rPr lang="en-US" dirty="0" smtClean="0">
                <a:latin typeface="Arial" pitchFamily="34" charset="0"/>
                <a:cs typeface="Arial" pitchFamily="34" charset="0"/>
              </a:rPr>
              <a:t>, usually by filling an online form. This request is then posted in the </a:t>
            </a:r>
            <a:r>
              <a:rPr lang="en-US" dirty="0" smtClean="0">
                <a:latin typeface="Arial" pitchFamily="34" charset="0"/>
                <a:cs typeface="Arial" pitchFamily="34" charset="0"/>
              </a:rPr>
              <a:t>site or </a:t>
            </a:r>
            <a:r>
              <a:rPr lang="en-US" dirty="0" smtClean="0">
                <a:latin typeface="Arial" pitchFamily="34" charset="0"/>
                <a:cs typeface="Arial" pitchFamily="34" charset="0"/>
              </a:rPr>
              <a:t>sent by e-mail to the market participants whose profile traduces their </a:t>
            </a:r>
            <a:r>
              <a:rPr lang="en-US" dirty="0" smtClean="0">
                <a:latin typeface="Arial" pitchFamily="34" charset="0"/>
                <a:cs typeface="Arial" pitchFamily="34" charset="0"/>
              </a:rPr>
              <a:t>eligibility to </a:t>
            </a:r>
            <a:r>
              <a:rPr lang="en-US" dirty="0" smtClean="0">
                <a:latin typeface="Arial" pitchFamily="34" charset="0"/>
                <a:cs typeface="Arial" pitchFamily="34" charset="0"/>
              </a:rPr>
              <a:t>participate in the transaction.</a:t>
            </a:r>
            <a:endParaRPr lang="en-US" dirty="0" smtClean="0">
              <a:latin typeface="Arial" pitchFamily="34" charset="0"/>
              <a:cs typeface="Arial" pitchFamily="34" charset="0"/>
            </a:endParaRPr>
          </a:p>
        </p:txBody>
      </p:sp>
      <p:sp>
        <p:nvSpPr>
          <p:cNvPr id="73" name="TextBox 72"/>
          <p:cNvSpPr txBox="1"/>
          <p:nvPr/>
        </p:nvSpPr>
        <p:spPr>
          <a:xfrm>
            <a:off x="951928" y="4351408"/>
            <a:ext cx="7315200" cy="1569660"/>
          </a:xfrm>
          <a:prstGeom prst="rect">
            <a:avLst/>
          </a:prstGeom>
          <a:noFill/>
        </p:spPr>
        <p:txBody>
          <a:bodyPr wrap="square" rtlCol="0">
            <a:spAutoFit/>
          </a:bodyPr>
          <a:lstStyle/>
          <a:p>
            <a:pPr marL="341313" indent="-341313" algn="just">
              <a:buFont typeface="Wingdings" pitchFamily="2" charset="2"/>
              <a:buChar char="q"/>
            </a:pPr>
            <a:r>
              <a:rPr lang="en-US" b="1" dirty="0" smtClean="0">
                <a:solidFill>
                  <a:srgbClr val="FF0000"/>
                </a:solidFill>
                <a:latin typeface="Arial" pitchFamily="34" charset="0"/>
                <a:cs typeface="Arial" pitchFamily="34" charset="0"/>
              </a:rPr>
              <a:t>Commodity </a:t>
            </a:r>
            <a:r>
              <a:rPr lang="en-US" b="1" dirty="0" smtClean="0">
                <a:solidFill>
                  <a:srgbClr val="FF0000"/>
                </a:solidFill>
                <a:latin typeface="Arial" pitchFamily="34" charset="0"/>
                <a:cs typeface="Arial" pitchFamily="34" charset="0"/>
              </a:rPr>
              <a:t>Exchange </a:t>
            </a:r>
            <a:r>
              <a:rPr lang="en-US" b="1" dirty="0" smtClean="0">
                <a:latin typeface="Arial" pitchFamily="34" charset="0"/>
                <a:cs typeface="Arial" pitchFamily="34" charset="0"/>
              </a:rPr>
              <a:t>: </a:t>
            </a:r>
            <a:r>
              <a:rPr lang="en-US" dirty="0" smtClean="0">
                <a:latin typeface="Arial" pitchFamily="34" charset="0"/>
                <a:cs typeface="Arial" pitchFamily="34" charset="0"/>
              </a:rPr>
              <a:t>Commodity </a:t>
            </a:r>
            <a:r>
              <a:rPr lang="en-US" dirty="0" smtClean="0">
                <a:latin typeface="Arial" pitchFamily="34" charset="0"/>
                <a:cs typeface="Arial" pitchFamily="34" charset="0"/>
              </a:rPr>
              <a:t>exchanges are one of the most dynamic pricing mechanisms. </a:t>
            </a:r>
            <a:r>
              <a:rPr lang="en-US" dirty="0" smtClean="0">
                <a:latin typeface="Arial" pitchFamily="34" charset="0"/>
                <a:cs typeface="Arial" pitchFamily="34" charset="0"/>
              </a:rPr>
              <a:t>It works </a:t>
            </a:r>
            <a:r>
              <a:rPr lang="en-US" dirty="0" smtClean="0">
                <a:latin typeface="Arial" pitchFamily="34" charset="0"/>
                <a:cs typeface="Arial" pitchFamily="34" charset="0"/>
              </a:rPr>
              <a:t>like a stock exchange, with prices oscillating permanently. These </a:t>
            </a:r>
            <a:r>
              <a:rPr lang="en-US" dirty="0" err="1" smtClean="0">
                <a:latin typeface="Arial" pitchFamily="34" charset="0"/>
                <a:cs typeface="Arial" pitchFamily="34" charset="0"/>
              </a:rPr>
              <a:t>emarkets</a:t>
            </a:r>
            <a:r>
              <a:rPr lang="en-US" dirty="0" smtClean="0">
                <a:latin typeface="Arial" pitchFamily="34" charset="0"/>
                <a:cs typeface="Arial" pitchFamily="34" charset="0"/>
              </a:rPr>
              <a:t> trade </a:t>
            </a:r>
            <a:r>
              <a:rPr lang="en-US" dirty="0" smtClean="0">
                <a:latin typeface="Arial" pitchFamily="34" charset="0"/>
                <a:cs typeface="Arial" pitchFamily="34" charset="0"/>
              </a:rPr>
              <a:t>undifferentiated, commodity-type products, with easy </a:t>
            </a:r>
            <a:r>
              <a:rPr lang="en-US" dirty="0" smtClean="0">
                <a:latin typeface="Arial" pitchFamily="34" charset="0"/>
                <a:cs typeface="Arial" pitchFamily="34" charset="0"/>
              </a:rPr>
              <a:t>description, that </a:t>
            </a:r>
            <a:r>
              <a:rPr lang="en-US" dirty="0" smtClean="0">
                <a:latin typeface="Arial" pitchFamily="34" charset="0"/>
                <a:cs typeface="Arial" pitchFamily="34" charset="0"/>
              </a:rPr>
              <a:t>have high transaction flow, such as energy, wood for civil </a:t>
            </a:r>
            <a:r>
              <a:rPr lang="en-US" dirty="0" smtClean="0">
                <a:latin typeface="Arial" pitchFamily="34" charset="0"/>
                <a:cs typeface="Arial" pitchFamily="34" charset="0"/>
              </a:rPr>
              <a:t>construction, financial </a:t>
            </a:r>
            <a:r>
              <a:rPr lang="en-US" dirty="0" smtClean="0">
                <a:latin typeface="Arial" pitchFamily="34" charset="0"/>
                <a:cs typeface="Arial" pitchFamily="34" charset="0"/>
              </a:rPr>
              <a:t>instruments, natural gas, etc.</a:t>
            </a:r>
            <a:endParaRPr lang="en-US" dirty="0" smtClean="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1237392"/>
            <a:ext cx="7315200" cy="2585323"/>
          </a:xfrm>
          <a:prstGeom prst="rect">
            <a:avLst/>
          </a:prstGeom>
          <a:noFill/>
        </p:spPr>
        <p:txBody>
          <a:bodyPr wrap="square" rtlCol="0">
            <a:spAutoFit/>
          </a:bodyPr>
          <a:lstStyle/>
          <a:p>
            <a:pPr algn="just"/>
            <a:r>
              <a:rPr lang="en-US" sz="1800" dirty="0" smtClean="0"/>
              <a:t>These requests are of three </a:t>
            </a:r>
            <a:r>
              <a:rPr lang="en-US" sz="1800" dirty="0" smtClean="0"/>
              <a:t>types:</a:t>
            </a:r>
          </a:p>
          <a:p>
            <a:pPr marL="341313" indent="-341313" algn="just">
              <a:buFont typeface="Wingdings" pitchFamily="2" charset="2"/>
              <a:buChar char="q"/>
            </a:pPr>
            <a:r>
              <a:rPr lang="en-US" sz="1800" b="1" dirty="0" smtClean="0"/>
              <a:t>Request </a:t>
            </a:r>
            <a:r>
              <a:rPr lang="en-US" sz="1800" b="1" dirty="0" smtClean="0"/>
              <a:t>for Quotation (RFQ): </a:t>
            </a:r>
            <a:r>
              <a:rPr lang="en-US" sz="1800" dirty="0" smtClean="0"/>
              <a:t>consists of an invitation to sellers </a:t>
            </a:r>
            <a:r>
              <a:rPr lang="en-US" sz="1800" dirty="0" smtClean="0"/>
              <a:t>to present </a:t>
            </a:r>
            <a:r>
              <a:rPr lang="en-US" sz="1800" dirty="0" smtClean="0"/>
              <a:t>a proposal to supply products, usually of easy </a:t>
            </a:r>
            <a:r>
              <a:rPr lang="en-US" sz="1800" dirty="0" smtClean="0"/>
              <a:t>description (standardized products</a:t>
            </a:r>
            <a:r>
              <a:rPr lang="en-US" sz="1800" dirty="0" smtClean="0"/>
              <a:t>), or </a:t>
            </a:r>
            <a:r>
              <a:rPr lang="en-US" sz="1800" dirty="0" smtClean="0"/>
              <a:t>services.</a:t>
            </a:r>
            <a:endParaRPr lang="en-US" sz="1800" dirty="0" smtClean="0"/>
          </a:p>
          <a:p>
            <a:pPr marL="341313" indent="-341313" algn="just">
              <a:buFont typeface="Wingdings" pitchFamily="2" charset="2"/>
              <a:buChar char="q"/>
            </a:pPr>
            <a:r>
              <a:rPr lang="en-US" sz="1800" b="1" dirty="0" smtClean="0"/>
              <a:t>Request </a:t>
            </a:r>
            <a:r>
              <a:rPr lang="en-US" sz="1800" b="1" dirty="0" smtClean="0"/>
              <a:t>for Proposals (RFP): </a:t>
            </a:r>
            <a:r>
              <a:rPr lang="en-US" sz="1800" dirty="0" smtClean="0"/>
              <a:t>consists of an invitation to seller </a:t>
            </a:r>
            <a:r>
              <a:rPr lang="en-US" sz="1800" dirty="0" smtClean="0"/>
              <a:t>or suppliers </a:t>
            </a:r>
            <a:r>
              <a:rPr lang="en-US" sz="1800" dirty="0" smtClean="0"/>
              <a:t>to submit a proposal to supply products or services of </a:t>
            </a:r>
            <a:r>
              <a:rPr lang="en-US" sz="1800" dirty="0" smtClean="0"/>
              <a:t>difficult description </a:t>
            </a:r>
            <a:r>
              <a:rPr lang="en-US" sz="1800" dirty="0" smtClean="0"/>
              <a:t>or with many </a:t>
            </a:r>
            <a:r>
              <a:rPr lang="en-US" sz="1800" dirty="0" smtClean="0"/>
              <a:t>specificities.</a:t>
            </a:r>
          </a:p>
          <a:p>
            <a:pPr marL="341313" indent="-341313" algn="just">
              <a:buFont typeface="Wingdings" pitchFamily="2" charset="2"/>
              <a:buChar char="q"/>
            </a:pPr>
            <a:r>
              <a:rPr lang="en-US" sz="1800" b="1" dirty="0" smtClean="0"/>
              <a:t>Request </a:t>
            </a:r>
            <a:r>
              <a:rPr lang="en-US" sz="1800" b="1" dirty="0" smtClean="0"/>
              <a:t>for Bid (RFB): </a:t>
            </a:r>
            <a:r>
              <a:rPr lang="en-US" sz="1800" dirty="0" smtClean="0"/>
              <a:t>consists of an invitation to buyers to submit </a:t>
            </a:r>
            <a:r>
              <a:rPr lang="en-US" sz="1800" dirty="0" smtClean="0"/>
              <a:t>an offer </a:t>
            </a:r>
            <a:r>
              <a:rPr lang="en-US" sz="1800" dirty="0" smtClean="0"/>
              <a:t>to a given product or </a:t>
            </a:r>
            <a:r>
              <a:rPr lang="en-US" sz="1800" dirty="0" smtClean="0"/>
              <a:t>service.</a:t>
            </a:r>
            <a:endParaRPr lang="en-US" sz="1800" dirty="0" smtClean="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9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9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10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10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10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10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10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10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10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10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10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10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11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11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11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11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11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11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11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11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11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11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12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12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12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12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12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12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12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12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12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12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30"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31"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2"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33"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34"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35"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36"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37"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38"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139"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140"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141"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142"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143"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144"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145"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146"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147"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148"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149"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150"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151"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152"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153"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154"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61" name="Rectangle 3"/>
          <p:cNvSpPr txBox="1">
            <a:spLocks noChangeArrowheads="1"/>
          </p:cNvSpPr>
          <p:nvPr/>
        </p:nvSpPr>
        <p:spPr>
          <a:xfrm>
            <a:off x="1301350" y="2129048"/>
            <a:ext cx="6800418" cy="885015"/>
          </a:xfrm>
          <a:prstGeom prst="rect">
            <a:avLst/>
          </a:prstGeom>
        </p:spPr>
        <p:txBody>
          <a:bodyPr lIns="82945" tIns="41473" rIns="82945" bIns="41473"/>
          <a:lstStyle/>
          <a:p>
            <a:pPr marL="311045" indent="-311045" algn="ctr">
              <a:spcBef>
                <a:spcPct val="20000"/>
              </a:spcBef>
              <a:defRPr/>
            </a:pPr>
            <a:r>
              <a:rPr lang="en-US" sz="4400" b="1" dirty="0" smtClean="0">
                <a:solidFill>
                  <a:schemeClr val="tx2"/>
                </a:solidFill>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object 35"/>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6" name="object 36"/>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7" name="object 37"/>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38" name="object 38"/>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39" name="object 39"/>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0" name="object 40"/>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1" name="object 41"/>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2" name="object 42"/>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3" name="object 43"/>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4" name="object 44"/>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5" name="object 45"/>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6" name="object 46"/>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7" name="object 47"/>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48" name="object 48"/>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49" name="object 49"/>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0" name="object 50"/>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1" name="object 51"/>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2" name="object 52"/>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3" name="object 53"/>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4" name="object 54"/>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5" name="object 55"/>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6" name="object 56"/>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7" name="object 57"/>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58" name="object 58"/>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59" name="object 59"/>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0" name="object 60"/>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1" name="object 61"/>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2" name="object 62"/>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3" name="object 63"/>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4" name="object 64"/>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5" name="object 65"/>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6" name="object 66"/>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7" name="object 67"/>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9" name="object 9"/>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0" name="object 10"/>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1" name="object 11"/>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2" name="object 12"/>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3" name="object 13"/>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4" name="object 14"/>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5" name="object 15"/>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6" name="object 16"/>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7" name="object 17"/>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18" name="object 18"/>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19" name="object 19"/>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0" name="object 20"/>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1" name="object 21"/>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2" name="object 22"/>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3" name="object 23"/>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4" name="object 24"/>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5" name="object 25"/>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6" name="object 26"/>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7" name="object 27"/>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28" name="object 28"/>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29" name="object 29"/>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0" name="object 30"/>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1" name="object 31"/>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2" name="object 32"/>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3" name="object 33"/>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 name="object 7"/>
          <p:cNvSpPr txBox="1"/>
          <p:nvPr/>
        </p:nvSpPr>
        <p:spPr>
          <a:xfrm>
            <a:off x="457200" y="2209801"/>
            <a:ext cx="8143803" cy="1219199"/>
          </a:xfrm>
          <a:prstGeom prst="rect">
            <a:avLst/>
          </a:prstGeom>
        </p:spPr>
        <p:txBody>
          <a:bodyPr wrap="square" lIns="0" tIns="0" rIns="0" bIns="0" rtlCol="0">
            <a:noAutofit/>
          </a:bodyPr>
          <a:lstStyle/>
          <a:p>
            <a:pPr marL="341313" indent="-341313">
              <a:buFont typeface="Arial" pitchFamily="34" charset="0"/>
              <a:buChar char="•"/>
            </a:pPr>
            <a:r>
              <a:rPr lang="en-US" sz="1800" b="1" dirty="0" smtClean="0">
                <a:latin typeface="Arial" pitchFamily="34" charset="0"/>
                <a:cs typeface="Arial" pitchFamily="34" charset="0"/>
              </a:rPr>
              <a:t>Impact of the New Information and Communication Technologies</a:t>
            </a:r>
          </a:p>
          <a:p>
            <a:pPr marL="341313" indent="-341313">
              <a:buFont typeface="Arial" pitchFamily="34" charset="0"/>
              <a:buChar char="•"/>
            </a:pPr>
            <a:r>
              <a:rPr lang="en-US" sz="1800" b="1" dirty="0" smtClean="0">
                <a:latin typeface="Arial" pitchFamily="34" charset="0"/>
                <a:cs typeface="Arial" pitchFamily="34" charset="0"/>
              </a:rPr>
              <a:t>Information and Communication Technologies and Techniques</a:t>
            </a:r>
          </a:p>
          <a:p>
            <a:pPr marL="341313" indent="-341313">
              <a:buFont typeface="Arial" pitchFamily="34" charset="0"/>
              <a:buChar char="•"/>
            </a:pPr>
            <a:r>
              <a:rPr lang="en-US" sz="1800" b="1" dirty="0" smtClean="0">
                <a:latin typeface="Arial" pitchFamily="34" charset="0"/>
                <a:cs typeface="Arial" pitchFamily="34" charset="0"/>
              </a:rPr>
              <a:t>Information and Communication Technology Applications</a:t>
            </a:r>
          </a:p>
          <a:p>
            <a:pPr marL="341313" indent="-341313">
              <a:buFont typeface="Arial" pitchFamily="34" charset="0"/>
              <a:buChar char="•"/>
            </a:pPr>
            <a:r>
              <a:rPr lang="en-US" sz="1800" b="1" dirty="0" smtClean="0">
                <a:latin typeface="Arial" pitchFamily="34" charset="0"/>
                <a:cs typeface="Arial" pitchFamily="34" charset="0"/>
              </a:rPr>
              <a:t>E-Business Integration</a:t>
            </a:r>
          </a:p>
          <a:p>
            <a:pPr marL="341313" indent="-341313">
              <a:buFont typeface="Arial" pitchFamily="34" charset="0"/>
              <a:buChar char="•"/>
            </a:pPr>
            <a:endParaRPr lang="en-US" sz="1800" dirty="0" smtClean="0">
              <a:latin typeface="Arial" pitchFamily="34" charset="0"/>
              <a:cs typeface="Arial" pitchFamily="34" charset="0"/>
            </a:endParaRPr>
          </a:p>
        </p:txBody>
      </p:sp>
      <p:sp>
        <p:nvSpPr>
          <p:cNvPr id="68" name="Title 5"/>
          <p:cNvSpPr txBox="1">
            <a:spLocks/>
          </p:cNvSpPr>
          <p:nvPr/>
        </p:nvSpPr>
        <p:spPr>
          <a:xfrm>
            <a:off x="533400" y="986056"/>
            <a:ext cx="8229600" cy="685800"/>
          </a:xfrm>
          <a:prstGeom prst="rect">
            <a:avLst/>
          </a:prstGeom>
        </p:spPr>
        <p:txBody>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800" b="1" i="0" u="none" strike="noStrike" kern="1200" cap="none" spc="0" normalizeH="0" baseline="0" noProof="0" smtClean="0">
                <a:ln>
                  <a:noFill/>
                </a:ln>
                <a:solidFill>
                  <a:schemeClr val="tx1"/>
                </a:solidFill>
                <a:effectLst/>
                <a:uLnTx/>
                <a:uFillTx/>
                <a:latin typeface="Arial" charset="0"/>
                <a:ea typeface="+mj-ea"/>
                <a:cs typeface="Arial" charset="0"/>
              </a:rPr>
              <a:t>KEMAMPUAN AKHIR YANG DIHARAPKAN</a:t>
            </a:r>
            <a:endParaRPr kumimoji="0" lang="en-US" sz="2800" b="1"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r>
              <a:rPr lang="en-US" sz="2800" b="1" dirty="0" smtClean="0">
                <a:latin typeface="Arial" charset="0"/>
                <a:cs typeface="Arial" charset="0"/>
              </a:rPr>
              <a:t>REFERENSI</a:t>
            </a:r>
          </a:p>
        </p:txBody>
      </p:sp>
      <p:sp>
        <p:nvSpPr>
          <p:cNvPr id="6" name="object 3"/>
          <p:cNvSpPr txBox="1"/>
          <p:nvPr/>
        </p:nvSpPr>
        <p:spPr>
          <a:xfrm>
            <a:off x="838200" y="1600200"/>
            <a:ext cx="7807590" cy="2086032"/>
          </a:xfrm>
          <a:prstGeom prst="rect">
            <a:avLst/>
          </a:prstGeom>
        </p:spPr>
        <p:txBody>
          <a:bodyPr wrap="square" lIns="0" tIns="0" rIns="0" bIns="0" rtlCol="0">
            <a:noAutofit/>
          </a:bodyPr>
          <a:lstStyle/>
          <a:p>
            <a:pPr marL="231775" lvl="0" indent="-231775">
              <a:buFont typeface="Arial" pitchFamily="34" charset="0"/>
              <a:buChar char="•"/>
            </a:pPr>
            <a:r>
              <a:rPr lang="en-US" sz="1800" dirty="0" err="1" smtClean="0"/>
              <a:t>Mehandjiev</a:t>
            </a:r>
            <a:r>
              <a:rPr lang="en-US" sz="1800" dirty="0" smtClean="0"/>
              <a:t> N, </a:t>
            </a:r>
            <a:r>
              <a:rPr lang="en-US" sz="1800" dirty="0" err="1" smtClean="0"/>
              <a:t>Grefen</a:t>
            </a:r>
            <a:r>
              <a:rPr lang="en-US" sz="1800" dirty="0" smtClean="0"/>
              <a:t> P.(</a:t>
            </a:r>
            <a:r>
              <a:rPr lang="en-US" sz="1800" dirty="0" err="1" smtClean="0"/>
              <a:t>Eds</a:t>
            </a:r>
            <a:r>
              <a:rPr lang="en-US" sz="1800" dirty="0" smtClean="0"/>
              <a:t>), “Dynamic </a:t>
            </a:r>
            <a:r>
              <a:rPr lang="en-US" sz="1800" dirty="0" err="1" smtClean="0"/>
              <a:t>Busisness</a:t>
            </a:r>
            <a:r>
              <a:rPr lang="en-US" sz="1800" dirty="0" smtClean="0"/>
              <a:t> Process Formation for Instant Virtual Enterprises” </a:t>
            </a:r>
            <a:r>
              <a:rPr lang="en-US" sz="1800" dirty="0" err="1" smtClean="0"/>
              <a:t>Springer,Verlag</a:t>
            </a:r>
            <a:r>
              <a:rPr lang="en-US" sz="1800" dirty="0" smtClean="0"/>
              <a:t>-Limited London, 2010.</a:t>
            </a:r>
          </a:p>
          <a:p>
            <a:pPr marL="231775" lvl="0" indent="-231775">
              <a:buFont typeface="Arial" pitchFamily="34" charset="0"/>
              <a:buChar char="•"/>
            </a:pPr>
            <a:r>
              <a:rPr lang="en-US" sz="1800" dirty="0" smtClean="0"/>
              <a:t>Wolf C., Halter </a:t>
            </a:r>
            <a:r>
              <a:rPr lang="en-US" sz="1800" dirty="0" err="1" smtClean="0"/>
              <a:t>E.M,”Virtualization</a:t>
            </a:r>
            <a:r>
              <a:rPr lang="en-US" sz="1800" dirty="0" smtClean="0"/>
              <a:t> from the Desktop to The </a:t>
            </a:r>
            <a:r>
              <a:rPr lang="en-US" sz="1800" dirty="0" err="1" smtClean="0"/>
              <a:t>Eterprises</a:t>
            </a:r>
            <a:r>
              <a:rPr lang="en-US" sz="1800" dirty="0" smtClean="0"/>
              <a:t>”, </a:t>
            </a:r>
            <a:r>
              <a:rPr lang="en-US" sz="1800" dirty="0" err="1" smtClean="0"/>
              <a:t>Springer,Verlag</a:t>
            </a:r>
            <a:r>
              <a:rPr lang="en-US" sz="1800" dirty="0" smtClean="0"/>
              <a:t>-Limited London, 2005.</a:t>
            </a:r>
          </a:p>
          <a:p>
            <a:pPr marL="231775" lvl="0" indent="-231775">
              <a:buFont typeface="Arial" pitchFamily="34" charset="0"/>
              <a:buChar char="•"/>
            </a:pPr>
            <a:r>
              <a:rPr lang="en-US" sz="1800" dirty="0" err="1" smtClean="0"/>
              <a:t>CunhaCruz</a:t>
            </a:r>
            <a:r>
              <a:rPr lang="en-US" sz="1800" dirty="0" smtClean="0"/>
              <a:t> M.M, </a:t>
            </a:r>
            <a:r>
              <a:rPr lang="en-US" sz="1800" dirty="0" err="1" smtClean="0"/>
              <a:t>Putnik</a:t>
            </a:r>
            <a:r>
              <a:rPr lang="en-US" sz="1800" dirty="0" smtClean="0"/>
              <a:t> G.D,” Agile Virtual Enterprise”, Idea Group Inc., 2006.</a:t>
            </a:r>
          </a:p>
          <a:p>
            <a:pPr marL="231775" lvl="0" indent="-231775">
              <a:buFont typeface="Arial" pitchFamily="34" charset="0"/>
              <a:buChar char="•"/>
            </a:pPr>
            <a:r>
              <a:rPr lang="en-US" sz="1800" dirty="0" err="1" smtClean="0"/>
              <a:t>Protogeros</a:t>
            </a:r>
            <a:r>
              <a:rPr lang="en-US" sz="1800" dirty="0" smtClean="0"/>
              <a:t> </a:t>
            </a:r>
            <a:r>
              <a:rPr lang="en-US" sz="1800" dirty="0" err="1" smtClean="0"/>
              <a:t>N.,”Agent</a:t>
            </a:r>
            <a:r>
              <a:rPr lang="en-US" sz="1800" dirty="0" smtClean="0"/>
              <a:t> and Web Service Technologies in Virtual Enterprises”, IGI Global 2008.</a:t>
            </a:r>
            <a:r>
              <a:rPr lang="en-US" sz="1800" dirty="0" smtClean="0">
                <a:latin typeface="Arial" pitchFamily="34" charset="0"/>
                <a:cs typeface="Arial" pitchFamily="34" charset="0"/>
              </a:rPr>
              <a:t>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3" name="TextBox 72"/>
          <p:cNvSpPr txBox="1"/>
          <p:nvPr/>
        </p:nvSpPr>
        <p:spPr>
          <a:xfrm>
            <a:off x="914400" y="3810000"/>
            <a:ext cx="7848600" cy="1077218"/>
          </a:xfrm>
          <a:prstGeom prst="rect">
            <a:avLst/>
          </a:prstGeom>
          <a:noFill/>
        </p:spPr>
        <p:txBody>
          <a:bodyPr wrap="square" rtlCol="0">
            <a:spAutoFit/>
          </a:bodyPr>
          <a:lstStyle/>
          <a:p>
            <a:r>
              <a:rPr lang="en-US" sz="3200" b="1" dirty="0" smtClean="0">
                <a:solidFill>
                  <a:schemeClr val="tx2"/>
                </a:solidFill>
                <a:latin typeface="Arial" pitchFamily="34" charset="0"/>
                <a:cs typeface="Arial" pitchFamily="34" charset="0"/>
              </a:rPr>
              <a:t>Information and Communication Technology Applications (Cont..)</a:t>
            </a:r>
            <a:endParaRPr lang="en-US" sz="3200" dirty="0">
              <a:solidFill>
                <a:schemeClr val="tx2"/>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914400"/>
            <a:ext cx="7315200" cy="4401205"/>
          </a:xfrm>
          <a:prstGeom prst="rect">
            <a:avLst/>
          </a:prstGeom>
          <a:noFill/>
        </p:spPr>
        <p:txBody>
          <a:bodyPr wrap="square" rtlCol="0">
            <a:spAutoFit/>
          </a:bodyPr>
          <a:lstStyle/>
          <a:p>
            <a:pPr algn="just"/>
            <a:r>
              <a:rPr lang="en-US" sz="2400" b="1" dirty="0" smtClean="0">
                <a:solidFill>
                  <a:srgbClr val="FF0000"/>
                </a:solidFill>
                <a:latin typeface="Arial" pitchFamily="34" charset="0"/>
                <a:cs typeface="Arial" pitchFamily="34" charset="0"/>
              </a:rPr>
              <a:t>Electronic Marketplaces :</a:t>
            </a:r>
          </a:p>
          <a:p>
            <a:pPr marL="341313" indent="-341313" algn="just">
              <a:buFont typeface="Wingdings" pitchFamily="2" charset="2"/>
              <a:buChar char="q"/>
            </a:pPr>
            <a:r>
              <a:rPr lang="en-US" dirty="0" smtClean="0">
                <a:latin typeface="Arial" pitchFamily="34" charset="0"/>
                <a:cs typeface="Arial" pitchFamily="34" charset="0"/>
              </a:rPr>
              <a:t>Recent years have seen a dramatic increase in the role of information technology in markets, both in traditional markets, and in the emerging electronic marketplaces, with a multitude of Internet-based online auctions. The expression Electronic Marketplace (e-marketplace) describes a platform commercially supported by ICT, to establish commercial relations between clients and suppliers. </a:t>
            </a:r>
          </a:p>
          <a:p>
            <a:pPr marL="341313" indent="-341313" algn="just">
              <a:buFont typeface="Wingdings" pitchFamily="2" charset="2"/>
              <a:buChar char="q"/>
            </a:pPr>
            <a:r>
              <a:rPr lang="en-US" dirty="0" smtClean="0">
                <a:latin typeface="Arial" pitchFamily="34" charset="0"/>
                <a:cs typeface="Arial" pitchFamily="34" charset="0"/>
              </a:rPr>
              <a:t>E-marketplace</a:t>
            </a:r>
            <a:r>
              <a:rPr lang="en-US" i="1" dirty="0" smtClean="0">
                <a:latin typeface="Arial" pitchFamily="34" charset="0"/>
                <a:cs typeface="Arial" pitchFamily="34" charset="0"/>
              </a:rPr>
              <a:t>s are, in essence, a real-time open marketplace where a buyer can </a:t>
            </a:r>
            <a:r>
              <a:rPr lang="en-US" dirty="0" smtClean="0">
                <a:latin typeface="Arial" pitchFamily="34" charset="0"/>
                <a:cs typeface="Arial" pitchFamily="34" charset="0"/>
              </a:rPr>
              <a:t>evaluate all the potential suppliers for a particular product or service. The buyers need not to depend on one supplier, which helps to create a healthy price competition amongst the suppliers who can offer their products to multiple buyers.</a:t>
            </a:r>
          </a:p>
          <a:p>
            <a:pPr marL="341313" indent="-341313" algn="just">
              <a:buFont typeface="Wingdings" pitchFamily="2" charset="2"/>
              <a:buChar char="q"/>
            </a:pPr>
            <a:r>
              <a:rPr lang="en-US" dirty="0" smtClean="0">
                <a:latin typeface="Arial" pitchFamily="34" charset="0"/>
                <a:cs typeface="Arial" pitchFamily="34" charset="0"/>
              </a:rPr>
              <a:t>As e-business transforms the market for goods and services globally, it is redefining the way companies manage their supply chains. In this section we introduce the e-marketplaces concept, its typologies, present their functionalities, trading functions and introduce some examples of relevant e-marketplaces.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914400"/>
            <a:ext cx="7315200" cy="4401205"/>
          </a:xfrm>
          <a:prstGeom prst="rect">
            <a:avLst/>
          </a:prstGeom>
          <a:noFill/>
        </p:spPr>
        <p:txBody>
          <a:bodyPr wrap="square" rtlCol="0">
            <a:spAutoFit/>
          </a:bodyPr>
          <a:lstStyle/>
          <a:p>
            <a:pPr algn="just"/>
            <a:r>
              <a:rPr lang="en-US" sz="2400" b="1" i="1" dirty="0" smtClean="0">
                <a:solidFill>
                  <a:srgbClr val="FF0000"/>
                </a:solidFill>
                <a:latin typeface="Arial" pitchFamily="34" charset="0"/>
                <a:cs typeface="Arial" pitchFamily="34" charset="0"/>
              </a:rPr>
              <a:t>Electronic Marketplaces Definition :</a:t>
            </a:r>
          </a:p>
          <a:p>
            <a:pPr marL="341313" indent="-341313" algn="just">
              <a:buFont typeface="Wingdings" pitchFamily="2" charset="2"/>
              <a:buChar char="q"/>
            </a:pPr>
            <a:r>
              <a:rPr lang="en-US" dirty="0" smtClean="0">
                <a:latin typeface="Arial" pitchFamily="34" charset="0"/>
                <a:cs typeface="Arial" pitchFamily="34" charset="0"/>
              </a:rPr>
              <a:t>An electronic marketplace is a technological, Internet-based platform that allows a community of buyers to meet a community of sellers, with the objective of exchanging goods and services, exchange information, or to collaborate in order to achieve a common business goal. </a:t>
            </a:r>
          </a:p>
          <a:p>
            <a:pPr marL="341313" indent="-341313" algn="just">
              <a:buFont typeface="Wingdings" pitchFamily="2" charset="2"/>
              <a:buChar char="q"/>
            </a:pPr>
            <a:r>
              <a:rPr lang="en-US" dirty="0" smtClean="0">
                <a:latin typeface="Arial" pitchFamily="34" charset="0"/>
                <a:cs typeface="Arial" pitchFamily="34" charset="0"/>
              </a:rPr>
              <a:t>It allows buyers, suppliers, distributors and sellers to find and share information, negotiate and collaborate. Who buys, benefits from an unique entry point to reach a community who sells (a global source of suppliers), and who sells hopes to reach to the largest number of potential clients (more than it would be possible independently). The main idea is to put together in a common infrastructure a wide range of enterprises that perform the role of client or of supplier, in order to facilitate procurement, for example. </a:t>
            </a:r>
          </a:p>
          <a:p>
            <a:pPr marL="341313" indent="-341313" algn="just">
              <a:buFont typeface="Wingdings" pitchFamily="2" charset="2"/>
              <a:buChar char="q"/>
            </a:pPr>
            <a:r>
              <a:rPr lang="en-US" dirty="0" smtClean="0">
                <a:latin typeface="Arial" pitchFamily="34" charset="0"/>
                <a:cs typeface="Arial" pitchFamily="34" charset="0"/>
              </a:rPr>
              <a:t>E-marketplaces use Internet technologies and standards to distribute data and to facilitate online transactions (</a:t>
            </a:r>
            <a:r>
              <a:rPr lang="en-US" dirty="0" err="1" smtClean="0">
                <a:latin typeface="Arial" pitchFamily="34" charset="0"/>
                <a:cs typeface="Arial" pitchFamily="34" charset="0"/>
              </a:rPr>
              <a:t>Bakos</a:t>
            </a:r>
            <a:r>
              <a:rPr lang="en-US" dirty="0" smtClean="0">
                <a:latin typeface="Arial" pitchFamily="34" charset="0"/>
                <a:cs typeface="Arial" pitchFamily="34" charset="0"/>
              </a:rPr>
              <a:t>, 1998). They are often initiated by either the buying or the selling side, and frequently involve vendors of e-commerce software.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1405728"/>
            <a:ext cx="7315200" cy="4154984"/>
          </a:xfrm>
          <a:prstGeom prst="rect">
            <a:avLst/>
          </a:prstGeom>
          <a:noFill/>
        </p:spPr>
        <p:txBody>
          <a:bodyPr wrap="square" rtlCol="0">
            <a:spAutoFit/>
          </a:bodyPr>
          <a:lstStyle/>
          <a:p>
            <a:pPr algn="just"/>
            <a:r>
              <a:rPr lang="en-US" sz="2400" b="1" i="1" dirty="0" smtClean="0">
                <a:solidFill>
                  <a:srgbClr val="FF0000"/>
                </a:solidFill>
                <a:latin typeface="Arial" pitchFamily="34" charset="0"/>
                <a:cs typeface="Arial" pitchFamily="34" charset="0"/>
              </a:rPr>
              <a:t>Electronic Marketplaces Definition (Cont..) :</a:t>
            </a:r>
          </a:p>
          <a:p>
            <a:pPr marL="341313" indent="-341313" algn="just">
              <a:buFont typeface="Wingdings" pitchFamily="2" charset="2"/>
              <a:buChar char="q"/>
            </a:pPr>
            <a:r>
              <a:rPr lang="en-US" dirty="0" smtClean="0">
                <a:latin typeface="Arial" pitchFamily="34" charset="0"/>
                <a:cs typeface="Arial" pitchFamily="34" charset="0"/>
              </a:rPr>
              <a:t>As a consequence, the economic benefits to firms are participation and value creation in wider market-like relationships </a:t>
            </a:r>
            <a:r>
              <a:rPr lang="en-US" dirty="0" err="1" smtClean="0">
                <a:latin typeface="Arial" pitchFamily="34" charset="0"/>
                <a:cs typeface="Arial" pitchFamily="34" charset="0"/>
              </a:rPr>
              <a:t>organised</a:t>
            </a:r>
            <a:r>
              <a:rPr lang="en-US" dirty="0" smtClean="0">
                <a:latin typeface="Arial" pitchFamily="34" charset="0"/>
                <a:cs typeface="Arial" pitchFamily="34" charset="0"/>
              </a:rPr>
              <a:t> electronically, while reducing costs through automation of a higher volume of transactions.</a:t>
            </a:r>
          </a:p>
          <a:p>
            <a:pPr marL="341313" indent="-341313" algn="just">
              <a:buFont typeface="Wingdings" pitchFamily="2" charset="2"/>
              <a:buChar char="q"/>
            </a:pPr>
            <a:r>
              <a:rPr lang="en-US" dirty="0" smtClean="0">
                <a:latin typeface="Arial" pitchFamily="34" charset="0"/>
                <a:cs typeface="Arial" pitchFamily="34" charset="0"/>
              </a:rPr>
              <a:t>Whatever the roles a participant plays in an e-marketplace (e.g., consumer, customer, retailer, provider), he has to deal with information and to play the roles of information provider and information consumer. Information consumers need to search, gather, filter information; information providers need to deliver and route information.</a:t>
            </a:r>
          </a:p>
          <a:p>
            <a:pPr marL="341313" indent="-341313" algn="just">
              <a:buFont typeface="Wingdings" pitchFamily="2" charset="2"/>
              <a:buChar char="q"/>
            </a:pPr>
            <a:r>
              <a:rPr lang="en-US" dirty="0" smtClean="0">
                <a:latin typeface="Arial" pitchFamily="34" charset="0"/>
                <a:cs typeface="Arial" pitchFamily="34" charset="0"/>
              </a:rPr>
              <a:t>According to the business models proposed by Dai and Kauffman (2001), there are three major market functions: (1) matching demand and supply, (2) facilitating transactions (information, goods, services and payment corresponding to market transactions), and (3) providing an institutional infrastructure (such as a legal and regulatory framework, that enables the efficient functioning of the market).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990600"/>
            <a:ext cx="7315200" cy="4893647"/>
          </a:xfrm>
          <a:prstGeom prst="rect">
            <a:avLst/>
          </a:prstGeom>
          <a:noFill/>
        </p:spPr>
        <p:txBody>
          <a:bodyPr wrap="square" rtlCol="0">
            <a:spAutoFit/>
          </a:bodyPr>
          <a:lstStyle/>
          <a:p>
            <a:pPr algn="just"/>
            <a:r>
              <a:rPr lang="en-US" sz="2400" b="1" i="1" dirty="0" smtClean="0">
                <a:solidFill>
                  <a:srgbClr val="FF0000"/>
                </a:solidFill>
                <a:latin typeface="Arial" pitchFamily="34" charset="0"/>
                <a:cs typeface="Arial" pitchFamily="34" charset="0"/>
              </a:rPr>
              <a:t>Electronic Marketplaces Definition (Cont..) :</a:t>
            </a:r>
          </a:p>
          <a:p>
            <a:pPr marL="341313" indent="-341313" algn="just">
              <a:buFont typeface="Wingdings" pitchFamily="2" charset="2"/>
              <a:buChar char="q"/>
            </a:pPr>
            <a:r>
              <a:rPr lang="en-US" dirty="0" err="1" smtClean="0">
                <a:latin typeface="Arial" pitchFamily="34" charset="0"/>
                <a:cs typeface="Arial" pitchFamily="34" charset="0"/>
              </a:rPr>
              <a:t>Idealy</a:t>
            </a:r>
            <a:r>
              <a:rPr lang="en-US" dirty="0" smtClean="0">
                <a:latin typeface="Arial" pitchFamily="34" charset="0"/>
                <a:cs typeface="Arial" pitchFamily="34" charset="0"/>
              </a:rPr>
              <a:t>, markets should be </a:t>
            </a:r>
            <a:r>
              <a:rPr lang="en-US" dirty="0" err="1" smtClean="0">
                <a:latin typeface="Arial" pitchFamily="34" charset="0"/>
                <a:cs typeface="Arial" pitchFamily="34" charset="0"/>
              </a:rPr>
              <a:t>characterised</a:t>
            </a:r>
            <a:r>
              <a:rPr lang="en-US" dirty="0" smtClean="0">
                <a:latin typeface="Arial" pitchFamily="34" charset="0"/>
                <a:cs typeface="Arial" pitchFamily="34" charset="0"/>
              </a:rPr>
              <a:t> by an infinite number of anonymous participants, perfect information transparency, and instant competition based on price alone. Although such a scenario promises maximum economic welfare, via optimal allocation of resources, it is as the same time highly unrealistic as it results in a situation where corporate profit margins are approaching zero. Concerning electronic marketplaces, it is not possible to establish perfect marketplaces, linking large numbers of anonymous buyers with large numbers of equally anonymous sellers. Most inter-business systems, however, resemble online trading communities rather than true marketplaces and include only a limited set of buyers and/or sellers.</a:t>
            </a:r>
          </a:p>
          <a:p>
            <a:pPr marL="341313" indent="-341313" algn="just">
              <a:buFont typeface="Wingdings" pitchFamily="2" charset="2"/>
              <a:buChar char="q"/>
            </a:pPr>
            <a:r>
              <a:rPr lang="en-US" dirty="0" smtClean="0">
                <a:latin typeface="Arial" pitchFamily="34" charset="0"/>
                <a:cs typeface="Arial" pitchFamily="34" charset="0"/>
              </a:rPr>
              <a:t>In addition to aggregating and disseminating data about supply and demand, such communities provide value to their members by increasing the transparency of market information, leveraging buying and selling power, improving trust between the participants and reducing transaction costs. Transaction support through supplementary information and services provides additional value and also helps to reach a critical mass of participants.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49656" y="1050880"/>
            <a:ext cx="7315200" cy="4401205"/>
          </a:xfrm>
          <a:prstGeom prst="rect">
            <a:avLst/>
          </a:prstGeom>
          <a:noFill/>
        </p:spPr>
        <p:txBody>
          <a:bodyPr wrap="square" rtlCol="0">
            <a:spAutoFit/>
          </a:bodyPr>
          <a:lstStyle/>
          <a:p>
            <a:pPr algn="just"/>
            <a:r>
              <a:rPr lang="en-US" sz="2400" b="1" i="1" dirty="0" smtClean="0">
                <a:solidFill>
                  <a:srgbClr val="FF0000"/>
                </a:solidFill>
                <a:latin typeface="Arial" pitchFamily="34" charset="0"/>
                <a:cs typeface="Arial" pitchFamily="34" charset="0"/>
              </a:rPr>
              <a:t>Electronic Marketplaces Definition (Cont..) :</a:t>
            </a:r>
          </a:p>
          <a:p>
            <a:pPr marL="341313" indent="-341313" algn="just">
              <a:buFont typeface="Wingdings" pitchFamily="2" charset="2"/>
              <a:buChar char="q"/>
            </a:pPr>
            <a:r>
              <a:rPr lang="en-US" dirty="0" smtClean="0">
                <a:latin typeface="Arial" pitchFamily="34" charset="0"/>
                <a:cs typeface="Arial" pitchFamily="34" charset="0"/>
              </a:rPr>
              <a:t>When e-marketplaces extend their activity besides offering transaction facilities, and also offer solutions for integration with other internal processes, we are in front of an e-business tool, not just an e-commerce tool. The functionalities that today are being offered by e-marketplaces are extending from e-commerce to e-business.</a:t>
            </a:r>
          </a:p>
          <a:p>
            <a:pPr marL="341313" indent="-341313" algn="just">
              <a:buFont typeface="Wingdings" pitchFamily="2" charset="2"/>
              <a:buChar char="q"/>
            </a:pPr>
            <a:r>
              <a:rPr lang="en-US" dirty="0" smtClean="0">
                <a:latin typeface="Arial" pitchFamily="34" charset="0"/>
                <a:cs typeface="Arial" pitchFamily="34" charset="0"/>
              </a:rPr>
              <a:t>E-marketplaces open new opportunities of trade by providing new tools and services (Wang, Cheng, and Zhao, 2004) such as:</a:t>
            </a:r>
          </a:p>
          <a:p>
            <a:pPr marL="804863" indent="-341313" algn="just">
              <a:buFont typeface="Wingdings" pitchFamily="2" charset="2"/>
              <a:buChar char="§"/>
            </a:pPr>
            <a:r>
              <a:rPr lang="en-US" dirty="0" smtClean="0">
                <a:latin typeface="Arial" pitchFamily="34" charset="0"/>
                <a:cs typeface="Arial" pitchFamily="34" charset="0"/>
              </a:rPr>
              <a:t>Catalogues and sourcing directories to help buyers and sellers to increase their visibility, shorten transaction costs and order time, and to locate business partners (Baron, Shaw, &amp; Bailey, 2000).</a:t>
            </a:r>
          </a:p>
          <a:p>
            <a:pPr marL="804863" indent="-341313" algn="just">
              <a:buFont typeface="Wingdings" pitchFamily="2" charset="2"/>
              <a:buChar char="§"/>
            </a:pPr>
            <a:r>
              <a:rPr lang="en-US" dirty="0" smtClean="0">
                <a:latin typeface="Arial" pitchFamily="34" charset="0"/>
                <a:cs typeface="Arial" pitchFamily="34" charset="0"/>
              </a:rPr>
              <a:t>Dynamic pricing tools (auctions and reverse auctions). </a:t>
            </a:r>
          </a:p>
          <a:p>
            <a:pPr marL="804863" indent="-341313" algn="just">
              <a:buFont typeface="Wingdings" pitchFamily="2" charset="2"/>
              <a:buChar char="§"/>
            </a:pPr>
            <a:r>
              <a:rPr lang="en-US" dirty="0" smtClean="0">
                <a:latin typeface="Arial" pitchFamily="34" charset="0"/>
                <a:cs typeface="Arial" pitchFamily="34" charset="0"/>
              </a:rPr>
              <a:t>Increased trust and confidence between business participants, when e-markets are concerned with participants performance and </a:t>
            </a:r>
            <a:r>
              <a:rPr lang="en-US" dirty="0" err="1" smtClean="0">
                <a:latin typeface="Arial" pitchFamily="34" charset="0"/>
                <a:cs typeface="Arial" pitchFamily="34" charset="0"/>
              </a:rPr>
              <a:t>behaviour</a:t>
            </a:r>
            <a:r>
              <a:rPr lang="en-US" dirty="0" smtClean="0">
                <a:latin typeface="Arial" pitchFamily="34" charset="0"/>
                <a:cs typeface="Arial" pitchFamily="34" charset="0"/>
              </a:rPr>
              <a:t> monitoring and evaluation.</a:t>
            </a:r>
          </a:p>
          <a:p>
            <a:pPr marL="804863" indent="-341313" algn="just">
              <a:buFont typeface="Wingdings" pitchFamily="2" charset="2"/>
              <a:buChar char="§"/>
            </a:pPr>
            <a:r>
              <a:rPr lang="en-US" dirty="0" smtClean="0">
                <a:latin typeface="Arial" pitchFamily="34" charset="0"/>
                <a:cs typeface="Arial" pitchFamily="34" charset="0"/>
              </a:rPr>
              <a:t>Process integration, through the utilization of process collaboration tools.</a:t>
            </a:r>
          </a:p>
        </p:txBody>
      </p:sp>
    </p:spTree>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1599</TotalTime>
  <Words>2326</Words>
  <Application>Microsoft Office PowerPoint</Application>
  <PresentationFormat>On-screen Show (4:3)</PresentationFormat>
  <Paragraphs>65</Paragraphs>
  <Slides>18</Slides>
  <Notes>2</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2_Custom Design</vt:lpstr>
      <vt:lpstr>1_Custom Design</vt:lpstr>
      <vt:lpstr>Custom Design</vt:lpstr>
      <vt:lpstr>Slide 1</vt:lpstr>
      <vt:lpstr>Slide 2</vt:lpstr>
      <vt:lpstr>REFERENSI</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168</cp:revision>
  <dcterms:modified xsi:type="dcterms:W3CDTF">2018-05-23T08:51:29Z</dcterms:modified>
</cp:coreProperties>
</file>