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9" d="100"/>
          <a:sy n="69" d="100"/>
        </p:scale>
        <p:origin x="-4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24A86-8031-48D5-8849-7077C0A548B2}" type="datetimeFigureOut">
              <a:rPr lang="en-US" smtClean="0"/>
              <a:pPr/>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1598F-7159-4B13-8A2E-9CFFA10A9534}" type="slidenum">
              <a:rPr lang="en-US" smtClean="0"/>
              <a:pPr/>
              <a:t>‹#›</a:t>
            </a:fld>
            <a:endParaRPr lang="en-US"/>
          </a:p>
        </p:txBody>
      </p:sp>
    </p:spTree>
    <p:extLst>
      <p:ext uri="{BB962C8B-B14F-4D97-AF65-F5344CB8AC3E}">
        <p14:creationId xmlns:p14="http://schemas.microsoft.com/office/powerpoint/2010/main" xmlns="" val="28798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7F503B-1E2D-42DF-9E9B-7037E859354A}" type="slidenum">
              <a:rPr lang="en-US" altLang="en-US"/>
              <a:pPr eaLnBrk="1" hangingPunct="1"/>
              <a:t>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20645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098B83-0401-4254-9508-0C7BACAB073A}" type="slidenum">
              <a:rPr lang="en-US" altLang="en-US"/>
              <a:pPr eaLnBrk="1" hangingPunct="1"/>
              <a:t>11</a:t>
            </a:fld>
            <a:endParaRPr lang="en-US" altLang="en-US"/>
          </a:p>
        </p:txBody>
      </p:sp>
    </p:spTree>
    <p:extLst>
      <p:ext uri="{BB962C8B-B14F-4D97-AF65-F5344CB8AC3E}">
        <p14:creationId xmlns:p14="http://schemas.microsoft.com/office/powerpoint/2010/main" xmlns="" val="55036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w="12700"/>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77965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E1118D-3444-4BAE-8A0A-841858CA0906}" type="slidenum">
              <a:rPr lang="en-US" altLang="en-US"/>
              <a:pPr eaLnBrk="1" hangingPunct="1"/>
              <a:t>13</a:t>
            </a:fld>
            <a:endParaRPr lang="en-US" altLang="en-US"/>
          </a:p>
        </p:txBody>
      </p:sp>
    </p:spTree>
    <p:extLst>
      <p:ext uri="{BB962C8B-B14F-4D97-AF65-F5344CB8AC3E}">
        <p14:creationId xmlns:p14="http://schemas.microsoft.com/office/powerpoint/2010/main" xmlns="" val="345071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D91D2D-2D08-4BAC-997A-C15B71AF0CB5}" type="slidenum">
              <a:rPr lang="en-US" altLang="en-US"/>
              <a:pPr eaLnBrk="1" hangingPunct="1"/>
              <a:t>14</a:t>
            </a:fld>
            <a:endParaRPr lang="en-US" altLang="en-US"/>
          </a:p>
        </p:txBody>
      </p:sp>
    </p:spTree>
    <p:extLst>
      <p:ext uri="{BB962C8B-B14F-4D97-AF65-F5344CB8AC3E}">
        <p14:creationId xmlns:p14="http://schemas.microsoft.com/office/powerpoint/2010/main" xmlns="" val="266337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w="12700"/>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40402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044AA3-6893-4438-B267-85F8A524FB61}" type="slidenum">
              <a:rPr lang="en-US" altLang="en-US"/>
              <a:pPr eaLnBrk="1" hangingPunct="1"/>
              <a:t>16</a:t>
            </a:fld>
            <a:endParaRPr lang="en-US" altLang="en-US"/>
          </a:p>
        </p:txBody>
      </p:sp>
    </p:spTree>
    <p:extLst>
      <p:ext uri="{BB962C8B-B14F-4D97-AF65-F5344CB8AC3E}">
        <p14:creationId xmlns:p14="http://schemas.microsoft.com/office/powerpoint/2010/main" xmlns="" val="379186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w="12700"/>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2402872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BE7A8E-7265-411F-9304-D28C290777CE}" type="slidenum">
              <a:rPr lang="en-US" altLang="en-US"/>
              <a:pPr eaLnBrk="1" hangingPunct="1"/>
              <a:t>18</a:t>
            </a:fld>
            <a:endParaRPr lang="en-US" altLang="en-US"/>
          </a:p>
        </p:txBody>
      </p:sp>
    </p:spTree>
    <p:extLst>
      <p:ext uri="{BB962C8B-B14F-4D97-AF65-F5344CB8AC3E}">
        <p14:creationId xmlns:p14="http://schemas.microsoft.com/office/powerpoint/2010/main" xmlns="" val="24132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46958F-C9F2-4687-B05C-D7A3FF5AA74B}" type="slidenum">
              <a:rPr lang="en-US" altLang="en-US"/>
              <a:pPr eaLnBrk="1" hangingPunct="1"/>
              <a:t>19</a:t>
            </a:fld>
            <a:endParaRPr lang="en-US" altLang="en-US"/>
          </a:p>
        </p:txBody>
      </p:sp>
    </p:spTree>
    <p:extLst>
      <p:ext uri="{BB962C8B-B14F-4D97-AF65-F5344CB8AC3E}">
        <p14:creationId xmlns:p14="http://schemas.microsoft.com/office/powerpoint/2010/main" xmlns="" val="204701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w="12700"/>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18986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22D587-490E-4F89-9447-59D0FFA5FB06}" type="slidenum">
              <a:rPr lang="en-US" altLang="en-US"/>
              <a:pPr eaLnBrk="1" hangingPunct="1"/>
              <a:t>3</a:t>
            </a:fld>
            <a:endParaRPr lang="en-US" altLang="en-US"/>
          </a:p>
        </p:txBody>
      </p:sp>
    </p:spTree>
    <p:extLst>
      <p:ext uri="{BB962C8B-B14F-4D97-AF65-F5344CB8AC3E}">
        <p14:creationId xmlns:p14="http://schemas.microsoft.com/office/powerpoint/2010/main" xmlns="" val="31050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0F95AB-119A-410F-87B1-786A6BD52AE2}" type="slidenum">
              <a:rPr lang="en-US" altLang="en-US"/>
              <a:pPr eaLnBrk="1" hangingPunct="1"/>
              <a:t>21</a:t>
            </a:fld>
            <a:endParaRPr lang="en-US" altLang="en-US"/>
          </a:p>
        </p:txBody>
      </p:sp>
    </p:spTree>
    <p:extLst>
      <p:ext uri="{BB962C8B-B14F-4D97-AF65-F5344CB8AC3E}">
        <p14:creationId xmlns:p14="http://schemas.microsoft.com/office/powerpoint/2010/main" xmlns="" val="329992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8FDC36-9395-4547-8EF9-EEFCB10890EF}" type="slidenum">
              <a:rPr lang="en-US" altLang="en-US"/>
              <a:pPr eaLnBrk="1" hangingPunct="1"/>
              <a:t>22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27772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w="12700"/>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408751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w="12700"/>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352362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w="12700"/>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45917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B5D396-9E28-43E7-A5EC-A310FBCA25F7}" type="slidenum">
              <a:rPr lang="en-US" altLang="en-US"/>
              <a:pPr eaLnBrk="1" hangingPunct="1"/>
              <a:t>26</a:t>
            </a:fld>
            <a:endParaRPr lang="en-US" altLang="en-US"/>
          </a:p>
        </p:txBody>
      </p:sp>
    </p:spTree>
    <p:extLst>
      <p:ext uri="{BB962C8B-B14F-4D97-AF65-F5344CB8AC3E}">
        <p14:creationId xmlns:p14="http://schemas.microsoft.com/office/powerpoint/2010/main" xmlns="" val="66946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9BEC4-3179-440D-AE5A-28632BE0C405}" type="slidenum">
              <a:rPr lang="en-US" altLang="en-US"/>
              <a:pPr eaLnBrk="1" hangingPunct="1"/>
              <a:t>27</a:t>
            </a:fld>
            <a:endParaRPr lang="en-US" altLang="en-US"/>
          </a:p>
        </p:txBody>
      </p:sp>
    </p:spTree>
    <p:extLst>
      <p:ext uri="{BB962C8B-B14F-4D97-AF65-F5344CB8AC3E}">
        <p14:creationId xmlns:p14="http://schemas.microsoft.com/office/powerpoint/2010/main" xmlns="" val="105454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w="12700"/>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441834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w="12700"/>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4259765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w="12700"/>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328428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AF2CF1-9B35-457F-A0E9-F936D97EB165}" type="slidenum">
              <a:rPr lang="en-US" altLang="en-US"/>
              <a:pPr eaLnBrk="1" hangingPunct="1"/>
              <a:t>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74918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w="12700"/>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294934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100377-555F-4274-B172-DE9F922AEE5C}" type="slidenum">
              <a:rPr lang="en-US" altLang="en-US"/>
              <a:pPr eaLnBrk="1" hangingPunct="1"/>
              <a:t>32</a:t>
            </a:fld>
            <a:endParaRPr lang="en-US" altLang="en-US"/>
          </a:p>
        </p:txBody>
      </p:sp>
    </p:spTree>
    <p:extLst>
      <p:ext uri="{BB962C8B-B14F-4D97-AF65-F5344CB8AC3E}">
        <p14:creationId xmlns:p14="http://schemas.microsoft.com/office/powerpoint/2010/main" xmlns="" val="165003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896536-5436-4034-ACC6-7E46D79F0D71}" type="slidenum">
              <a:rPr lang="en-US" altLang="en-US"/>
              <a:pPr eaLnBrk="1" hangingPunct="1"/>
              <a:t>5</a:t>
            </a:fld>
            <a:endParaRPr lang="en-US" altLang="en-US"/>
          </a:p>
        </p:txBody>
      </p:sp>
    </p:spTree>
    <p:extLst>
      <p:ext uri="{BB962C8B-B14F-4D97-AF65-F5344CB8AC3E}">
        <p14:creationId xmlns:p14="http://schemas.microsoft.com/office/powerpoint/2010/main" xmlns="" val="167505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26622D-7EB2-48C4-A3D5-1AEBE25C1A4C}" type="slidenum">
              <a:rPr lang="en-US" altLang="en-US"/>
              <a:pPr eaLnBrk="1" hangingPunct="1"/>
              <a:t>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40887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8EF2B-C59B-40C3-AEF1-89B092D49056}" type="slidenum">
              <a:rPr lang="en-US" altLang="en-US"/>
              <a:pPr eaLnBrk="1" hangingPunct="1"/>
              <a:t>7</a:t>
            </a:fld>
            <a:endParaRPr lang="en-US" altLang="en-US"/>
          </a:p>
        </p:txBody>
      </p:sp>
    </p:spTree>
    <p:extLst>
      <p:ext uri="{BB962C8B-B14F-4D97-AF65-F5344CB8AC3E}">
        <p14:creationId xmlns:p14="http://schemas.microsoft.com/office/powerpoint/2010/main" xmlns="" val="217384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14E397-B8C1-44AD-8DC9-BF6E7EA28402}" type="slidenum">
              <a:rPr lang="en-US" altLang="en-US"/>
              <a:pPr eaLnBrk="1" hangingPunct="1"/>
              <a:t>8</a:t>
            </a:fld>
            <a:endParaRPr lang="en-US" altLang="en-US"/>
          </a:p>
        </p:txBody>
      </p:sp>
    </p:spTree>
    <p:extLst>
      <p:ext uri="{BB962C8B-B14F-4D97-AF65-F5344CB8AC3E}">
        <p14:creationId xmlns:p14="http://schemas.microsoft.com/office/powerpoint/2010/main" xmlns="" val="227526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6E8B88-9281-4246-86D5-C4EF405A6332}" type="slidenum">
              <a:rPr lang="en-US" altLang="en-US"/>
              <a:pPr eaLnBrk="1" hangingPunct="1"/>
              <a:t>9</a:t>
            </a:fld>
            <a:endParaRPr lang="en-US" altLang="en-US"/>
          </a:p>
        </p:txBody>
      </p:sp>
    </p:spTree>
    <p:extLst>
      <p:ext uri="{BB962C8B-B14F-4D97-AF65-F5344CB8AC3E}">
        <p14:creationId xmlns:p14="http://schemas.microsoft.com/office/powerpoint/2010/main" xmlns="" val="346092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2832AC-B572-4C0B-BFC0-8C7F60536FD8}" type="slidenum">
              <a:rPr lang="en-US" altLang="en-US"/>
              <a:pPr eaLnBrk="1" hangingPunct="1"/>
              <a:t>10</a:t>
            </a:fld>
            <a:endParaRPr lang="en-US" altLang="en-US"/>
          </a:p>
        </p:txBody>
      </p:sp>
    </p:spTree>
    <p:extLst>
      <p:ext uri="{BB962C8B-B14F-4D97-AF65-F5344CB8AC3E}">
        <p14:creationId xmlns:p14="http://schemas.microsoft.com/office/powerpoint/2010/main" xmlns="" val="14021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0BD89-4D0D-4688-97E6-BCB8C36473CF}"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36670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0BD89-4D0D-4688-97E6-BCB8C36473CF}"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23716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0BD89-4D0D-4688-97E6-BCB8C36473CF}"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15970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 y="14288"/>
            <a:ext cx="1216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12192000" cy="304800"/>
          </a:xfrm>
        </p:spPr>
        <p:txBody>
          <a:bodyPr/>
          <a:lstStyle>
            <a:lvl1pPr>
              <a:defRPr/>
            </a:lvl1pPr>
          </a:lstStyle>
          <a:p>
            <a:pPr>
              <a:defRPr/>
            </a:pPr>
            <a:r>
              <a:rPr lang="en-US"/>
              <a:t>Soft Computation Research Group, EEPIS-ITS</a:t>
            </a:r>
          </a:p>
        </p:txBody>
      </p:sp>
    </p:spTree>
    <p:extLst>
      <p:ext uri="{BB962C8B-B14F-4D97-AF65-F5344CB8AC3E}">
        <p14:creationId xmlns:p14="http://schemas.microsoft.com/office/powerpoint/2010/main" xmlns="" val="182070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 y="14288"/>
            <a:ext cx="1216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smtClean="0"/>
          </a:p>
        </p:txBody>
      </p:sp>
      <p:sp>
        <p:nvSpPr>
          <p:cNvPr id="4" name="Footer Placeholder 3"/>
          <p:cNvSpPr>
            <a:spLocks noGrp="1"/>
          </p:cNvSpPr>
          <p:nvPr>
            <p:ph type="ftr" sz="quarter" idx="10"/>
          </p:nvPr>
        </p:nvSpPr>
        <p:spPr>
          <a:xfrm>
            <a:off x="0" y="6553200"/>
            <a:ext cx="12192000" cy="304800"/>
          </a:xfrm>
        </p:spPr>
        <p:txBody>
          <a:bodyPr/>
          <a:lstStyle>
            <a:lvl1pPr>
              <a:defRPr/>
            </a:lvl1pPr>
          </a:lstStyle>
          <a:p>
            <a:pPr>
              <a:defRPr/>
            </a:pPr>
            <a:r>
              <a:rPr lang="en-US"/>
              <a:t>Soft Computation Research Group, EEPIS-ITS</a:t>
            </a:r>
          </a:p>
        </p:txBody>
      </p:sp>
    </p:spTree>
    <p:extLst>
      <p:ext uri="{BB962C8B-B14F-4D97-AF65-F5344CB8AC3E}">
        <p14:creationId xmlns:p14="http://schemas.microsoft.com/office/powerpoint/2010/main" xmlns="" val="309986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0BD89-4D0D-4688-97E6-BCB8C36473CF}"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248780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0BD89-4D0D-4688-97E6-BCB8C36473CF}"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41501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0BD89-4D0D-4688-97E6-BCB8C36473CF}"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04758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0BD89-4D0D-4688-97E6-BCB8C36473CF}" type="datetimeFigureOut">
              <a:rPr lang="en-US" smtClean="0"/>
              <a:pPr/>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145262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0BD89-4D0D-4688-97E6-BCB8C36473CF}" type="datetimeFigureOut">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21185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0BD89-4D0D-4688-97E6-BCB8C36473CF}" type="datetimeFigureOut">
              <a:rPr lang="en-US" smtClean="0"/>
              <a:pPr/>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1557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0BD89-4D0D-4688-97E6-BCB8C36473CF}"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204789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0BD89-4D0D-4688-97E6-BCB8C36473CF}"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22975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0BD89-4D0D-4688-97E6-BCB8C36473CF}" type="datetimeFigureOut">
              <a:rPr lang="en-US" smtClean="0"/>
              <a:pPr/>
              <a:t>9/7/2017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6F4EE-F85E-4FFD-9DC1-97F1E19B37E7}" type="slidenum">
              <a:rPr lang="en-US" smtClean="0"/>
              <a:pPr/>
              <a:t>‹#›</a:t>
            </a:fld>
            <a:endParaRPr lang="en-US"/>
          </a:p>
        </p:txBody>
      </p:sp>
    </p:spTree>
    <p:extLst>
      <p:ext uri="{BB962C8B-B14F-4D97-AF65-F5344CB8AC3E}">
        <p14:creationId xmlns:p14="http://schemas.microsoft.com/office/powerpoint/2010/main" xmlns="" val="3366727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KECERDASAN BUATAN</a:t>
            </a:r>
            <a:endParaRPr lang="en-US" dirty="0"/>
          </a:p>
        </p:txBody>
      </p:sp>
      <p:sp>
        <p:nvSpPr>
          <p:cNvPr id="3" name="Subtitle 2"/>
          <p:cNvSpPr>
            <a:spLocks noGrp="1"/>
          </p:cNvSpPr>
          <p:nvPr>
            <p:ph type="subTitle" idx="1"/>
          </p:nvPr>
        </p:nvSpPr>
        <p:spPr/>
        <p:txBody>
          <a:bodyPr/>
          <a:lstStyle/>
          <a:p>
            <a:r>
              <a:rPr lang="en-US" dirty="0" smtClean="0"/>
              <a:t>PERTEMUAN 11</a:t>
            </a:r>
            <a:endParaRPr lang="en-US" dirty="0"/>
          </a:p>
        </p:txBody>
      </p:sp>
    </p:spTree>
    <p:extLst>
      <p:ext uri="{BB962C8B-B14F-4D97-AF65-F5344CB8AC3E}">
        <p14:creationId xmlns:p14="http://schemas.microsoft.com/office/powerpoint/2010/main" xmlns="" val="336456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600"/>
              <a:t>Konsep Dasar Pemodelan Neural Networks</a:t>
            </a:r>
          </a:p>
        </p:txBody>
      </p:sp>
      <p:pic>
        <p:nvPicPr>
          <p:cNvPr id="25603" name="Picture 7"/>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947989" y="1763714"/>
            <a:ext cx="6296025" cy="4198937"/>
          </a:xfrm>
          <a:noFill/>
        </p:spPr>
      </p:pic>
      <p:sp>
        <p:nvSpPr>
          <p:cNvPr id="25605" name="Rectangle 3"/>
          <p:cNvSpPr>
            <a:spLocks noChangeArrowheads="1"/>
          </p:cNvSpPr>
          <p:nvPr/>
        </p:nvSpPr>
        <p:spPr bwMode="auto">
          <a:xfrm>
            <a:off x="7924800" y="279400"/>
            <a:ext cx="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xmlns="" val="19733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057400" y="914400"/>
            <a:ext cx="8077200" cy="5410200"/>
          </a:xfrm>
        </p:spPr>
        <p:txBody>
          <a:bodyPr/>
          <a:lstStyle/>
          <a:p>
            <a:pPr eaLnBrk="1" hangingPunct="1">
              <a:lnSpc>
                <a:spcPct val="90000"/>
              </a:lnSpc>
            </a:pPr>
            <a:r>
              <a:rPr lang="en-US" altLang="en-US" sz="2400">
                <a:solidFill>
                  <a:srgbClr val="000000"/>
                </a:solidFill>
                <a:cs typeface="Times New Roman" panose="02020603050405020304" pitchFamily="18" charset="0"/>
              </a:rPr>
              <a:t>Sejumlah sinyal masukan </a:t>
            </a:r>
            <a:r>
              <a:rPr lang="en-US" altLang="en-US" sz="2400" i="1">
                <a:solidFill>
                  <a:srgbClr val="000000"/>
                </a:solidFill>
                <a:cs typeface="Times New Roman" panose="02020603050405020304" pitchFamily="18" charset="0"/>
              </a:rPr>
              <a:t>x </a:t>
            </a:r>
            <a:r>
              <a:rPr lang="en-US" altLang="en-US" sz="2400">
                <a:solidFill>
                  <a:srgbClr val="000000"/>
                </a:solidFill>
                <a:cs typeface="Times New Roman" panose="02020603050405020304" pitchFamily="18" charset="0"/>
              </a:rPr>
              <a:t>dikalikan dengan masing-masing penimbang yang bersesuaian </a:t>
            </a:r>
            <a:r>
              <a:rPr lang="en-US" altLang="en-US" sz="2400" i="1">
                <a:solidFill>
                  <a:srgbClr val="000000"/>
                </a:solidFill>
                <a:cs typeface="Times New Roman" panose="02020603050405020304" pitchFamily="18" charset="0"/>
              </a:rPr>
              <a:t>W</a:t>
            </a:r>
            <a:r>
              <a:rPr lang="en-US" altLang="en-US" sz="2400"/>
              <a:t> </a:t>
            </a:r>
          </a:p>
          <a:p>
            <a:pPr eaLnBrk="1" hangingPunct="1">
              <a:lnSpc>
                <a:spcPct val="90000"/>
              </a:lnSpc>
            </a:pPr>
            <a:r>
              <a:rPr lang="en-US" altLang="en-US" sz="2400">
                <a:solidFill>
                  <a:srgbClr val="000000"/>
                </a:solidFill>
                <a:cs typeface="Times New Roman" panose="02020603050405020304" pitchFamily="18" charset="0"/>
              </a:rPr>
              <a:t>Kemudian dilakukan penjumlahan dari seluruh hasil perkalian tersebut dan keluaran yang dihasilkan dilalukan kedalam fungsi pengaktip untuk mendapatkan tingkatan derajad sinyal keluarannya </a:t>
            </a:r>
            <a:r>
              <a:rPr lang="en-US" altLang="en-US" sz="2400" i="1">
                <a:solidFill>
                  <a:srgbClr val="000000"/>
                </a:solidFill>
                <a:cs typeface="Times New Roman" panose="02020603050405020304" pitchFamily="18" charset="0"/>
              </a:rPr>
              <a:t>F(x.W)</a:t>
            </a:r>
            <a:r>
              <a:rPr lang="en-US" altLang="en-US" sz="2400"/>
              <a:t> </a:t>
            </a:r>
          </a:p>
          <a:p>
            <a:pPr eaLnBrk="1" hangingPunct="1">
              <a:lnSpc>
                <a:spcPct val="90000"/>
              </a:lnSpc>
            </a:pPr>
            <a:r>
              <a:rPr lang="en-US" altLang="en-US" sz="2400">
                <a:solidFill>
                  <a:srgbClr val="000000"/>
                </a:solidFill>
                <a:cs typeface="Times New Roman" panose="02020603050405020304" pitchFamily="18" charset="0"/>
              </a:rPr>
              <a:t>Walaupun masih jauh dari sempurna, namun kinerja dari tiruan neuron ini identik dengan kinerja dari sel otak yang kita kenal saat ini</a:t>
            </a:r>
            <a:r>
              <a:rPr lang="en-US" altLang="en-US" sz="2400"/>
              <a:t> </a:t>
            </a:r>
          </a:p>
          <a:p>
            <a:pPr eaLnBrk="1" hangingPunct="1">
              <a:lnSpc>
                <a:spcPct val="90000"/>
              </a:lnSpc>
            </a:pPr>
            <a:r>
              <a:rPr lang="en-US" altLang="en-US" sz="2400">
                <a:solidFill>
                  <a:srgbClr val="000000"/>
                </a:solidFill>
                <a:cs typeface="Times New Roman" panose="02020603050405020304" pitchFamily="18" charset="0"/>
              </a:rPr>
              <a:t>Misalkan ada n buah sinyal masukan dan n buah penimbang, fungsi keluaran dari neuron adalah seperti persamaan berikut:</a:t>
            </a:r>
          </a:p>
          <a:p>
            <a:pPr lvl="1" eaLnBrk="1" hangingPunct="1">
              <a:lnSpc>
                <a:spcPct val="90000"/>
              </a:lnSpc>
              <a:buFontTx/>
              <a:buNone/>
            </a:pPr>
            <a:r>
              <a:rPr lang="en-US" altLang="en-US"/>
              <a:t>			F(x,W) = f(w</a:t>
            </a:r>
            <a:r>
              <a:rPr lang="en-US" altLang="en-US" baseline="-25000"/>
              <a:t>1</a:t>
            </a:r>
            <a:r>
              <a:rPr lang="en-US" altLang="en-US"/>
              <a:t>x</a:t>
            </a:r>
            <a:r>
              <a:rPr lang="en-US" altLang="en-US" baseline="-25000"/>
              <a:t>1</a:t>
            </a:r>
            <a:r>
              <a:rPr lang="en-US" altLang="en-US"/>
              <a:t> + … +w</a:t>
            </a:r>
            <a:r>
              <a:rPr lang="en-US" altLang="en-US" baseline="-25000"/>
              <a:t>n</a:t>
            </a:r>
            <a:r>
              <a:rPr lang="en-US" altLang="en-US"/>
              <a:t>x</a:t>
            </a:r>
            <a:r>
              <a:rPr lang="en-US" altLang="en-US" baseline="-25000"/>
              <a:t>n</a:t>
            </a:r>
            <a:r>
              <a:rPr lang="en-US" altLang="en-US"/>
              <a:t>)</a:t>
            </a:r>
          </a:p>
          <a:p>
            <a:pPr eaLnBrk="1" hangingPunct="1">
              <a:lnSpc>
                <a:spcPct val="90000"/>
              </a:lnSpc>
            </a:pPr>
            <a:endParaRPr lang="en-CA" altLang="en-US" sz="2400"/>
          </a:p>
        </p:txBody>
      </p:sp>
    </p:spTree>
    <p:extLst>
      <p:ext uri="{BB962C8B-B14F-4D97-AF65-F5344CB8AC3E}">
        <p14:creationId xmlns:p14="http://schemas.microsoft.com/office/powerpoint/2010/main" xmlns="" val="415281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524000" y="1"/>
            <a:ext cx="9144000" cy="1000125"/>
          </a:xfrm>
        </p:spPr>
        <p:txBody>
          <a:bodyPr rtlCol="0">
            <a:normAutofit fontScale="90000"/>
          </a:bodyPr>
          <a:lstStyle/>
          <a:p>
            <a:pPr>
              <a:defRPr/>
            </a:pPr>
            <a:r>
              <a:rPr lang="en-US" sz="6800" b="1" dirty="0">
                <a:effectLst>
                  <a:outerShdw blurRad="38100" dist="38100" dir="2700000" algn="tl">
                    <a:srgbClr val="C0C0C0"/>
                  </a:outerShdw>
                </a:effectLst>
              </a:rPr>
              <a:t>Artificial neurons</a:t>
            </a:r>
          </a:p>
        </p:txBody>
      </p:sp>
      <p:sp>
        <p:nvSpPr>
          <p:cNvPr id="2052" name="Rectangle 3"/>
          <p:cNvSpPr>
            <a:spLocks noGrp="1" noChangeArrowheads="1"/>
          </p:cNvSpPr>
          <p:nvPr>
            <p:ph type="body" idx="1"/>
          </p:nvPr>
        </p:nvSpPr>
        <p:spPr>
          <a:xfrm>
            <a:off x="2176464" y="1143001"/>
            <a:ext cx="8288337" cy="1857375"/>
          </a:xfrm>
        </p:spPr>
        <p:txBody>
          <a:bodyPr/>
          <a:lstStyle/>
          <a:p>
            <a:pPr eaLnBrk="1" hangingPunct="1">
              <a:lnSpc>
                <a:spcPct val="90000"/>
              </a:lnSpc>
            </a:pPr>
            <a:r>
              <a:rPr lang="en-US" altLang="en-US" sz="2400"/>
              <a:t>McCulloch &amp; Pitts (1943) described an artificial neuron </a:t>
            </a:r>
          </a:p>
          <a:p>
            <a:pPr lvl="1" eaLnBrk="1" hangingPunct="1">
              <a:lnSpc>
                <a:spcPct val="70000"/>
              </a:lnSpc>
            </a:pPr>
            <a:r>
              <a:rPr lang="en-US" altLang="en-US" sz="2000"/>
              <a:t>inputs are either excitatory (+1) or inhibitory (-1)</a:t>
            </a:r>
          </a:p>
          <a:p>
            <a:pPr lvl="1" eaLnBrk="1" hangingPunct="1">
              <a:lnSpc>
                <a:spcPct val="70000"/>
              </a:lnSpc>
            </a:pPr>
            <a:r>
              <a:rPr lang="en-US" altLang="en-US" sz="2000"/>
              <a:t>each input has a weight associated with it</a:t>
            </a:r>
          </a:p>
          <a:p>
            <a:pPr lvl="1" eaLnBrk="1" hangingPunct="1">
              <a:lnSpc>
                <a:spcPct val="70000"/>
              </a:lnSpc>
            </a:pPr>
            <a:r>
              <a:rPr lang="en-US" altLang="en-US" sz="2000"/>
              <a:t>the activation function multiplies each input value by its weight</a:t>
            </a:r>
          </a:p>
          <a:p>
            <a:pPr lvl="1" eaLnBrk="1" hangingPunct="1">
              <a:lnSpc>
                <a:spcPct val="70000"/>
              </a:lnSpc>
            </a:pPr>
            <a:r>
              <a:rPr lang="en-US" altLang="en-US" sz="2000"/>
              <a:t>if the sum of the weighted inputs &gt;= </a:t>
            </a:r>
            <a:r>
              <a:rPr lang="en-US" altLang="en-US" sz="1800" b="1">
                <a:latin typeface="Symbol" panose="05050102010706020507" pitchFamily="18" charset="2"/>
                <a:sym typeface="Symbol" panose="05050102010706020507" pitchFamily="18" charset="2"/>
              </a:rPr>
              <a:t></a:t>
            </a:r>
            <a:r>
              <a:rPr lang="en-US" altLang="en-US" sz="2000"/>
              <a:t>, </a:t>
            </a:r>
          </a:p>
          <a:p>
            <a:pPr lvl="2" eaLnBrk="1" hangingPunct="1">
              <a:lnSpc>
                <a:spcPct val="70000"/>
              </a:lnSpc>
            </a:pPr>
            <a:r>
              <a:rPr lang="en-US" altLang="en-US" sz="1800"/>
              <a:t>then the neuron fires (returns 1), else doesn't fire (returns –1)</a:t>
            </a:r>
          </a:p>
        </p:txBody>
      </p:sp>
      <p:sp>
        <p:nvSpPr>
          <p:cNvPr id="2053" name="Text Box 6"/>
          <p:cNvSpPr txBox="1">
            <a:spLocks noChangeArrowheads="1"/>
          </p:cNvSpPr>
          <p:nvPr/>
        </p:nvSpPr>
        <p:spPr bwMode="auto">
          <a:xfrm>
            <a:off x="6313489" y="4352925"/>
            <a:ext cx="3614737" cy="10112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86493" tIns="43247" rIns="86493" bIns="4324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if </a:t>
            </a:r>
            <a:r>
              <a:rPr lang="en-US" altLang="en-US" sz="2400">
                <a:sym typeface="Symbol" panose="05050102010706020507" pitchFamily="18" charset="2"/>
              </a:rPr>
              <a:t></a:t>
            </a:r>
            <a:r>
              <a:rPr lang="en-US" altLang="en-US" sz="2400"/>
              <a:t>w</a:t>
            </a:r>
            <a:r>
              <a:rPr lang="en-US" altLang="en-US" sz="2400" baseline="-25000"/>
              <a:t>i</a:t>
            </a:r>
            <a:r>
              <a:rPr lang="en-US" altLang="en-US" sz="2400"/>
              <a:t>x</a:t>
            </a:r>
            <a:r>
              <a:rPr lang="en-US" altLang="en-US" sz="2400" baseline="-25000"/>
              <a:t>i</a:t>
            </a:r>
            <a:r>
              <a:rPr lang="en-US" altLang="en-US" sz="2400"/>
              <a:t> &gt;= </a:t>
            </a:r>
            <a:r>
              <a:rPr lang="en-US" altLang="en-US" sz="2400" b="1">
                <a:latin typeface="Symbol" panose="05050102010706020507" pitchFamily="18" charset="2"/>
                <a:sym typeface="Symbol" panose="05050102010706020507" pitchFamily="18" charset="2"/>
              </a:rPr>
              <a:t></a:t>
            </a:r>
            <a:r>
              <a:rPr lang="en-US" altLang="en-US" sz="2400"/>
              <a:t>, output = 1</a:t>
            </a:r>
          </a:p>
          <a:p>
            <a:pPr eaLnBrk="1" hangingPunct="1">
              <a:spcBef>
                <a:spcPct val="50000"/>
              </a:spcBef>
            </a:pPr>
            <a:r>
              <a:rPr lang="en-US" altLang="en-US" sz="2400"/>
              <a:t>if </a:t>
            </a:r>
            <a:r>
              <a:rPr lang="en-US" altLang="en-US" sz="2400">
                <a:sym typeface="Symbol" panose="05050102010706020507" pitchFamily="18" charset="2"/>
              </a:rPr>
              <a:t></a:t>
            </a:r>
            <a:r>
              <a:rPr lang="en-US" altLang="en-US" sz="2400"/>
              <a:t>w</a:t>
            </a:r>
            <a:r>
              <a:rPr lang="en-US" altLang="en-US" sz="2400" baseline="-25000"/>
              <a:t>i</a:t>
            </a:r>
            <a:r>
              <a:rPr lang="en-US" altLang="en-US" sz="2400"/>
              <a:t>x</a:t>
            </a:r>
            <a:r>
              <a:rPr lang="en-US" altLang="en-US" sz="2400" baseline="-25000"/>
              <a:t>i</a:t>
            </a:r>
            <a:r>
              <a:rPr lang="en-US" altLang="en-US" sz="2400"/>
              <a:t> &lt; </a:t>
            </a:r>
            <a:r>
              <a:rPr lang="en-US" altLang="en-US" sz="2400" b="1">
                <a:latin typeface="Symbol" panose="05050102010706020507" pitchFamily="18" charset="2"/>
                <a:sym typeface="Symbol" panose="05050102010706020507" pitchFamily="18" charset="2"/>
              </a:rPr>
              <a:t></a:t>
            </a:r>
            <a:r>
              <a:rPr lang="en-US" altLang="en-US" sz="2400"/>
              <a:t>,   output -1</a:t>
            </a:r>
          </a:p>
        </p:txBody>
      </p:sp>
      <p:graphicFrame>
        <p:nvGraphicFramePr>
          <p:cNvPr id="2050" name="Object 2"/>
          <p:cNvGraphicFramePr>
            <a:graphicFrameLocks noChangeAspect="1"/>
          </p:cNvGraphicFramePr>
          <p:nvPr/>
        </p:nvGraphicFramePr>
        <p:xfrm>
          <a:off x="2844801" y="2994026"/>
          <a:ext cx="3135313" cy="3548063"/>
        </p:xfrm>
        <a:graphic>
          <a:graphicData uri="http://schemas.openxmlformats.org/presentationml/2006/ole">
            <p:oleObj spid="_x0000_s2050" name="VISIO" r:id="rId4" imgW="3200400" imgH="3678936" progId="">
              <p:embed/>
            </p:oleObj>
          </a:graphicData>
        </a:graphic>
      </p:graphicFrame>
    </p:spTree>
    <p:extLst>
      <p:ext uri="{BB962C8B-B14F-4D97-AF65-F5344CB8AC3E}">
        <p14:creationId xmlns:p14="http://schemas.microsoft.com/office/powerpoint/2010/main" xmlns="" val="96785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altLang="en-US" smtClean="0"/>
              <a:t>Fungsi-fungsi aktivasi</a:t>
            </a:r>
          </a:p>
        </p:txBody>
      </p:sp>
      <p:sp>
        <p:nvSpPr>
          <p:cNvPr id="14339" name="Rectangle 3"/>
          <p:cNvSpPr>
            <a:spLocks noGrp="1" noChangeArrowheads="1"/>
          </p:cNvSpPr>
          <p:nvPr>
            <p:ph idx="1"/>
          </p:nvPr>
        </p:nvSpPr>
        <p:spPr>
          <a:xfrm>
            <a:off x="2971800" y="4495800"/>
            <a:ext cx="5791200" cy="2057400"/>
          </a:xfrm>
        </p:spPr>
        <p:txBody>
          <a:bodyPr vert="horz" lIns="92075" tIns="46038" rIns="92075" bIns="46038" rtlCol="0">
            <a:normAutofit/>
          </a:bodyPr>
          <a:lstStyle/>
          <a:p>
            <a:pPr>
              <a:tabLst>
                <a:tab pos="952500" algn="l"/>
              </a:tabLst>
            </a:pPr>
            <a:r>
              <a:rPr lang="en-US" altLang="en-US" sz="2400" b="1"/>
              <a:t>Step</a:t>
            </a:r>
            <a:r>
              <a:rPr lang="en-US" altLang="en-US" sz="2400" b="1" baseline="-25000"/>
              <a:t>t</a:t>
            </a:r>
            <a:r>
              <a:rPr lang="en-US" altLang="en-US" sz="2400" b="1"/>
              <a:t>(x)	=	1 if x &gt;= t, else 0</a:t>
            </a:r>
          </a:p>
          <a:p>
            <a:pPr>
              <a:tabLst>
                <a:tab pos="952500" algn="l"/>
              </a:tabLst>
            </a:pPr>
            <a:r>
              <a:rPr lang="en-US" altLang="en-US" sz="2400" b="1"/>
              <a:t>Sign(x)	=	+1 if x &gt;= 0, else –1</a:t>
            </a:r>
          </a:p>
          <a:p>
            <a:pPr>
              <a:tabLst>
                <a:tab pos="952500" algn="l"/>
              </a:tabLst>
            </a:pPr>
            <a:r>
              <a:rPr lang="en-US" altLang="en-US" sz="2400" b="1"/>
              <a:t>Sigmoid(x) =      1/(1+e</a:t>
            </a:r>
            <a:r>
              <a:rPr lang="en-US" altLang="en-US" sz="2400" b="1" baseline="30000"/>
              <a:t>-x</a:t>
            </a:r>
            <a:r>
              <a:rPr lang="en-US" altLang="en-US" sz="2400" b="1"/>
              <a:t>)</a:t>
            </a:r>
          </a:p>
          <a:p>
            <a:pPr>
              <a:tabLst>
                <a:tab pos="952500" algn="l"/>
              </a:tabLst>
            </a:pPr>
            <a:r>
              <a:rPr lang="en-US" altLang="en-US" sz="2400" b="1"/>
              <a:t>Identity Function</a:t>
            </a:r>
            <a:endParaRPr lang="en-GB" altLang="en-US" sz="2400" b="1"/>
          </a:p>
        </p:txBody>
      </p:sp>
      <p:graphicFrame>
        <p:nvGraphicFramePr>
          <p:cNvPr id="14340" name="Object 4"/>
          <p:cNvGraphicFramePr>
            <a:graphicFrameLocks noChangeAspect="1"/>
          </p:cNvGraphicFramePr>
          <p:nvPr/>
        </p:nvGraphicFramePr>
        <p:xfrm>
          <a:off x="1752600" y="1524001"/>
          <a:ext cx="8763000" cy="2779713"/>
        </p:xfrm>
        <a:graphic>
          <a:graphicData uri="http://schemas.openxmlformats.org/presentationml/2006/ole">
            <p:oleObj spid="_x0000_s3074" name="Bitmap Image" r:id="rId4" imgW="6990476" imgH="3057143" progId="PBrush">
              <p:embed/>
            </p:oleObj>
          </a:graphicData>
        </a:graphic>
      </p:graphicFrame>
    </p:spTree>
    <p:extLst>
      <p:ext uri="{BB962C8B-B14F-4D97-AF65-F5344CB8AC3E}">
        <p14:creationId xmlns:p14="http://schemas.microsoft.com/office/powerpoint/2010/main" xmlns="" val="274935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rgbClr val="B2B2B2"/>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 calcmode="lin" valueType="num">
                                      <p:cBhvr additive="base">
                                        <p:cTn id="18"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rgbClr val="B2B2B2"/>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 calcmode="lin" valueType="num">
                                      <p:cBhvr additive="base">
                                        <p:cTn id="24"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rgbClr val="B2B2B2"/>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339">
                                            <p:txEl>
                                              <p:pRg st="3" end="3"/>
                                            </p:txEl>
                                          </p:spTgt>
                                        </p:tgtEl>
                                        <p:attrNameLst>
                                          <p:attrName>style.visibility</p:attrName>
                                        </p:attrNameLst>
                                      </p:cBhvr>
                                      <p:to>
                                        <p:strVal val="visible"/>
                                      </p:to>
                                    </p:set>
                                    <p:anim calcmode="lin" valueType="num">
                                      <p:cBhvr additive="base">
                                        <p:cTn id="30"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The first Neural Networks</a:t>
            </a:r>
          </a:p>
        </p:txBody>
      </p:sp>
      <p:graphicFrame>
        <p:nvGraphicFramePr>
          <p:cNvPr id="19504" name="Group 48"/>
          <p:cNvGraphicFramePr>
            <a:graphicFrameLocks noGrp="1"/>
          </p:cNvGraphicFramePr>
          <p:nvPr>
            <p:ph type="tbl" idx="1"/>
          </p:nvPr>
        </p:nvGraphicFramePr>
        <p:xfrm>
          <a:off x="6477000" y="2438400"/>
          <a:ext cx="3429000" cy="2286000"/>
        </p:xfrm>
        <a:graphic>
          <a:graphicData uri="http://schemas.openxmlformats.org/drawingml/2006/table">
            <a:tbl>
              <a:tblPr/>
              <a:tblGrid>
                <a:gridCol w="1143000"/>
                <a:gridCol w="1143000"/>
                <a:gridCol w="1143000"/>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X</a:t>
                      </a:r>
                      <a:r>
                        <a:rPr kumimoji="0" lang="en-US" sz="2400" b="0" i="0" u="none" strike="noStrike" cap="none" normalizeH="0" baseline="-2500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pSp>
        <p:nvGrpSpPr>
          <p:cNvPr id="27678" name="Group 47"/>
          <p:cNvGrpSpPr>
            <a:grpSpLocks/>
          </p:cNvGrpSpPr>
          <p:nvPr/>
        </p:nvGrpSpPr>
        <p:grpSpPr bwMode="auto">
          <a:xfrm>
            <a:off x="2286000" y="1905000"/>
            <a:ext cx="3517900" cy="3657600"/>
            <a:chOff x="480" y="1200"/>
            <a:chExt cx="2216" cy="2304"/>
          </a:xfrm>
        </p:grpSpPr>
        <p:sp>
          <p:nvSpPr>
            <p:cNvPr id="27680" name="Oval 34"/>
            <p:cNvSpPr>
              <a:spLocks noChangeArrowheads="1"/>
            </p:cNvSpPr>
            <p:nvPr/>
          </p:nvSpPr>
          <p:spPr bwMode="auto">
            <a:xfrm>
              <a:off x="528" y="17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27681" name="Oval 35"/>
            <p:cNvSpPr>
              <a:spLocks noChangeArrowheads="1"/>
            </p:cNvSpPr>
            <p:nvPr/>
          </p:nvSpPr>
          <p:spPr bwMode="auto">
            <a:xfrm>
              <a:off x="480" y="2928"/>
              <a:ext cx="624"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sp>
          <p:nvSpPr>
            <p:cNvPr id="27682" name="Oval 36"/>
            <p:cNvSpPr>
              <a:spLocks noChangeArrowheads="1"/>
            </p:cNvSpPr>
            <p:nvPr/>
          </p:nvSpPr>
          <p:spPr bwMode="auto">
            <a:xfrm>
              <a:off x="1872" y="2256"/>
              <a:ext cx="624" cy="62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27683" name="AutoShape 39"/>
            <p:cNvCxnSpPr>
              <a:cxnSpLocks noChangeShapeType="1"/>
              <a:stCxn id="27680" idx="6"/>
              <a:endCxn id="27682" idx="2"/>
            </p:cNvCxnSpPr>
            <p:nvPr/>
          </p:nvCxnSpPr>
          <p:spPr bwMode="auto">
            <a:xfrm>
              <a:off x="1104" y="2016"/>
              <a:ext cx="768" cy="55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7684" name="AutoShape 40"/>
            <p:cNvCxnSpPr>
              <a:cxnSpLocks noChangeShapeType="1"/>
              <a:stCxn id="27681" idx="6"/>
              <a:endCxn id="27682" idx="2"/>
            </p:cNvCxnSpPr>
            <p:nvPr/>
          </p:nvCxnSpPr>
          <p:spPr bwMode="auto">
            <a:xfrm flipV="1">
              <a:off x="1104" y="2568"/>
              <a:ext cx="768" cy="64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7685" name="Text Box 41"/>
            <p:cNvSpPr txBox="1">
              <a:spLocks noChangeArrowheads="1"/>
            </p:cNvSpPr>
            <p:nvPr/>
          </p:nvSpPr>
          <p:spPr bwMode="auto">
            <a:xfrm>
              <a:off x="1334" y="194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p>
          </p:txBody>
        </p:sp>
        <p:sp>
          <p:nvSpPr>
            <p:cNvPr id="27686" name="Text Box 42"/>
            <p:cNvSpPr txBox="1">
              <a:spLocks noChangeArrowheads="1"/>
            </p:cNvSpPr>
            <p:nvPr/>
          </p:nvSpPr>
          <p:spPr bwMode="auto">
            <a:xfrm>
              <a:off x="1340" y="303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p>
          </p:txBody>
        </p:sp>
        <p:sp>
          <p:nvSpPr>
            <p:cNvPr id="27687" name="Text Box 43"/>
            <p:cNvSpPr txBox="1">
              <a:spLocks noChangeArrowheads="1"/>
            </p:cNvSpPr>
            <p:nvPr/>
          </p:nvSpPr>
          <p:spPr bwMode="auto">
            <a:xfrm>
              <a:off x="1776" y="2928"/>
              <a:ext cx="9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sp>
          <p:nvSpPr>
            <p:cNvPr id="27688" name="Text Box 44"/>
            <p:cNvSpPr txBox="1">
              <a:spLocks noChangeArrowheads="1"/>
            </p:cNvSpPr>
            <p:nvPr/>
          </p:nvSpPr>
          <p:spPr bwMode="auto">
            <a:xfrm>
              <a:off x="768" y="1200"/>
              <a:ext cx="1325"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AND</a:t>
              </a:r>
            </a:p>
          </p:txBody>
        </p:sp>
      </p:grpSp>
      <p:sp>
        <p:nvSpPr>
          <p:cNvPr id="27679" name="Text Box 46"/>
          <p:cNvSpPr txBox="1">
            <a:spLocks noChangeArrowheads="1"/>
          </p:cNvSpPr>
          <p:nvPr/>
        </p:nvSpPr>
        <p:spPr bwMode="auto">
          <a:xfrm>
            <a:off x="6461126" y="1792288"/>
            <a:ext cx="828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AND</a:t>
            </a:r>
          </a:p>
        </p:txBody>
      </p:sp>
    </p:spTree>
    <p:extLst>
      <p:ext uri="{BB962C8B-B14F-4D97-AF65-F5344CB8AC3E}">
        <p14:creationId xmlns:p14="http://schemas.microsoft.com/office/powerpoint/2010/main" xmlns="" val="82174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524000" y="0"/>
            <a:ext cx="9144000" cy="928688"/>
          </a:xfrm>
        </p:spPr>
        <p:txBody>
          <a:bodyPr rtlCol="0">
            <a:normAutofit/>
          </a:bodyPr>
          <a:lstStyle/>
          <a:p>
            <a:pPr>
              <a:defRPr/>
            </a:pPr>
            <a:r>
              <a:rPr lang="en-US" sz="4200" b="1" dirty="0">
                <a:effectLst>
                  <a:outerShdw blurRad="38100" dist="38100" dir="2700000" algn="tl">
                    <a:srgbClr val="C0C0C0"/>
                  </a:outerShdw>
                </a:effectLst>
              </a:rPr>
              <a:t>Computation via activation function</a:t>
            </a:r>
          </a:p>
        </p:txBody>
      </p:sp>
      <p:sp>
        <p:nvSpPr>
          <p:cNvPr id="247811" name="Rectangle 3"/>
          <p:cNvSpPr>
            <a:spLocks noGrp="1" noChangeArrowheads="1"/>
          </p:cNvSpPr>
          <p:nvPr>
            <p:ph type="body" idx="1"/>
          </p:nvPr>
        </p:nvSpPr>
        <p:spPr>
          <a:xfrm>
            <a:off x="2176464" y="1143001"/>
            <a:ext cx="8288337" cy="785813"/>
          </a:xfrm>
        </p:spPr>
        <p:txBody>
          <a:bodyPr rtlCol="0">
            <a:normAutofit fontScale="92500" lnSpcReduction="10000"/>
          </a:bodyPr>
          <a:lstStyle/>
          <a:p>
            <a:pPr>
              <a:defRPr/>
            </a:pPr>
            <a:r>
              <a:rPr lang="en-US" smtClean="0"/>
              <a:t>can view an artificial neuron as a computational element</a:t>
            </a:r>
          </a:p>
          <a:p>
            <a:pPr lvl="1">
              <a:defRPr/>
            </a:pPr>
            <a:r>
              <a:rPr lang="en-US" i="1" smtClean="0"/>
              <a:t>accepts</a:t>
            </a:r>
            <a:r>
              <a:rPr lang="en-US" smtClean="0"/>
              <a:t> or </a:t>
            </a:r>
            <a:r>
              <a:rPr lang="en-US" i="1" smtClean="0"/>
              <a:t>classifies</a:t>
            </a:r>
            <a:r>
              <a:rPr lang="en-US" smtClean="0"/>
              <a:t> an input if the output fires</a:t>
            </a:r>
          </a:p>
        </p:txBody>
      </p:sp>
      <p:sp>
        <p:nvSpPr>
          <p:cNvPr id="4101" name="Text Box 4"/>
          <p:cNvSpPr txBox="1">
            <a:spLocks noChangeArrowheads="1"/>
          </p:cNvSpPr>
          <p:nvPr/>
        </p:nvSpPr>
        <p:spPr bwMode="auto">
          <a:xfrm>
            <a:off x="5199064" y="2100263"/>
            <a:ext cx="4645025" cy="39114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86493" tIns="43247" rIns="86493" bIns="43247">
            <a:spAutoFit/>
          </a:bodyPr>
          <a:lstStyle>
            <a:lvl1pPr eaLnBrk="0" hangingPunct="0">
              <a:tabLst>
                <a:tab pos="2755900" algn="l"/>
              </a:tabLst>
              <a:defRPr>
                <a:solidFill>
                  <a:schemeClr val="tx1"/>
                </a:solidFill>
                <a:latin typeface="Arial" panose="020B0604020202020204" pitchFamily="34" charset="0"/>
              </a:defRPr>
            </a:lvl1pPr>
            <a:lvl2pPr eaLnBrk="0" hangingPunct="0">
              <a:tabLst>
                <a:tab pos="2755900" algn="l"/>
              </a:tabLst>
              <a:defRPr>
                <a:solidFill>
                  <a:schemeClr val="tx1"/>
                </a:solidFill>
                <a:latin typeface="Arial" panose="020B0604020202020204" pitchFamily="34" charset="0"/>
              </a:defRPr>
            </a:lvl2pPr>
            <a:lvl3pPr marL="1143000" indent="-228600" eaLnBrk="0" hangingPunct="0">
              <a:tabLst>
                <a:tab pos="2755900" algn="l"/>
              </a:tabLst>
              <a:defRPr>
                <a:solidFill>
                  <a:schemeClr val="tx1"/>
                </a:solidFill>
                <a:latin typeface="Arial" panose="020B0604020202020204" pitchFamily="34" charset="0"/>
              </a:defRPr>
            </a:lvl3pPr>
            <a:lvl4pPr marL="1600200" indent="-228600" eaLnBrk="0" hangingPunct="0">
              <a:tabLst>
                <a:tab pos="2755900" algn="l"/>
              </a:tabLst>
              <a:defRPr>
                <a:solidFill>
                  <a:schemeClr val="tx1"/>
                </a:solidFill>
                <a:latin typeface="Arial" panose="020B0604020202020204" pitchFamily="34" charset="0"/>
              </a:defRPr>
            </a:lvl4pPr>
            <a:lvl5pPr marL="2057400" indent="-228600" eaLnBrk="0" hangingPunct="0">
              <a:tabLst>
                <a:tab pos="2755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55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55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55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55900" algn="l"/>
              </a:tabLst>
              <a:defRPr>
                <a:solidFill>
                  <a:schemeClr val="tx1"/>
                </a:solidFill>
                <a:latin typeface="Arial" panose="020B0604020202020204" pitchFamily="34" charset="0"/>
              </a:defRPr>
            </a:lvl9pPr>
          </a:lstStyle>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.75*1 + .75*1 = 1.5 &gt;= 1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.75*1 + .75*-1 = 0 &lt; 1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.75*-1 + .75*1 = 0 &lt; 1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.75*-1 + .75*-1 = -1.5 &lt; 1 </a:t>
            </a:r>
            <a:r>
              <a:rPr lang="en-US" altLang="en-US" sz="1700">
                <a:sym typeface="Wingdings" panose="05000000000000000000" pitchFamily="2" charset="2"/>
              </a:rPr>
              <a:t> OUTPUT: -1</a:t>
            </a:r>
          </a:p>
        </p:txBody>
      </p:sp>
      <p:graphicFrame>
        <p:nvGraphicFramePr>
          <p:cNvPr id="4098" name="Object 2"/>
          <p:cNvGraphicFramePr>
            <a:graphicFrameLocks noChangeAspect="1"/>
          </p:cNvGraphicFramePr>
          <p:nvPr/>
        </p:nvGraphicFramePr>
        <p:xfrm>
          <a:off x="2613026" y="2714625"/>
          <a:ext cx="2335213" cy="2643188"/>
        </p:xfrm>
        <a:graphic>
          <a:graphicData uri="http://schemas.openxmlformats.org/presentationml/2006/ole">
            <p:oleObj spid="_x0000_s4098" name="VISIO" r:id="rId4" imgW="3200400" imgH="3678936" progId="">
              <p:embed/>
            </p:oleObj>
          </a:graphicData>
        </a:graphic>
      </p:graphicFrame>
      <p:sp>
        <p:nvSpPr>
          <p:cNvPr id="247816" name="Text Box 8"/>
          <p:cNvSpPr txBox="1">
            <a:spLocks noChangeArrowheads="1"/>
          </p:cNvSpPr>
          <p:nvPr/>
        </p:nvSpPr>
        <p:spPr bwMode="auto">
          <a:xfrm>
            <a:off x="5153026" y="6000751"/>
            <a:ext cx="50069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33"/>
                </a:solidFill>
              </a:rPr>
              <a:t>this neuron </a:t>
            </a:r>
            <a:r>
              <a:rPr lang="en-US" altLang="en-US" i="1">
                <a:solidFill>
                  <a:srgbClr val="FF0033"/>
                </a:solidFill>
              </a:rPr>
              <a:t>computes</a:t>
            </a:r>
            <a:r>
              <a:rPr lang="en-US" altLang="en-US">
                <a:solidFill>
                  <a:srgbClr val="FF0033"/>
                </a:solidFill>
              </a:rPr>
              <a:t> the AND function</a:t>
            </a:r>
          </a:p>
        </p:txBody>
      </p:sp>
    </p:spTree>
    <p:extLst>
      <p:ext uri="{BB962C8B-B14F-4D97-AF65-F5344CB8AC3E}">
        <p14:creationId xmlns:p14="http://schemas.microsoft.com/office/powerpoint/2010/main" xmlns="" val="578221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7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The first Neural Networks</a:t>
            </a:r>
          </a:p>
        </p:txBody>
      </p:sp>
      <p:graphicFrame>
        <p:nvGraphicFramePr>
          <p:cNvPr id="21544" name="Group 40"/>
          <p:cNvGraphicFramePr>
            <a:graphicFrameLocks noGrp="1"/>
          </p:cNvGraphicFramePr>
          <p:nvPr>
            <p:ph type="tbl" idx="1"/>
          </p:nvPr>
        </p:nvGraphicFramePr>
        <p:xfrm>
          <a:off x="6477000" y="2438400"/>
          <a:ext cx="3429000" cy="2286000"/>
        </p:xfrm>
        <a:graphic>
          <a:graphicData uri="http://schemas.openxmlformats.org/drawingml/2006/table">
            <a:tbl>
              <a:tblPr/>
              <a:tblGrid>
                <a:gridCol w="1143000"/>
                <a:gridCol w="1143000"/>
                <a:gridCol w="1143000"/>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pSp>
        <p:nvGrpSpPr>
          <p:cNvPr id="28702" name="Group 39"/>
          <p:cNvGrpSpPr>
            <a:grpSpLocks/>
          </p:cNvGrpSpPr>
          <p:nvPr/>
        </p:nvGrpSpPr>
        <p:grpSpPr bwMode="auto">
          <a:xfrm>
            <a:off x="2286000" y="1905000"/>
            <a:ext cx="3517900" cy="3657600"/>
            <a:chOff x="480" y="1200"/>
            <a:chExt cx="2216" cy="2304"/>
          </a:xfrm>
        </p:grpSpPr>
        <p:sp>
          <p:nvSpPr>
            <p:cNvPr id="28704" name="Oval 29"/>
            <p:cNvSpPr>
              <a:spLocks noChangeArrowheads="1"/>
            </p:cNvSpPr>
            <p:nvPr/>
          </p:nvSpPr>
          <p:spPr bwMode="auto">
            <a:xfrm>
              <a:off x="528" y="17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28705" name="Oval 30"/>
            <p:cNvSpPr>
              <a:spLocks noChangeArrowheads="1"/>
            </p:cNvSpPr>
            <p:nvPr/>
          </p:nvSpPr>
          <p:spPr bwMode="auto">
            <a:xfrm>
              <a:off x="480" y="2928"/>
              <a:ext cx="624"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sp>
          <p:nvSpPr>
            <p:cNvPr id="28706" name="Oval 31"/>
            <p:cNvSpPr>
              <a:spLocks noChangeArrowheads="1"/>
            </p:cNvSpPr>
            <p:nvPr/>
          </p:nvSpPr>
          <p:spPr bwMode="auto">
            <a:xfrm>
              <a:off x="1872" y="2256"/>
              <a:ext cx="624" cy="62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28707" name="AutoShape 32"/>
            <p:cNvCxnSpPr>
              <a:cxnSpLocks noChangeShapeType="1"/>
              <a:stCxn id="28704" idx="6"/>
              <a:endCxn id="28706" idx="2"/>
            </p:cNvCxnSpPr>
            <p:nvPr/>
          </p:nvCxnSpPr>
          <p:spPr bwMode="auto">
            <a:xfrm>
              <a:off x="1104" y="2016"/>
              <a:ext cx="768" cy="55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708" name="AutoShape 33"/>
            <p:cNvCxnSpPr>
              <a:cxnSpLocks noChangeShapeType="1"/>
              <a:stCxn id="28705" idx="6"/>
              <a:endCxn id="28706" idx="2"/>
            </p:cNvCxnSpPr>
            <p:nvPr/>
          </p:nvCxnSpPr>
          <p:spPr bwMode="auto">
            <a:xfrm flipV="1">
              <a:off x="1104" y="2568"/>
              <a:ext cx="768" cy="64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8709" name="Text Box 34"/>
            <p:cNvSpPr txBox="1">
              <a:spLocks noChangeArrowheads="1"/>
            </p:cNvSpPr>
            <p:nvPr/>
          </p:nvSpPr>
          <p:spPr bwMode="auto">
            <a:xfrm>
              <a:off x="1334" y="194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28710" name="Text Box 35"/>
            <p:cNvSpPr txBox="1">
              <a:spLocks noChangeArrowheads="1"/>
            </p:cNvSpPr>
            <p:nvPr/>
          </p:nvSpPr>
          <p:spPr bwMode="auto">
            <a:xfrm>
              <a:off x="1344" y="303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28711" name="Text Box 36"/>
            <p:cNvSpPr txBox="1">
              <a:spLocks noChangeArrowheads="1"/>
            </p:cNvSpPr>
            <p:nvPr/>
          </p:nvSpPr>
          <p:spPr bwMode="auto">
            <a:xfrm>
              <a:off x="1776" y="2928"/>
              <a:ext cx="9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sp>
          <p:nvSpPr>
            <p:cNvPr id="28712" name="Text Box 37"/>
            <p:cNvSpPr txBox="1">
              <a:spLocks noChangeArrowheads="1"/>
            </p:cNvSpPr>
            <p:nvPr/>
          </p:nvSpPr>
          <p:spPr bwMode="auto">
            <a:xfrm>
              <a:off x="816" y="1200"/>
              <a:ext cx="118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OR</a:t>
              </a:r>
            </a:p>
          </p:txBody>
        </p:sp>
      </p:grpSp>
      <p:sp>
        <p:nvSpPr>
          <p:cNvPr id="28703" name="Text Box 38"/>
          <p:cNvSpPr txBox="1">
            <a:spLocks noChangeArrowheads="1"/>
          </p:cNvSpPr>
          <p:nvPr/>
        </p:nvSpPr>
        <p:spPr bwMode="auto">
          <a:xfrm>
            <a:off x="6461125" y="1792288"/>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OR</a:t>
            </a:r>
          </a:p>
        </p:txBody>
      </p:sp>
    </p:spTree>
    <p:extLst>
      <p:ext uri="{BB962C8B-B14F-4D97-AF65-F5344CB8AC3E}">
        <p14:creationId xmlns:p14="http://schemas.microsoft.com/office/powerpoint/2010/main" xmlns="" val="396889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rtlCol="0">
            <a:normAutofit/>
          </a:bodyPr>
          <a:lstStyle/>
          <a:p>
            <a:pPr>
              <a:defRPr/>
            </a:pPr>
            <a:r>
              <a:rPr lang="en-US" sz="5700" b="1" dirty="0">
                <a:effectLst>
                  <a:outerShdw blurRad="38100" dist="38100" dir="2700000" algn="tl">
                    <a:srgbClr val="C0C0C0"/>
                  </a:outerShdw>
                </a:effectLst>
              </a:rPr>
              <a:t>In-class exercise</a:t>
            </a:r>
          </a:p>
        </p:txBody>
      </p:sp>
      <p:sp>
        <p:nvSpPr>
          <p:cNvPr id="248835" name="Rectangle 3"/>
          <p:cNvSpPr>
            <a:spLocks noGrp="1" noChangeArrowheads="1"/>
          </p:cNvSpPr>
          <p:nvPr>
            <p:ph type="body" idx="1"/>
          </p:nvPr>
        </p:nvSpPr>
        <p:spPr>
          <a:xfrm>
            <a:off x="2176464" y="1143000"/>
            <a:ext cx="8288337" cy="571500"/>
          </a:xfrm>
        </p:spPr>
        <p:txBody>
          <a:bodyPr rtlCol="0">
            <a:normAutofit/>
          </a:bodyPr>
          <a:lstStyle/>
          <a:p>
            <a:pPr>
              <a:defRPr/>
            </a:pPr>
            <a:r>
              <a:rPr lang="en-US" smtClean="0"/>
              <a:t>specify weights and thresholds to compute OR</a:t>
            </a:r>
          </a:p>
        </p:txBody>
      </p:sp>
      <p:sp>
        <p:nvSpPr>
          <p:cNvPr id="5125" name="Text Box 4"/>
          <p:cNvSpPr txBox="1">
            <a:spLocks noChangeArrowheads="1"/>
          </p:cNvSpPr>
          <p:nvPr/>
        </p:nvSpPr>
        <p:spPr bwMode="auto">
          <a:xfrm>
            <a:off x="5080000" y="2071688"/>
            <a:ext cx="4427538" cy="38338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86493" tIns="43247" rIns="86493" bIns="43247">
            <a:spAutoFit/>
          </a:bodyPr>
          <a:lstStyle>
            <a:lvl1pPr eaLnBrk="0" hangingPunct="0">
              <a:tabLst>
                <a:tab pos="2701925" algn="l"/>
              </a:tabLst>
              <a:defRPr>
                <a:solidFill>
                  <a:schemeClr val="tx1"/>
                </a:solidFill>
                <a:latin typeface="Arial" panose="020B0604020202020204" pitchFamily="34" charset="0"/>
              </a:defRPr>
            </a:lvl1pPr>
            <a:lvl2pPr eaLnBrk="0" hangingPunct="0">
              <a:tabLst>
                <a:tab pos="2701925" algn="l"/>
              </a:tabLst>
              <a:defRPr>
                <a:solidFill>
                  <a:schemeClr val="tx1"/>
                </a:solidFill>
                <a:latin typeface="Arial" panose="020B0604020202020204" pitchFamily="34" charset="0"/>
              </a:defRPr>
            </a:lvl2pPr>
            <a:lvl3pPr marL="1143000" indent="-228600" eaLnBrk="0" hangingPunct="0">
              <a:tabLst>
                <a:tab pos="2701925" algn="l"/>
              </a:tabLst>
              <a:defRPr>
                <a:solidFill>
                  <a:schemeClr val="tx1"/>
                </a:solidFill>
                <a:latin typeface="Arial" panose="020B0604020202020204" pitchFamily="34" charset="0"/>
              </a:defRPr>
            </a:lvl3pPr>
            <a:lvl4pPr marL="1600200" indent="-228600" eaLnBrk="0" hangingPunct="0">
              <a:tabLst>
                <a:tab pos="2701925" algn="l"/>
              </a:tabLst>
              <a:defRPr>
                <a:solidFill>
                  <a:schemeClr val="tx1"/>
                </a:solidFill>
                <a:latin typeface="Arial" panose="020B0604020202020204" pitchFamily="34" charset="0"/>
              </a:defRPr>
            </a:lvl4pPr>
            <a:lvl5pPr marL="2057400" indent="-228600" eaLnBrk="0" hangingPunct="0">
              <a:tabLst>
                <a:tab pos="27019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019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019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019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01925" algn="l"/>
              </a:tabLst>
              <a:defRPr>
                <a:solidFill>
                  <a:schemeClr val="tx1"/>
                </a:solidFill>
                <a:latin typeface="Arial" panose="020B0604020202020204" pitchFamily="34" charset="0"/>
              </a:defRPr>
            </a:lvl9pPr>
          </a:lstStyle>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w</a:t>
            </a:r>
            <a:r>
              <a:rPr lang="en-US" altLang="en-US" sz="1700" baseline="-25000"/>
              <a:t>1</a:t>
            </a:r>
            <a:r>
              <a:rPr lang="en-US" altLang="en-US" sz="1700"/>
              <a:t>*1 + w</a:t>
            </a:r>
            <a:r>
              <a:rPr lang="en-US" altLang="en-US" sz="1700" baseline="-25000"/>
              <a:t>2</a:t>
            </a:r>
            <a:r>
              <a:rPr lang="en-US" altLang="en-US" sz="1700"/>
              <a:t>*1 &gt;= </a:t>
            </a:r>
            <a:r>
              <a:rPr lang="en-US" altLang="en-US" sz="1900" b="1">
                <a:sym typeface="Symbol" panose="05050102010706020507" pitchFamily="18" charset="2"/>
              </a:rPr>
              <a:t></a:t>
            </a:r>
            <a:r>
              <a:rPr lang="en-US" altLang="en-US" sz="1700"/>
              <a:t>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w</a:t>
            </a:r>
            <a:r>
              <a:rPr lang="en-US" altLang="en-US" sz="1700" baseline="-25000"/>
              <a:t>1</a:t>
            </a:r>
            <a:r>
              <a:rPr lang="en-US" altLang="en-US" sz="1700"/>
              <a:t>*1 + w</a:t>
            </a:r>
            <a:r>
              <a:rPr lang="en-US" altLang="en-US" sz="1700" baseline="-25000"/>
              <a:t>2</a:t>
            </a:r>
            <a:r>
              <a:rPr lang="en-US" altLang="en-US" sz="1700"/>
              <a:t>*-1 &gt;= </a:t>
            </a:r>
            <a:r>
              <a:rPr lang="en-US" altLang="en-US" sz="1900" b="1">
                <a:sym typeface="Symbol" panose="05050102010706020507" pitchFamily="18" charset="2"/>
              </a:rPr>
              <a:t></a:t>
            </a:r>
            <a:r>
              <a:rPr lang="en-US" altLang="en-US" sz="1700"/>
              <a:t>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w</a:t>
            </a:r>
            <a:r>
              <a:rPr lang="en-US" altLang="en-US" sz="1700" baseline="-25000"/>
              <a:t>1</a:t>
            </a:r>
            <a:r>
              <a:rPr lang="en-US" altLang="en-US" sz="1700"/>
              <a:t>*-1 + w</a:t>
            </a:r>
            <a:r>
              <a:rPr lang="en-US" altLang="en-US" sz="1700" baseline="-25000"/>
              <a:t>2</a:t>
            </a:r>
            <a:r>
              <a:rPr lang="en-US" altLang="en-US" sz="1700"/>
              <a:t>*1 &gt;= </a:t>
            </a:r>
            <a:r>
              <a:rPr lang="en-US" altLang="en-US" sz="1900" b="1">
                <a:sym typeface="Symbol" panose="05050102010706020507" pitchFamily="18" charset="2"/>
              </a:rPr>
              <a:t></a:t>
            </a:r>
            <a:r>
              <a:rPr lang="en-US" altLang="en-US" sz="1700"/>
              <a:t> 	</a:t>
            </a:r>
            <a:r>
              <a:rPr lang="en-US" altLang="en-US" sz="1700">
                <a:sym typeface="Wingdings" panose="05000000000000000000" pitchFamily="2" charset="2"/>
              </a:rPr>
              <a:t> OUTPUT: 1</a:t>
            </a:r>
          </a:p>
          <a:p>
            <a:pPr lvl="1" eaLnBrk="1" hangingPunct="1">
              <a:spcBef>
                <a:spcPct val="50000"/>
              </a:spcBef>
            </a:pPr>
            <a:endParaRPr lang="en-US" altLang="en-US" sz="800">
              <a:sym typeface="Wingdings" panose="05000000000000000000" pitchFamily="2" charset="2"/>
            </a:endParaRPr>
          </a:p>
          <a:p>
            <a:pPr eaLnBrk="1" hangingPunct="1">
              <a:spcBef>
                <a:spcPct val="50000"/>
              </a:spcBef>
            </a:pPr>
            <a:r>
              <a:rPr lang="en-US" altLang="en-US" sz="1700"/>
              <a:t>INPUT:  x</a:t>
            </a:r>
            <a:r>
              <a:rPr lang="en-US" altLang="en-US" sz="1700" baseline="-25000"/>
              <a:t>1</a:t>
            </a:r>
            <a:r>
              <a:rPr lang="en-US" altLang="en-US" sz="1700"/>
              <a:t> = -1, x</a:t>
            </a:r>
            <a:r>
              <a:rPr lang="en-US" altLang="en-US" sz="1700" baseline="-25000"/>
              <a:t>2</a:t>
            </a:r>
            <a:r>
              <a:rPr lang="en-US" altLang="en-US" sz="1700"/>
              <a:t> = -1</a:t>
            </a:r>
          </a:p>
          <a:p>
            <a:pPr lvl="1" eaLnBrk="1" hangingPunct="1">
              <a:spcBef>
                <a:spcPct val="50000"/>
              </a:spcBef>
            </a:pPr>
            <a:r>
              <a:rPr lang="en-US" altLang="en-US" sz="1700"/>
              <a:t>w</a:t>
            </a:r>
            <a:r>
              <a:rPr lang="en-US" altLang="en-US" sz="1700" baseline="-25000"/>
              <a:t>1</a:t>
            </a:r>
            <a:r>
              <a:rPr lang="en-US" altLang="en-US" sz="1700"/>
              <a:t>*-1 + w</a:t>
            </a:r>
            <a:r>
              <a:rPr lang="en-US" altLang="en-US" sz="1700" baseline="-25000"/>
              <a:t>2</a:t>
            </a:r>
            <a:r>
              <a:rPr lang="en-US" altLang="en-US" sz="1700"/>
              <a:t>*-1 &lt; </a:t>
            </a:r>
            <a:r>
              <a:rPr lang="en-US" altLang="en-US" sz="1900" b="1">
                <a:sym typeface="Symbol" panose="05050102010706020507" pitchFamily="18" charset="2"/>
              </a:rPr>
              <a:t></a:t>
            </a:r>
            <a:r>
              <a:rPr lang="en-US" altLang="en-US" sz="1700"/>
              <a:t> 	</a:t>
            </a:r>
            <a:r>
              <a:rPr lang="en-US" altLang="en-US" sz="1700">
                <a:sym typeface="Wingdings" panose="05000000000000000000" pitchFamily="2" charset="2"/>
              </a:rPr>
              <a:t> OUTPUT: -1</a:t>
            </a:r>
          </a:p>
        </p:txBody>
      </p:sp>
      <p:graphicFrame>
        <p:nvGraphicFramePr>
          <p:cNvPr id="5122" name="Object 2"/>
          <p:cNvGraphicFramePr>
            <a:graphicFrameLocks noChangeAspect="1"/>
          </p:cNvGraphicFramePr>
          <p:nvPr/>
        </p:nvGraphicFramePr>
        <p:xfrm>
          <a:off x="2613026" y="2714625"/>
          <a:ext cx="2335213" cy="2643188"/>
        </p:xfrm>
        <a:graphic>
          <a:graphicData uri="http://schemas.openxmlformats.org/presentationml/2006/ole">
            <p:oleObj spid="_x0000_s5122" name="VISIO" r:id="rId4" imgW="3200400" imgH="3678936" progId="">
              <p:embed/>
            </p:oleObj>
          </a:graphicData>
        </a:graphic>
      </p:graphicFrame>
    </p:spTree>
    <p:extLst>
      <p:ext uri="{BB962C8B-B14F-4D97-AF65-F5344CB8AC3E}">
        <p14:creationId xmlns:p14="http://schemas.microsoft.com/office/powerpoint/2010/main" xmlns="" val="162792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The first Neural Networks</a:t>
            </a:r>
          </a:p>
        </p:txBody>
      </p:sp>
      <p:graphicFrame>
        <p:nvGraphicFramePr>
          <p:cNvPr id="22568" name="Group 40"/>
          <p:cNvGraphicFramePr>
            <a:graphicFrameLocks noGrp="1"/>
          </p:cNvGraphicFramePr>
          <p:nvPr>
            <p:ph type="tbl" idx="1"/>
          </p:nvPr>
        </p:nvGraphicFramePr>
        <p:xfrm>
          <a:off x="6477000" y="2438400"/>
          <a:ext cx="3429000" cy="2286000"/>
        </p:xfrm>
        <a:graphic>
          <a:graphicData uri="http://schemas.openxmlformats.org/drawingml/2006/table">
            <a:tbl>
              <a:tblPr/>
              <a:tblGrid>
                <a:gridCol w="1143000"/>
                <a:gridCol w="1143000"/>
                <a:gridCol w="1143000"/>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pSp>
        <p:nvGrpSpPr>
          <p:cNvPr id="29726" name="Group 39"/>
          <p:cNvGrpSpPr>
            <a:grpSpLocks/>
          </p:cNvGrpSpPr>
          <p:nvPr/>
        </p:nvGrpSpPr>
        <p:grpSpPr bwMode="auto">
          <a:xfrm>
            <a:off x="2286000" y="1905000"/>
            <a:ext cx="3517900" cy="3657600"/>
            <a:chOff x="480" y="1200"/>
            <a:chExt cx="2216" cy="2304"/>
          </a:xfrm>
        </p:grpSpPr>
        <p:sp>
          <p:nvSpPr>
            <p:cNvPr id="29728" name="Oval 29"/>
            <p:cNvSpPr>
              <a:spLocks noChangeArrowheads="1"/>
            </p:cNvSpPr>
            <p:nvPr/>
          </p:nvSpPr>
          <p:spPr bwMode="auto">
            <a:xfrm>
              <a:off x="528" y="17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29729" name="Oval 30"/>
            <p:cNvSpPr>
              <a:spLocks noChangeArrowheads="1"/>
            </p:cNvSpPr>
            <p:nvPr/>
          </p:nvSpPr>
          <p:spPr bwMode="auto">
            <a:xfrm>
              <a:off x="480" y="2928"/>
              <a:ext cx="624"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sp>
          <p:nvSpPr>
            <p:cNvPr id="29730" name="Oval 31"/>
            <p:cNvSpPr>
              <a:spLocks noChangeArrowheads="1"/>
            </p:cNvSpPr>
            <p:nvPr/>
          </p:nvSpPr>
          <p:spPr bwMode="auto">
            <a:xfrm>
              <a:off x="1872" y="2256"/>
              <a:ext cx="624" cy="62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29731" name="AutoShape 32"/>
            <p:cNvCxnSpPr>
              <a:cxnSpLocks noChangeShapeType="1"/>
              <a:stCxn id="29728" idx="6"/>
              <a:endCxn id="29730" idx="2"/>
            </p:cNvCxnSpPr>
            <p:nvPr/>
          </p:nvCxnSpPr>
          <p:spPr bwMode="auto">
            <a:xfrm>
              <a:off x="1104" y="2016"/>
              <a:ext cx="768" cy="55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9732" name="AutoShape 33"/>
            <p:cNvCxnSpPr>
              <a:cxnSpLocks noChangeShapeType="1"/>
              <a:stCxn id="29729" idx="6"/>
              <a:endCxn id="29730" idx="2"/>
            </p:cNvCxnSpPr>
            <p:nvPr/>
          </p:nvCxnSpPr>
          <p:spPr bwMode="auto">
            <a:xfrm flipV="1">
              <a:off x="1104" y="2568"/>
              <a:ext cx="768" cy="64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9733" name="Text Box 34"/>
            <p:cNvSpPr txBox="1">
              <a:spLocks noChangeArrowheads="1"/>
            </p:cNvSpPr>
            <p:nvPr/>
          </p:nvSpPr>
          <p:spPr bwMode="auto">
            <a:xfrm>
              <a:off x="1334" y="194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29734" name="Text Box 35"/>
            <p:cNvSpPr txBox="1">
              <a:spLocks noChangeArrowheads="1"/>
            </p:cNvSpPr>
            <p:nvPr/>
          </p:nvSpPr>
          <p:spPr bwMode="auto">
            <a:xfrm>
              <a:off x="1344" y="3033"/>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p>
          </p:txBody>
        </p:sp>
        <p:sp>
          <p:nvSpPr>
            <p:cNvPr id="29735" name="Text Box 36"/>
            <p:cNvSpPr txBox="1">
              <a:spLocks noChangeArrowheads="1"/>
            </p:cNvSpPr>
            <p:nvPr/>
          </p:nvSpPr>
          <p:spPr bwMode="auto">
            <a:xfrm>
              <a:off x="1776" y="2928"/>
              <a:ext cx="9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sp>
          <p:nvSpPr>
            <p:cNvPr id="29736" name="Text Box 37"/>
            <p:cNvSpPr txBox="1">
              <a:spLocks noChangeArrowheads="1"/>
            </p:cNvSpPr>
            <p:nvPr/>
          </p:nvSpPr>
          <p:spPr bwMode="auto">
            <a:xfrm>
              <a:off x="672" y="1200"/>
              <a:ext cx="1873"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AND-NOT</a:t>
              </a:r>
            </a:p>
          </p:txBody>
        </p:sp>
      </p:grpSp>
      <p:sp>
        <p:nvSpPr>
          <p:cNvPr id="29727" name="Text Box 38"/>
          <p:cNvSpPr txBox="1">
            <a:spLocks noChangeArrowheads="1"/>
          </p:cNvSpPr>
          <p:nvPr/>
        </p:nvSpPr>
        <p:spPr bwMode="auto">
          <a:xfrm>
            <a:off x="6461126" y="1792288"/>
            <a:ext cx="1573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AND-NOT</a:t>
            </a:r>
          </a:p>
        </p:txBody>
      </p:sp>
    </p:spTree>
    <p:extLst>
      <p:ext uri="{BB962C8B-B14F-4D97-AF65-F5344CB8AC3E}">
        <p14:creationId xmlns:p14="http://schemas.microsoft.com/office/powerpoint/2010/main" xmlns="" val="239196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The first Neural Networks</a:t>
            </a:r>
          </a:p>
        </p:txBody>
      </p:sp>
      <p:graphicFrame>
        <p:nvGraphicFramePr>
          <p:cNvPr id="23604" name="Group 52"/>
          <p:cNvGraphicFramePr>
            <a:graphicFrameLocks noGrp="1"/>
          </p:cNvGraphicFramePr>
          <p:nvPr>
            <p:ph type="tbl" idx="1"/>
          </p:nvPr>
        </p:nvGraphicFramePr>
        <p:xfrm>
          <a:off x="7077075" y="2133600"/>
          <a:ext cx="3429000" cy="2286000"/>
        </p:xfrm>
        <a:graphic>
          <a:graphicData uri="http://schemas.openxmlformats.org/drawingml/2006/table">
            <a:tbl>
              <a:tblPr/>
              <a:tblGrid>
                <a:gridCol w="1143000"/>
                <a:gridCol w="1143000"/>
                <a:gridCol w="1143000"/>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30750" name="Text Box 39"/>
          <p:cNvSpPr txBox="1">
            <a:spLocks noChangeArrowheads="1"/>
          </p:cNvSpPr>
          <p:nvPr/>
        </p:nvSpPr>
        <p:spPr bwMode="auto">
          <a:xfrm>
            <a:off x="2590801" y="5888038"/>
            <a:ext cx="7256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latin typeface="Times New Roman" panose="02020603050405020304" pitchFamily="18" charset="0"/>
              </a:rPr>
              <a:t>X</a:t>
            </a:r>
            <a:r>
              <a:rPr lang="en-US" altLang="en-US" sz="2400" baseline="-25000">
                <a:latin typeface="Times New Roman" panose="02020603050405020304" pitchFamily="18" charset="0"/>
              </a:rPr>
              <a:t>1</a:t>
            </a:r>
            <a:r>
              <a:rPr lang="en-US" altLang="en-US" sz="2400">
                <a:latin typeface="Times New Roman" panose="02020603050405020304" pitchFamily="18" charset="0"/>
              </a:rPr>
              <a:t> XOR X</a:t>
            </a:r>
            <a:r>
              <a:rPr lang="en-US" altLang="en-US" sz="2400" baseline="-25000">
                <a:latin typeface="Times New Roman" panose="02020603050405020304" pitchFamily="18" charset="0"/>
              </a:rPr>
              <a:t>2</a:t>
            </a:r>
            <a:r>
              <a:rPr lang="en-US" altLang="en-US" sz="2400">
                <a:latin typeface="Times New Roman" panose="02020603050405020304" pitchFamily="18" charset="0"/>
              </a:rPr>
              <a:t> = (X</a:t>
            </a:r>
            <a:r>
              <a:rPr lang="en-US" altLang="en-US" sz="2400" baseline="-25000">
                <a:latin typeface="Times New Roman" panose="02020603050405020304" pitchFamily="18" charset="0"/>
              </a:rPr>
              <a:t>1</a:t>
            </a:r>
            <a:r>
              <a:rPr lang="en-US" altLang="en-US" sz="2400">
                <a:latin typeface="Times New Roman" panose="02020603050405020304" pitchFamily="18" charset="0"/>
              </a:rPr>
              <a:t> AND NOT X</a:t>
            </a:r>
            <a:r>
              <a:rPr lang="en-US" altLang="en-US" sz="2400" baseline="-25000">
                <a:latin typeface="Times New Roman" panose="02020603050405020304" pitchFamily="18" charset="0"/>
              </a:rPr>
              <a:t>2</a:t>
            </a:r>
            <a:r>
              <a:rPr lang="en-US" altLang="en-US" sz="2400">
                <a:latin typeface="Times New Roman" panose="02020603050405020304" pitchFamily="18" charset="0"/>
              </a:rPr>
              <a:t>) OR (X</a:t>
            </a:r>
            <a:r>
              <a:rPr lang="en-US" altLang="en-US" sz="2400" baseline="-25000">
                <a:latin typeface="Times New Roman" panose="02020603050405020304" pitchFamily="18" charset="0"/>
              </a:rPr>
              <a:t>2</a:t>
            </a:r>
            <a:r>
              <a:rPr lang="en-US" altLang="en-US" sz="2400">
                <a:latin typeface="Times New Roman" panose="02020603050405020304" pitchFamily="18" charset="0"/>
              </a:rPr>
              <a:t> AND NOT X</a:t>
            </a:r>
            <a:r>
              <a:rPr lang="en-US" altLang="en-US" sz="2400" baseline="-25000">
                <a:latin typeface="Times New Roman" panose="02020603050405020304" pitchFamily="18" charset="0"/>
              </a:rPr>
              <a:t>1</a:t>
            </a:r>
            <a:r>
              <a:rPr lang="en-US" altLang="en-US" sz="2400">
                <a:latin typeface="Times New Roman" panose="02020603050405020304" pitchFamily="18" charset="0"/>
              </a:rPr>
              <a:t>)</a:t>
            </a:r>
          </a:p>
        </p:txBody>
      </p:sp>
      <p:sp>
        <p:nvSpPr>
          <p:cNvPr id="30751" name="Text Box 38"/>
          <p:cNvSpPr txBox="1">
            <a:spLocks noChangeArrowheads="1"/>
          </p:cNvSpPr>
          <p:nvPr/>
        </p:nvSpPr>
        <p:spPr bwMode="auto">
          <a:xfrm>
            <a:off x="7086600" y="1600200"/>
            <a:ext cx="844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XOR</a:t>
            </a:r>
          </a:p>
        </p:txBody>
      </p:sp>
      <p:grpSp>
        <p:nvGrpSpPr>
          <p:cNvPr id="30752" name="Group 51"/>
          <p:cNvGrpSpPr>
            <a:grpSpLocks/>
          </p:cNvGrpSpPr>
          <p:nvPr/>
        </p:nvGrpSpPr>
        <p:grpSpPr bwMode="auto">
          <a:xfrm>
            <a:off x="1644650" y="1368426"/>
            <a:ext cx="5346700" cy="4176713"/>
            <a:chOff x="96" y="1152"/>
            <a:chExt cx="3368" cy="2631"/>
          </a:xfrm>
        </p:grpSpPr>
        <p:sp>
          <p:nvSpPr>
            <p:cNvPr id="30753" name="Oval 29"/>
            <p:cNvSpPr>
              <a:spLocks noChangeArrowheads="1"/>
            </p:cNvSpPr>
            <p:nvPr/>
          </p:nvSpPr>
          <p:spPr bwMode="auto">
            <a:xfrm>
              <a:off x="1296" y="17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Z</a:t>
              </a:r>
              <a:r>
                <a:rPr lang="en-US" altLang="en-US" sz="2400" baseline="-25000"/>
                <a:t>1</a:t>
              </a:r>
            </a:p>
          </p:txBody>
        </p:sp>
        <p:sp>
          <p:nvSpPr>
            <p:cNvPr id="30754" name="Oval 30"/>
            <p:cNvSpPr>
              <a:spLocks noChangeArrowheads="1"/>
            </p:cNvSpPr>
            <p:nvPr/>
          </p:nvSpPr>
          <p:spPr bwMode="auto">
            <a:xfrm>
              <a:off x="1248" y="2928"/>
              <a:ext cx="624"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Z</a:t>
              </a:r>
              <a:r>
                <a:rPr lang="en-US" altLang="en-US" sz="2400" baseline="-25000"/>
                <a:t>2</a:t>
              </a:r>
            </a:p>
          </p:txBody>
        </p:sp>
        <p:sp>
          <p:nvSpPr>
            <p:cNvPr id="30755" name="Oval 31"/>
            <p:cNvSpPr>
              <a:spLocks noChangeArrowheads="1"/>
            </p:cNvSpPr>
            <p:nvPr/>
          </p:nvSpPr>
          <p:spPr bwMode="auto">
            <a:xfrm>
              <a:off x="2640" y="2256"/>
              <a:ext cx="624" cy="62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30756" name="AutoShape 32"/>
            <p:cNvCxnSpPr>
              <a:cxnSpLocks noChangeShapeType="1"/>
              <a:stCxn id="30753" idx="6"/>
              <a:endCxn id="30755" idx="2"/>
            </p:cNvCxnSpPr>
            <p:nvPr/>
          </p:nvCxnSpPr>
          <p:spPr bwMode="auto">
            <a:xfrm>
              <a:off x="1872" y="2016"/>
              <a:ext cx="768" cy="55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757" name="AutoShape 33"/>
            <p:cNvCxnSpPr>
              <a:cxnSpLocks noChangeShapeType="1"/>
              <a:stCxn id="30754" idx="6"/>
              <a:endCxn id="30755" idx="2"/>
            </p:cNvCxnSpPr>
            <p:nvPr/>
          </p:nvCxnSpPr>
          <p:spPr bwMode="auto">
            <a:xfrm flipV="1">
              <a:off x="1872" y="2568"/>
              <a:ext cx="768" cy="64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0758" name="Text Box 34"/>
            <p:cNvSpPr txBox="1">
              <a:spLocks noChangeArrowheads="1"/>
            </p:cNvSpPr>
            <p:nvPr/>
          </p:nvSpPr>
          <p:spPr bwMode="auto">
            <a:xfrm>
              <a:off x="2102" y="194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30759" name="Text Box 35"/>
            <p:cNvSpPr txBox="1">
              <a:spLocks noChangeArrowheads="1"/>
            </p:cNvSpPr>
            <p:nvPr/>
          </p:nvSpPr>
          <p:spPr bwMode="auto">
            <a:xfrm>
              <a:off x="2112" y="3033"/>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30760" name="Text Box 36"/>
            <p:cNvSpPr txBox="1">
              <a:spLocks noChangeArrowheads="1"/>
            </p:cNvSpPr>
            <p:nvPr/>
          </p:nvSpPr>
          <p:spPr bwMode="auto">
            <a:xfrm>
              <a:off x="2544" y="2928"/>
              <a:ext cx="9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sp>
          <p:nvSpPr>
            <p:cNvPr id="30761" name="Text Box 37"/>
            <p:cNvSpPr txBox="1">
              <a:spLocks noChangeArrowheads="1"/>
            </p:cNvSpPr>
            <p:nvPr/>
          </p:nvSpPr>
          <p:spPr bwMode="auto">
            <a:xfrm>
              <a:off x="864" y="1152"/>
              <a:ext cx="133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XOR</a:t>
              </a:r>
            </a:p>
          </p:txBody>
        </p:sp>
        <p:sp>
          <p:nvSpPr>
            <p:cNvPr id="30762" name="Oval 40"/>
            <p:cNvSpPr>
              <a:spLocks noChangeArrowheads="1"/>
            </p:cNvSpPr>
            <p:nvPr/>
          </p:nvSpPr>
          <p:spPr bwMode="auto">
            <a:xfrm>
              <a:off x="96" y="17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30763" name="Oval 41"/>
            <p:cNvSpPr>
              <a:spLocks noChangeArrowheads="1"/>
            </p:cNvSpPr>
            <p:nvPr/>
          </p:nvSpPr>
          <p:spPr bwMode="auto">
            <a:xfrm>
              <a:off x="96" y="2928"/>
              <a:ext cx="576" cy="5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cxnSp>
          <p:nvCxnSpPr>
            <p:cNvPr id="30764" name="AutoShape 42"/>
            <p:cNvCxnSpPr>
              <a:cxnSpLocks noChangeShapeType="1"/>
              <a:stCxn id="30762" idx="6"/>
              <a:endCxn id="30753" idx="2"/>
            </p:cNvCxnSpPr>
            <p:nvPr/>
          </p:nvCxnSpPr>
          <p:spPr bwMode="auto">
            <a:xfrm>
              <a:off x="672" y="2016"/>
              <a:ext cx="624"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765" name="AutoShape 43"/>
            <p:cNvCxnSpPr>
              <a:cxnSpLocks noChangeShapeType="1"/>
              <a:stCxn id="30763" idx="6"/>
              <a:endCxn id="30754" idx="2"/>
            </p:cNvCxnSpPr>
            <p:nvPr/>
          </p:nvCxnSpPr>
          <p:spPr bwMode="auto">
            <a:xfrm>
              <a:off x="672" y="3216"/>
              <a:ext cx="576"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766" name="AutoShape 44"/>
            <p:cNvCxnSpPr>
              <a:cxnSpLocks noChangeShapeType="1"/>
              <a:stCxn id="30762" idx="6"/>
              <a:endCxn id="30754" idx="1"/>
            </p:cNvCxnSpPr>
            <p:nvPr/>
          </p:nvCxnSpPr>
          <p:spPr bwMode="auto">
            <a:xfrm>
              <a:off x="672" y="2016"/>
              <a:ext cx="667" cy="99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0767" name="AutoShape 45"/>
            <p:cNvCxnSpPr>
              <a:cxnSpLocks noChangeShapeType="1"/>
              <a:stCxn id="30763" idx="6"/>
              <a:endCxn id="30753" idx="3"/>
            </p:cNvCxnSpPr>
            <p:nvPr/>
          </p:nvCxnSpPr>
          <p:spPr bwMode="auto">
            <a:xfrm flipV="1">
              <a:off x="672" y="2220"/>
              <a:ext cx="708" cy="99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0768" name="Text Box 46"/>
            <p:cNvSpPr txBox="1">
              <a:spLocks noChangeArrowheads="1"/>
            </p:cNvSpPr>
            <p:nvPr/>
          </p:nvSpPr>
          <p:spPr bwMode="auto">
            <a:xfrm>
              <a:off x="864" y="177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30769" name="Text Box 47"/>
            <p:cNvSpPr txBox="1">
              <a:spLocks noChangeArrowheads="1"/>
            </p:cNvSpPr>
            <p:nvPr/>
          </p:nvSpPr>
          <p:spPr bwMode="auto">
            <a:xfrm>
              <a:off x="864" y="321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30770" name="Text Box 48"/>
            <p:cNvSpPr txBox="1">
              <a:spLocks noChangeArrowheads="1"/>
            </p:cNvSpPr>
            <p:nvPr/>
          </p:nvSpPr>
          <p:spPr bwMode="auto">
            <a:xfrm>
              <a:off x="716" y="2688"/>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p>
          </p:txBody>
        </p:sp>
        <p:sp>
          <p:nvSpPr>
            <p:cNvPr id="30771" name="Text Box 49"/>
            <p:cNvSpPr txBox="1">
              <a:spLocks noChangeArrowheads="1"/>
            </p:cNvSpPr>
            <p:nvPr/>
          </p:nvSpPr>
          <p:spPr bwMode="auto">
            <a:xfrm>
              <a:off x="860" y="2160"/>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p>
          </p:txBody>
        </p:sp>
        <p:sp>
          <p:nvSpPr>
            <p:cNvPr id="30772" name="Text Box 50"/>
            <p:cNvSpPr txBox="1">
              <a:spLocks noChangeArrowheads="1"/>
            </p:cNvSpPr>
            <p:nvPr/>
          </p:nvSpPr>
          <p:spPr bwMode="auto">
            <a:xfrm>
              <a:off x="1104" y="3552"/>
              <a:ext cx="9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grpSp>
    </p:spTree>
    <p:extLst>
      <p:ext uri="{BB962C8B-B14F-4D97-AF65-F5344CB8AC3E}">
        <p14:creationId xmlns:p14="http://schemas.microsoft.com/office/powerpoint/2010/main" xmlns="" val="3727220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0250" y="14288"/>
            <a:ext cx="8210550" cy="1143000"/>
          </a:xfrm>
        </p:spPr>
        <p:txBody>
          <a:bodyPr/>
          <a:lstStyle/>
          <a:p>
            <a:pPr eaLnBrk="1" hangingPunct="1"/>
            <a:r>
              <a:rPr lang="en-US" altLang="en-US" smtClean="0"/>
              <a:t>Latar Belakang</a:t>
            </a:r>
          </a:p>
        </p:txBody>
      </p:sp>
      <p:sp>
        <p:nvSpPr>
          <p:cNvPr id="18435" name="Rectangle 3"/>
          <p:cNvSpPr>
            <a:spLocks noGrp="1" noChangeArrowheads="1"/>
          </p:cNvSpPr>
          <p:nvPr>
            <p:ph idx="1"/>
          </p:nvPr>
        </p:nvSpPr>
        <p:spPr>
          <a:xfrm>
            <a:off x="1981200" y="1371600"/>
            <a:ext cx="8382000" cy="5181600"/>
          </a:xfrm>
        </p:spPr>
        <p:txBody>
          <a:bodyPr/>
          <a:lstStyle/>
          <a:p>
            <a:pPr eaLnBrk="1" hangingPunct="1"/>
            <a:r>
              <a:rPr lang="en-US" altLang="en-US"/>
              <a:t>Kemampuan manusia dalam memproses informasi, mengenal wajah, tulisan, dsb.</a:t>
            </a:r>
          </a:p>
          <a:p>
            <a:pPr eaLnBrk="1" hangingPunct="1"/>
            <a:r>
              <a:rPr lang="en-US" altLang="en-US"/>
              <a:t>Kemampuan manusia dalam mengidentifikasi wajah dari sudut pandang yang belum pernah dialami sebelumnya.</a:t>
            </a:r>
          </a:p>
          <a:p>
            <a:pPr eaLnBrk="1" hangingPunct="1"/>
            <a:r>
              <a:rPr lang="en-US" altLang="en-US"/>
              <a:t>Bahkan anak-anak dapat melakukan hal tsb.</a:t>
            </a:r>
          </a:p>
          <a:p>
            <a:pPr eaLnBrk="1" hangingPunct="1"/>
            <a:r>
              <a:rPr lang="en-US" altLang="en-US"/>
              <a:t>Kemampuan melakukan pengenalan meskipun tidak tahu algoritma yang digunakan.</a:t>
            </a:r>
          </a:p>
          <a:p>
            <a:pPr eaLnBrk="1" hangingPunct="1"/>
            <a:r>
              <a:rPr lang="en-US" altLang="en-US"/>
              <a:t>Proses pengenalan melalui penginderaan berpusat pada otak sehingga menarik untuk mengkaji struktur otak manusia</a:t>
            </a:r>
          </a:p>
        </p:txBody>
      </p:sp>
    </p:spTree>
    <p:extLst>
      <p:ext uri="{BB962C8B-B14F-4D97-AF65-F5344CB8AC3E}">
        <p14:creationId xmlns:p14="http://schemas.microsoft.com/office/powerpoint/2010/main" xmlns="" val="1851655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814513" y="214313"/>
            <a:ext cx="8636000" cy="785812"/>
          </a:xfrm>
        </p:spPr>
        <p:txBody>
          <a:bodyPr rtlCol="0">
            <a:normAutofit fontScale="90000"/>
          </a:bodyPr>
          <a:lstStyle/>
          <a:p>
            <a:pPr>
              <a:defRPr/>
            </a:pPr>
            <a:r>
              <a:rPr lang="en-US" sz="5100" b="1" dirty="0">
                <a:effectLst>
                  <a:outerShdw blurRad="38100" dist="38100" dir="2700000" algn="tl">
                    <a:srgbClr val="C0C0C0"/>
                  </a:outerShdw>
                </a:effectLst>
              </a:rPr>
              <a:t>Normalizing thresholds</a:t>
            </a:r>
          </a:p>
        </p:txBody>
      </p:sp>
      <p:sp>
        <p:nvSpPr>
          <p:cNvPr id="249859" name="Rectangle 3"/>
          <p:cNvSpPr>
            <a:spLocks noGrp="1" noChangeArrowheads="1"/>
          </p:cNvSpPr>
          <p:nvPr>
            <p:ph type="body" idx="1"/>
          </p:nvPr>
        </p:nvSpPr>
        <p:spPr>
          <a:xfrm>
            <a:off x="2176464" y="1143000"/>
            <a:ext cx="8288337" cy="857250"/>
          </a:xfrm>
        </p:spPr>
        <p:txBody>
          <a:bodyPr rtlCol="0">
            <a:normAutofit fontScale="85000" lnSpcReduction="10000"/>
          </a:bodyPr>
          <a:lstStyle/>
          <a:p>
            <a:pPr>
              <a:defRPr/>
            </a:pPr>
            <a:r>
              <a:rPr lang="en-US" dirty="0" smtClean="0"/>
              <a:t>to make life more uniform, can normalize the threshold to 0</a:t>
            </a:r>
          </a:p>
          <a:p>
            <a:pPr lvl="1">
              <a:defRPr/>
            </a:pPr>
            <a:r>
              <a:rPr lang="en-US" dirty="0" smtClean="0"/>
              <a:t>simply add an additional input x</a:t>
            </a:r>
            <a:r>
              <a:rPr lang="en-US" baseline="-25000" dirty="0" smtClean="0"/>
              <a:t>0</a:t>
            </a:r>
            <a:r>
              <a:rPr lang="en-US" dirty="0" smtClean="0"/>
              <a:t> = 1, w</a:t>
            </a:r>
            <a:r>
              <a:rPr lang="en-US" baseline="-25000" dirty="0" smtClean="0"/>
              <a:t>0</a:t>
            </a:r>
            <a:r>
              <a:rPr lang="en-US" dirty="0" smtClean="0"/>
              <a:t> = -</a:t>
            </a:r>
            <a:r>
              <a:rPr lang="en-US" sz="2300" dirty="0">
                <a:sym typeface="Symbol" pitchFamily="18" charset="2"/>
              </a:rPr>
              <a:t></a:t>
            </a:r>
            <a:endParaRPr lang="en-US" sz="2300" dirty="0"/>
          </a:p>
        </p:txBody>
      </p:sp>
      <p:graphicFrame>
        <p:nvGraphicFramePr>
          <p:cNvPr id="6146" name="Object 2"/>
          <p:cNvGraphicFramePr>
            <a:graphicFrameLocks noChangeAspect="1"/>
          </p:cNvGraphicFramePr>
          <p:nvPr/>
        </p:nvGraphicFramePr>
        <p:xfrm>
          <a:off x="2540001" y="2071689"/>
          <a:ext cx="2335213" cy="2643187"/>
        </p:xfrm>
        <a:graphic>
          <a:graphicData uri="http://schemas.openxmlformats.org/presentationml/2006/ole">
            <p:oleObj spid="_x0000_s6146" name="VISIO" r:id="rId4" imgW="3200400" imgH="3678936" progId="">
              <p:embed/>
            </p:oleObj>
          </a:graphicData>
        </a:graphic>
      </p:graphicFrame>
      <p:sp>
        <p:nvSpPr>
          <p:cNvPr id="6150" name="AutoShape 7"/>
          <p:cNvSpPr>
            <a:spLocks noChangeArrowheads="1"/>
          </p:cNvSpPr>
          <p:nvPr/>
        </p:nvSpPr>
        <p:spPr bwMode="auto">
          <a:xfrm>
            <a:off x="4935539" y="3214688"/>
            <a:ext cx="1741487" cy="571500"/>
          </a:xfrm>
          <a:prstGeom prst="rightArrow">
            <a:avLst>
              <a:gd name="adj1" fmla="val 50000"/>
              <a:gd name="adj2" fmla="val 74996"/>
            </a:avLst>
          </a:prstGeom>
          <a:solidFill>
            <a:schemeClr val="accent1"/>
          </a:solidFill>
          <a:ln w="12700">
            <a:solidFill>
              <a:schemeClr val="tx1"/>
            </a:solidFill>
            <a:miter lim="800000"/>
            <a:headEnd type="none" w="sm" len="sm"/>
            <a:tailEnd type="none" w="sm" len="sm"/>
          </a:ln>
        </p:spPr>
        <p:txBody>
          <a:bodyPr wrap="none" lIns="86493" tIns="43247" rIns="86493" bIns="4324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Rectangle 8"/>
          <p:cNvSpPr>
            <a:spLocks noChangeArrowheads="1"/>
          </p:cNvSpPr>
          <p:nvPr/>
        </p:nvSpPr>
        <p:spPr bwMode="auto">
          <a:xfrm>
            <a:off x="2176464" y="5143501"/>
            <a:ext cx="8288337"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094" tIns="43547" rIns="87094" bIns="43547"/>
          <a:lstStyle>
            <a:lvl1pPr marL="323850" indent="-323850" eaLnBrk="0" hangingPunct="0">
              <a:tabLst>
                <a:tab pos="3138488" algn="l"/>
                <a:tab pos="4749800" algn="l"/>
              </a:tabLst>
              <a:defRPr>
                <a:solidFill>
                  <a:schemeClr val="tx1"/>
                </a:solidFill>
                <a:latin typeface="Arial" panose="020B0604020202020204" pitchFamily="34" charset="0"/>
              </a:defRPr>
            </a:lvl1pPr>
            <a:lvl2pPr marL="701675" indent="-269875" eaLnBrk="0" hangingPunct="0">
              <a:tabLst>
                <a:tab pos="3138488" algn="l"/>
                <a:tab pos="4749800" algn="l"/>
              </a:tabLst>
              <a:defRPr>
                <a:solidFill>
                  <a:schemeClr val="tx1"/>
                </a:solidFill>
                <a:latin typeface="Arial" panose="020B0604020202020204" pitchFamily="34" charset="0"/>
              </a:defRPr>
            </a:lvl2pPr>
            <a:lvl3pPr marL="1143000" indent="-228600" eaLnBrk="0" hangingPunct="0">
              <a:tabLst>
                <a:tab pos="3138488" algn="l"/>
                <a:tab pos="4749800" algn="l"/>
              </a:tabLst>
              <a:defRPr>
                <a:solidFill>
                  <a:schemeClr val="tx1"/>
                </a:solidFill>
                <a:latin typeface="Arial" panose="020B0604020202020204" pitchFamily="34" charset="0"/>
              </a:defRPr>
            </a:lvl3pPr>
            <a:lvl4pPr marL="1600200" indent="-228600" eaLnBrk="0" hangingPunct="0">
              <a:tabLst>
                <a:tab pos="3138488" algn="l"/>
                <a:tab pos="4749800" algn="l"/>
              </a:tabLst>
              <a:defRPr>
                <a:solidFill>
                  <a:schemeClr val="tx1"/>
                </a:solidFill>
                <a:latin typeface="Arial" panose="020B0604020202020204" pitchFamily="34" charset="0"/>
              </a:defRPr>
            </a:lvl4pPr>
            <a:lvl5pPr marL="2057400" indent="-228600" eaLnBrk="0" hangingPunct="0">
              <a:tabLst>
                <a:tab pos="3138488" algn="l"/>
                <a:tab pos="4749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138488" algn="l"/>
                <a:tab pos="4749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138488" algn="l"/>
                <a:tab pos="4749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138488" algn="l"/>
                <a:tab pos="4749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138488" algn="l"/>
                <a:tab pos="4749800" algn="l"/>
              </a:tabLst>
              <a:defRPr>
                <a:solidFill>
                  <a:schemeClr val="tx1"/>
                </a:solidFill>
                <a:latin typeface="Arial" panose="020B0604020202020204" pitchFamily="34" charset="0"/>
              </a:defRPr>
            </a:lvl9pPr>
          </a:lstStyle>
          <a:p>
            <a:pPr eaLnBrk="1" hangingPunct="1">
              <a:spcBef>
                <a:spcPct val="20000"/>
              </a:spcBef>
            </a:pPr>
            <a:r>
              <a:rPr lang="en-US" altLang="en-US">
                <a:solidFill>
                  <a:schemeClr val="accent2"/>
                </a:solidFill>
              </a:rPr>
              <a:t>advantage: threshold = 0 for all neurons</a:t>
            </a:r>
          </a:p>
          <a:p>
            <a:pPr eaLnBrk="1" hangingPunct="1">
              <a:spcBef>
                <a:spcPct val="20000"/>
              </a:spcBef>
            </a:pPr>
            <a:endParaRPr lang="en-US" altLang="en-US" sz="900">
              <a:solidFill>
                <a:schemeClr val="accent2"/>
              </a:solidFill>
            </a:endParaRPr>
          </a:p>
          <a:p>
            <a:pPr lvl="1" eaLnBrk="1" hangingPunct="1">
              <a:lnSpc>
                <a:spcPct val="80000"/>
              </a:lnSpc>
              <a:spcBef>
                <a:spcPct val="20000"/>
              </a:spcBef>
            </a:pPr>
            <a:r>
              <a:rPr lang="en-US" altLang="en-US">
                <a:sym typeface="Symbol" panose="05050102010706020507" pitchFamily="18" charset="2"/>
              </a:rPr>
              <a:t>	</a:t>
            </a:r>
            <a:r>
              <a:rPr lang="en-US" altLang="en-US" sz="1900"/>
              <a:t>w</a:t>
            </a:r>
            <a:r>
              <a:rPr lang="en-US" altLang="en-US" sz="1900" baseline="-25000"/>
              <a:t>i</a:t>
            </a:r>
            <a:r>
              <a:rPr lang="en-US" altLang="en-US" sz="1900"/>
              <a:t>x</a:t>
            </a:r>
            <a:r>
              <a:rPr lang="en-US" altLang="en-US" sz="1900" baseline="-25000"/>
              <a:t>i</a:t>
            </a:r>
            <a:r>
              <a:rPr lang="en-US" altLang="en-US"/>
              <a:t> &gt;= </a:t>
            </a:r>
            <a:r>
              <a:rPr lang="en-US" altLang="en-US" b="1">
                <a:sym typeface="Symbol" panose="05050102010706020507" pitchFamily="18" charset="2"/>
              </a:rPr>
              <a:t>    	    	</a:t>
            </a:r>
            <a:r>
              <a:rPr lang="en-US" altLang="en-US" sz="1900"/>
              <a:t>-</a:t>
            </a:r>
            <a:r>
              <a:rPr lang="en-US" altLang="en-US" b="1">
                <a:sym typeface="Symbol" panose="05050102010706020507" pitchFamily="18" charset="2"/>
              </a:rPr>
              <a:t></a:t>
            </a:r>
            <a:r>
              <a:rPr lang="en-US" altLang="en-US" sz="1900"/>
              <a:t>*1 +</a:t>
            </a:r>
            <a:r>
              <a:rPr lang="en-US" altLang="en-US" b="1">
                <a:sym typeface="Symbol" panose="05050102010706020507" pitchFamily="18" charset="2"/>
              </a:rPr>
              <a:t> </a:t>
            </a:r>
            <a:r>
              <a:rPr lang="en-US" altLang="en-US">
                <a:sym typeface="Symbol" panose="05050102010706020507" pitchFamily="18" charset="2"/>
              </a:rPr>
              <a:t></a:t>
            </a:r>
            <a:r>
              <a:rPr lang="en-US" altLang="en-US" sz="1900"/>
              <a:t>w</a:t>
            </a:r>
            <a:r>
              <a:rPr lang="en-US" altLang="en-US" sz="1900" baseline="-25000"/>
              <a:t>i</a:t>
            </a:r>
            <a:r>
              <a:rPr lang="en-US" altLang="en-US" sz="1900"/>
              <a:t>x</a:t>
            </a:r>
            <a:r>
              <a:rPr lang="en-US" altLang="en-US" sz="1900" baseline="-25000"/>
              <a:t>i</a:t>
            </a:r>
            <a:r>
              <a:rPr lang="en-US" altLang="en-US"/>
              <a:t> &gt;= </a:t>
            </a:r>
            <a:r>
              <a:rPr lang="en-US" altLang="en-US" b="1">
                <a:sym typeface="Symbol" panose="05050102010706020507" pitchFamily="18" charset="2"/>
              </a:rPr>
              <a:t>0 </a:t>
            </a:r>
          </a:p>
        </p:txBody>
      </p:sp>
      <p:graphicFrame>
        <p:nvGraphicFramePr>
          <p:cNvPr id="6147" name="Object 3"/>
          <p:cNvGraphicFramePr>
            <a:graphicFrameLocks noChangeAspect="1"/>
          </p:cNvGraphicFramePr>
          <p:nvPr/>
        </p:nvGraphicFramePr>
        <p:xfrm>
          <a:off x="6908800" y="2071689"/>
          <a:ext cx="2598738" cy="2638425"/>
        </p:xfrm>
        <a:graphic>
          <a:graphicData uri="http://schemas.openxmlformats.org/presentationml/2006/ole">
            <p:oleObj spid="_x0000_s6147" name="VISIO" r:id="rId5" imgW="3563112" imgH="3678936" progId="">
              <p:embed/>
            </p:oleObj>
          </a:graphicData>
        </a:graphic>
      </p:graphicFrame>
    </p:spTree>
    <p:extLst>
      <p:ext uri="{BB962C8B-B14F-4D97-AF65-F5344CB8AC3E}">
        <p14:creationId xmlns:p14="http://schemas.microsoft.com/office/powerpoint/2010/main" xmlns="" val="186439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mtClean="0"/>
              <a:t>Perceptron</a:t>
            </a:r>
          </a:p>
        </p:txBody>
      </p:sp>
      <p:sp>
        <p:nvSpPr>
          <p:cNvPr id="7172" name="Rectangle 3"/>
          <p:cNvSpPr>
            <a:spLocks noGrp="1" noChangeArrowheads="1"/>
          </p:cNvSpPr>
          <p:nvPr>
            <p:ph idx="1"/>
          </p:nvPr>
        </p:nvSpPr>
        <p:spPr>
          <a:xfrm>
            <a:off x="1981200" y="2209800"/>
            <a:ext cx="2743200" cy="3505200"/>
          </a:xfrm>
        </p:spPr>
        <p:txBody>
          <a:bodyPr/>
          <a:lstStyle/>
          <a:p>
            <a:pPr eaLnBrk="1" hangingPunct="1"/>
            <a:r>
              <a:rPr lang="en-US" altLang="en-US" sz="2400"/>
              <a:t>Sinonim untuk Single-Layer, Feed-Forward Network</a:t>
            </a:r>
          </a:p>
          <a:p>
            <a:pPr eaLnBrk="1" hangingPunct="1"/>
            <a:r>
              <a:rPr lang="en-US" altLang="en-US" sz="2400"/>
              <a:t>Dipelajari pertama kali pada tahun 50-an</a:t>
            </a:r>
          </a:p>
        </p:txBody>
      </p:sp>
      <p:grpSp>
        <p:nvGrpSpPr>
          <p:cNvPr id="2" name="Group 4"/>
          <p:cNvGrpSpPr>
            <a:grpSpLocks/>
          </p:cNvGrpSpPr>
          <p:nvPr/>
        </p:nvGrpSpPr>
        <p:grpSpPr bwMode="auto">
          <a:xfrm>
            <a:off x="5105400" y="1447800"/>
            <a:ext cx="5029200" cy="5029200"/>
            <a:chOff x="288" y="672"/>
            <a:chExt cx="3168" cy="3168"/>
          </a:xfrm>
        </p:grpSpPr>
        <p:graphicFrame>
          <p:nvGraphicFramePr>
            <p:cNvPr id="7170" name="Object 0"/>
            <p:cNvGraphicFramePr>
              <a:graphicFrameLocks noChangeAspect="1"/>
            </p:cNvGraphicFramePr>
            <p:nvPr/>
          </p:nvGraphicFramePr>
          <p:xfrm>
            <a:off x="288" y="672"/>
            <a:ext cx="3168" cy="3168"/>
          </p:xfrm>
          <a:graphic>
            <a:graphicData uri="http://schemas.openxmlformats.org/presentationml/2006/ole">
              <p:oleObj spid="_x0000_s7170" name="Bitmap Image" r:id="rId4" imgW="3877216" imgH="3877216" progId="PBrush">
                <p:embed/>
              </p:oleObj>
            </a:graphicData>
          </a:graphic>
        </p:graphicFrame>
        <p:sp>
          <p:nvSpPr>
            <p:cNvPr id="7175" name="Rectangle 6"/>
            <p:cNvSpPr>
              <a:spLocks noChangeArrowheads="1"/>
            </p:cNvSpPr>
            <p:nvPr/>
          </p:nvSpPr>
          <p:spPr bwMode="auto">
            <a:xfrm>
              <a:off x="288" y="672"/>
              <a:ext cx="3168" cy="3168"/>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xmlns="" val="462153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8"/>
          <p:cNvSpPr>
            <a:spLocks noGrp="1" noChangeArrowheads="1"/>
          </p:cNvSpPr>
          <p:nvPr>
            <p:ph type="title"/>
          </p:nvPr>
        </p:nvSpPr>
        <p:spPr/>
        <p:txBody>
          <a:bodyPr/>
          <a:lstStyle/>
          <a:p>
            <a:pPr eaLnBrk="1" hangingPunct="1"/>
            <a:r>
              <a:rPr lang="en-US" altLang="en-US" sz="3600"/>
              <a:t>What can perceptrons represent?</a:t>
            </a:r>
          </a:p>
        </p:txBody>
      </p:sp>
      <p:grpSp>
        <p:nvGrpSpPr>
          <p:cNvPr id="2" name="Group 3"/>
          <p:cNvGrpSpPr>
            <a:grpSpLocks/>
          </p:cNvGrpSpPr>
          <p:nvPr/>
        </p:nvGrpSpPr>
        <p:grpSpPr bwMode="auto">
          <a:xfrm>
            <a:off x="2057400" y="1676400"/>
            <a:ext cx="7620000" cy="3276600"/>
            <a:chOff x="2085" y="3225"/>
            <a:chExt cx="7665" cy="3120"/>
          </a:xfrm>
        </p:grpSpPr>
        <p:sp>
          <p:nvSpPr>
            <p:cNvPr id="31750" name="Text Box 4"/>
            <p:cNvSpPr txBox="1">
              <a:spLocks noChangeArrowheads="1"/>
            </p:cNvSpPr>
            <p:nvPr/>
          </p:nvSpPr>
          <p:spPr bwMode="auto">
            <a:xfrm>
              <a:off x="2085" y="5595"/>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0,0</a:t>
              </a:r>
            </a:p>
          </p:txBody>
        </p:sp>
        <p:sp>
          <p:nvSpPr>
            <p:cNvPr id="31751" name="Line 5"/>
            <p:cNvSpPr>
              <a:spLocks noChangeShapeType="1"/>
            </p:cNvSpPr>
            <p:nvPr/>
          </p:nvSpPr>
          <p:spPr bwMode="auto">
            <a:xfrm>
              <a:off x="2760" y="3645"/>
              <a:ext cx="0" cy="19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2" name="Line 6"/>
            <p:cNvSpPr>
              <a:spLocks noChangeShapeType="1"/>
            </p:cNvSpPr>
            <p:nvPr/>
          </p:nvSpPr>
          <p:spPr bwMode="auto">
            <a:xfrm rot="5400000">
              <a:off x="3735" y="4620"/>
              <a:ext cx="1" cy="19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3" name="Text Box 7"/>
            <p:cNvSpPr txBox="1">
              <a:spLocks noChangeArrowheads="1"/>
            </p:cNvSpPr>
            <p:nvPr/>
          </p:nvSpPr>
          <p:spPr bwMode="auto">
            <a:xfrm>
              <a:off x="2145" y="3450"/>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0,1</a:t>
              </a:r>
            </a:p>
          </p:txBody>
        </p:sp>
        <p:sp>
          <p:nvSpPr>
            <p:cNvPr id="31754" name="Text Box 8"/>
            <p:cNvSpPr txBox="1">
              <a:spLocks noChangeArrowheads="1"/>
            </p:cNvSpPr>
            <p:nvPr/>
          </p:nvSpPr>
          <p:spPr bwMode="auto">
            <a:xfrm>
              <a:off x="4650" y="5595"/>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1,0</a:t>
              </a:r>
            </a:p>
          </p:txBody>
        </p:sp>
        <p:sp>
          <p:nvSpPr>
            <p:cNvPr id="31755" name="Text Box 9"/>
            <p:cNvSpPr txBox="1">
              <a:spLocks noChangeArrowheads="1"/>
            </p:cNvSpPr>
            <p:nvPr/>
          </p:nvSpPr>
          <p:spPr bwMode="auto">
            <a:xfrm>
              <a:off x="4395" y="3225"/>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1,1</a:t>
              </a:r>
            </a:p>
          </p:txBody>
        </p:sp>
        <p:sp>
          <p:nvSpPr>
            <p:cNvPr id="31756" name="Oval 10"/>
            <p:cNvSpPr>
              <a:spLocks noChangeArrowheads="1"/>
            </p:cNvSpPr>
            <p:nvPr/>
          </p:nvSpPr>
          <p:spPr bwMode="auto">
            <a:xfrm>
              <a:off x="2670" y="3465"/>
              <a:ext cx="143" cy="143"/>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11"/>
            <p:cNvSpPr>
              <a:spLocks noChangeArrowheads="1"/>
            </p:cNvSpPr>
            <p:nvPr/>
          </p:nvSpPr>
          <p:spPr bwMode="auto">
            <a:xfrm>
              <a:off x="4560" y="3540"/>
              <a:ext cx="143" cy="143"/>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Oval 12"/>
            <p:cNvSpPr>
              <a:spLocks noChangeArrowheads="1"/>
            </p:cNvSpPr>
            <p:nvPr/>
          </p:nvSpPr>
          <p:spPr bwMode="auto">
            <a:xfrm>
              <a:off x="4785" y="5535"/>
              <a:ext cx="143" cy="143"/>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9" name="Oval 13"/>
            <p:cNvSpPr>
              <a:spLocks noChangeArrowheads="1"/>
            </p:cNvSpPr>
            <p:nvPr/>
          </p:nvSpPr>
          <p:spPr bwMode="auto">
            <a:xfrm>
              <a:off x="2595" y="5565"/>
              <a:ext cx="143" cy="143"/>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0" name="Text Box 14"/>
            <p:cNvSpPr txBox="1">
              <a:spLocks noChangeArrowheads="1"/>
            </p:cNvSpPr>
            <p:nvPr/>
          </p:nvSpPr>
          <p:spPr bwMode="auto">
            <a:xfrm>
              <a:off x="6480" y="5760"/>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0,0</a:t>
              </a:r>
            </a:p>
          </p:txBody>
        </p:sp>
        <p:sp>
          <p:nvSpPr>
            <p:cNvPr id="31761" name="Line 15"/>
            <p:cNvSpPr>
              <a:spLocks noChangeShapeType="1"/>
            </p:cNvSpPr>
            <p:nvPr/>
          </p:nvSpPr>
          <p:spPr bwMode="auto">
            <a:xfrm>
              <a:off x="7125" y="3735"/>
              <a:ext cx="0" cy="19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2" name="Line 16"/>
            <p:cNvSpPr>
              <a:spLocks noChangeShapeType="1"/>
            </p:cNvSpPr>
            <p:nvPr/>
          </p:nvSpPr>
          <p:spPr bwMode="auto">
            <a:xfrm rot="5400000">
              <a:off x="8100" y="4710"/>
              <a:ext cx="1" cy="19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63" name="Text Box 17"/>
            <p:cNvSpPr txBox="1">
              <a:spLocks noChangeArrowheads="1"/>
            </p:cNvSpPr>
            <p:nvPr/>
          </p:nvSpPr>
          <p:spPr bwMode="auto">
            <a:xfrm>
              <a:off x="6510" y="3540"/>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0,1</a:t>
              </a:r>
            </a:p>
          </p:txBody>
        </p:sp>
        <p:sp>
          <p:nvSpPr>
            <p:cNvPr id="31764" name="Text Box 18"/>
            <p:cNvSpPr txBox="1">
              <a:spLocks noChangeArrowheads="1"/>
            </p:cNvSpPr>
            <p:nvPr/>
          </p:nvSpPr>
          <p:spPr bwMode="auto">
            <a:xfrm>
              <a:off x="9015" y="5685"/>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1,0</a:t>
              </a:r>
            </a:p>
          </p:txBody>
        </p:sp>
        <p:sp>
          <p:nvSpPr>
            <p:cNvPr id="31765" name="Text Box 19"/>
            <p:cNvSpPr txBox="1">
              <a:spLocks noChangeArrowheads="1"/>
            </p:cNvSpPr>
            <p:nvPr/>
          </p:nvSpPr>
          <p:spPr bwMode="auto">
            <a:xfrm>
              <a:off x="8760" y="3315"/>
              <a:ext cx="73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chemeClr val="bg1"/>
                  </a:solidFill>
                  <a:latin typeface="Times New Roman" panose="02020603050405020304" pitchFamily="18" charset="0"/>
                </a:rPr>
                <a:t>1,1</a:t>
              </a:r>
            </a:p>
          </p:txBody>
        </p:sp>
        <p:sp>
          <p:nvSpPr>
            <p:cNvPr id="31766" name="Oval 20"/>
            <p:cNvSpPr>
              <a:spLocks noChangeArrowheads="1"/>
            </p:cNvSpPr>
            <p:nvPr/>
          </p:nvSpPr>
          <p:spPr bwMode="auto">
            <a:xfrm>
              <a:off x="7035" y="3555"/>
              <a:ext cx="143" cy="143"/>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7" name="Oval 21"/>
            <p:cNvSpPr>
              <a:spLocks noChangeArrowheads="1"/>
            </p:cNvSpPr>
            <p:nvPr/>
          </p:nvSpPr>
          <p:spPr bwMode="auto">
            <a:xfrm>
              <a:off x="8925" y="3630"/>
              <a:ext cx="143" cy="143"/>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8" name="Oval 22"/>
            <p:cNvSpPr>
              <a:spLocks noChangeArrowheads="1"/>
            </p:cNvSpPr>
            <p:nvPr/>
          </p:nvSpPr>
          <p:spPr bwMode="auto">
            <a:xfrm>
              <a:off x="9150" y="5625"/>
              <a:ext cx="143" cy="143"/>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9" name="Oval 23"/>
            <p:cNvSpPr>
              <a:spLocks noChangeArrowheads="1"/>
            </p:cNvSpPr>
            <p:nvPr/>
          </p:nvSpPr>
          <p:spPr bwMode="auto">
            <a:xfrm>
              <a:off x="6990" y="5670"/>
              <a:ext cx="143" cy="143"/>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0" name="Text Box 24"/>
            <p:cNvSpPr txBox="1">
              <a:spLocks noChangeArrowheads="1"/>
            </p:cNvSpPr>
            <p:nvPr/>
          </p:nvSpPr>
          <p:spPr bwMode="auto">
            <a:xfrm>
              <a:off x="3105" y="5820"/>
              <a:ext cx="1455" cy="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b="1">
                  <a:solidFill>
                    <a:schemeClr val="bg1"/>
                  </a:solidFill>
                  <a:latin typeface="Times New Roman" panose="02020603050405020304" pitchFamily="18" charset="0"/>
                </a:rPr>
                <a:t>AND</a:t>
              </a:r>
            </a:p>
          </p:txBody>
        </p:sp>
        <p:sp>
          <p:nvSpPr>
            <p:cNvPr id="3" name="Text Box 25"/>
            <p:cNvSpPr txBox="1">
              <a:spLocks noChangeArrowheads="1"/>
            </p:cNvSpPr>
            <p:nvPr/>
          </p:nvSpPr>
          <p:spPr bwMode="auto">
            <a:xfrm>
              <a:off x="7500" y="5880"/>
              <a:ext cx="1455" cy="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b="1">
                  <a:solidFill>
                    <a:schemeClr val="bg1"/>
                  </a:solidFill>
                  <a:latin typeface="Times New Roman" panose="02020603050405020304" pitchFamily="18" charset="0"/>
                </a:rPr>
                <a:t>XOR</a:t>
              </a:r>
            </a:p>
          </p:txBody>
        </p:sp>
        <p:sp>
          <p:nvSpPr>
            <p:cNvPr id="31772" name="Line 26"/>
            <p:cNvSpPr>
              <a:spLocks noChangeShapeType="1"/>
            </p:cNvSpPr>
            <p:nvPr/>
          </p:nvSpPr>
          <p:spPr bwMode="auto">
            <a:xfrm>
              <a:off x="3180" y="3465"/>
              <a:ext cx="1845" cy="1455"/>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1771" name="Text Box 27"/>
          <p:cNvSpPr txBox="1">
            <a:spLocks noChangeArrowheads="1"/>
          </p:cNvSpPr>
          <p:nvPr/>
        </p:nvSpPr>
        <p:spPr bwMode="auto">
          <a:xfrm>
            <a:off x="1981200" y="4953000"/>
            <a:ext cx="8001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marL="482600" indent="-482600" eaLnBrk="0" hangingPunct="0">
              <a:tabLst>
                <a:tab pos="482600" algn="l"/>
              </a:tabLst>
              <a:defRPr>
                <a:solidFill>
                  <a:schemeClr val="tx1"/>
                </a:solidFill>
                <a:latin typeface="Arial" panose="020B0604020202020204" pitchFamily="34" charset="0"/>
              </a:defRPr>
            </a:lvl1pPr>
            <a:lvl2pPr marL="742950" indent="-285750" eaLnBrk="0" hangingPunct="0">
              <a:tabLst>
                <a:tab pos="482600" algn="l"/>
              </a:tabLst>
              <a:defRPr>
                <a:solidFill>
                  <a:schemeClr val="tx1"/>
                </a:solidFill>
                <a:latin typeface="Arial" panose="020B0604020202020204" pitchFamily="34" charset="0"/>
              </a:defRPr>
            </a:lvl2pPr>
            <a:lvl3pPr marL="1143000" indent="-228600" eaLnBrk="0" hangingPunct="0">
              <a:tabLst>
                <a:tab pos="482600" algn="l"/>
              </a:tabLst>
              <a:defRPr>
                <a:solidFill>
                  <a:schemeClr val="tx1"/>
                </a:solidFill>
                <a:latin typeface="Arial" panose="020B0604020202020204" pitchFamily="34" charset="0"/>
              </a:defRPr>
            </a:lvl3pPr>
            <a:lvl4pPr marL="1600200" indent="-228600" eaLnBrk="0" hangingPunct="0">
              <a:tabLst>
                <a:tab pos="482600" algn="l"/>
              </a:tabLst>
              <a:defRPr>
                <a:solidFill>
                  <a:schemeClr val="tx1"/>
                </a:solidFill>
                <a:latin typeface="Arial" panose="020B0604020202020204" pitchFamily="34" charset="0"/>
              </a:defRPr>
            </a:lvl4pPr>
            <a:lvl5pPr marL="2057400" indent="-228600" eaLnBrk="0" hangingPunct="0">
              <a:tabLst>
                <a:tab pos="482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82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82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82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82600" algn="l"/>
              </a:tabLst>
              <a:defRPr>
                <a:solidFill>
                  <a:schemeClr val="tx1"/>
                </a:solidFill>
                <a:latin typeface="Arial" panose="020B0604020202020204" pitchFamily="34" charset="0"/>
              </a:defRPr>
            </a:lvl9pPr>
          </a:lstStyle>
          <a:p>
            <a:pPr>
              <a:buFontTx/>
              <a:buChar char="•"/>
            </a:pPr>
            <a:r>
              <a:rPr lang="en-US" altLang="en-US" sz="2400">
                <a:latin typeface="Times New Roman" panose="02020603050405020304" pitchFamily="18" charset="0"/>
              </a:rPr>
              <a:t>Fungsi yang memisahkan daerah menjadi seperti diatas dikenal dengan </a:t>
            </a:r>
            <a:r>
              <a:rPr lang="en-US" altLang="en-US" sz="2400" i="1">
                <a:latin typeface="Times New Roman" panose="02020603050405020304" pitchFamily="18" charset="0"/>
              </a:rPr>
              <a:t>Linearly Separable</a:t>
            </a:r>
          </a:p>
          <a:p>
            <a:pPr>
              <a:buFontTx/>
              <a:buChar char="•"/>
            </a:pPr>
            <a:r>
              <a:rPr lang="en-US" altLang="en-US" sz="2400">
                <a:latin typeface="Times New Roman" panose="02020603050405020304" pitchFamily="18" charset="0"/>
              </a:rPr>
              <a:t>Hanya linearly Separable functions yang dapat direpresentasikan oleh suatu perceptron</a:t>
            </a:r>
          </a:p>
        </p:txBody>
      </p:sp>
    </p:spTree>
    <p:extLst>
      <p:ext uri="{BB962C8B-B14F-4D97-AF65-F5344CB8AC3E}">
        <p14:creationId xmlns:p14="http://schemas.microsoft.com/office/powerpoint/2010/main" xmlns="" val="2681412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1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668463" y="214313"/>
            <a:ext cx="8782050" cy="785812"/>
          </a:xfrm>
        </p:spPr>
        <p:txBody>
          <a:bodyPr>
            <a:normAutofit fontScale="90000"/>
          </a:bodyPr>
          <a:lstStyle/>
          <a:p>
            <a:pPr>
              <a:defRPr/>
            </a:pPr>
            <a:r>
              <a:rPr lang="en-US" sz="6800" b="1" dirty="0">
                <a:effectLst>
                  <a:outerShdw blurRad="38100" dist="38100" dir="2700000" algn="tl">
                    <a:srgbClr val="C0C0C0"/>
                  </a:outerShdw>
                </a:effectLst>
              </a:rPr>
              <a:t>Convergence</a:t>
            </a:r>
          </a:p>
        </p:txBody>
      </p:sp>
      <p:sp>
        <p:nvSpPr>
          <p:cNvPr id="8196" name="Rectangle 3"/>
          <p:cNvSpPr>
            <a:spLocks noGrp="1" noChangeArrowheads="1"/>
          </p:cNvSpPr>
          <p:nvPr>
            <p:ph type="body" idx="1"/>
          </p:nvPr>
        </p:nvSpPr>
        <p:spPr>
          <a:xfrm>
            <a:off x="2176464" y="1071564"/>
            <a:ext cx="8288337" cy="1500187"/>
          </a:xfrm>
        </p:spPr>
        <p:txBody>
          <a:bodyPr>
            <a:normAutofit lnSpcReduction="10000"/>
          </a:bodyPr>
          <a:lstStyle/>
          <a:p>
            <a:r>
              <a:rPr lang="en-US" altLang="en-US" sz="2400"/>
              <a:t>key reason for interest in perceptrons:</a:t>
            </a:r>
          </a:p>
          <a:p>
            <a:endParaRPr lang="en-US" altLang="en-US" sz="700"/>
          </a:p>
          <a:p>
            <a:pPr lvl="1">
              <a:buFont typeface="Wingdings" panose="05000000000000000000" pitchFamily="2" charset="2"/>
              <a:buNone/>
            </a:pPr>
            <a:r>
              <a:rPr lang="en-US" altLang="en-US" sz="2000" u="sng"/>
              <a:t>Perceptron Convergence Theorem</a:t>
            </a:r>
          </a:p>
          <a:p>
            <a:pPr marL="812800" lvl="2" indent="-1588"/>
            <a:r>
              <a:rPr lang="en-US" altLang="en-US" sz="1800"/>
              <a:t>The perceptron learning algorithm will always find weights to classify the inputs </a:t>
            </a:r>
            <a:r>
              <a:rPr lang="en-US" altLang="en-US" sz="1800" i="1"/>
              <a:t>if such a set of weights exists</a:t>
            </a:r>
            <a:r>
              <a:rPr lang="en-US" altLang="en-US" sz="1800"/>
              <a:t>.</a:t>
            </a:r>
          </a:p>
        </p:txBody>
      </p:sp>
      <p:sp>
        <p:nvSpPr>
          <p:cNvPr id="254981" name="Rectangle 5"/>
          <p:cNvSpPr>
            <a:spLocks noChangeArrowheads="1"/>
          </p:cNvSpPr>
          <p:nvPr/>
        </p:nvSpPr>
        <p:spPr bwMode="auto">
          <a:xfrm>
            <a:off x="2176464" y="2857500"/>
            <a:ext cx="8288337"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094" tIns="43547" rIns="87094" bIns="43547"/>
          <a:lstStyle>
            <a:lvl1pPr marL="342900" indent="-342900" eaLnBrk="0" hangingPunct="0">
              <a:defRPr>
                <a:solidFill>
                  <a:schemeClr val="tx1"/>
                </a:solidFill>
                <a:latin typeface="Arial" panose="020B0604020202020204" pitchFamily="34" charset="0"/>
              </a:defRPr>
            </a:lvl1pPr>
            <a:lvl2pPr marL="701675" indent="-2698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80000"/>
              </a:lnSpc>
              <a:spcBef>
                <a:spcPct val="20000"/>
              </a:spcBef>
            </a:pPr>
            <a:r>
              <a:rPr lang="en-US" altLang="en-US" sz="1600"/>
              <a:t>Minsky &amp; Papert showed such weights exist if and only if the problem is </a:t>
            </a:r>
            <a:r>
              <a:rPr lang="en-US" altLang="en-US" sz="1600" i="1"/>
              <a:t>linearly separable</a:t>
            </a:r>
          </a:p>
          <a:p>
            <a:pPr lvl="1" eaLnBrk="1" hangingPunct="1">
              <a:lnSpc>
                <a:spcPct val="80000"/>
              </a:lnSpc>
              <a:spcBef>
                <a:spcPct val="20000"/>
              </a:spcBef>
            </a:pPr>
            <a:endParaRPr lang="en-US" altLang="en-US" sz="2000" i="1"/>
          </a:p>
          <a:p>
            <a:pPr lvl="1" eaLnBrk="1" hangingPunct="1">
              <a:lnSpc>
                <a:spcPct val="80000"/>
              </a:lnSpc>
              <a:spcBef>
                <a:spcPct val="20000"/>
              </a:spcBef>
            </a:pPr>
            <a:r>
              <a:rPr lang="en-US" altLang="en-US" sz="1600"/>
              <a:t>intuition: consider the case with 2 inputs, x</a:t>
            </a:r>
            <a:r>
              <a:rPr lang="en-US" altLang="en-US" sz="1600" baseline="-25000"/>
              <a:t>1</a:t>
            </a:r>
            <a:r>
              <a:rPr lang="en-US" altLang="en-US" sz="1600"/>
              <a:t> and x</a:t>
            </a:r>
            <a:r>
              <a:rPr lang="en-US" altLang="en-US" sz="1600" baseline="-25000"/>
              <a:t>2</a:t>
            </a:r>
            <a:r>
              <a:rPr lang="en-US" altLang="en-US" sz="1600"/>
              <a:t> </a:t>
            </a:r>
          </a:p>
        </p:txBody>
      </p:sp>
      <p:graphicFrame>
        <p:nvGraphicFramePr>
          <p:cNvPr id="254982" name="Object 2"/>
          <p:cNvGraphicFramePr>
            <a:graphicFrameLocks noChangeAspect="1"/>
          </p:cNvGraphicFramePr>
          <p:nvPr/>
        </p:nvGraphicFramePr>
        <p:xfrm>
          <a:off x="2760663" y="4005263"/>
          <a:ext cx="2762250" cy="2489200"/>
        </p:xfrm>
        <a:graphic>
          <a:graphicData uri="http://schemas.openxmlformats.org/presentationml/2006/ole">
            <p:oleObj spid="_x0000_s8194" name="VISIO" r:id="rId4" imgW="2804160" imgH="2455164" progId="">
              <p:embed/>
            </p:oleObj>
          </a:graphicData>
        </a:graphic>
      </p:graphicFrame>
      <p:sp>
        <p:nvSpPr>
          <p:cNvPr id="254983" name="Text Box 7"/>
          <p:cNvSpPr txBox="1">
            <a:spLocks noChangeArrowheads="1"/>
          </p:cNvSpPr>
          <p:nvPr/>
        </p:nvSpPr>
        <p:spPr bwMode="auto">
          <a:xfrm>
            <a:off x="5514975" y="4214814"/>
            <a:ext cx="4718050" cy="217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700"/>
              <a:t>if you can draw a line and separate the accepting &amp; non-accepting examples, then </a:t>
            </a:r>
            <a:r>
              <a:rPr lang="en-US" altLang="en-US" sz="1700" i="1"/>
              <a:t>linearly separable</a:t>
            </a:r>
          </a:p>
          <a:p>
            <a:pPr eaLnBrk="1" hangingPunct="1">
              <a:spcBef>
                <a:spcPct val="50000"/>
              </a:spcBef>
            </a:pPr>
            <a:endParaRPr lang="en-US" altLang="en-US" sz="1700" i="1"/>
          </a:p>
          <a:p>
            <a:pPr eaLnBrk="1" hangingPunct="1">
              <a:spcBef>
                <a:spcPct val="50000"/>
              </a:spcBef>
            </a:pPr>
            <a:r>
              <a:rPr lang="en-US" altLang="en-US" sz="1700"/>
              <a:t>the intuition generalizes: for n inputs, must be able to separate with an (n-1)-dimensional plane.</a:t>
            </a:r>
          </a:p>
        </p:txBody>
      </p:sp>
    </p:spTree>
    <p:extLst>
      <p:ext uri="{BB962C8B-B14F-4D97-AF65-F5344CB8AC3E}">
        <p14:creationId xmlns:p14="http://schemas.microsoft.com/office/powerpoint/2010/main" xmlns="" val="1575102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8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498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4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autoUpdateAnimBg="0"/>
      <p:bldP spid="25498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814513" y="214314"/>
            <a:ext cx="8636000" cy="642937"/>
          </a:xfrm>
        </p:spPr>
        <p:txBody>
          <a:bodyPr>
            <a:normAutofit fontScale="90000"/>
          </a:bodyPr>
          <a:lstStyle/>
          <a:p>
            <a:pPr>
              <a:defRPr/>
            </a:pPr>
            <a:r>
              <a:rPr lang="en-US" sz="5100" b="1" dirty="0">
                <a:effectLst>
                  <a:outerShdw blurRad="38100" dist="38100" dir="2700000" algn="tl">
                    <a:srgbClr val="C0C0C0"/>
                  </a:outerShdw>
                </a:effectLst>
              </a:rPr>
              <a:t>Linearly separable</a:t>
            </a:r>
          </a:p>
        </p:txBody>
      </p:sp>
      <p:sp>
        <p:nvSpPr>
          <p:cNvPr id="9220" name="Rectangle 3"/>
          <p:cNvSpPr>
            <a:spLocks noGrp="1" noChangeArrowheads="1"/>
          </p:cNvSpPr>
          <p:nvPr>
            <p:ph type="body" idx="1"/>
          </p:nvPr>
        </p:nvSpPr>
        <p:spPr>
          <a:xfrm>
            <a:off x="2176464" y="3714750"/>
            <a:ext cx="8288337" cy="2857500"/>
          </a:xfrm>
        </p:spPr>
        <p:txBody>
          <a:bodyPr/>
          <a:lstStyle/>
          <a:p>
            <a:r>
              <a:rPr lang="en-US" altLang="en-US" sz="2400"/>
              <a:t>why does this make sense?</a:t>
            </a:r>
          </a:p>
          <a:p>
            <a:endParaRPr lang="en-US" altLang="en-US" sz="700"/>
          </a:p>
          <a:p>
            <a:pPr lvl="1">
              <a:buFont typeface="Wingdings" panose="05000000000000000000" pitchFamily="2" charset="2"/>
              <a:buNone/>
            </a:pPr>
            <a:r>
              <a:rPr lang="en-US" altLang="en-US" sz="2000"/>
              <a:t>firing depends on	w</a:t>
            </a:r>
            <a:r>
              <a:rPr lang="en-US" altLang="en-US" sz="2000" baseline="-25000"/>
              <a:t>0</a:t>
            </a:r>
            <a:r>
              <a:rPr lang="en-US" altLang="en-US" sz="2000"/>
              <a:t> + w</a:t>
            </a:r>
            <a:r>
              <a:rPr lang="en-US" altLang="en-US" sz="2000" baseline="-25000"/>
              <a:t>1</a:t>
            </a:r>
            <a:r>
              <a:rPr lang="en-US" altLang="en-US" sz="2000"/>
              <a:t>x</a:t>
            </a:r>
            <a:r>
              <a:rPr lang="en-US" altLang="en-US" sz="2000" baseline="-25000"/>
              <a:t>1</a:t>
            </a:r>
            <a:r>
              <a:rPr lang="en-US" altLang="en-US" sz="2000"/>
              <a:t> + w</a:t>
            </a:r>
            <a:r>
              <a:rPr lang="en-US" altLang="en-US" sz="2000" baseline="-25000"/>
              <a:t>2</a:t>
            </a:r>
            <a:r>
              <a:rPr lang="en-US" altLang="en-US" sz="2000"/>
              <a:t>x</a:t>
            </a:r>
            <a:r>
              <a:rPr lang="en-US" altLang="en-US" sz="2000" baseline="-25000"/>
              <a:t>2 </a:t>
            </a:r>
            <a:r>
              <a:rPr lang="en-US" altLang="en-US" sz="2000"/>
              <a:t>&gt;= 0</a:t>
            </a:r>
          </a:p>
          <a:p>
            <a:pPr lvl="1">
              <a:buFont typeface="Wingdings" panose="05000000000000000000" pitchFamily="2" charset="2"/>
              <a:buNone/>
            </a:pPr>
            <a:r>
              <a:rPr lang="en-US" altLang="en-US" sz="2000"/>
              <a:t>border case is when 	w</a:t>
            </a:r>
            <a:r>
              <a:rPr lang="en-US" altLang="en-US" sz="2000" baseline="-25000"/>
              <a:t>0</a:t>
            </a:r>
            <a:r>
              <a:rPr lang="en-US" altLang="en-US" sz="2000"/>
              <a:t> + w</a:t>
            </a:r>
            <a:r>
              <a:rPr lang="en-US" altLang="en-US" sz="2000" baseline="-25000"/>
              <a:t>1</a:t>
            </a:r>
            <a:r>
              <a:rPr lang="en-US" altLang="en-US" sz="2000"/>
              <a:t>x</a:t>
            </a:r>
            <a:r>
              <a:rPr lang="en-US" altLang="en-US" sz="2000" baseline="-25000"/>
              <a:t>1</a:t>
            </a:r>
            <a:r>
              <a:rPr lang="en-US" altLang="en-US" sz="2000"/>
              <a:t> + w</a:t>
            </a:r>
            <a:r>
              <a:rPr lang="en-US" altLang="en-US" sz="2000" baseline="-25000"/>
              <a:t>2</a:t>
            </a:r>
            <a:r>
              <a:rPr lang="en-US" altLang="en-US" sz="2000"/>
              <a:t>x</a:t>
            </a:r>
            <a:r>
              <a:rPr lang="en-US" altLang="en-US" sz="2000" baseline="-25000"/>
              <a:t>2 </a:t>
            </a:r>
            <a:r>
              <a:rPr lang="en-US" altLang="en-US" sz="2000"/>
              <a:t>= 0</a:t>
            </a:r>
          </a:p>
          <a:p>
            <a:pPr lvl="1">
              <a:buFont typeface="Wingdings" panose="05000000000000000000" pitchFamily="2" charset="2"/>
              <a:buNone/>
            </a:pPr>
            <a:r>
              <a:rPr lang="en-US" altLang="en-US" sz="2000"/>
              <a:t>			i.e.,	x</a:t>
            </a:r>
            <a:r>
              <a:rPr lang="en-US" altLang="en-US" sz="2000" baseline="-25000"/>
              <a:t>2</a:t>
            </a:r>
            <a:r>
              <a:rPr lang="en-US" altLang="en-US" sz="2000"/>
              <a:t> = (-w</a:t>
            </a:r>
            <a:r>
              <a:rPr lang="en-US" altLang="en-US" sz="2000" baseline="-25000"/>
              <a:t>1</a:t>
            </a:r>
            <a:r>
              <a:rPr lang="en-US" altLang="en-US" sz="2000"/>
              <a:t>/w</a:t>
            </a:r>
            <a:r>
              <a:rPr lang="en-US" altLang="en-US" sz="2000" baseline="-25000"/>
              <a:t>2</a:t>
            </a:r>
            <a:r>
              <a:rPr lang="en-US" altLang="en-US" sz="2000"/>
              <a:t>) x</a:t>
            </a:r>
            <a:r>
              <a:rPr lang="en-US" altLang="en-US" sz="2000" baseline="-25000"/>
              <a:t>1</a:t>
            </a:r>
            <a:r>
              <a:rPr lang="en-US" altLang="en-US" sz="2000"/>
              <a:t> + (-w</a:t>
            </a:r>
            <a:r>
              <a:rPr lang="en-US" altLang="en-US" sz="2000" baseline="-25000"/>
              <a:t>0</a:t>
            </a:r>
            <a:r>
              <a:rPr lang="en-US" altLang="en-US" sz="2000"/>
              <a:t> /w</a:t>
            </a:r>
            <a:r>
              <a:rPr lang="en-US" altLang="en-US" sz="2000" baseline="-25000"/>
              <a:t>2</a:t>
            </a:r>
            <a:r>
              <a:rPr lang="en-US" altLang="en-US" sz="2000"/>
              <a:t>)      </a:t>
            </a:r>
            <a:r>
              <a:rPr lang="en-US" altLang="en-US" sz="2000" i="1"/>
              <a:t>the equation of a line</a:t>
            </a:r>
          </a:p>
          <a:p>
            <a:pPr lvl="1">
              <a:buFont typeface="Wingdings" panose="05000000000000000000" pitchFamily="2" charset="2"/>
              <a:buNone/>
            </a:pPr>
            <a:endParaRPr lang="en-US" altLang="en-US" sz="2000" i="1"/>
          </a:p>
          <a:p>
            <a:pPr lvl="1">
              <a:buFont typeface="Wingdings" panose="05000000000000000000" pitchFamily="2" charset="2"/>
              <a:buNone/>
            </a:pPr>
            <a:r>
              <a:rPr lang="en-US" altLang="en-US" sz="2000"/>
              <a:t>the training algorithm simply shifts the line around (by changing the weight) until the classes are separated</a:t>
            </a:r>
          </a:p>
          <a:p>
            <a:pPr lvl="1">
              <a:buFont typeface="Wingdings" panose="05000000000000000000" pitchFamily="2" charset="2"/>
              <a:buNone/>
            </a:pPr>
            <a:endParaRPr lang="en-US" altLang="en-US" sz="2000"/>
          </a:p>
        </p:txBody>
      </p:sp>
      <p:graphicFrame>
        <p:nvGraphicFramePr>
          <p:cNvPr id="9218" name="Object 2"/>
          <p:cNvGraphicFramePr>
            <a:graphicFrameLocks noChangeAspect="1"/>
          </p:cNvGraphicFramePr>
          <p:nvPr/>
        </p:nvGraphicFramePr>
        <p:xfrm>
          <a:off x="2541588" y="1068388"/>
          <a:ext cx="5689600" cy="2557462"/>
        </p:xfrm>
        <a:graphic>
          <a:graphicData uri="http://schemas.openxmlformats.org/presentationml/2006/ole">
            <p:oleObj spid="_x0000_s9218" name="VISIO" r:id="rId4" imgW="5847588" imgH="2526792" progId="">
              <p:embed/>
            </p:oleObj>
          </a:graphicData>
        </a:graphic>
      </p:graphicFrame>
    </p:spTree>
    <p:extLst>
      <p:ext uri="{BB962C8B-B14F-4D97-AF65-F5344CB8AC3E}">
        <p14:creationId xmlns:p14="http://schemas.microsoft.com/office/powerpoint/2010/main" xmlns="" val="3809180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814513" y="214314"/>
            <a:ext cx="8636000" cy="642937"/>
          </a:xfrm>
        </p:spPr>
        <p:txBody>
          <a:bodyPr>
            <a:normAutofit fontScale="90000"/>
          </a:bodyPr>
          <a:lstStyle/>
          <a:p>
            <a:pPr>
              <a:defRPr/>
            </a:pPr>
            <a:r>
              <a:rPr lang="en-US" sz="5100" b="1" dirty="0">
                <a:effectLst>
                  <a:outerShdw blurRad="38100" dist="38100" dir="2700000" algn="tl">
                    <a:srgbClr val="C0C0C0"/>
                  </a:outerShdw>
                </a:effectLst>
              </a:rPr>
              <a:t>Inadequacy of </a:t>
            </a:r>
            <a:r>
              <a:rPr lang="en-US" sz="5100" b="1" dirty="0" err="1">
                <a:effectLst>
                  <a:outerShdw blurRad="38100" dist="38100" dir="2700000" algn="tl">
                    <a:srgbClr val="C0C0C0"/>
                  </a:outerShdw>
                </a:effectLst>
              </a:rPr>
              <a:t>perceptrons</a:t>
            </a:r>
            <a:endParaRPr lang="en-US" sz="5100" b="1" dirty="0">
              <a:effectLst>
                <a:outerShdw blurRad="38100" dist="38100" dir="2700000" algn="tl">
                  <a:srgbClr val="C0C0C0"/>
                </a:outerShdw>
              </a:effectLst>
            </a:endParaRPr>
          </a:p>
        </p:txBody>
      </p:sp>
      <p:sp>
        <p:nvSpPr>
          <p:cNvPr id="10245" name="Rectangle 3"/>
          <p:cNvSpPr>
            <a:spLocks noGrp="1" noChangeArrowheads="1"/>
          </p:cNvSpPr>
          <p:nvPr>
            <p:ph type="body" idx="1"/>
          </p:nvPr>
        </p:nvSpPr>
        <p:spPr>
          <a:xfrm>
            <a:off x="2176463" y="1428751"/>
            <a:ext cx="3992562" cy="1643063"/>
          </a:xfrm>
        </p:spPr>
        <p:txBody>
          <a:bodyPr>
            <a:normAutofit fontScale="92500"/>
          </a:bodyPr>
          <a:lstStyle/>
          <a:p>
            <a:pPr marL="0" indent="1588">
              <a:buNone/>
            </a:pPr>
            <a:r>
              <a:rPr lang="en-US" altLang="en-US" smtClean="0"/>
              <a:t>inadequacy of perceptrons is due to the fact that many simple problems are not linearly separable</a:t>
            </a:r>
          </a:p>
        </p:txBody>
      </p:sp>
      <p:graphicFrame>
        <p:nvGraphicFramePr>
          <p:cNvPr id="10242" name="Object 2"/>
          <p:cNvGraphicFramePr>
            <a:graphicFrameLocks noChangeAspect="1"/>
          </p:cNvGraphicFramePr>
          <p:nvPr/>
        </p:nvGraphicFramePr>
        <p:xfrm>
          <a:off x="6459538" y="928689"/>
          <a:ext cx="2540000" cy="2327275"/>
        </p:xfrm>
        <a:graphic>
          <a:graphicData uri="http://schemas.openxmlformats.org/presentationml/2006/ole">
            <p:oleObj spid="_x0000_s10242" name="VISIO" r:id="rId4" imgW="2833116" imgH="2526792" progId="">
              <p:embed/>
            </p:oleObj>
          </a:graphicData>
        </a:graphic>
      </p:graphicFrame>
      <p:sp>
        <p:nvSpPr>
          <p:cNvPr id="257029" name="Rectangle 5"/>
          <p:cNvSpPr>
            <a:spLocks noChangeArrowheads="1"/>
          </p:cNvSpPr>
          <p:nvPr/>
        </p:nvSpPr>
        <p:spPr bwMode="auto">
          <a:xfrm>
            <a:off x="2176464" y="4500564"/>
            <a:ext cx="3919537"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094" tIns="43547" rIns="87094" bIns="43547"/>
          <a:lstStyle>
            <a:lvl1pPr indent="15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a:solidFill>
                  <a:schemeClr val="accent2"/>
                </a:solidFill>
              </a:rPr>
              <a:t>however, can compute XOR by introducing a new, hidden unit </a:t>
            </a:r>
          </a:p>
        </p:txBody>
      </p:sp>
      <p:graphicFrame>
        <p:nvGraphicFramePr>
          <p:cNvPr id="257030" name="Object 3"/>
          <p:cNvGraphicFramePr>
            <a:graphicFrameLocks noChangeAspect="1"/>
          </p:cNvGraphicFramePr>
          <p:nvPr/>
        </p:nvGraphicFramePr>
        <p:xfrm>
          <a:off x="6967538" y="3584575"/>
          <a:ext cx="2335212" cy="3125788"/>
        </p:xfrm>
        <a:graphic>
          <a:graphicData uri="http://schemas.openxmlformats.org/presentationml/2006/ole">
            <p:oleObj spid="_x0000_s10243" name="VISIO" r:id="rId5" imgW="3200400" imgH="4364736" progId="">
              <p:embed/>
            </p:oleObj>
          </a:graphicData>
        </a:graphic>
      </p:graphicFrame>
    </p:spTree>
    <p:extLst>
      <p:ext uri="{BB962C8B-B14F-4D97-AF65-F5344CB8AC3E}">
        <p14:creationId xmlns:p14="http://schemas.microsoft.com/office/powerpoint/2010/main" xmlns="" val="119865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7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p:nvPr>
        </p:nvSpPr>
        <p:spPr/>
        <p:txBody>
          <a:bodyPr/>
          <a:lstStyle/>
          <a:p>
            <a:pPr eaLnBrk="1" hangingPunct="1"/>
            <a:r>
              <a:rPr lang="en-US" altLang="en-US" smtClean="0"/>
              <a:t>Single Perceptron Learning</a:t>
            </a:r>
          </a:p>
        </p:txBody>
      </p:sp>
      <p:sp>
        <p:nvSpPr>
          <p:cNvPr id="32771" name="Rectangle 3"/>
          <p:cNvSpPr>
            <a:spLocks noGrp="1" noChangeArrowheads="1"/>
          </p:cNvSpPr>
          <p:nvPr>
            <p:ph type="body" sz="half" idx="1"/>
          </p:nvPr>
        </p:nvSpPr>
        <p:spPr>
          <a:xfrm>
            <a:off x="5486400" y="2546350"/>
            <a:ext cx="4724400" cy="2286000"/>
          </a:xfrm>
          <a:solidFill>
            <a:schemeClr val="bg1"/>
          </a:solidFill>
          <a:ln cap="flat">
            <a:solidFill>
              <a:schemeClr val="tx1"/>
            </a:solidFill>
            <a:miter lim="800000"/>
            <a:headEnd/>
            <a:tailEnd/>
          </a:ln>
        </p:spPr>
        <p:txBody>
          <a:bodyPr vert="horz" lIns="92075" tIns="46038" rIns="92075" bIns="46038" rtlCol="0">
            <a:normAutofit/>
          </a:bodyPr>
          <a:lstStyle/>
          <a:p>
            <a:pPr marL="122238" lvl="1" indent="-7938">
              <a:buNone/>
            </a:pPr>
            <a:r>
              <a:rPr lang="en-US" altLang="en-US" b="1" smtClean="0"/>
              <a:t>Err = Target – Output</a:t>
            </a:r>
          </a:p>
          <a:p>
            <a:pPr marL="122238" lvl="1" indent="-7938">
              <a:buNone/>
            </a:pPr>
            <a:r>
              <a:rPr lang="en-US" altLang="en-US" b="1" smtClean="0"/>
              <a:t>If (Err &lt;&gt; 0) {</a:t>
            </a:r>
          </a:p>
          <a:p>
            <a:pPr marL="914400" lvl="2" indent="0">
              <a:buNone/>
            </a:pPr>
            <a:r>
              <a:rPr lang="en-US" altLang="en-US" sz="2800" b="1"/>
              <a:t>W</a:t>
            </a:r>
            <a:r>
              <a:rPr lang="en-US" altLang="en-US" sz="2800" b="1" baseline="-25000"/>
              <a:t>j</a:t>
            </a:r>
            <a:r>
              <a:rPr lang="en-US" altLang="en-US" sz="2800" b="1"/>
              <a:t> = W</a:t>
            </a:r>
            <a:r>
              <a:rPr lang="en-US" altLang="en-US" sz="2800" b="1" baseline="-25000"/>
              <a:t>j</a:t>
            </a:r>
            <a:r>
              <a:rPr lang="en-US" altLang="en-US" sz="2800" b="1"/>
              <a:t> + </a:t>
            </a:r>
            <a:r>
              <a:rPr lang="el-GR" altLang="en-US" sz="2800" b="1" i="1">
                <a:latin typeface="Times New Roman" panose="02020603050405020304" pitchFamily="18" charset="0"/>
                <a:cs typeface="Times New Roman" panose="02020603050405020304" pitchFamily="18" charset="0"/>
              </a:rPr>
              <a:t>μ</a:t>
            </a:r>
            <a:r>
              <a:rPr lang="en-US" altLang="en-US" sz="2800" b="1"/>
              <a:t> * I</a:t>
            </a:r>
            <a:r>
              <a:rPr lang="en-US" altLang="en-US" sz="2800" b="1" baseline="-25000"/>
              <a:t>j</a:t>
            </a:r>
            <a:r>
              <a:rPr lang="en-US" altLang="en-US" sz="2800" b="1"/>
              <a:t> * Err</a:t>
            </a:r>
          </a:p>
          <a:p>
            <a:pPr marL="122238" lvl="1" indent="-7938">
              <a:buNone/>
            </a:pPr>
            <a:r>
              <a:rPr lang="en-US" altLang="en-US" b="1" smtClean="0"/>
              <a:t>}</a:t>
            </a:r>
          </a:p>
          <a:p>
            <a:pPr marL="0" indent="0"/>
            <a:endParaRPr lang="en-GB" altLang="en-US" b="1"/>
          </a:p>
          <a:p>
            <a:pPr marL="0" indent="0">
              <a:lnSpc>
                <a:spcPct val="110000"/>
              </a:lnSpc>
            </a:pPr>
            <a:endParaRPr lang="en-GB" altLang="en-US" b="1"/>
          </a:p>
        </p:txBody>
      </p:sp>
      <p:pic>
        <p:nvPicPr>
          <p:cNvPr id="32772" name="Picture 4"/>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1752600" y="1457325"/>
            <a:ext cx="3200400" cy="4343400"/>
          </a:xfrm>
          <a:noFill/>
        </p:spPr>
      </p:pic>
      <p:sp>
        <p:nvSpPr>
          <p:cNvPr id="32774" name="Text Box 6"/>
          <p:cNvSpPr txBox="1">
            <a:spLocks noChangeArrowheads="1"/>
          </p:cNvSpPr>
          <p:nvPr/>
        </p:nvSpPr>
        <p:spPr bwMode="auto">
          <a:xfrm>
            <a:off x="5605464" y="5103813"/>
            <a:ext cx="3609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400" b="1" i="1"/>
              <a:t>μ</a:t>
            </a:r>
            <a:r>
              <a:rPr lang="en-US" altLang="en-US" sz="2400" b="1"/>
              <a:t> = learning rate (-1 – 1)</a:t>
            </a:r>
          </a:p>
        </p:txBody>
      </p:sp>
    </p:spTree>
    <p:extLst>
      <p:ext uri="{BB962C8B-B14F-4D97-AF65-F5344CB8AC3E}">
        <p14:creationId xmlns:p14="http://schemas.microsoft.com/office/powerpoint/2010/main" xmlns="" val="2308954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Case study - AND</a:t>
            </a:r>
          </a:p>
        </p:txBody>
      </p:sp>
      <p:sp>
        <p:nvSpPr>
          <p:cNvPr id="33796" name="Oval 5"/>
          <p:cNvSpPr>
            <a:spLocks noChangeArrowheads="1"/>
          </p:cNvSpPr>
          <p:nvPr/>
        </p:nvSpPr>
        <p:spPr bwMode="auto">
          <a:xfrm>
            <a:off x="1828800" y="2819400"/>
            <a:ext cx="9144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33797" name="Oval 6"/>
          <p:cNvSpPr>
            <a:spLocks noChangeArrowheads="1"/>
          </p:cNvSpPr>
          <p:nvPr/>
        </p:nvSpPr>
        <p:spPr bwMode="auto">
          <a:xfrm>
            <a:off x="1752600" y="4724400"/>
            <a:ext cx="9906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sp>
        <p:nvSpPr>
          <p:cNvPr id="33798" name="Oval 7"/>
          <p:cNvSpPr>
            <a:spLocks noChangeArrowheads="1"/>
          </p:cNvSpPr>
          <p:nvPr/>
        </p:nvSpPr>
        <p:spPr bwMode="auto">
          <a:xfrm>
            <a:off x="3962400" y="3657600"/>
            <a:ext cx="990600" cy="990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33799" name="AutoShape 8"/>
          <p:cNvCxnSpPr>
            <a:cxnSpLocks noChangeShapeType="1"/>
            <a:stCxn id="33796" idx="6"/>
            <a:endCxn id="33798" idx="2"/>
          </p:cNvCxnSpPr>
          <p:nvPr/>
        </p:nvCxnSpPr>
        <p:spPr bwMode="auto">
          <a:xfrm>
            <a:off x="2743200" y="3276600"/>
            <a:ext cx="1219200" cy="8763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800" name="AutoShape 9"/>
          <p:cNvCxnSpPr>
            <a:cxnSpLocks noChangeShapeType="1"/>
            <a:stCxn id="33797" idx="6"/>
            <a:endCxn id="33798" idx="2"/>
          </p:cNvCxnSpPr>
          <p:nvPr/>
        </p:nvCxnSpPr>
        <p:spPr bwMode="auto">
          <a:xfrm flipV="1">
            <a:off x="2743200" y="4152900"/>
            <a:ext cx="1219200" cy="1028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3801" name="Text Box 12"/>
          <p:cNvSpPr txBox="1">
            <a:spLocks noChangeArrowheads="1"/>
          </p:cNvSpPr>
          <p:nvPr/>
        </p:nvSpPr>
        <p:spPr bwMode="auto">
          <a:xfrm>
            <a:off x="3810000" y="4724401"/>
            <a:ext cx="1460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Threshold=2</a:t>
            </a:r>
          </a:p>
        </p:txBody>
      </p:sp>
      <p:sp>
        <p:nvSpPr>
          <p:cNvPr id="33802" name="Text Box 13"/>
          <p:cNvSpPr txBox="1">
            <a:spLocks noChangeArrowheads="1"/>
          </p:cNvSpPr>
          <p:nvPr/>
        </p:nvSpPr>
        <p:spPr bwMode="auto">
          <a:xfrm>
            <a:off x="2209800" y="1981201"/>
            <a:ext cx="210343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AND</a:t>
            </a:r>
          </a:p>
        </p:txBody>
      </p:sp>
      <p:sp>
        <p:nvSpPr>
          <p:cNvPr id="33803" name="Oval 15"/>
          <p:cNvSpPr>
            <a:spLocks noChangeArrowheads="1"/>
          </p:cNvSpPr>
          <p:nvPr/>
        </p:nvSpPr>
        <p:spPr bwMode="auto">
          <a:xfrm>
            <a:off x="6477000" y="3733800"/>
            <a:ext cx="9144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1</a:t>
            </a:r>
          </a:p>
        </p:txBody>
      </p:sp>
      <p:sp>
        <p:nvSpPr>
          <p:cNvPr id="33804" name="Oval 16"/>
          <p:cNvSpPr>
            <a:spLocks noChangeArrowheads="1"/>
          </p:cNvSpPr>
          <p:nvPr/>
        </p:nvSpPr>
        <p:spPr bwMode="auto">
          <a:xfrm>
            <a:off x="6477000" y="4876800"/>
            <a:ext cx="9906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X</a:t>
            </a:r>
            <a:r>
              <a:rPr lang="en-US" altLang="en-US" sz="2400" baseline="-25000"/>
              <a:t>2</a:t>
            </a:r>
          </a:p>
        </p:txBody>
      </p:sp>
      <p:sp>
        <p:nvSpPr>
          <p:cNvPr id="33805" name="Oval 17"/>
          <p:cNvSpPr>
            <a:spLocks noChangeArrowheads="1"/>
          </p:cNvSpPr>
          <p:nvPr/>
        </p:nvSpPr>
        <p:spPr bwMode="auto">
          <a:xfrm>
            <a:off x="8686800" y="3733800"/>
            <a:ext cx="990600" cy="990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Y</a:t>
            </a:r>
          </a:p>
        </p:txBody>
      </p:sp>
      <p:cxnSp>
        <p:nvCxnSpPr>
          <p:cNvPr id="33806" name="AutoShape 18"/>
          <p:cNvCxnSpPr>
            <a:cxnSpLocks noChangeShapeType="1"/>
            <a:stCxn id="33803" idx="6"/>
            <a:endCxn id="33805" idx="2"/>
          </p:cNvCxnSpPr>
          <p:nvPr/>
        </p:nvCxnSpPr>
        <p:spPr bwMode="auto">
          <a:xfrm>
            <a:off x="7391400" y="4191000"/>
            <a:ext cx="1295400" cy="381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807" name="AutoShape 19"/>
          <p:cNvCxnSpPr>
            <a:cxnSpLocks noChangeShapeType="1"/>
            <a:stCxn id="33804" idx="6"/>
            <a:endCxn id="33805" idx="3"/>
          </p:cNvCxnSpPr>
          <p:nvPr/>
        </p:nvCxnSpPr>
        <p:spPr bwMode="auto">
          <a:xfrm flipV="1">
            <a:off x="7467601" y="4579938"/>
            <a:ext cx="1363663" cy="75406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3808" name="Text Box 20"/>
          <p:cNvSpPr txBox="1">
            <a:spLocks noChangeArrowheads="1"/>
          </p:cNvSpPr>
          <p:nvPr/>
        </p:nvSpPr>
        <p:spPr bwMode="auto">
          <a:xfrm>
            <a:off x="7848600" y="2819401"/>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
            </a:r>
            <a:r>
              <a:rPr lang="en-US" altLang="en-US" baseline="-25000"/>
              <a:t>1</a:t>
            </a:r>
          </a:p>
        </p:txBody>
      </p:sp>
      <p:sp>
        <p:nvSpPr>
          <p:cNvPr id="33809" name="Text Box 22"/>
          <p:cNvSpPr txBox="1">
            <a:spLocks noChangeArrowheads="1"/>
          </p:cNvSpPr>
          <p:nvPr/>
        </p:nvSpPr>
        <p:spPr bwMode="auto">
          <a:xfrm>
            <a:off x="8534400" y="4876801"/>
            <a:ext cx="1460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Threshold=0</a:t>
            </a:r>
          </a:p>
        </p:txBody>
      </p:sp>
      <p:sp>
        <p:nvSpPr>
          <p:cNvPr id="33810" name="Text Box 23"/>
          <p:cNvSpPr txBox="1">
            <a:spLocks noChangeArrowheads="1"/>
          </p:cNvSpPr>
          <p:nvPr/>
        </p:nvSpPr>
        <p:spPr bwMode="auto">
          <a:xfrm>
            <a:off x="6096001" y="1676401"/>
            <a:ext cx="41449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Fungsi AND dengan bias</a:t>
            </a:r>
          </a:p>
        </p:txBody>
      </p:sp>
      <p:sp>
        <p:nvSpPr>
          <p:cNvPr id="33811" name="Oval 24"/>
          <p:cNvSpPr>
            <a:spLocks noChangeArrowheads="1"/>
          </p:cNvSpPr>
          <p:nvPr/>
        </p:nvSpPr>
        <p:spPr bwMode="auto">
          <a:xfrm>
            <a:off x="6477000" y="2514600"/>
            <a:ext cx="9144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1</a:t>
            </a:r>
            <a:endParaRPr lang="en-US" altLang="en-US" sz="2400" baseline="-25000"/>
          </a:p>
        </p:txBody>
      </p:sp>
      <p:cxnSp>
        <p:nvCxnSpPr>
          <p:cNvPr id="33812" name="AutoShape 25"/>
          <p:cNvCxnSpPr>
            <a:cxnSpLocks noChangeShapeType="1"/>
            <a:stCxn id="33811" idx="6"/>
            <a:endCxn id="33805" idx="1"/>
          </p:cNvCxnSpPr>
          <p:nvPr/>
        </p:nvCxnSpPr>
        <p:spPr bwMode="auto">
          <a:xfrm>
            <a:off x="7391401" y="2971801"/>
            <a:ext cx="1439863" cy="9064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3813" name="Text Box 26"/>
          <p:cNvSpPr txBox="1">
            <a:spLocks noChangeArrowheads="1"/>
          </p:cNvSpPr>
          <p:nvPr/>
        </p:nvSpPr>
        <p:spPr bwMode="auto">
          <a:xfrm>
            <a:off x="7696200" y="3810001"/>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
            </a:r>
            <a:r>
              <a:rPr lang="en-US" altLang="en-US" baseline="-25000"/>
              <a:t>2</a:t>
            </a:r>
          </a:p>
        </p:txBody>
      </p:sp>
      <p:sp>
        <p:nvSpPr>
          <p:cNvPr id="33814" name="Text Box 27"/>
          <p:cNvSpPr txBox="1">
            <a:spLocks noChangeArrowheads="1"/>
          </p:cNvSpPr>
          <p:nvPr/>
        </p:nvSpPr>
        <p:spPr bwMode="auto">
          <a:xfrm>
            <a:off x="7696200" y="4572001"/>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
            </a:r>
            <a:r>
              <a:rPr lang="en-US" altLang="en-US" baseline="-25000"/>
              <a:t>3</a:t>
            </a:r>
          </a:p>
        </p:txBody>
      </p:sp>
      <p:sp>
        <p:nvSpPr>
          <p:cNvPr id="33815" name="Text Box 28"/>
          <p:cNvSpPr txBox="1">
            <a:spLocks noChangeArrowheads="1"/>
          </p:cNvSpPr>
          <p:nvPr/>
        </p:nvSpPr>
        <p:spPr bwMode="auto">
          <a:xfrm>
            <a:off x="3124200" y="3200401"/>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
            </a:r>
            <a:r>
              <a:rPr lang="en-US" altLang="en-US" baseline="-25000"/>
              <a:t>1</a:t>
            </a:r>
          </a:p>
        </p:txBody>
      </p:sp>
      <p:sp>
        <p:nvSpPr>
          <p:cNvPr id="33816" name="Text Box 29"/>
          <p:cNvSpPr txBox="1">
            <a:spLocks noChangeArrowheads="1"/>
          </p:cNvSpPr>
          <p:nvPr/>
        </p:nvSpPr>
        <p:spPr bwMode="auto">
          <a:xfrm>
            <a:off x="2895600" y="4343401"/>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
            </a:r>
            <a:r>
              <a:rPr lang="en-US" altLang="en-US" baseline="-25000"/>
              <a:t>2</a:t>
            </a:r>
          </a:p>
        </p:txBody>
      </p:sp>
      <p:cxnSp>
        <p:nvCxnSpPr>
          <p:cNvPr id="33817" name="AutoShape 30"/>
          <p:cNvCxnSpPr>
            <a:cxnSpLocks noChangeShapeType="1"/>
            <a:stCxn id="33798" idx="6"/>
          </p:cNvCxnSpPr>
          <p:nvPr/>
        </p:nvCxnSpPr>
        <p:spPr bwMode="auto">
          <a:xfrm flipV="1">
            <a:off x="4953000" y="4114800"/>
            <a:ext cx="685800" cy="381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818" name="AutoShape 31"/>
          <p:cNvCxnSpPr>
            <a:cxnSpLocks noChangeShapeType="1"/>
            <a:stCxn id="33805" idx="6"/>
          </p:cNvCxnSpPr>
          <p:nvPr/>
        </p:nvCxnSpPr>
        <p:spPr bwMode="auto">
          <a:xfrm flipV="1">
            <a:off x="9677400" y="4191000"/>
            <a:ext cx="762000" cy="381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04801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524000" y="214314"/>
            <a:ext cx="8636000" cy="642937"/>
          </a:xfrm>
        </p:spPr>
        <p:txBody>
          <a:bodyPr>
            <a:normAutofit fontScale="90000"/>
          </a:bodyPr>
          <a:lstStyle/>
          <a:p>
            <a:pPr>
              <a:defRPr/>
            </a:pPr>
            <a:r>
              <a:rPr lang="en-US" sz="6800" b="1" dirty="0" err="1">
                <a:effectLst>
                  <a:outerShdw blurRad="38100" dist="38100" dir="2700000" algn="tl">
                    <a:srgbClr val="C0C0C0"/>
                  </a:outerShdw>
                </a:effectLst>
              </a:rPr>
              <a:t>Perceptrons</a:t>
            </a:r>
            <a:endParaRPr lang="en-US" sz="6800" b="1" dirty="0">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1968500" y="1381126"/>
            <a:ext cx="8229600" cy="4525963"/>
          </a:xfrm>
        </p:spPr>
        <p:txBody>
          <a:bodyPr>
            <a:normAutofit fontScale="85000" lnSpcReduction="20000"/>
          </a:bodyPr>
          <a:lstStyle/>
          <a:p>
            <a:pPr marL="431800" indent="-431800"/>
            <a:r>
              <a:rPr lang="en-US" altLang="en-US"/>
              <a:t>Rosenblatt (1958) devised a learning algorithm for artificial neurons</a:t>
            </a:r>
          </a:p>
          <a:p>
            <a:pPr marL="792163" lvl="1" indent="-360363">
              <a:lnSpc>
                <a:spcPct val="70000"/>
              </a:lnSpc>
              <a:buNone/>
            </a:pPr>
            <a:endParaRPr lang="en-US" altLang="en-US"/>
          </a:p>
          <a:p>
            <a:pPr marL="792163" lvl="1" indent="-360363">
              <a:lnSpc>
                <a:spcPct val="70000"/>
              </a:lnSpc>
              <a:buNone/>
            </a:pPr>
            <a:r>
              <a:rPr lang="en-US" altLang="en-US"/>
              <a:t>given a training set (example inputs &amp; corresponding desired outputs)</a:t>
            </a:r>
          </a:p>
          <a:p>
            <a:pPr marL="1223963" lvl="2" indent="-360363">
              <a:lnSpc>
                <a:spcPct val="120000"/>
              </a:lnSpc>
              <a:buFontTx/>
              <a:buAutoNum type="arabicPeriod"/>
            </a:pPr>
            <a:r>
              <a:rPr lang="en-US" altLang="en-US"/>
              <a:t>start with some initial weights</a:t>
            </a:r>
          </a:p>
          <a:p>
            <a:pPr marL="1223963" lvl="2" indent="-360363">
              <a:lnSpc>
                <a:spcPct val="120000"/>
              </a:lnSpc>
              <a:buFontTx/>
              <a:buAutoNum type="arabicPeriod"/>
            </a:pPr>
            <a:r>
              <a:rPr lang="en-US" altLang="en-US"/>
              <a:t>iterate through the training set, collect incorrect examples</a:t>
            </a:r>
          </a:p>
          <a:p>
            <a:pPr marL="1223963" lvl="2" indent="-360363">
              <a:lnSpc>
                <a:spcPct val="120000"/>
              </a:lnSpc>
              <a:buFontTx/>
              <a:buAutoNum type="arabicPeriod"/>
            </a:pPr>
            <a:r>
              <a:rPr lang="en-US" altLang="en-US"/>
              <a:t>if all examples correct, then DONE</a:t>
            </a:r>
          </a:p>
          <a:p>
            <a:pPr marL="1223963" lvl="2" indent="-360363">
              <a:lnSpc>
                <a:spcPct val="120000"/>
              </a:lnSpc>
              <a:buFontTx/>
              <a:buAutoNum type="arabicPeriod"/>
            </a:pPr>
            <a:r>
              <a:rPr lang="en-US" altLang="en-US"/>
              <a:t>otherwise, update the weights for each incorrect example</a:t>
            </a:r>
          </a:p>
          <a:p>
            <a:pPr marL="1657350" lvl="3" indent="-360363">
              <a:lnSpc>
                <a:spcPct val="120000"/>
              </a:lnSpc>
              <a:buNone/>
            </a:pPr>
            <a:r>
              <a:rPr lang="en-US" altLang="en-US"/>
              <a:t>if x</a:t>
            </a:r>
            <a:r>
              <a:rPr lang="en-US" altLang="en-US" baseline="-25000"/>
              <a:t>1</a:t>
            </a:r>
            <a:r>
              <a:rPr lang="en-US" altLang="en-US"/>
              <a:t>, …,x</a:t>
            </a:r>
            <a:r>
              <a:rPr lang="en-US" altLang="en-US" baseline="-25000"/>
              <a:t>n</a:t>
            </a:r>
            <a:r>
              <a:rPr lang="en-US" altLang="en-US"/>
              <a:t> should have fired but didn't,  </a:t>
            </a:r>
            <a:r>
              <a:rPr lang="en-US" altLang="en-US" sz="1600">
                <a:latin typeface="Courier New" panose="02070309020205020404" pitchFamily="49" charset="0"/>
              </a:rPr>
              <a:t>w</a:t>
            </a:r>
            <a:r>
              <a:rPr lang="en-US" altLang="en-US" sz="1600" baseline="-25000">
                <a:latin typeface="Courier New" panose="02070309020205020404" pitchFamily="49" charset="0"/>
              </a:rPr>
              <a:t>i</a:t>
            </a:r>
            <a:r>
              <a:rPr lang="en-US" altLang="en-US" sz="1600">
                <a:latin typeface="Courier New" panose="02070309020205020404" pitchFamily="49" charset="0"/>
              </a:rPr>
              <a:t> += x</a:t>
            </a:r>
            <a:r>
              <a:rPr lang="en-US" altLang="en-US" sz="1600" baseline="-25000">
                <a:latin typeface="Courier New" panose="02070309020205020404" pitchFamily="49" charset="0"/>
              </a:rPr>
              <a:t>i </a:t>
            </a:r>
            <a:r>
              <a:rPr lang="en-US" altLang="en-US" sz="1600">
                <a:latin typeface="Courier New" panose="02070309020205020404" pitchFamily="49" charset="0"/>
              </a:rPr>
              <a:t>(0 &lt;= i &lt;= n)</a:t>
            </a:r>
          </a:p>
          <a:p>
            <a:pPr marL="1657350" lvl="3" indent="-360363">
              <a:lnSpc>
                <a:spcPct val="120000"/>
              </a:lnSpc>
              <a:buNone/>
            </a:pPr>
            <a:r>
              <a:rPr lang="en-US" altLang="en-US"/>
              <a:t>if x</a:t>
            </a:r>
            <a:r>
              <a:rPr lang="en-US" altLang="en-US" baseline="-25000"/>
              <a:t>1</a:t>
            </a:r>
            <a:r>
              <a:rPr lang="en-US" altLang="en-US"/>
              <a:t>, …,x</a:t>
            </a:r>
            <a:r>
              <a:rPr lang="en-US" altLang="en-US" baseline="-25000"/>
              <a:t>n</a:t>
            </a:r>
            <a:r>
              <a:rPr lang="en-US" altLang="en-US"/>
              <a:t> shouldn't have fired but did,  </a:t>
            </a:r>
            <a:r>
              <a:rPr lang="en-US" altLang="en-US" sz="1600">
                <a:latin typeface="Courier New" panose="02070309020205020404" pitchFamily="49" charset="0"/>
              </a:rPr>
              <a:t>w</a:t>
            </a:r>
            <a:r>
              <a:rPr lang="en-US" altLang="en-US" sz="1600" baseline="-25000">
                <a:latin typeface="Courier New" panose="02070309020205020404" pitchFamily="49" charset="0"/>
              </a:rPr>
              <a:t>i</a:t>
            </a:r>
            <a:r>
              <a:rPr lang="en-US" altLang="en-US" sz="1600">
                <a:latin typeface="Courier New" panose="02070309020205020404" pitchFamily="49" charset="0"/>
              </a:rPr>
              <a:t> -= x</a:t>
            </a:r>
            <a:r>
              <a:rPr lang="en-US" altLang="en-US" sz="1600" baseline="-25000">
                <a:latin typeface="Courier New" panose="02070309020205020404" pitchFamily="49" charset="0"/>
              </a:rPr>
              <a:t>i </a:t>
            </a:r>
            <a:r>
              <a:rPr lang="en-US" altLang="en-US" sz="1600">
                <a:latin typeface="Courier New" panose="02070309020205020404" pitchFamily="49" charset="0"/>
              </a:rPr>
              <a:t>(0 &lt;= i &lt;= n)</a:t>
            </a:r>
          </a:p>
          <a:p>
            <a:pPr marL="1223963" lvl="2" indent="-360363">
              <a:lnSpc>
                <a:spcPct val="120000"/>
              </a:lnSpc>
              <a:buFontTx/>
              <a:buAutoNum type="arabicPeriod"/>
            </a:pPr>
            <a:r>
              <a:rPr lang="en-US" altLang="en-US"/>
              <a:t>GO TO 2</a:t>
            </a:r>
          </a:p>
          <a:p>
            <a:pPr marL="1223963" lvl="2" indent="-360363">
              <a:lnSpc>
                <a:spcPct val="70000"/>
              </a:lnSpc>
              <a:buFontTx/>
              <a:buAutoNum type="arabicPeriod"/>
            </a:pPr>
            <a:endParaRPr lang="en-US" altLang="en-US" sz="1200"/>
          </a:p>
          <a:p>
            <a:pPr marL="1223963" lvl="2" indent="-360363">
              <a:lnSpc>
                <a:spcPct val="70000"/>
              </a:lnSpc>
              <a:buFontTx/>
              <a:buAutoNum type="arabicPeriod"/>
            </a:pPr>
            <a:endParaRPr lang="en-US" altLang="en-US" sz="1200"/>
          </a:p>
          <a:p>
            <a:pPr marL="1223963" lvl="2" indent="-360363">
              <a:lnSpc>
                <a:spcPct val="70000"/>
              </a:lnSpc>
              <a:buFontTx/>
              <a:buAutoNum type="arabicPeriod"/>
            </a:pPr>
            <a:endParaRPr lang="en-US" altLang="en-US" sz="1200"/>
          </a:p>
          <a:p>
            <a:pPr marL="431800" indent="-431800"/>
            <a:r>
              <a:rPr lang="en-US" altLang="en-US"/>
              <a:t>artificial neurons that utilize this learning algorithm are known as </a:t>
            </a:r>
            <a:r>
              <a:rPr lang="en-US" altLang="en-US" i="1"/>
              <a:t>perceptrons</a:t>
            </a:r>
          </a:p>
        </p:txBody>
      </p:sp>
    </p:spTree>
    <p:extLst>
      <p:ext uri="{BB962C8B-B14F-4D97-AF65-F5344CB8AC3E}">
        <p14:creationId xmlns:p14="http://schemas.microsoft.com/office/powerpoint/2010/main" xmlns="" val="2652734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814513" y="214314"/>
            <a:ext cx="8636000" cy="642937"/>
          </a:xfrm>
        </p:spPr>
        <p:txBody>
          <a:bodyPr>
            <a:normAutofit fontScale="90000"/>
          </a:bodyPr>
          <a:lstStyle/>
          <a:p>
            <a:pPr>
              <a:defRPr/>
            </a:pPr>
            <a:r>
              <a:rPr lang="en-US" sz="4500" b="1" dirty="0">
                <a:effectLst>
                  <a:outerShdw blurRad="38100" dist="38100" dir="2700000" algn="tl">
                    <a:srgbClr val="C0C0C0"/>
                  </a:outerShdw>
                </a:effectLst>
              </a:rPr>
              <a:t>Example: </a:t>
            </a:r>
            <a:r>
              <a:rPr lang="en-US" sz="4500" b="1" dirty="0" err="1">
                <a:effectLst>
                  <a:outerShdw blurRad="38100" dist="38100" dir="2700000" algn="tl">
                    <a:srgbClr val="C0C0C0"/>
                  </a:outerShdw>
                </a:effectLst>
              </a:rPr>
              <a:t>perceptron</a:t>
            </a:r>
            <a:r>
              <a:rPr lang="en-US" sz="4500" b="1" dirty="0">
                <a:effectLst>
                  <a:outerShdw blurRad="38100" dist="38100" dir="2700000" algn="tl">
                    <a:srgbClr val="C0C0C0"/>
                  </a:outerShdw>
                </a:effectLst>
              </a:rPr>
              <a:t> learning</a:t>
            </a:r>
          </a:p>
        </p:txBody>
      </p:sp>
      <p:sp>
        <p:nvSpPr>
          <p:cNvPr id="251907" name="Rectangle 3"/>
          <p:cNvSpPr>
            <a:spLocks noGrp="1" noChangeArrowheads="1"/>
          </p:cNvSpPr>
          <p:nvPr>
            <p:ph type="body" idx="1"/>
          </p:nvPr>
        </p:nvSpPr>
        <p:spPr>
          <a:xfrm>
            <a:off x="2176464" y="1143000"/>
            <a:ext cx="8288337" cy="1714500"/>
          </a:xfrm>
        </p:spPr>
        <p:txBody>
          <a:bodyPr>
            <a:normAutofit fontScale="92500"/>
          </a:bodyPr>
          <a:lstStyle/>
          <a:p>
            <a:pPr>
              <a:buFont typeface="Arial" charset="0"/>
              <a:buChar char="•"/>
              <a:tabLst>
                <a:tab pos="1734367" algn="l"/>
                <a:tab pos="2485175" algn="l"/>
                <a:tab pos="3727012" algn="l"/>
                <a:tab pos="5078466" algn="l"/>
              </a:tabLst>
              <a:defRPr/>
            </a:pPr>
            <a:r>
              <a:rPr lang="en-US" dirty="0"/>
              <a:t>Suppose we want to train a </a:t>
            </a:r>
            <a:r>
              <a:rPr lang="en-US" dirty="0" err="1"/>
              <a:t>perceptron</a:t>
            </a:r>
            <a:r>
              <a:rPr lang="en-US" dirty="0"/>
              <a:t> to compute AND</a:t>
            </a:r>
          </a:p>
          <a:p>
            <a:pPr>
              <a:buFont typeface="Arial" charset="0"/>
              <a:buChar char="•"/>
              <a:tabLst>
                <a:tab pos="1734367" algn="l"/>
                <a:tab pos="2485175" algn="l"/>
                <a:tab pos="3727012" algn="l"/>
                <a:tab pos="5078466" algn="l"/>
              </a:tabLst>
              <a:defRPr/>
            </a:pPr>
            <a:endParaRPr lang="en-US" sz="1050" dirty="0"/>
          </a:p>
          <a:p>
            <a:pPr lvl="1">
              <a:spcBef>
                <a:spcPct val="0"/>
              </a:spcBef>
              <a:buNone/>
              <a:tabLst>
                <a:tab pos="1734367" algn="l"/>
                <a:tab pos="2485175" algn="l"/>
                <a:tab pos="3727012" algn="l"/>
                <a:tab pos="5078466" algn="l"/>
              </a:tabLst>
              <a:defRPr/>
            </a:pPr>
            <a:r>
              <a:rPr lang="en-US" dirty="0"/>
              <a:t>		training set:	</a:t>
            </a:r>
            <a:r>
              <a:rPr lang="en-US" sz="1800" dirty="0"/>
              <a:t>x</a:t>
            </a:r>
            <a:r>
              <a:rPr lang="en-US" sz="1800" baseline="-25000" dirty="0"/>
              <a:t>1</a:t>
            </a:r>
            <a:r>
              <a:rPr lang="en-US" sz="1800" dirty="0"/>
              <a:t> =  1, x</a:t>
            </a:r>
            <a:r>
              <a:rPr lang="en-US" sz="1800" baseline="-25000" dirty="0"/>
              <a:t>2</a:t>
            </a:r>
            <a:r>
              <a:rPr lang="en-US" sz="1800" dirty="0"/>
              <a:t> =  1 	</a:t>
            </a:r>
            <a:r>
              <a:rPr lang="en-US" sz="1800" dirty="0">
                <a:sym typeface="Wingdings" pitchFamily="2" charset="2"/>
              </a:rPr>
              <a:t>  1</a:t>
            </a:r>
          </a:p>
          <a:p>
            <a:pPr lvl="1">
              <a:spcBef>
                <a:spcPct val="0"/>
              </a:spcBef>
              <a:buNone/>
              <a:tabLst>
                <a:tab pos="1734367" algn="l"/>
                <a:tab pos="2485175" algn="l"/>
                <a:tab pos="3727012" algn="l"/>
                <a:tab pos="5078466" algn="l"/>
              </a:tabLst>
              <a:defRPr/>
            </a:pPr>
            <a:r>
              <a:rPr lang="en-US" sz="1800" dirty="0">
                <a:sym typeface="Wingdings" pitchFamily="2" charset="2"/>
              </a:rPr>
              <a:t>				</a:t>
            </a:r>
            <a:r>
              <a:rPr lang="en-US" sz="1800" dirty="0"/>
              <a:t>x</a:t>
            </a:r>
            <a:r>
              <a:rPr lang="en-US" sz="1800" baseline="-25000" dirty="0"/>
              <a:t>1</a:t>
            </a:r>
            <a:r>
              <a:rPr lang="en-US" sz="1800" dirty="0"/>
              <a:t> =  1, x</a:t>
            </a:r>
            <a:r>
              <a:rPr lang="en-US" sz="1800" baseline="-25000" dirty="0"/>
              <a:t>2</a:t>
            </a:r>
            <a:r>
              <a:rPr lang="en-US" sz="1800" dirty="0"/>
              <a:t> = -1 	</a:t>
            </a:r>
            <a:r>
              <a:rPr lang="en-US" sz="1800" dirty="0">
                <a:sym typeface="Wingdings" pitchFamily="2" charset="2"/>
              </a:rPr>
              <a:t> -1</a:t>
            </a:r>
          </a:p>
          <a:p>
            <a:pPr lvl="1">
              <a:spcBef>
                <a:spcPct val="0"/>
              </a:spcBef>
              <a:buNone/>
              <a:tabLst>
                <a:tab pos="1734367" algn="l"/>
                <a:tab pos="2485175" algn="l"/>
                <a:tab pos="3727012" algn="l"/>
                <a:tab pos="5078466" algn="l"/>
              </a:tabLst>
              <a:defRPr/>
            </a:pPr>
            <a:r>
              <a:rPr lang="en-US" sz="1800" dirty="0"/>
              <a:t>				x</a:t>
            </a:r>
            <a:r>
              <a:rPr lang="en-US" sz="1800" baseline="-25000" dirty="0"/>
              <a:t>1</a:t>
            </a:r>
            <a:r>
              <a:rPr lang="en-US" sz="1800" dirty="0"/>
              <a:t> = -1, x</a:t>
            </a:r>
            <a:r>
              <a:rPr lang="en-US" sz="1800" baseline="-25000" dirty="0"/>
              <a:t>2</a:t>
            </a:r>
            <a:r>
              <a:rPr lang="en-US" sz="1800" dirty="0"/>
              <a:t> =  1 	</a:t>
            </a:r>
            <a:r>
              <a:rPr lang="en-US" sz="1800" dirty="0">
                <a:sym typeface="Wingdings" pitchFamily="2" charset="2"/>
              </a:rPr>
              <a:t> -1</a:t>
            </a:r>
          </a:p>
          <a:p>
            <a:pPr lvl="1">
              <a:spcBef>
                <a:spcPct val="0"/>
              </a:spcBef>
              <a:buNone/>
              <a:tabLst>
                <a:tab pos="1734367" algn="l"/>
                <a:tab pos="2485175" algn="l"/>
                <a:tab pos="3727012" algn="l"/>
                <a:tab pos="5078466" algn="l"/>
              </a:tabLst>
              <a:defRPr/>
            </a:pPr>
            <a:r>
              <a:rPr lang="en-US" sz="1800" dirty="0">
                <a:sym typeface="Wingdings" pitchFamily="2" charset="2"/>
              </a:rPr>
              <a:t>				</a:t>
            </a:r>
            <a:r>
              <a:rPr lang="en-US" sz="1800" dirty="0"/>
              <a:t>x</a:t>
            </a:r>
            <a:r>
              <a:rPr lang="en-US" sz="1800" baseline="-25000" dirty="0"/>
              <a:t>1</a:t>
            </a:r>
            <a:r>
              <a:rPr lang="en-US" sz="1800" dirty="0"/>
              <a:t> = -1, x</a:t>
            </a:r>
            <a:r>
              <a:rPr lang="en-US" sz="1800" baseline="-25000" dirty="0"/>
              <a:t>2</a:t>
            </a:r>
            <a:r>
              <a:rPr lang="en-US" sz="1800" dirty="0"/>
              <a:t> = -1 	</a:t>
            </a:r>
            <a:r>
              <a:rPr lang="en-US" sz="1800" dirty="0">
                <a:sym typeface="Wingdings" pitchFamily="2" charset="2"/>
              </a:rPr>
              <a:t> -1</a:t>
            </a:r>
            <a:endParaRPr lang="en-US" sz="1800" dirty="0"/>
          </a:p>
        </p:txBody>
      </p:sp>
      <p:graphicFrame>
        <p:nvGraphicFramePr>
          <p:cNvPr id="251908" name="Object 2"/>
          <p:cNvGraphicFramePr>
            <a:graphicFrameLocks noChangeAspect="1"/>
          </p:cNvGraphicFramePr>
          <p:nvPr/>
        </p:nvGraphicFramePr>
        <p:xfrm>
          <a:off x="1741488" y="2714625"/>
          <a:ext cx="2336800" cy="2643188"/>
        </p:xfrm>
        <a:graphic>
          <a:graphicData uri="http://schemas.openxmlformats.org/presentationml/2006/ole">
            <p:oleObj spid="_x0000_s11266" name="VISIO" r:id="rId4" imgW="3200400" imgH="3678936" progId="">
              <p:embed/>
            </p:oleObj>
          </a:graphicData>
        </a:graphic>
      </p:graphicFrame>
      <p:sp>
        <p:nvSpPr>
          <p:cNvPr id="251910" name="Text Box 6"/>
          <p:cNvSpPr txBox="1">
            <a:spLocks noChangeArrowheads="1"/>
          </p:cNvSpPr>
          <p:nvPr/>
        </p:nvSpPr>
        <p:spPr bwMode="auto">
          <a:xfrm>
            <a:off x="3824288" y="3594100"/>
            <a:ext cx="6843712"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a:t>randomly, let:  </a:t>
            </a:r>
            <a:r>
              <a:rPr lang="en-US" altLang="en-US" sz="1600"/>
              <a:t>w</a:t>
            </a:r>
            <a:r>
              <a:rPr lang="en-US" altLang="en-US" sz="1600" baseline="-25000"/>
              <a:t>0</a:t>
            </a:r>
            <a:r>
              <a:rPr lang="en-US" altLang="en-US" sz="1600"/>
              <a:t> = -0.9,   w</a:t>
            </a:r>
            <a:r>
              <a:rPr lang="en-US" altLang="en-US" sz="1600" baseline="-25000"/>
              <a:t>1</a:t>
            </a:r>
            <a:r>
              <a:rPr lang="en-US" altLang="en-US" sz="1600"/>
              <a:t> = 0.6,   w</a:t>
            </a:r>
            <a:r>
              <a:rPr lang="en-US" altLang="en-US" sz="1600" baseline="-25000"/>
              <a:t>2</a:t>
            </a:r>
            <a:r>
              <a:rPr lang="en-US" altLang="en-US" sz="1600"/>
              <a:t> = 0.2</a:t>
            </a:r>
          </a:p>
          <a:p>
            <a:pPr eaLnBrk="1" hangingPunct="1"/>
            <a:endParaRPr lang="en-US" altLang="en-US" sz="1600"/>
          </a:p>
          <a:p>
            <a:pPr eaLnBrk="1" hangingPunct="1"/>
            <a:r>
              <a:rPr lang="en-US" altLang="en-US"/>
              <a:t>using these weights:</a:t>
            </a:r>
            <a:endParaRPr lang="en-US" altLang="en-US">
              <a:sym typeface="Wingdings" panose="05000000000000000000" pitchFamily="2" charset="2"/>
            </a:endParaRP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a:t>
            </a:r>
            <a:r>
              <a:rPr lang="en-US" altLang="en-US" sz="1600">
                <a:solidFill>
                  <a:srgbClr val="FF0033"/>
                </a:solidFill>
              </a:rPr>
              <a:t>1</a:t>
            </a:r>
            <a:r>
              <a:rPr lang="en-US" altLang="en-US" sz="1600"/>
              <a:t> + 0.6*</a:t>
            </a:r>
            <a:r>
              <a:rPr lang="en-US" altLang="en-US" sz="1600">
                <a:solidFill>
                  <a:srgbClr val="FF0033"/>
                </a:solidFill>
              </a:rPr>
              <a:t>1</a:t>
            </a:r>
            <a:r>
              <a:rPr lang="en-US" altLang="en-US" sz="1600"/>
              <a:t> + 0.2*</a:t>
            </a:r>
            <a:r>
              <a:rPr lang="en-US" altLang="en-US" sz="1600">
                <a:solidFill>
                  <a:srgbClr val="FF0033"/>
                </a:solidFill>
              </a:rPr>
              <a:t>1</a:t>
            </a:r>
            <a:r>
              <a:rPr lang="en-US" altLang="en-US" sz="1600"/>
              <a:t> 	=  -0.1 </a:t>
            </a:r>
            <a:r>
              <a:rPr lang="en-US" altLang="en-US" sz="1600">
                <a:sym typeface="Wingdings" panose="05000000000000000000" pitchFamily="2" charset="2"/>
              </a:rPr>
              <a:t> -1                 </a:t>
            </a:r>
            <a:r>
              <a:rPr lang="en-US" altLang="en-US" sz="1600">
                <a:solidFill>
                  <a:srgbClr val="FF0033"/>
                </a:solidFill>
                <a:sym typeface="Wingdings" panose="05000000000000000000" pitchFamily="2" charset="2"/>
              </a:rPr>
              <a:t>WRONG</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+ 0.2*-1 	=  -0.5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+ 0.2*1 	=  -1.3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+ 0.2*-1	=  -1.7 </a:t>
            </a:r>
            <a:r>
              <a:rPr lang="en-US" altLang="en-US" sz="1600">
                <a:sym typeface="Wingdings" panose="05000000000000000000" pitchFamily="2" charset="2"/>
              </a:rPr>
              <a:t> -1 	OK</a:t>
            </a:r>
            <a:endParaRPr lang="en-US" altLang="en-US" sz="1600"/>
          </a:p>
        </p:txBody>
      </p:sp>
      <p:sp>
        <p:nvSpPr>
          <p:cNvPr id="251911" name="Text Box 7"/>
          <p:cNvSpPr txBox="1">
            <a:spLocks noChangeArrowheads="1"/>
          </p:cNvSpPr>
          <p:nvPr/>
        </p:nvSpPr>
        <p:spPr bwMode="auto">
          <a:xfrm>
            <a:off x="3965575" y="5732463"/>
            <a:ext cx="6313488"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sz="1900"/>
              <a:t>new weights:  </a:t>
            </a:r>
            <a:r>
              <a:rPr lang="en-US" altLang="en-US" sz="1700"/>
              <a:t>w</a:t>
            </a:r>
            <a:r>
              <a:rPr lang="en-US" altLang="en-US" sz="1700" baseline="-25000"/>
              <a:t>0</a:t>
            </a:r>
            <a:r>
              <a:rPr lang="en-US" altLang="en-US" sz="1700"/>
              <a:t> = -0.9 + 1 = 0.1</a:t>
            </a:r>
          </a:p>
          <a:p>
            <a:pPr eaLnBrk="1" hangingPunct="1"/>
            <a:r>
              <a:rPr lang="en-US" altLang="en-US" sz="1700"/>
              <a:t>	w</a:t>
            </a:r>
            <a:r>
              <a:rPr lang="en-US" altLang="en-US" sz="1700" baseline="-25000"/>
              <a:t>1</a:t>
            </a:r>
            <a:r>
              <a:rPr lang="en-US" altLang="en-US" sz="1700"/>
              <a:t> =  0.6 + 1 = 1.6</a:t>
            </a:r>
          </a:p>
          <a:p>
            <a:pPr eaLnBrk="1" hangingPunct="1"/>
            <a:r>
              <a:rPr lang="en-US" altLang="en-US" sz="1700"/>
              <a:t>	w</a:t>
            </a:r>
            <a:r>
              <a:rPr lang="en-US" altLang="en-US" sz="1700" baseline="-25000"/>
              <a:t>2</a:t>
            </a:r>
            <a:r>
              <a:rPr lang="en-US" altLang="en-US" sz="1700"/>
              <a:t> =  0.2 + 1 = 1.2</a:t>
            </a:r>
            <a:endParaRPr lang="en-US" altLang="en-US" sz="1900"/>
          </a:p>
        </p:txBody>
      </p:sp>
    </p:spTree>
    <p:extLst>
      <p:ext uri="{BB962C8B-B14F-4D97-AF65-F5344CB8AC3E}">
        <p14:creationId xmlns:p14="http://schemas.microsoft.com/office/powerpoint/2010/main" xmlns="" val="93225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190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19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51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utoUpdateAnimBg="0"/>
      <p:bldP spid="2519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Latar belakang</a:t>
            </a:r>
          </a:p>
        </p:txBody>
      </p:sp>
      <p:sp>
        <p:nvSpPr>
          <p:cNvPr id="5123" name="Rectangle 3"/>
          <p:cNvSpPr>
            <a:spLocks noGrp="1" noChangeArrowheads="1"/>
          </p:cNvSpPr>
          <p:nvPr>
            <p:ph type="body" sz="half" idx="1"/>
          </p:nvPr>
        </p:nvSpPr>
        <p:spPr>
          <a:xfrm>
            <a:off x="1752600" y="1905001"/>
            <a:ext cx="4038600" cy="4525963"/>
          </a:xfrm>
        </p:spPr>
        <p:txBody>
          <a:bodyPr/>
          <a:lstStyle/>
          <a:p>
            <a:pPr eaLnBrk="1" hangingPunct="1"/>
            <a:r>
              <a:rPr lang="en-US" altLang="en-US"/>
              <a:t>Dipercayai bahwa kekuatan komputasi otak terletak pada </a:t>
            </a:r>
          </a:p>
          <a:p>
            <a:pPr lvl="1" eaLnBrk="1" hangingPunct="1"/>
            <a:r>
              <a:rPr lang="en-US" altLang="en-US"/>
              <a:t>hubungan antar sel-sel syaraf</a:t>
            </a:r>
          </a:p>
          <a:p>
            <a:pPr lvl="1" eaLnBrk="1" hangingPunct="1"/>
            <a:r>
              <a:rPr lang="en-US" altLang="en-US"/>
              <a:t>hierarchical organization</a:t>
            </a:r>
          </a:p>
          <a:p>
            <a:pPr lvl="1" eaLnBrk="1" hangingPunct="1"/>
            <a:r>
              <a:rPr lang="en-US" altLang="en-US"/>
              <a:t>firing characteristics</a:t>
            </a:r>
          </a:p>
          <a:p>
            <a:pPr lvl="1" eaLnBrk="1" hangingPunct="1"/>
            <a:r>
              <a:rPr lang="en-US" altLang="en-US"/>
              <a:t>banyaknya jumlah hubungan</a:t>
            </a:r>
          </a:p>
        </p:txBody>
      </p:sp>
      <p:pic>
        <p:nvPicPr>
          <p:cNvPr id="19460" name="Picture 4" descr="v1 lgn"/>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6019800" y="2667000"/>
            <a:ext cx="4038600" cy="2465388"/>
          </a:xfrm>
          <a:noFill/>
          <a:ln w="3175">
            <a:solidFill>
              <a:srgbClr val="000000"/>
            </a:solidFill>
            <a:miter lim="800000"/>
            <a:headEnd/>
            <a:tailEnd/>
          </a:ln>
        </p:spPr>
      </p:pic>
    </p:spTree>
    <p:extLst>
      <p:ext uri="{BB962C8B-B14F-4D97-AF65-F5344CB8AC3E}">
        <p14:creationId xmlns:p14="http://schemas.microsoft.com/office/powerpoint/2010/main" xmlns="" val="123894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0" dur="500"/>
                                        <p:tgtEl>
                                          <p:spTgt spid="512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3" dur="500"/>
                                        <p:tgtEl>
                                          <p:spTgt spid="512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16" dur="500"/>
                                        <p:tgtEl>
                                          <p:spTgt spid="512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checkerboard(across)">
                                      <p:cBhvr>
                                        <p:cTn id="19"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668463" y="214314"/>
            <a:ext cx="8636000" cy="642937"/>
          </a:xfrm>
        </p:spPr>
        <p:txBody>
          <a:bodyPr>
            <a:normAutofit fontScale="90000"/>
          </a:bodyPr>
          <a:lstStyle/>
          <a:p>
            <a:pPr>
              <a:defRPr/>
            </a:pPr>
            <a:r>
              <a:rPr lang="en-US" sz="4200" b="1" dirty="0">
                <a:effectLst>
                  <a:outerShdw blurRad="38100" dist="38100" dir="2700000" algn="tl">
                    <a:srgbClr val="C0C0C0"/>
                  </a:outerShdw>
                </a:effectLst>
              </a:rPr>
              <a:t>Example: </a:t>
            </a:r>
            <a:r>
              <a:rPr lang="en-US" sz="4200" b="1" dirty="0" err="1">
                <a:effectLst>
                  <a:outerShdw blurRad="38100" dist="38100" dir="2700000" algn="tl">
                    <a:srgbClr val="C0C0C0"/>
                  </a:outerShdw>
                </a:effectLst>
              </a:rPr>
              <a:t>perceptron</a:t>
            </a:r>
            <a:r>
              <a:rPr lang="en-US" sz="4200" b="1" dirty="0">
                <a:effectLst>
                  <a:outerShdw blurRad="38100" dist="38100" dir="2700000" algn="tl">
                    <a:srgbClr val="C0C0C0"/>
                  </a:outerShdw>
                </a:effectLst>
              </a:rPr>
              <a:t> learning (cont.)</a:t>
            </a:r>
          </a:p>
        </p:txBody>
      </p:sp>
      <p:graphicFrame>
        <p:nvGraphicFramePr>
          <p:cNvPr id="12290" name="Object 2"/>
          <p:cNvGraphicFramePr>
            <a:graphicFrameLocks noChangeAspect="1"/>
          </p:cNvGraphicFramePr>
          <p:nvPr/>
        </p:nvGraphicFramePr>
        <p:xfrm>
          <a:off x="1741488" y="1000125"/>
          <a:ext cx="2336800" cy="2643188"/>
        </p:xfrm>
        <a:graphic>
          <a:graphicData uri="http://schemas.openxmlformats.org/presentationml/2006/ole">
            <p:oleObj spid="_x0000_s12290" name="VISIO" r:id="rId4" imgW="3200400" imgH="3678936" progId="">
              <p:embed/>
            </p:oleObj>
          </a:graphicData>
        </a:graphic>
      </p:graphicFrame>
      <p:sp>
        <p:nvSpPr>
          <p:cNvPr id="12293" name="Text Box 5"/>
          <p:cNvSpPr txBox="1">
            <a:spLocks noChangeArrowheads="1"/>
          </p:cNvSpPr>
          <p:nvPr/>
        </p:nvSpPr>
        <p:spPr bwMode="auto">
          <a:xfrm>
            <a:off x="3990975" y="1214439"/>
            <a:ext cx="6313488"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a:t>using these updated weights:</a:t>
            </a:r>
            <a:endParaRPr lang="en-US" altLang="en-US">
              <a:sym typeface="Wingdings" panose="05000000000000000000" pitchFamily="2" charset="2"/>
            </a:endParaRP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0.1*1 + 1.6*1 + 1.2*1 	=   2.9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0.1*</a:t>
            </a:r>
            <a:r>
              <a:rPr lang="en-US" altLang="en-US" sz="1600">
                <a:solidFill>
                  <a:srgbClr val="FF0033"/>
                </a:solidFill>
              </a:rPr>
              <a:t>1</a:t>
            </a:r>
            <a:r>
              <a:rPr lang="en-US" altLang="en-US" sz="1600"/>
              <a:t> + 1.6*</a:t>
            </a:r>
            <a:r>
              <a:rPr lang="en-US" altLang="en-US" sz="1600">
                <a:solidFill>
                  <a:srgbClr val="FF0033"/>
                </a:solidFill>
              </a:rPr>
              <a:t>1</a:t>
            </a:r>
            <a:r>
              <a:rPr lang="en-US" altLang="en-US" sz="1600"/>
              <a:t> + 1.2*</a:t>
            </a:r>
            <a:r>
              <a:rPr lang="en-US" altLang="en-US" sz="1600">
                <a:solidFill>
                  <a:srgbClr val="FF0033"/>
                </a:solidFill>
              </a:rPr>
              <a:t>-1</a:t>
            </a:r>
            <a:r>
              <a:rPr lang="en-US" altLang="en-US" sz="1600"/>
              <a:t> 	=   0.5 </a:t>
            </a:r>
            <a:r>
              <a:rPr lang="en-US" altLang="en-US" sz="1600">
                <a:sym typeface="Wingdings" panose="05000000000000000000" pitchFamily="2" charset="2"/>
              </a:rPr>
              <a:t>  1 	</a:t>
            </a:r>
            <a:r>
              <a:rPr lang="en-US" altLang="en-US" sz="1600">
                <a:solidFill>
                  <a:srgbClr val="FF0033"/>
                </a:solidFill>
                <a:sym typeface="Wingdings" panose="05000000000000000000" pitchFamily="2" charset="2"/>
              </a:rPr>
              <a:t>WRONG</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0.1*1 + 1.6*-1 + 1.2*1 	=  -0.3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0.1*1 + 1.6*-1 + 1.2*-1	=  -2.7 </a:t>
            </a:r>
            <a:r>
              <a:rPr lang="en-US" altLang="en-US" sz="1600">
                <a:sym typeface="Wingdings" panose="05000000000000000000" pitchFamily="2" charset="2"/>
              </a:rPr>
              <a:t> -1 	OK</a:t>
            </a:r>
          </a:p>
          <a:p>
            <a:pPr eaLnBrk="1" hangingPunct="1"/>
            <a:endParaRPr lang="en-US" altLang="en-US" sz="1600">
              <a:sym typeface="Wingdings" panose="05000000000000000000" pitchFamily="2" charset="2"/>
            </a:endParaRPr>
          </a:p>
          <a:p>
            <a:pPr eaLnBrk="1" hangingPunct="1"/>
            <a:r>
              <a:rPr lang="en-US" altLang="en-US"/>
              <a:t>new weights:  </a:t>
            </a:r>
            <a:r>
              <a:rPr lang="en-US" altLang="en-US" sz="1600"/>
              <a:t>w</a:t>
            </a:r>
            <a:r>
              <a:rPr lang="en-US" altLang="en-US" sz="1600" baseline="-25000"/>
              <a:t>0</a:t>
            </a:r>
            <a:r>
              <a:rPr lang="en-US" altLang="en-US" sz="1600"/>
              <a:t> = 0.1 – 1 = -0.9</a:t>
            </a:r>
          </a:p>
          <a:p>
            <a:pPr eaLnBrk="1" hangingPunct="1"/>
            <a:r>
              <a:rPr lang="en-US" altLang="en-US" sz="1600"/>
              <a:t>	w</a:t>
            </a:r>
            <a:r>
              <a:rPr lang="en-US" altLang="en-US" sz="1600" baseline="-25000"/>
              <a:t>1</a:t>
            </a:r>
            <a:r>
              <a:rPr lang="en-US" altLang="en-US" sz="1600"/>
              <a:t> = 1.6 – 1 =  0.6</a:t>
            </a:r>
          </a:p>
          <a:p>
            <a:pPr eaLnBrk="1" hangingPunct="1"/>
            <a:r>
              <a:rPr lang="en-US" altLang="en-US" sz="1600"/>
              <a:t>	w</a:t>
            </a:r>
            <a:r>
              <a:rPr lang="en-US" altLang="en-US" sz="1600" baseline="-25000"/>
              <a:t>2</a:t>
            </a:r>
            <a:r>
              <a:rPr lang="en-US" altLang="en-US" sz="1600"/>
              <a:t> = 1.2 + 1 =  2.2</a:t>
            </a:r>
            <a:endParaRPr lang="en-US" altLang="en-US" sz="1600">
              <a:solidFill>
                <a:srgbClr val="FF0033"/>
              </a:solidFill>
              <a:sym typeface="Wingdings" panose="05000000000000000000" pitchFamily="2" charset="2"/>
            </a:endParaRPr>
          </a:p>
        </p:txBody>
      </p:sp>
      <p:graphicFrame>
        <p:nvGraphicFramePr>
          <p:cNvPr id="252936" name="Object 3"/>
          <p:cNvGraphicFramePr>
            <a:graphicFrameLocks noChangeAspect="1"/>
          </p:cNvGraphicFramePr>
          <p:nvPr/>
        </p:nvGraphicFramePr>
        <p:xfrm>
          <a:off x="1741488" y="3929064"/>
          <a:ext cx="2336800" cy="2643187"/>
        </p:xfrm>
        <a:graphic>
          <a:graphicData uri="http://schemas.openxmlformats.org/presentationml/2006/ole">
            <p:oleObj spid="_x0000_s12291" name="VISIO" r:id="rId5" imgW="3200400" imgH="3678936" progId="">
              <p:embed/>
            </p:oleObj>
          </a:graphicData>
        </a:graphic>
      </p:graphicFrame>
      <p:sp>
        <p:nvSpPr>
          <p:cNvPr id="252937" name="Text Box 9"/>
          <p:cNvSpPr txBox="1">
            <a:spLocks noChangeArrowheads="1"/>
          </p:cNvSpPr>
          <p:nvPr/>
        </p:nvSpPr>
        <p:spPr bwMode="auto">
          <a:xfrm>
            <a:off x="3990976" y="4021139"/>
            <a:ext cx="6677025"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a:t>using these updated weights:</a:t>
            </a:r>
            <a:endParaRPr lang="en-US" altLang="en-US">
              <a:sym typeface="Wingdings" panose="05000000000000000000" pitchFamily="2" charset="2"/>
            </a:endParaRP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+ 2.2*1 	=   1.9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+ 2.2*-1 	=  -2.5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a:t>
            </a:r>
            <a:r>
              <a:rPr lang="en-US" altLang="en-US" sz="1600">
                <a:solidFill>
                  <a:srgbClr val="FF0033"/>
                </a:solidFill>
              </a:rPr>
              <a:t>1</a:t>
            </a:r>
            <a:r>
              <a:rPr lang="en-US" altLang="en-US" sz="1600"/>
              <a:t> + 0.6*</a:t>
            </a:r>
            <a:r>
              <a:rPr lang="en-US" altLang="en-US" sz="1600">
                <a:solidFill>
                  <a:srgbClr val="FF0033"/>
                </a:solidFill>
              </a:rPr>
              <a:t>-1</a:t>
            </a:r>
            <a:r>
              <a:rPr lang="en-US" altLang="en-US" sz="1600"/>
              <a:t> + 2.2*</a:t>
            </a:r>
            <a:r>
              <a:rPr lang="en-US" altLang="en-US" sz="1600">
                <a:solidFill>
                  <a:srgbClr val="FF0033"/>
                </a:solidFill>
              </a:rPr>
              <a:t>1</a:t>
            </a:r>
            <a:r>
              <a:rPr lang="en-US" altLang="en-US" sz="1600"/>
              <a:t> 	=   0.7 </a:t>
            </a:r>
            <a:r>
              <a:rPr lang="en-US" altLang="en-US" sz="1600">
                <a:sym typeface="Wingdings" panose="05000000000000000000" pitchFamily="2" charset="2"/>
              </a:rPr>
              <a:t>   1            </a:t>
            </a:r>
            <a:r>
              <a:rPr lang="en-US" altLang="en-US" sz="1600">
                <a:solidFill>
                  <a:srgbClr val="FF0033"/>
                </a:solidFill>
                <a:sym typeface="Wingdings" panose="05000000000000000000" pitchFamily="2" charset="2"/>
              </a:rPr>
              <a:t>WRONG</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-0.9*1 + 0.6*-1 + 2.2*-1	=  -3.7 </a:t>
            </a:r>
            <a:r>
              <a:rPr lang="en-US" altLang="en-US" sz="1600">
                <a:sym typeface="Wingdings" panose="05000000000000000000" pitchFamily="2" charset="2"/>
              </a:rPr>
              <a:t> -1 	OK</a:t>
            </a:r>
          </a:p>
          <a:p>
            <a:pPr eaLnBrk="1" hangingPunct="1"/>
            <a:endParaRPr lang="en-US" altLang="en-US" sz="1600">
              <a:sym typeface="Wingdings" panose="05000000000000000000" pitchFamily="2" charset="2"/>
            </a:endParaRPr>
          </a:p>
          <a:p>
            <a:pPr eaLnBrk="1" hangingPunct="1"/>
            <a:r>
              <a:rPr lang="en-US" altLang="en-US"/>
              <a:t>new weights:  </a:t>
            </a:r>
            <a:r>
              <a:rPr lang="en-US" altLang="en-US" sz="1600"/>
              <a:t>w</a:t>
            </a:r>
            <a:r>
              <a:rPr lang="en-US" altLang="en-US" sz="1600" baseline="-25000"/>
              <a:t>0</a:t>
            </a:r>
            <a:r>
              <a:rPr lang="en-US" altLang="en-US" sz="1600"/>
              <a:t> = -0.9 – 1 = -1.9</a:t>
            </a:r>
          </a:p>
          <a:p>
            <a:pPr eaLnBrk="1" hangingPunct="1"/>
            <a:r>
              <a:rPr lang="en-US" altLang="en-US" sz="1600"/>
              <a:t>	w</a:t>
            </a:r>
            <a:r>
              <a:rPr lang="en-US" altLang="en-US" sz="1600" baseline="-25000"/>
              <a:t>1</a:t>
            </a:r>
            <a:r>
              <a:rPr lang="en-US" altLang="en-US" sz="1600"/>
              <a:t> =  0.6 + 1 =  1.6 </a:t>
            </a:r>
          </a:p>
          <a:p>
            <a:pPr eaLnBrk="1" hangingPunct="1"/>
            <a:r>
              <a:rPr lang="en-US" altLang="en-US" sz="1600"/>
              <a:t>	w</a:t>
            </a:r>
            <a:r>
              <a:rPr lang="en-US" altLang="en-US" sz="1600" baseline="-25000"/>
              <a:t>2</a:t>
            </a:r>
            <a:r>
              <a:rPr lang="en-US" altLang="en-US" sz="1600"/>
              <a:t> =  2.2 – 1 =  1.2</a:t>
            </a:r>
            <a:endParaRPr lang="en-US" altLang="en-US" sz="1600">
              <a:sym typeface="Wingdings" panose="05000000000000000000" pitchFamily="2" charset="2"/>
            </a:endParaRPr>
          </a:p>
        </p:txBody>
      </p:sp>
    </p:spTree>
    <p:extLst>
      <p:ext uri="{BB962C8B-B14F-4D97-AF65-F5344CB8AC3E}">
        <p14:creationId xmlns:p14="http://schemas.microsoft.com/office/powerpoint/2010/main" xmlns="" val="2278731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293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2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741488" y="214314"/>
            <a:ext cx="8636000" cy="642937"/>
          </a:xfrm>
        </p:spPr>
        <p:txBody>
          <a:bodyPr/>
          <a:lstStyle/>
          <a:p>
            <a:pPr>
              <a:defRPr/>
            </a:pPr>
            <a:r>
              <a:rPr lang="en-US" sz="3800" b="1" dirty="0">
                <a:effectLst>
                  <a:outerShdw blurRad="38100" dist="38100" dir="2700000" algn="tl">
                    <a:srgbClr val="C0C0C0"/>
                  </a:outerShdw>
                </a:effectLst>
              </a:rPr>
              <a:t>Example: </a:t>
            </a:r>
            <a:r>
              <a:rPr lang="en-US" sz="3800" b="1" dirty="0" err="1">
                <a:effectLst>
                  <a:outerShdw blurRad="38100" dist="38100" dir="2700000" algn="tl">
                    <a:srgbClr val="C0C0C0"/>
                  </a:outerShdw>
                </a:effectLst>
              </a:rPr>
              <a:t>perceptron</a:t>
            </a:r>
            <a:r>
              <a:rPr lang="en-US" sz="3800" b="1" dirty="0">
                <a:effectLst>
                  <a:outerShdw blurRad="38100" dist="38100" dir="2700000" algn="tl">
                    <a:srgbClr val="C0C0C0"/>
                  </a:outerShdw>
                </a:effectLst>
              </a:rPr>
              <a:t> learning (cont.)</a:t>
            </a:r>
          </a:p>
        </p:txBody>
      </p:sp>
      <p:graphicFrame>
        <p:nvGraphicFramePr>
          <p:cNvPr id="13314" name="Object 2"/>
          <p:cNvGraphicFramePr>
            <a:graphicFrameLocks noChangeAspect="1"/>
          </p:cNvGraphicFramePr>
          <p:nvPr/>
        </p:nvGraphicFramePr>
        <p:xfrm>
          <a:off x="1741488" y="1357314"/>
          <a:ext cx="2336800" cy="2643187"/>
        </p:xfrm>
        <a:graphic>
          <a:graphicData uri="http://schemas.openxmlformats.org/presentationml/2006/ole">
            <p:oleObj spid="_x0000_s13314" name="VISIO" r:id="rId4" imgW="3200400" imgH="3678936" progId="">
              <p:embed/>
            </p:oleObj>
          </a:graphicData>
        </a:graphic>
      </p:graphicFrame>
      <p:sp>
        <p:nvSpPr>
          <p:cNvPr id="13316" name="Text Box 4"/>
          <p:cNvSpPr txBox="1">
            <a:spLocks noChangeArrowheads="1"/>
          </p:cNvSpPr>
          <p:nvPr/>
        </p:nvSpPr>
        <p:spPr bwMode="auto">
          <a:xfrm>
            <a:off x="4208463" y="1643064"/>
            <a:ext cx="6096000" cy="188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a:t>using these updated weights:</a:t>
            </a:r>
            <a:endParaRPr lang="en-US" altLang="en-US">
              <a:sym typeface="Wingdings" panose="05000000000000000000" pitchFamily="2" charset="2"/>
            </a:endParaRP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-1.9*1 + 1.6*1 + 1.2*1 	=   0.9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-1.9*1 + 1.6*1 + 1.2*-1 	=  -1.5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-1.9*1 + 1.6*-1 + 1.2*1 	=  -2.3 </a:t>
            </a:r>
            <a:r>
              <a:rPr lang="en-US" altLang="en-US" sz="1600">
                <a:sym typeface="Wingdings" panose="05000000000000000000" pitchFamily="2" charset="2"/>
              </a:rPr>
              <a:t> -1 	OK</a:t>
            </a:r>
          </a:p>
          <a:p>
            <a:pPr eaLnBrk="1" hangingPunct="1"/>
            <a:r>
              <a:rPr lang="en-US" altLang="en-US" sz="1600"/>
              <a:t>x</a:t>
            </a:r>
            <a:r>
              <a:rPr lang="en-US" altLang="en-US" sz="1600" baseline="-25000"/>
              <a:t>1</a:t>
            </a:r>
            <a:r>
              <a:rPr lang="en-US" altLang="en-US" sz="1600"/>
              <a:t> = -1, x</a:t>
            </a:r>
            <a:r>
              <a:rPr lang="en-US" altLang="en-US" sz="1600" baseline="-25000"/>
              <a:t>2</a:t>
            </a:r>
            <a:r>
              <a:rPr lang="en-US" altLang="en-US" sz="1600"/>
              <a:t> = -1:	-1.9*1 + 1.6*-1 + 1.2*-1	=  -4.7 </a:t>
            </a:r>
            <a:r>
              <a:rPr lang="en-US" altLang="en-US" sz="1600">
                <a:sym typeface="Wingdings" panose="05000000000000000000" pitchFamily="2" charset="2"/>
              </a:rPr>
              <a:t> -1 	OK</a:t>
            </a:r>
          </a:p>
          <a:p>
            <a:pPr eaLnBrk="1" hangingPunct="1"/>
            <a:endParaRPr lang="en-US" altLang="en-US" sz="1600">
              <a:sym typeface="Wingdings" panose="05000000000000000000" pitchFamily="2" charset="2"/>
            </a:endParaRPr>
          </a:p>
          <a:p>
            <a:pPr eaLnBrk="1" hangingPunct="1"/>
            <a:r>
              <a:rPr lang="en-US" altLang="en-US">
                <a:solidFill>
                  <a:srgbClr val="FF0033"/>
                </a:solidFill>
                <a:sym typeface="Wingdings" panose="05000000000000000000" pitchFamily="2" charset="2"/>
              </a:rPr>
              <a:t>DONE!</a:t>
            </a:r>
          </a:p>
        </p:txBody>
      </p:sp>
      <p:sp>
        <p:nvSpPr>
          <p:cNvPr id="253959" name="Text Box 7"/>
          <p:cNvSpPr txBox="1">
            <a:spLocks noChangeArrowheads="1"/>
          </p:cNvSpPr>
          <p:nvPr/>
        </p:nvSpPr>
        <p:spPr bwMode="auto">
          <a:xfrm>
            <a:off x="2105026" y="4786314"/>
            <a:ext cx="80549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6493" tIns="43247" rIns="86493" bIns="43247">
            <a:spAutoFit/>
          </a:bodyPr>
          <a:lstStyle>
            <a:lvl1pPr eaLnBrk="0" hangingPunct="0">
              <a:tabLst>
                <a:tab pos="1404938" algn="l"/>
                <a:tab pos="3670300" algn="l"/>
              </a:tabLst>
              <a:defRPr>
                <a:solidFill>
                  <a:schemeClr val="tx1"/>
                </a:solidFill>
                <a:latin typeface="Arial" panose="020B0604020202020204" pitchFamily="34" charset="0"/>
              </a:defRPr>
            </a:lvl1pPr>
            <a:lvl2pPr marL="742950" indent="-285750" eaLnBrk="0" hangingPunct="0">
              <a:tabLst>
                <a:tab pos="1404938" algn="l"/>
                <a:tab pos="3670300" algn="l"/>
              </a:tabLst>
              <a:defRPr>
                <a:solidFill>
                  <a:schemeClr val="tx1"/>
                </a:solidFill>
                <a:latin typeface="Arial" panose="020B0604020202020204" pitchFamily="34" charset="0"/>
              </a:defRPr>
            </a:lvl2pPr>
            <a:lvl3pPr marL="1143000" indent="-228600" eaLnBrk="0" hangingPunct="0">
              <a:tabLst>
                <a:tab pos="1404938" algn="l"/>
                <a:tab pos="3670300" algn="l"/>
              </a:tabLst>
              <a:defRPr>
                <a:solidFill>
                  <a:schemeClr val="tx1"/>
                </a:solidFill>
                <a:latin typeface="Arial" panose="020B0604020202020204" pitchFamily="34" charset="0"/>
              </a:defRPr>
            </a:lvl3pPr>
            <a:lvl4pPr marL="1600200" indent="-228600" eaLnBrk="0" hangingPunct="0">
              <a:tabLst>
                <a:tab pos="1404938" algn="l"/>
                <a:tab pos="3670300" algn="l"/>
              </a:tabLst>
              <a:defRPr>
                <a:solidFill>
                  <a:schemeClr val="tx1"/>
                </a:solidFill>
                <a:latin typeface="Arial" panose="020B0604020202020204" pitchFamily="34" charset="0"/>
              </a:defRPr>
            </a:lvl4pPr>
            <a:lvl5pPr marL="2057400" indent="-228600" eaLnBrk="0" hangingPunct="0">
              <a:tabLst>
                <a:tab pos="1404938" algn="l"/>
                <a:tab pos="367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04938" algn="l"/>
                <a:tab pos="3670300" algn="l"/>
              </a:tabLst>
              <a:defRPr>
                <a:solidFill>
                  <a:schemeClr val="tx1"/>
                </a:solidFill>
                <a:latin typeface="Arial" panose="020B0604020202020204" pitchFamily="34" charset="0"/>
              </a:defRPr>
            </a:lvl9pPr>
          </a:lstStyle>
          <a:p>
            <a:pPr eaLnBrk="1" hangingPunct="1"/>
            <a:r>
              <a:rPr lang="en-US" altLang="en-US">
                <a:solidFill>
                  <a:schemeClr val="accent2"/>
                </a:solidFill>
              </a:rPr>
              <a:t>EXERCISE: train a perceptron to compute OR</a:t>
            </a:r>
            <a:endParaRPr lang="en-US" altLang="en-US">
              <a:solidFill>
                <a:schemeClr val="accent2"/>
              </a:solidFill>
              <a:sym typeface="Wingdings" panose="05000000000000000000" pitchFamily="2" charset="2"/>
            </a:endParaRPr>
          </a:p>
        </p:txBody>
      </p:sp>
    </p:spTree>
    <p:extLst>
      <p:ext uri="{BB962C8B-B14F-4D97-AF65-F5344CB8AC3E}">
        <p14:creationId xmlns:p14="http://schemas.microsoft.com/office/powerpoint/2010/main" xmlns="" val="176896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Referensi</a:t>
            </a:r>
          </a:p>
        </p:txBody>
      </p:sp>
      <p:sp>
        <p:nvSpPr>
          <p:cNvPr id="35843" name="Rectangle 3"/>
          <p:cNvSpPr>
            <a:spLocks noGrp="1" noChangeArrowheads="1"/>
          </p:cNvSpPr>
          <p:nvPr>
            <p:ph idx="1"/>
          </p:nvPr>
        </p:nvSpPr>
        <p:spPr>
          <a:xfrm>
            <a:off x="1981200" y="1905000"/>
            <a:ext cx="8229600" cy="3962400"/>
          </a:xfrm>
        </p:spPr>
        <p:txBody>
          <a:bodyPr/>
          <a:lstStyle/>
          <a:p>
            <a:pPr eaLnBrk="1" hangingPunct="1">
              <a:lnSpc>
                <a:spcPct val="90000"/>
              </a:lnSpc>
            </a:pPr>
            <a:r>
              <a:rPr lang="en-US" altLang="en-US" sz="2400"/>
              <a:t>Introduction to AI: Neural Networks, Graham Kendall.</a:t>
            </a:r>
          </a:p>
          <a:p>
            <a:pPr eaLnBrk="1" hangingPunct="1">
              <a:lnSpc>
                <a:spcPct val="90000"/>
              </a:lnSpc>
            </a:pPr>
            <a:r>
              <a:rPr lang="en-US" altLang="en-US" sz="2400"/>
              <a:t>Introduction to Neural Networks, Rocha.</a:t>
            </a:r>
          </a:p>
          <a:p>
            <a:pPr eaLnBrk="1" hangingPunct="1">
              <a:lnSpc>
                <a:spcPct val="90000"/>
              </a:lnSpc>
            </a:pPr>
            <a:r>
              <a:rPr lang="en-US" altLang="en-US" sz="2400"/>
              <a:t>Pengenalan pola berbasis Neural Networks, Budi Rahardjo, Jurusan Teknik Elektro, ITB.</a:t>
            </a:r>
          </a:p>
          <a:p>
            <a:pPr eaLnBrk="1" hangingPunct="1">
              <a:lnSpc>
                <a:spcPct val="90000"/>
              </a:lnSpc>
            </a:pPr>
            <a:r>
              <a:rPr lang="en-US" altLang="en-US" sz="2400"/>
              <a:t>Konsep dasar Jaringan Syaraf Tiruan dan pemodelannya, Riyanto Sigit, Politeknik Elektronika Negeri Surabaya, Juli 2004.</a:t>
            </a:r>
          </a:p>
          <a:p>
            <a:pPr eaLnBrk="1" hangingPunct="1">
              <a:lnSpc>
                <a:spcPct val="90000"/>
              </a:lnSpc>
            </a:pPr>
            <a:r>
              <a:rPr lang="en-US" altLang="en-US" sz="2400"/>
              <a:t>Notes on Neural Networks, Prof. Tadaki,  Machine Learning counterpart meeting, Politeknik Elektronika Negeri Surabaya, Oktober 2005.</a:t>
            </a:r>
          </a:p>
          <a:p>
            <a:pPr eaLnBrk="1" hangingPunct="1">
              <a:lnSpc>
                <a:spcPct val="90000"/>
              </a:lnSpc>
            </a:pPr>
            <a:endParaRPr lang="en-US" altLang="en-US" sz="2400"/>
          </a:p>
        </p:txBody>
      </p:sp>
    </p:spTree>
    <p:extLst>
      <p:ext uri="{BB962C8B-B14F-4D97-AF65-F5344CB8AC3E}">
        <p14:creationId xmlns:p14="http://schemas.microsoft.com/office/powerpoint/2010/main" xmlns="" val="175120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LGN et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1600201"/>
            <a:ext cx="7467600" cy="4062413"/>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277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Struktur Jaringan pada Otak</a:t>
            </a:r>
          </a:p>
        </p:txBody>
      </p:sp>
      <p:sp>
        <p:nvSpPr>
          <p:cNvPr id="21507" name="Rectangle 3"/>
          <p:cNvSpPr>
            <a:spLocks noGrp="1" noChangeArrowheads="1"/>
          </p:cNvSpPr>
          <p:nvPr>
            <p:ph idx="1"/>
          </p:nvPr>
        </p:nvSpPr>
        <p:spPr>
          <a:xfrm>
            <a:off x="1981200" y="1447801"/>
            <a:ext cx="8229600" cy="4830763"/>
          </a:xfrm>
        </p:spPr>
        <p:txBody>
          <a:bodyPr>
            <a:normAutofit lnSpcReduction="10000"/>
          </a:bodyPr>
          <a:lstStyle/>
          <a:p>
            <a:pPr eaLnBrk="1" hangingPunct="1">
              <a:lnSpc>
                <a:spcPct val="90000"/>
              </a:lnSpc>
            </a:pPr>
            <a:r>
              <a:rPr lang="en-US" altLang="en-US" sz="2000" i="1">
                <a:solidFill>
                  <a:srgbClr val="000000"/>
                </a:solidFill>
                <a:cs typeface="Times New Roman" panose="02020603050405020304" pitchFamily="18" charset="0"/>
              </a:rPr>
              <a:t>Neuron </a:t>
            </a:r>
            <a:r>
              <a:rPr lang="en-US" altLang="en-US" sz="2000">
                <a:solidFill>
                  <a:srgbClr val="000000"/>
                </a:solidFill>
                <a:cs typeface="Times New Roman" panose="02020603050405020304" pitchFamily="18" charset="0"/>
              </a:rPr>
              <a:t>adalah satuan unit pemroses terkecil pada otak</a:t>
            </a:r>
            <a:r>
              <a:rPr lang="en-US" altLang="en-US" sz="2000"/>
              <a:t> </a:t>
            </a:r>
          </a:p>
          <a:p>
            <a:pPr eaLnBrk="1" hangingPunct="1">
              <a:lnSpc>
                <a:spcPct val="90000"/>
              </a:lnSpc>
            </a:pPr>
            <a:r>
              <a:rPr lang="en-US" altLang="en-US" sz="2000">
                <a:solidFill>
                  <a:srgbClr val="000000"/>
                </a:solidFill>
                <a:cs typeface="Times New Roman" panose="02020603050405020304" pitchFamily="18" charset="0"/>
              </a:rPr>
              <a:t>Bentuk standard ini mungkin dikemudian hari akan berubah</a:t>
            </a:r>
            <a:r>
              <a:rPr lang="en-US" altLang="en-US" sz="2000"/>
              <a:t> </a:t>
            </a:r>
          </a:p>
          <a:p>
            <a:pPr eaLnBrk="1" hangingPunct="1">
              <a:lnSpc>
                <a:spcPct val="90000"/>
              </a:lnSpc>
            </a:pPr>
            <a:r>
              <a:rPr lang="en-US" altLang="en-US" sz="2000">
                <a:solidFill>
                  <a:srgbClr val="000000"/>
                </a:solidFill>
                <a:cs typeface="Times New Roman" panose="02020603050405020304" pitchFamily="18" charset="0"/>
              </a:rPr>
              <a:t>Jaringan otak manusia tersusun tidak kurang dari 10</a:t>
            </a:r>
            <a:r>
              <a:rPr lang="en-US" altLang="en-US" sz="2000" baseline="30000">
                <a:solidFill>
                  <a:srgbClr val="000000"/>
                </a:solidFill>
                <a:cs typeface="Times New Roman" panose="02020603050405020304" pitchFamily="18" charset="0"/>
              </a:rPr>
              <a:t>13 </a:t>
            </a:r>
            <a:r>
              <a:rPr lang="en-US" altLang="en-US" sz="2000">
                <a:solidFill>
                  <a:srgbClr val="000000"/>
                </a:solidFill>
                <a:cs typeface="Times New Roman" panose="02020603050405020304" pitchFamily="18" charset="0"/>
              </a:rPr>
              <a:t>buah neuron yang masing-masing terhubung oleh sekitar 10</a:t>
            </a:r>
            <a:r>
              <a:rPr lang="en-US" altLang="en-US" sz="2000" baseline="30000">
                <a:solidFill>
                  <a:srgbClr val="000000"/>
                </a:solidFill>
                <a:cs typeface="Times New Roman" panose="02020603050405020304" pitchFamily="18" charset="0"/>
              </a:rPr>
              <a:t>15 </a:t>
            </a:r>
            <a:r>
              <a:rPr lang="en-US" altLang="en-US" sz="2000">
                <a:solidFill>
                  <a:srgbClr val="000000"/>
                </a:solidFill>
                <a:cs typeface="Times New Roman" panose="02020603050405020304" pitchFamily="18" charset="0"/>
              </a:rPr>
              <a:t>buah </a:t>
            </a:r>
            <a:r>
              <a:rPr lang="en-US" altLang="en-US" sz="2000" i="1">
                <a:solidFill>
                  <a:srgbClr val="000000"/>
                </a:solidFill>
                <a:cs typeface="Times New Roman" panose="02020603050405020304" pitchFamily="18" charset="0"/>
              </a:rPr>
              <a:t>dendrite</a:t>
            </a:r>
            <a:r>
              <a:rPr lang="en-US" altLang="en-US" sz="2000"/>
              <a:t> </a:t>
            </a:r>
          </a:p>
          <a:p>
            <a:pPr eaLnBrk="1" hangingPunct="1">
              <a:lnSpc>
                <a:spcPct val="90000"/>
              </a:lnSpc>
            </a:pPr>
            <a:r>
              <a:rPr lang="en-US" altLang="en-US" sz="2000">
                <a:solidFill>
                  <a:srgbClr val="000000"/>
                </a:solidFill>
                <a:cs typeface="Times New Roman" panose="02020603050405020304" pitchFamily="18" charset="0"/>
              </a:rPr>
              <a:t>Fungsi dendrite adalah sebagai penyampai sinyal dari neuron tersebut ke neuron yang terhubung dengannya </a:t>
            </a:r>
          </a:p>
          <a:p>
            <a:pPr eaLnBrk="1" hangingPunct="1">
              <a:lnSpc>
                <a:spcPct val="90000"/>
              </a:lnSpc>
            </a:pPr>
            <a:r>
              <a:rPr lang="en-US" altLang="en-US" sz="2000">
                <a:solidFill>
                  <a:srgbClr val="000000"/>
                </a:solidFill>
                <a:cs typeface="Times New Roman" panose="02020603050405020304" pitchFamily="18" charset="0"/>
              </a:rPr>
              <a:t>Sebagai keluaran, setiap neuron memiliki </a:t>
            </a:r>
            <a:r>
              <a:rPr lang="en-US" altLang="en-US" sz="2000" i="1">
                <a:solidFill>
                  <a:srgbClr val="000000"/>
                </a:solidFill>
                <a:cs typeface="Times New Roman" panose="02020603050405020304" pitchFamily="18" charset="0"/>
              </a:rPr>
              <a:t>axon, </a:t>
            </a:r>
            <a:r>
              <a:rPr lang="en-US" altLang="en-US" sz="2000">
                <a:solidFill>
                  <a:srgbClr val="000000"/>
                </a:solidFill>
                <a:cs typeface="Times New Roman" panose="02020603050405020304" pitchFamily="18" charset="0"/>
              </a:rPr>
              <a:t>sedangkan bagian penerima sinyal disebut </a:t>
            </a:r>
            <a:r>
              <a:rPr lang="en-US" altLang="en-US" sz="2000" i="1">
                <a:solidFill>
                  <a:srgbClr val="000000"/>
                </a:solidFill>
                <a:cs typeface="Times New Roman" panose="02020603050405020304" pitchFamily="18" charset="0"/>
              </a:rPr>
              <a:t>synapse</a:t>
            </a:r>
          </a:p>
          <a:p>
            <a:pPr eaLnBrk="1" hangingPunct="1">
              <a:lnSpc>
                <a:spcPct val="90000"/>
              </a:lnSpc>
            </a:pPr>
            <a:r>
              <a:rPr lang="en-US" altLang="en-US" sz="2000"/>
              <a:t>Sebuah neuron memiliki 1000-10.000 synapse</a:t>
            </a:r>
            <a:endParaRPr lang="en-US" altLang="en-US" sz="2000" i="1">
              <a:solidFill>
                <a:srgbClr val="000000"/>
              </a:solidFill>
              <a:cs typeface="Times New Roman" panose="02020603050405020304" pitchFamily="18" charset="0"/>
            </a:endParaRPr>
          </a:p>
          <a:p>
            <a:pPr eaLnBrk="1" hangingPunct="1">
              <a:lnSpc>
                <a:spcPct val="90000"/>
              </a:lnSpc>
            </a:pPr>
            <a:r>
              <a:rPr lang="en-US" altLang="en-US" sz="2000">
                <a:solidFill>
                  <a:srgbClr val="000000"/>
                </a:solidFill>
                <a:cs typeface="Times New Roman" panose="02020603050405020304" pitchFamily="18" charset="0"/>
              </a:rPr>
              <a:t>Penjelasan lebih rinci tentang hal ini dapat diperoleh pada disiplin ilmu </a:t>
            </a:r>
            <a:r>
              <a:rPr lang="en-US" altLang="en-US" sz="2000" i="1">
                <a:solidFill>
                  <a:srgbClr val="000000"/>
                </a:solidFill>
                <a:cs typeface="Times New Roman" panose="02020603050405020304" pitchFamily="18" charset="0"/>
              </a:rPr>
              <a:t>biology molecular </a:t>
            </a:r>
          </a:p>
          <a:p>
            <a:pPr eaLnBrk="1" hangingPunct="1">
              <a:lnSpc>
                <a:spcPct val="90000"/>
              </a:lnSpc>
            </a:pPr>
            <a:r>
              <a:rPr lang="en-US" altLang="en-US" sz="2000">
                <a:solidFill>
                  <a:srgbClr val="000000"/>
                </a:solidFill>
                <a:cs typeface="Times New Roman" panose="02020603050405020304" pitchFamily="18" charset="0"/>
              </a:rPr>
              <a:t>Secara umum jaringan saraf terbentuk dari jutaan (bahkan lebih) struktur dasar neuron yang terinterkoneksi dan terintegrasi antara satu dengan yang lain sehingga dapat melaksanakan aktifitas secara teratur dan terus menerus sesuai dengan kebutuhan</a:t>
            </a:r>
            <a:endParaRPr lang="en-US" altLang="en-US" sz="2000"/>
          </a:p>
        </p:txBody>
      </p:sp>
    </p:spTree>
    <p:extLst>
      <p:ext uri="{BB962C8B-B14F-4D97-AF65-F5344CB8AC3E}">
        <p14:creationId xmlns:p14="http://schemas.microsoft.com/office/powerpoint/2010/main" xmlns="" val="77263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4419601" y="4038601"/>
            <a:ext cx="6270625" cy="2460625"/>
            <a:chOff x="1248" y="2400"/>
            <a:chExt cx="3984" cy="1550"/>
          </a:xfrm>
        </p:grpSpPr>
        <p:pic>
          <p:nvPicPr>
            <p:cNvPr id="1029" name="Picture 7" descr="nat-neur"/>
            <p:cNvPicPr>
              <a:picLocks noChangeAspect="1" noChangeArrowheads="1"/>
            </p:cNvPicPr>
            <p:nvPr/>
          </p:nvPicPr>
          <p:blipFill>
            <a:blip r:embed="rId4">
              <a:extLst>
                <a:ext uri="{28A0092B-C50C-407E-A947-70E740481C1C}">
                  <a14:useLocalDpi xmlns:a14="http://schemas.microsoft.com/office/drawing/2010/main" xmlns="" val="0"/>
                </a:ext>
              </a:extLst>
            </a:blip>
            <a:srcRect l="629" t="3195" r="1587" b="1930"/>
            <a:stretch>
              <a:fillRect/>
            </a:stretch>
          </p:blipFill>
          <p:spPr bwMode="auto">
            <a:xfrm>
              <a:off x="1248" y="2400"/>
              <a:ext cx="3216" cy="1550"/>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30" name="Text Box 11"/>
            <p:cNvSpPr txBox="1">
              <a:spLocks noChangeArrowheads="1"/>
            </p:cNvSpPr>
            <p:nvPr/>
          </p:nvSpPr>
          <p:spPr bwMode="auto">
            <a:xfrm>
              <a:off x="4550" y="3657"/>
              <a:ext cx="6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Times New Roman" panose="02020603050405020304" pitchFamily="18" charset="0"/>
                </a:rPr>
                <a:t>Synapse</a:t>
              </a:r>
            </a:p>
          </p:txBody>
        </p:sp>
        <p:sp>
          <p:nvSpPr>
            <p:cNvPr id="1031" name="Line 12"/>
            <p:cNvSpPr>
              <a:spLocks noChangeShapeType="1"/>
            </p:cNvSpPr>
            <p:nvPr/>
          </p:nvSpPr>
          <p:spPr bwMode="auto">
            <a:xfrm>
              <a:off x="4128" y="3120"/>
              <a:ext cx="432" cy="5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026" name="Object 0"/>
          <p:cNvGraphicFramePr>
            <a:graphicFrameLocks noChangeAspect="1"/>
          </p:cNvGraphicFramePr>
          <p:nvPr/>
        </p:nvGraphicFramePr>
        <p:xfrm>
          <a:off x="1600200" y="76200"/>
          <a:ext cx="6019800" cy="3886200"/>
        </p:xfrm>
        <a:graphic>
          <a:graphicData uri="http://schemas.openxmlformats.org/presentationml/2006/ole">
            <p:oleObj spid="_x0000_s1026" name="Bitmap Image" r:id="rId5" imgW="6373115" imgH="4133333" progId="PBrush">
              <p:embed/>
            </p:oleObj>
          </a:graphicData>
        </a:graphic>
      </p:graphicFrame>
    </p:spTree>
    <p:extLst>
      <p:ext uri="{BB962C8B-B14F-4D97-AF65-F5344CB8AC3E}">
        <p14:creationId xmlns:p14="http://schemas.microsoft.com/office/powerpoint/2010/main" xmlns="" val="1538144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US" altLang="en-US" smtClean="0"/>
              <a:t>A Neuron</a:t>
            </a:r>
          </a:p>
        </p:txBody>
      </p:sp>
      <p:grpSp>
        <p:nvGrpSpPr>
          <p:cNvPr id="22532" name="Group 13"/>
          <p:cNvGrpSpPr>
            <a:grpSpLocks/>
          </p:cNvGrpSpPr>
          <p:nvPr/>
        </p:nvGrpSpPr>
        <p:grpSpPr bwMode="auto">
          <a:xfrm>
            <a:off x="1752600" y="1295400"/>
            <a:ext cx="8610600" cy="5289550"/>
            <a:chOff x="144" y="528"/>
            <a:chExt cx="5424" cy="3332"/>
          </a:xfrm>
        </p:grpSpPr>
        <p:pic>
          <p:nvPicPr>
            <p:cNvPr id="2253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 y="528"/>
              <a:ext cx="5424" cy="3097"/>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2534" name="Text Box 11"/>
            <p:cNvSpPr txBox="1">
              <a:spLocks noChangeArrowheads="1"/>
            </p:cNvSpPr>
            <p:nvPr/>
          </p:nvSpPr>
          <p:spPr bwMode="auto">
            <a:xfrm>
              <a:off x="144" y="3648"/>
              <a:ext cx="191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cs typeface="Arial" panose="020B0604020202020204" pitchFamily="34" charset="0"/>
                </a:rPr>
                <a:t>© </a:t>
              </a:r>
              <a:r>
                <a:rPr lang="en-US" altLang="en-US" sz="1600"/>
                <a:t>2000 John Wiley &amp; Sons, Inc.</a:t>
              </a:r>
            </a:p>
          </p:txBody>
        </p:sp>
      </p:grpSp>
    </p:spTree>
    <p:extLst>
      <p:ext uri="{BB962C8B-B14F-4D97-AF65-F5344CB8AC3E}">
        <p14:creationId xmlns:p14="http://schemas.microsoft.com/office/powerpoint/2010/main" xmlns="" val="13724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Sejarah</a:t>
            </a:r>
          </a:p>
        </p:txBody>
      </p:sp>
      <p:sp>
        <p:nvSpPr>
          <p:cNvPr id="23555" name="Rectangle 3"/>
          <p:cNvSpPr>
            <a:spLocks noGrp="1" noChangeArrowheads="1"/>
          </p:cNvSpPr>
          <p:nvPr>
            <p:ph idx="1"/>
          </p:nvPr>
        </p:nvSpPr>
        <p:spPr/>
        <p:txBody>
          <a:bodyPr/>
          <a:lstStyle/>
          <a:p>
            <a:pPr eaLnBrk="1" hangingPunct="1">
              <a:lnSpc>
                <a:spcPct val="90000"/>
              </a:lnSpc>
            </a:pPr>
            <a:r>
              <a:rPr lang="en-US" altLang="en-US"/>
              <a:t>McCulloch &amp; Pitts (1943) dikenal sebagai orang yang pertama kali memodelkan Neural Network. Sampai sekarang ide-idenya masih tetap digunakan, misalnya:</a:t>
            </a:r>
          </a:p>
          <a:p>
            <a:pPr lvl="1" eaLnBrk="1" hangingPunct="1">
              <a:lnSpc>
                <a:spcPct val="90000"/>
              </a:lnSpc>
            </a:pPr>
            <a:r>
              <a:rPr lang="en-US" altLang="en-US"/>
              <a:t>bertemuanya beberapa unit input akan memberikan computational power</a:t>
            </a:r>
          </a:p>
          <a:p>
            <a:pPr lvl="1" eaLnBrk="1" hangingPunct="1">
              <a:lnSpc>
                <a:spcPct val="90000"/>
              </a:lnSpc>
            </a:pPr>
            <a:r>
              <a:rPr lang="en-US" altLang="en-US"/>
              <a:t>Adanya threshold</a:t>
            </a:r>
          </a:p>
          <a:p>
            <a:pPr eaLnBrk="1" hangingPunct="1">
              <a:lnSpc>
                <a:spcPct val="90000"/>
              </a:lnSpc>
            </a:pPr>
            <a:r>
              <a:rPr lang="en-US" altLang="en-US"/>
              <a:t>Hebb (1949) mengembangkan pertama kali learning rule (dengan alasan bahwa jika 2 neurons aktif pada saat yang bersamaan maka kekuatan antar mereka akan bertambah)</a:t>
            </a:r>
          </a:p>
          <a:p>
            <a:pPr eaLnBrk="1" hangingPunct="1">
              <a:lnSpc>
                <a:spcPct val="90000"/>
              </a:lnSpc>
            </a:pPr>
            <a:endParaRPr lang="en-US" altLang="en-US"/>
          </a:p>
        </p:txBody>
      </p:sp>
    </p:spTree>
    <p:extLst>
      <p:ext uri="{BB962C8B-B14F-4D97-AF65-F5344CB8AC3E}">
        <p14:creationId xmlns:p14="http://schemas.microsoft.com/office/powerpoint/2010/main" xmlns="" val="347695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Sejarah</a:t>
            </a:r>
          </a:p>
        </p:txBody>
      </p:sp>
      <p:sp>
        <p:nvSpPr>
          <p:cNvPr id="24579" name="Rectangle 3"/>
          <p:cNvSpPr>
            <a:spLocks noGrp="1" noChangeArrowheads="1"/>
          </p:cNvSpPr>
          <p:nvPr>
            <p:ph idx="1"/>
          </p:nvPr>
        </p:nvSpPr>
        <p:spPr>
          <a:xfrm>
            <a:off x="1981200" y="1752601"/>
            <a:ext cx="8229600" cy="4525963"/>
          </a:xfrm>
        </p:spPr>
        <p:txBody>
          <a:bodyPr/>
          <a:lstStyle/>
          <a:p>
            <a:pPr eaLnBrk="1" hangingPunct="1"/>
            <a:r>
              <a:rPr lang="en-US" altLang="en-US"/>
              <a:t>Antara tahun 1950-1960an beberapa peneliti melangkah sukses pada pengamatan tentang perceptron</a:t>
            </a:r>
          </a:p>
          <a:p>
            <a:pPr eaLnBrk="1" hangingPunct="1"/>
            <a:r>
              <a:rPr lang="en-US" altLang="en-US"/>
              <a:t>Mulai tahun 1969 merupakan tahun kematian pada penelitian seputar Neural Networks hampir selama 15 tahun (Minsky &amp; Papert)</a:t>
            </a:r>
          </a:p>
          <a:p>
            <a:pPr eaLnBrk="1" hangingPunct="1"/>
            <a:r>
              <a:rPr lang="en-US" altLang="en-US"/>
              <a:t>Baru pada pertengahan tahun 80-an (Parker &amp; LeCun) menyegarkan kembali ide-ide tentang Neural Networks  </a:t>
            </a:r>
          </a:p>
        </p:txBody>
      </p:sp>
    </p:spTree>
    <p:extLst>
      <p:ext uri="{BB962C8B-B14F-4D97-AF65-F5344CB8AC3E}">
        <p14:creationId xmlns:p14="http://schemas.microsoft.com/office/powerpoint/2010/main" xmlns="" val="176428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1307</Words>
  <Application>Microsoft Office PowerPoint</Application>
  <PresentationFormat>Custom</PresentationFormat>
  <Paragraphs>340</Paragraphs>
  <Slides>32</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Bitmap Image</vt:lpstr>
      <vt:lpstr>VISIO</vt:lpstr>
      <vt:lpstr>KECERDASAN BUATAN</vt:lpstr>
      <vt:lpstr>Latar Belakang</vt:lpstr>
      <vt:lpstr>Latar belakang</vt:lpstr>
      <vt:lpstr>Slide 4</vt:lpstr>
      <vt:lpstr>Struktur Jaringan pada Otak</vt:lpstr>
      <vt:lpstr>Slide 6</vt:lpstr>
      <vt:lpstr>A Neuron</vt:lpstr>
      <vt:lpstr>Sejarah</vt:lpstr>
      <vt:lpstr>Sejarah</vt:lpstr>
      <vt:lpstr>Konsep Dasar Pemodelan Neural Networks</vt:lpstr>
      <vt:lpstr>Slide 11</vt:lpstr>
      <vt:lpstr>Artificial neurons</vt:lpstr>
      <vt:lpstr>Fungsi-fungsi aktivasi</vt:lpstr>
      <vt:lpstr>The first Neural Networks</vt:lpstr>
      <vt:lpstr>Computation via activation function</vt:lpstr>
      <vt:lpstr>The first Neural Networks</vt:lpstr>
      <vt:lpstr>In-class exercise</vt:lpstr>
      <vt:lpstr>The first Neural Networks</vt:lpstr>
      <vt:lpstr>The first Neural Networks</vt:lpstr>
      <vt:lpstr>Normalizing thresholds</vt:lpstr>
      <vt:lpstr>Perceptron</vt:lpstr>
      <vt:lpstr>What can perceptrons represent?</vt:lpstr>
      <vt:lpstr>Convergence</vt:lpstr>
      <vt:lpstr>Linearly separable</vt:lpstr>
      <vt:lpstr>Inadequacy of perceptrons</vt:lpstr>
      <vt:lpstr>Single Perceptron Learning</vt:lpstr>
      <vt:lpstr>Case study - AND</vt:lpstr>
      <vt:lpstr>Perceptrons</vt:lpstr>
      <vt:lpstr>Example: perceptron learning</vt:lpstr>
      <vt:lpstr>Example: perceptron learning (cont.)</vt:lpstr>
      <vt:lpstr>Example: perceptron learning (cont.)</vt:lpstr>
      <vt:lpstr>Referensi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KECERDASAN BUATAN</dc:title>
  <dc:creator>Safitri Jaya</dc:creator>
  <cp:lastModifiedBy>Fakultas Teknik 2014</cp:lastModifiedBy>
  <cp:revision>1</cp:revision>
  <dcterms:created xsi:type="dcterms:W3CDTF">2016-06-23T07:47:57Z</dcterms:created>
  <dcterms:modified xsi:type="dcterms:W3CDTF">2017-09-07T02:42:05Z</dcterms:modified>
</cp:coreProperties>
</file>