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notesSlides/notesSlide12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4"/>
  </p:notesMasterIdLst>
  <p:sldIdLst>
    <p:sldId id="393"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4" r:id="rId105"/>
    <p:sldId id="365" r:id="rId106"/>
    <p:sldId id="366" r:id="rId107"/>
    <p:sldId id="367" r:id="rId108"/>
    <p:sldId id="368" r:id="rId109"/>
    <p:sldId id="369" r:id="rId110"/>
    <p:sldId id="370" r:id="rId111"/>
    <p:sldId id="371" r:id="rId112"/>
    <p:sldId id="372" r:id="rId113"/>
    <p:sldId id="373" r:id="rId114"/>
    <p:sldId id="374" r:id="rId115"/>
    <p:sldId id="375" r:id="rId116"/>
    <p:sldId id="376" r:id="rId117"/>
    <p:sldId id="377" r:id="rId118"/>
    <p:sldId id="378" r:id="rId119"/>
    <p:sldId id="379" r:id="rId120"/>
    <p:sldId id="380" r:id="rId121"/>
    <p:sldId id="381" r:id="rId122"/>
    <p:sldId id="382" r:id="rId123"/>
    <p:sldId id="383" r:id="rId124"/>
    <p:sldId id="384" r:id="rId125"/>
    <p:sldId id="385" r:id="rId126"/>
    <p:sldId id="386" r:id="rId127"/>
    <p:sldId id="387" r:id="rId128"/>
    <p:sldId id="388" r:id="rId129"/>
    <p:sldId id="389" r:id="rId130"/>
    <p:sldId id="390" r:id="rId131"/>
    <p:sldId id="391" r:id="rId132"/>
    <p:sldId id="392" r:id="rId1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69" d="100"/>
          <a:sy n="69" d="100"/>
        </p:scale>
        <p:origin x="-474"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626C0-79A6-4175-A7C1-F94686D2C55A}" type="datetimeFigureOut">
              <a:rPr lang="en-US" smtClean="0"/>
              <a:pPr/>
              <a:t>9/7/2017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2118C-D951-458C-BEAA-35C6CEB5A4CD}" type="slidenum">
              <a:rPr lang="en-US" smtClean="0"/>
              <a:pPr/>
              <a:t>‹#›</a:t>
            </a:fld>
            <a:endParaRPr lang="en-US"/>
          </a:p>
        </p:txBody>
      </p:sp>
    </p:spTree>
    <p:extLst>
      <p:ext uri="{BB962C8B-B14F-4D97-AF65-F5344CB8AC3E}">
        <p14:creationId xmlns:p14="http://schemas.microsoft.com/office/powerpoint/2010/main" xmlns="" val="2418314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6CA069-35F1-4659-B0F3-C875FB30D560}"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xmlns="" val="1445725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F17919-4EBA-429F-9E2B-601B0A6326DF}"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xmlns="" val="322640511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90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7B6E39-90D0-484B-8540-EAC63EF1046B}" type="slidenum">
              <a:rPr lang="en-US" altLang="en-US">
                <a:latin typeface="Calibri" panose="020F0502020204030204" pitchFamily="34" charset="0"/>
              </a:rPr>
              <a:pPr eaLnBrk="1" hangingPunct="1"/>
              <a:t>101</a:t>
            </a:fld>
            <a:endParaRPr lang="en-US" altLang="en-US">
              <a:latin typeface="Calibri" panose="020F0502020204030204" pitchFamily="34" charset="0"/>
            </a:endParaRPr>
          </a:p>
        </p:txBody>
      </p:sp>
    </p:spTree>
    <p:extLst>
      <p:ext uri="{BB962C8B-B14F-4D97-AF65-F5344CB8AC3E}">
        <p14:creationId xmlns:p14="http://schemas.microsoft.com/office/powerpoint/2010/main" xmlns="" val="141250309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16F65C-DCA8-4500-AD63-B7EA40861603}" type="slidenum">
              <a:rPr lang="en-US" altLang="en-US">
                <a:latin typeface="Calibri" panose="020F0502020204030204" pitchFamily="34" charset="0"/>
              </a:rPr>
              <a:pPr eaLnBrk="1" hangingPunct="1"/>
              <a:t>102</a:t>
            </a:fld>
            <a:endParaRPr lang="en-US" altLang="en-US">
              <a:latin typeface="Calibri" panose="020F0502020204030204" pitchFamily="34" charset="0"/>
            </a:endParaRPr>
          </a:p>
        </p:txBody>
      </p:sp>
    </p:spTree>
    <p:extLst>
      <p:ext uri="{BB962C8B-B14F-4D97-AF65-F5344CB8AC3E}">
        <p14:creationId xmlns:p14="http://schemas.microsoft.com/office/powerpoint/2010/main" xmlns="" val="293175543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3E47F5-F1F5-4C57-8F40-19C7266E61FD}" type="slidenum">
              <a:rPr lang="en-US" altLang="en-US">
                <a:latin typeface="Calibri" panose="020F0502020204030204" pitchFamily="34" charset="0"/>
              </a:rPr>
              <a:pPr eaLnBrk="1" hangingPunct="1"/>
              <a:t>103</a:t>
            </a:fld>
            <a:endParaRPr lang="en-US" altLang="en-US">
              <a:latin typeface="Calibri" panose="020F0502020204030204" pitchFamily="34" charset="0"/>
            </a:endParaRPr>
          </a:p>
        </p:txBody>
      </p:sp>
    </p:spTree>
    <p:extLst>
      <p:ext uri="{BB962C8B-B14F-4D97-AF65-F5344CB8AC3E}">
        <p14:creationId xmlns:p14="http://schemas.microsoft.com/office/powerpoint/2010/main" xmlns="" val="37335310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6898E1-915D-41E4-9208-2142CAA49FF2}" type="slidenum">
              <a:rPr lang="en-US" altLang="en-US">
                <a:latin typeface="Calibri" panose="020F0502020204030204" pitchFamily="34" charset="0"/>
              </a:rPr>
              <a:pPr eaLnBrk="1" hangingPunct="1"/>
              <a:t>104</a:t>
            </a:fld>
            <a:endParaRPr lang="en-US" altLang="en-US">
              <a:latin typeface="Calibri" panose="020F0502020204030204" pitchFamily="34" charset="0"/>
            </a:endParaRPr>
          </a:p>
        </p:txBody>
      </p:sp>
    </p:spTree>
    <p:extLst>
      <p:ext uri="{BB962C8B-B14F-4D97-AF65-F5344CB8AC3E}">
        <p14:creationId xmlns:p14="http://schemas.microsoft.com/office/powerpoint/2010/main" xmlns="" val="176055958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4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F9E2BC-CE57-435F-B929-BA65C5317638}" type="slidenum">
              <a:rPr lang="en-US" altLang="en-US">
                <a:latin typeface="Calibri" panose="020F0502020204030204" pitchFamily="34" charset="0"/>
              </a:rPr>
              <a:pPr eaLnBrk="1" hangingPunct="1"/>
              <a:t>105</a:t>
            </a:fld>
            <a:endParaRPr lang="en-US" altLang="en-US">
              <a:latin typeface="Calibri" panose="020F0502020204030204" pitchFamily="34" charset="0"/>
            </a:endParaRPr>
          </a:p>
        </p:txBody>
      </p:sp>
    </p:spTree>
    <p:extLst>
      <p:ext uri="{BB962C8B-B14F-4D97-AF65-F5344CB8AC3E}">
        <p14:creationId xmlns:p14="http://schemas.microsoft.com/office/powerpoint/2010/main" xmlns="" val="253923819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52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F80B7A-CF26-4662-B310-078BAC90D901}" type="slidenum">
              <a:rPr lang="en-US" altLang="en-US">
                <a:latin typeface="Calibri" panose="020F0502020204030204" pitchFamily="34" charset="0"/>
              </a:rPr>
              <a:pPr eaLnBrk="1" hangingPunct="1"/>
              <a:t>106</a:t>
            </a:fld>
            <a:endParaRPr lang="en-US" altLang="en-US">
              <a:latin typeface="Calibri" panose="020F0502020204030204" pitchFamily="34" charset="0"/>
            </a:endParaRPr>
          </a:p>
        </p:txBody>
      </p:sp>
    </p:spTree>
    <p:extLst>
      <p:ext uri="{BB962C8B-B14F-4D97-AF65-F5344CB8AC3E}">
        <p14:creationId xmlns:p14="http://schemas.microsoft.com/office/powerpoint/2010/main" xmlns="" val="325837967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C24062-0380-424B-BE6B-3BB26EB2D596}" type="slidenum">
              <a:rPr lang="en-US" altLang="en-US">
                <a:latin typeface="Calibri" panose="020F0502020204030204" pitchFamily="34" charset="0"/>
              </a:rPr>
              <a:pPr eaLnBrk="1" hangingPunct="1"/>
              <a:t>107</a:t>
            </a:fld>
            <a:endParaRPr lang="en-US" altLang="en-US">
              <a:latin typeface="Calibri" panose="020F0502020204030204" pitchFamily="34" charset="0"/>
            </a:endParaRPr>
          </a:p>
        </p:txBody>
      </p:sp>
    </p:spTree>
    <p:extLst>
      <p:ext uri="{BB962C8B-B14F-4D97-AF65-F5344CB8AC3E}">
        <p14:creationId xmlns:p14="http://schemas.microsoft.com/office/powerpoint/2010/main" xmlns="" val="27163132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B7489F-E0C8-4FA0-BF89-0793166FCEAD}" type="slidenum">
              <a:rPr lang="en-US" altLang="en-US">
                <a:latin typeface="Calibri" panose="020F0502020204030204" pitchFamily="34" charset="0"/>
              </a:rPr>
              <a:pPr eaLnBrk="1" hangingPunct="1"/>
              <a:t>108</a:t>
            </a:fld>
            <a:endParaRPr lang="en-US" altLang="en-US">
              <a:latin typeface="Calibri" panose="020F0502020204030204" pitchFamily="34" charset="0"/>
            </a:endParaRPr>
          </a:p>
        </p:txBody>
      </p:sp>
    </p:spTree>
    <p:extLst>
      <p:ext uri="{BB962C8B-B14F-4D97-AF65-F5344CB8AC3E}">
        <p14:creationId xmlns:p14="http://schemas.microsoft.com/office/powerpoint/2010/main" xmlns="" val="367259328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842AE6-0F55-4E9A-9221-5C9FB3B651AD}" type="slidenum">
              <a:rPr lang="en-US" altLang="en-US">
                <a:latin typeface="Calibri" panose="020F0502020204030204" pitchFamily="34" charset="0"/>
              </a:rPr>
              <a:pPr eaLnBrk="1" hangingPunct="1"/>
              <a:t>109</a:t>
            </a:fld>
            <a:endParaRPr lang="en-US" altLang="en-US">
              <a:latin typeface="Calibri" panose="020F0502020204030204" pitchFamily="34" charset="0"/>
            </a:endParaRPr>
          </a:p>
        </p:txBody>
      </p:sp>
    </p:spTree>
    <p:extLst>
      <p:ext uri="{BB962C8B-B14F-4D97-AF65-F5344CB8AC3E}">
        <p14:creationId xmlns:p14="http://schemas.microsoft.com/office/powerpoint/2010/main" xmlns="" val="307194542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269CBE-F9F1-4F8B-9E51-DDFECFE86107}" type="slidenum">
              <a:rPr lang="en-US" altLang="en-US">
                <a:latin typeface="Calibri" panose="020F0502020204030204" pitchFamily="34" charset="0"/>
              </a:rPr>
              <a:pPr eaLnBrk="1" hangingPunct="1"/>
              <a:t>110</a:t>
            </a:fld>
            <a:endParaRPr lang="en-US" altLang="en-US">
              <a:latin typeface="Calibri" panose="020F0502020204030204" pitchFamily="34" charset="0"/>
            </a:endParaRPr>
          </a:p>
        </p:txBody>
      </p:sp>
    </p:spTree>
    <p:extLst>
      <p:ext uri="{BB962C8B-B14F-4D97-AF65-F5344CB8AC3E}">
        <p14:creationId xmlns:p14="http://schemas.microsoft.com/office/powerpoint/2010/main" xmlns="" val="4110815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B617E2-4006-43A9-9225-1FB161A6B8E5}"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xmlns="" val="143962960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500BEF-6BB8-4EA7-A50A-4715E58FA927}" type="slidenum">
              <a:rPr lang="en-US" altLang="en-US">
                <a:latin typeface="Calibri" panose="020F0502020204030204" pitchFamily="34" charset="0"/>
              </a:rPr>
              <a:pPr eaLnBrk="1" hangingPunct="1"/>
              <a:t>111</a:t>
            </a:fld>
            <a:endParaRPr lang="en-US" altLang="en-US">
              <a:latin typeface="Calibri" panose="020F0502020204030204" pitchFamily="34" charset="0"/>
            </a:endParaRPr>
          </a:p>
        </p:txBody>
      </p:sp>
    </p:spTree>
    <p:extLst>
      <p:ext uri="{BB962C8B-B14F-4D97-AF65-F5344CB8AC3E}">
        <p14:creationId xmlns:p14="http://schemas.microsoft.com/office/powerpoint/2010/main" xmlns="" val="269010822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D0FAC93-C550-4AD2-A5DE-EA253CCC1109}" type="slidenum">
              <a:rPr lang="en-US" altLang="en-US">
                <a:latin typeface="Calibri" panose="020F0502020204030204" pitchFamily="34" charset="0"/>
              </a:rPr>
              <a:pPr eaLnBrk="1" hangingPunct="1"/>
              <a:t>112</a:t>
            </a:fld>
            <a:endParaRPr lang="en-US" altLang="en-US">
              <a:latin typeface="Calibri" panose="020F0502020204030204" pitchFamily="34" charset="0"/>
            </a:endParaRPr>
          </a:p>
        </p:txBody>
      </p:sp>
    </p:spTree>
    <p:extLst>
      <p:ext uri="{BB962C8B-B14F-4D97-AF65-F5344CB8AC3E}">
        <p14:creationId xmlns:p14="http://schemas.microsoft.com/office/powerpoint/2010/main" xmlns="" val="267288883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2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EDE2EF-B9A8-42C5-B806-8EC75825B08F}" type="slidenum">
              <a:rPr lang="en-US" altLang="en-US">
                <a:latin typeface="Calibri" panose="020F0502020204030204" pitchFamily="34" charset="0"/>
              </a:rPr>
              <a:pPr eaLnBrk="1" hangingPunct="1"/>
              <a:t>113</a:t>
            </a:fld>
            <a:endParaRPr lang="en-US" altLang="en-US">
              <a:latin typeface="Calibri" panose="020F0502020204030204" pitchFamily="34" charset="0"/>
            </a:endParaRPr>
          </a:p>
        </p:txBody>
      </p:sp>
    </p:spTree>
    <p:extLst>
      <p:ext uri="{BB962C8B-B14F-4D97-AF65-F5344CB8AC3E}">
        <p14:creationId xmlns:p14="http://schemas.microsoft.com/office/powerpoint/2010/main" xmlns="" val="41011890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3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658B9C-A390-42AB-8ED7-8C553FD9E1A4}" type="slidenum">
              <a:rPr lang="en-US" altLang="en-US">
                <a:latin typeface="Calibri" panose="020F0502020204030204" pitchFamily="34" charset="0"/>
              </a:rPr>
              <a:pPr eaLnBrk="1" hangingPunct="1"/>
              <a:t>114</a:t>
            </a:fld>
            <a:endParaRPr lang="en-US" altLang="en-US">
              <a:latin typeface="Calibri" panose="020F0502020204030204" pitchFamily="34" charset="0"/>
            </a:endParaRPr>
          </a:p>
        </p:txBody>
      </p:sp>
    </p:spTree>
    <p:extLst>
      <p:ext uri="{BB962C8B-B14F-4D97-AF65-F5344CB8AC3E}">
        <p14:creationId xmlns:p14="http://schemas.microsoft.com/office/powerpoint/2010/main" xmlns="" val="172165468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4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FC6D1EA-976A-477D-8D8B-EA283FFD0FFB}" type="slidenum">
              <a:rPr lang="en-US" altLang="en-US">
                <a:latin typeface="Calibri" panose="020F0502020204030204" pitchFamily="34" charset="0"/>
              </a:rPr>
              <a:pPr eaLnBrk="1" hangingPunct="1"/>
              <a:t>115</a:t>
            </a:fld>
            <a:endParaRPr lang="en-US" altLang="en-US">
              <a:latin typeface="Calibri" panose="020F0502020204030204" pitchFamily="34" charset="0"/>
            </a:endParaRPr>
          </a:p>
        </p:txBody>
      </p:sp>
    </p:spTree>
    <p:extLst>
      <p:ext uri="{BB962C8B-B14F-4D97-AF65-F5344CB8AC3E}">
        <p14:creationId xmlns:p14="http://schemas.microsoft.com/office/powerpoint/2010/main" xmlns="" val="232211153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A170B3-785E-47FA-8DE7-38A9FA542C6B}" type="slidenum">
              <a:rPr lang="en-US" altLang="en-US">
                <a:latin typeface="Calibri" panose="020F0502020204030204" pitchFamily="34" charset="0"/>
              </a:rPr>
              <a:pPr eaLnBrk="1" hangingPunct="1"/>
              <a:t>116</a:t>
            </a:fld>
            <a:endParaRPr lang="en-US" altLang="en-US">
              <a:latin typeface="Calibri" panose="020F0502020204030204" pitchFamily="34" charset="0"/>
            </a:endParaRPr>
          </a:p>
        </p:txBody>
      </p:sp>
    </p:spTree>
    <p:extLst>
      <p:ext uri="{BB962C8B-B14F-4D97-AF65-F5344CB8AC3E}">
        <p14:creationId xmlns:p14="http://schemas.microsoft.com/office/powerpoint/2010/main" xmlns="" val="343440014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88B4A4-8D9D-4E06-B807-CD1EABC31894}" type="slidenum">
              <a:rPr lang="en-US" altLang="en-US">
                <a:latin typeface="Calibri" panose="020F0502020204030204" pitchFamily="34" charset="0"/>
              </a:rPr>
              <a:pPr eaLnBrk="1" hangingPunct="1"/>
              <a:t>117</a:t>
            </a:fld>
            <a:endParaRPr lang="en-US" altLang="en-US">
              <a:latin typeface="Calibri" panose="020F0502020204030204" pitchFamily="34" charset="0"/>
            </a:endParaRPr>
          </a:p>
        </p:txBody>
      </p:sp>
    </p:spTree>
    <p:extLst>
      <p:ext uri="{BB962C8B-B14F-4D97-AF65-F5344CB8AC3E}">
        <p14:creationId xmlns:p14="http://schemas.microsoft.com/office/powerpoint/2010/main" xmlns="" val="341627967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0923BB-C1D1-45B3-81BD-BE3EB3C4D9A0}" type="slidenum">
              <a:rPr lang="en-US" altLang="en-US">
                <a:latin typeface="Calibri" panose="020F0502020204030204" pitchFamily="34" charset="0"/>
              </a:rPr>
              <a:pPr eaLnBrk="1" hangingPunct="1"/>
              <a:t>118</a:t>
            </a:fld>
            <a:endParaRPr lang="en-US" altLang="en-US">
              <a:latin typeface="Calibri" panose="020F0502020204030204" pitchFamily="34" charset="0"/>
            </a:endParaRPr>
          </a:p>
        </p:txBody>
      </p:sp>
    </p:spTree>
    <p:extLst>
      <p:ext uri="{BB962C8B-B14F-4D97-AF65-F5344CB8AC3E}">
        <p14:creationId xmlns:p14="http://schemas.microsoft.com/office/powerpoint/2010/main" xmlns="" val="149393751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9FE8866-BBD0-4A11-BD9E-8A75C399DEE5}" type="slidenum">
              <a:rPr lang="en-US" altLang="en-US">
                <a:latin typeface="Calibri" panose="020F0502020204030204" pitchFamily="34" charset="0"/>
              </a:rPr>
              <a:pPr eaLnBrk="1" hangingPunct="1"/>
              <a:t>119</a:t>
            </a:fld>
            <a:endParaRPr lang="en-US" altLang="en-US">
              <a:latin typeface="Calibri" panose="020F0502020204030204" pitchFamily="34" charset="0"/>
            </a:endParaRPr>
          </a:p>
        </p:txBody>
      </p:sp>
    </p:spTree>
    <p:extLst>
      <p:ext uri="{BB962C8B-B14F-4D97-AF65-F5344CB8AC3E}">
        <p14:creationId xmlns:p14="http://schemas.microsoft.com/office/powerpoint/2010/main" xmlns="" val="124261250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A82F15-DD0F-466A-B10C-926AAA1CEC05}" type="slidenum">
              <a:rPr lang="en-US" altLang="en-US">
                <a:latin typeface="Calibri" panose="020F0502020204030204" pitchFamily="34" charset="0"/>
              </a:rPr>
              <a:pPr eaLnBrk="1" hangingPunct="1"/>
              <a:t>120</a:t>
            </a:fld>
            <a:endParaRPr lang="en-US" altLang="en-US">
              <a:latin typeface="Calibri" panose="020F0502020204030204" pitchFamily="34" charset="0"/>
            </a:endParaRPr>
          </a:p>
        </p:txBody>
      </p:sp>
    </p:spTree>
    <p:extLst>
      <p:ext uri="{BB962C8B-B14F-4D97-AF65-F5344CB8AC3E}">
        <p14:creationId xmlns:p14="http://schemas.microsoft.com/office/powerpoint/2010/main" xmlns="" val="4231450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65464C-ED2D-4B0E-9D2B-B821BD36A6EA}"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xmlns="" val="380682837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0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5B6285-C3CB-4865-BA77-AB91CE5EFB39}" type="slidenum">
              <a:rPr lang="en-US" altLang="en-US">
                <a:latin typeface="Calibri" panose="020F0502020204030204" pitchFamily="34" charset="0"/>
              </a:rPr>
              <a:pPr eaLnBrk="1" hangingPunct="1"/>
              <a:t>121</a:t>
            </a:fld>
            <a:endParaRPr lang="en-US" altLang="en-US">
              <a:latin typeface="Calibri" panose="020F0502020204030204" pitchFamily="34" charset="0"/>
            </a:endParaRPr>
          </a:p>
        </p:txBody>
      </p:sp>
    </p:spTree>
    <p:extLst>
      <p:ext uri="{BB962C8B-B14F-4D97-AF65-F5344CB8AC3E}">
        <p14:creationId xmlns:p14="http://schemas.microsoft.com/office/powerpoint/2010/main" xmlns="" val="236589512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ACD8CD-8FD2-4237-AFEC-A46F8229D921}" type="slidenum">
              <a:rPr lang="en-US" altLang="en-US">
                <a:latin typeface="Calibri" panose="020F0502020204030204" pitchFamily="34" charset="0"/>
              </a:rPr>
              <a:pPr eaLnBrk="1" hangingPunct="1"/>
              <a:t>122</a:t>
            </a:fld>
            <a:endParaRPr lang="en-US" altLang="en-US">
              <a:latin typeface="Calibri" panose="020F0502020204030204" pitchFamily="34" charset="0"/>
            </a:endParaRPr>
          </a:p>
        </p:txBody>
      </p:sp>
    </p:spTree>
    <p:extLst>
      <p:ext uri="{BB962C8B-B14F-4D97-AF65-F5344CB8AC3E}">
        <p14:creationId xmlns:p14="http://schemas.microsoft.com/office/powerpoint/2010/main" xmlns="" val="14989480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2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DA7A4A-8C0F-47D7-9DED-18981B08DDA1}" type="slidenum">
              <a:rPr lang="en-US" altLang="en-US">
                <a:latin typeface="Calibri" panose="020F0502020204030204" pitchFamily="34" charset="0"/>
              </a:rPr>
              <a:pPr eaLnBrk="1" hangingPunct="1"/>
              <a:t>123</a:t>
            </a:fld>
            <a:endParaRPr lang="en-US" altLang="en-US">
              <a:latin typeface="Calibri" panose="020F0502020204030204" pitchFamily="34" charset="0"/>
            </a:endParaRPr>
          </a:p>
        </p:txBody>
      </p:sp>
    </p:spTree>
    <p:extLst>
      <p:ext uri="{BB962C8B-B14F-4D97-AF65-F5344CB8AC3E}">
        <p14:creationId xmlns:p14="http://schemas.microsoft.com/office/powerpoint/2010/main" xmlns="" val="289930936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3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5C0AAE-8884-432D-B56C-5B4EC321AA7F}" type="slidenum">
              <a:rPr lang="en-US" altLang="en-US">
                <a:latin typeface="Calibri" panose="020F0502020204030204" pitchFamily="34" charset="0"/>
              </a:rPr>
              <a:pPr eaLnBrk="1" hangingPunct="1"/>
              <a:t>124</a:t>
            </a:fld>
            <a:endParaRPr lang="en-US" altLang="en-US">
              <a:latin typeface="Calibri" panose="020F0502020204030204" pitchFamily="34" charset="0"/>
            </a:endParaRPr>
          </a:p>
        </p:txBody>
      </p:sp>
    </p:spTree>
    <p:extLst>
      <p:ext uri="{BB962C8B-B14F-4D97-AF65-F5344CB8AC3E}">
        <p14:creationId xmlns:p14="http://schemas.microsoft.com/office/powerpoint/2010/main" xmlns="" val="158592442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4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C0A662-CA42-47BC-B2E1-9882CD604CBE}" type="slidenum">
              <a:rPr lang="en-US" altLang="en-US">
                <a:latin typeface="Calibri" panose="020F0502020204030204" pitchFamily="34" charset="0"/>
              </a:rPr>
              <a:pPr eaLnBrk="1" hangingPunct="1"/>
              <a:t>125</a:t>
            </a:fld>
            <a:endParaRPr lang="en-US" altLang="en-US">
              <a:latin typeface="Calibri" panose="020F0502020204030204" pitchFamily="34" charset="0"/>
            </a:endParaRPr>
          </a:p>
        </p:txBody>
      </p:sp>
    </p:spTree>
    <p:extLst>
      <p:ext uri="{BB962C8B-B14F-4D97-AF65-F5344CB8AC3E}">
        <p14:creationId xmlns:p14="http://schemas.microsoft.com/office/powerpoint/2010/main" xmlns="" val="73056694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65018D-8944-4CBD-A3BC-CFDFF69C45C8}" type="slidenum">
              <a:rPr lang="en-US" altLang="en-US">
                <a:latin typeface="Calibri" panose="020F0502020204030204" pitchFamily="34" charset="0"/>
              </a:rPr>
              <a:pPr eaLnBrk="1" hangingPunct="1"/>
              <a:t>126</a:t>
            </a:fld>
            <a:endParaRPr lang="en-US" altLang="en-US">
              <a:latin typeface="Calibri" panose="020F0502020204030204" pitchFamily="34" charset="0"/>
            </a:endParaRPr>
          </a:p>
        </p:txBody>
      </p:sp>
    </p:spTree>
    <p:extLst>
      <p:ext uri="{BB962C8B-B14F-4D97-AF65-F5344CB8AC3E}">
        <p14:creationId xmlns:p14="http://schemas.microsoft.com/office/powerpoint/2010/main" xmlns="" val="284333744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405328-EA2E-45D2-882C-11C44AA8B8F4}" type="slidenum">
              <a:rPr lang="en-US" altLang="en-US">
                <a:latin typeface="Calibri" panose="020F0502020204030204" pitchFamily="34" charset="0"/>
              </a:rPr>
              <a:pPr eaLnBrk="1" hangingPunct="1"/>
              <a:t>127</a:t>
            </a:fld>
            <a:endParaRPr lang="en-US" altLang="en-US">
              <a:latin typeface="Calibri" panose="020F0502020204030204" pitchFamily="34" charset="0"/>
            </a:endParaRPr>
          </a:p>
        </p:txBody>
      </p:sp>
    </p:spTree>
    <p:extLst>
      <p:ext uri="{BB962C8B-B14F-4D97-AF65-F5344CB8AC3E}">
        <p14:creationId xmlns:p14="http://schemas.microsoft.com/office/powerpoint/2010/main" xmlns="" val="162395813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EBA8CC-7F70-4027-9A9A-350896EC59B2}" type="slidenum">
              <a:rPr lang="en-US" altLang="en-US">
                <a:latin typeface="Calibri" panose="020F0502020204030204" pitchFamily="34" charset="0"/>
              </a:rPr>
              <a:pPr eaLnBrk="1" hangingPunct="1"/>
              <a:t>128</a:t>
            </a:fld>
            <a:endParaRPr lang="en-US" altLang="en-US">
              <a:latin typeface="Calibri" panose="020F0502020204030204" pitchFamily="34" charset="0"/>
            </a:endParaRPr>
          </a:p>
        </p:txBody>
      </p:sp>
    </p:spTree>
    <p:extLst>
      <p:ext uri="{BB962C8B-B14F-4D97-AF65-F5344CB8AC3E}">
        <p14:creationId xmlns:p14="http://schemas.microsoft.com/office/powerpoint/2010/main" xmlns="" val="115939266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8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69BEC7-5607-4626-82A2-0F2079356B74}" type="slidenum">
              <a:rPr lang="en-US" altLang="en-US">
                <a:latin typeface="Calibri" panose="020F0502020204030204" pitchFamily="34" charset="0"/>
              </a:rPr>
              <a:pPr eaLnBrk="1" hangingPunct="1"/>
              <a:t>129</a:t>
            </a:fld>
            <a:endParaRPr lang="en-US" altLang="en-US">
              <a:latin typeface="Calibri" panose="020F0502020204030204" pitchFamily="34" charset="0"/>
            </a:endParaRPr>
          </a:p>
        </p:txBody>
      </p:sp>
    </p:spTree>
    <p:extLst>
      <p:ext uri="{BB962C8B-B14F-4D97-AF65-F5344CB8AC3E}">
        <p14:creationId xmlns:p14="http://schemas.microsoft.com/office/powerpoint/2010/main" xmlns="" val="1597040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9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4F2D8B-EC5F-4499-AA26-091D064FDD42}" type="slidenum">
              <a:rPr lang="en-US" altLang="en-US">
                <a:latin typeface="Calibri" panose="020F0502020204030204" pitchFamily="34" charset="0"/>
              </a:rPr>
              <a:pPr eaLnBrk="1" hangingPunct="1"/>
              <a:t>130</a:t>
            </a:fld>
            <a:endParaRPr lang="en-US" altLang="en-US">
              <a:latin typeface="Calibri" panose="020F0502020204030204" pitchFamily="34" charset="0"/>
            </a:endParaRPr>
          </a:p>
        </p:txBody>
      </p:sp>
    </p:spTree>
    <p:extLst>
      <p:ext uri="{BB962C8B-B14F-4D97-AF65-F5344CB8AC3E}">
        <p14:creationId xmlns:p14="http://schemas.microsoft.com/office/powerpoint/2010/main" xmlns="" val="3248686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5F85A1-2EBC-4E03-953B-A74B5592A9EB}"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xmlns="" val="4075408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0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F2FC97-2BEA-4A5C-AE31-F89B32B16F00}" type="slidenum">
              <a:rPr lang="en-US" altLang="en-US">
                <a:latin typeface="Calibri" panose="020F0502020204030204" pitchFamily="34" charset="0"/>
              </a:rPr>
              <a:pPr eaLnBrk="1" hangingPunct="1"/>
              <a:t>131</a:t>
            </a:fld>
            <a:endParaRPr lang="en-US" altLang="en-US">
              <a:latin typeface="Calibri" panose="020F0502020204030204" pitchFamily="34" charset="0"/>
            </a:endParaRPr>
          </a:p>
        </p:txBody>
      </p:sp>
    </p:spTree>
    <p:extLst>
      <p:ext uri="{BB962C8B-B14F-4D97-AF65-F5344CB8AC3E}">
        <p14:creationId xmlns:p14="http://schemas.microsoft.com/office/powerpoint/2010/main" xmlns="" val="66515052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1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69CFF9-745E-4A56-8548-F125AB2D2E66}" type="slidenum">
              <a:rPr lang="en-US" altLang="en-US">
                <a:latin typeface="Calibri" panose="020F0502020204030204" pitchFamily="34" charset="0"/>
              </a:rPr>
              <a:pPr eaLnBrk="1" hangingPunct="1"/>
              <a:t>132</a:t>
            </a:fld>
            <a:endParaRPr lang="en-US" altLang="en-US">
              <a:latin typeface="Calibri" panose="020F0502020204030204" pitchFamily="34" charset="0"/>
            </a:endParaRPr>
          </a:p>
        </p:txBody>
      </p:sp>
    </p:spTree>
    <p:extLst>
      <p:ext uri="{BB962C8B-B14F-4D97-AF65-F5344CB8AC3E}">
        <p14:creationId xmlns:p14="http://schemas.microsoft.com/office/powerpoint/2010/main" xmlns="" val="1366870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587BE1-2B01-4913-A0D4-9688E2261F75}"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xmlns="" val="1998709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35D4F5-B457-448B-8EFA-EB35250B9EE2}"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xmlns="" val="653311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7BA336-BCAD-4D33-85AD-44164E55DADF}"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xmlns="" val="4220739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64FAA5-4859-4B13-83BE-FB1D097B9514}"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xmlns="" val="1573498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F3E781-3DA7-4012-9E6D-CFE14AE48AAD}"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xmlns="" val="2178151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6680B1-247F-44E6-874B-98FBE9C09DA5}"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xmlns="" val="231375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7FE7FD-40AC-47E2-83BC-70E75F48A126}"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xmlns="" val="1564615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9312C1-1153-4F23-953D-427094993B4F}"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xmlns="" val="2128629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33D8B8-4EC4-4F55-93F4-000A878A1679}"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xmlns="" val="3389435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EA299A-F7E5-41AD-936E-9AAE3367C6B8}"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xmlns="" val="3021916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3AC45B-E1B6-4B16-B78A-09A930394648}"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xmlns="" val="3970718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EA3287-3FDE-4B68-A411-1C2AA38DEC7D}"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xmlns="" val="1269612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0AB4F1-46AC-450F-96C4-A7DB0CF13A3A}"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xmlns="" val="316450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DB64A3-040E-439A-B924-DADF548EBBE4}"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extLst>
      <p:ext uri="{BB962C8B-B14F-4D97-AF65-F5344CB8AC3E}">
        <p14:creationId xmlns:p14="http://schemas.microsoft.com/office/powerpoint/2010/main" xmlns="" val="3199000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9F99E7-23BB-4023-A9D5-5C7B7EFEEDDE}"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extLst>
      <p:ext uri="{BB962C8B-B14F-4D97-AF65-F5344CB8AC3E}">
        <p14:creationId xmlns:p14="http://schemas.microsoft.com/office/powerpoint/2010/main" xmlns="" val="2096308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43CA79-FD38-4411-9FA1-E57F7E8F845F}"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extLst>
      <p:ext uri="{BB962C8B-B14F-4D97-AF65-F5344CB8AC3E}">
        <p14:creationId xmlns:p14="http://schemas.microsoft.com/office/powerpoint/2010/main" xmlns="" val="1996613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F6C5FA-7CAA-4870-A03D-092A292A2641}"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extLst>
      <p:ext uri="{BB962C8B-B14F-4D97-AF65-F5344CB8AC3E}">
        <p14:creationId xmlns:p14="http://schemas.microsoft.com/office/powerpoint/2010/main" xmlns="" val="331136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144185D-2B01-4CDC-B407-A6C930BED52C}"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xmlns="" val="2265605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584988-95CD-4702-BB6C-7CC94CBEAD3B}"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extLst>
      <p:ext uri="{BB962C8B-B14F-4D97-AF65-F5344CB8AC3E}">
        <p14:creationId xmlns:p14="http://schemas.microsoft.com/office/powerpoint/2010/main" xmlns="" val="3968488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91D219-989E-4743-8A6D-9091B39C38BB}"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extLst>
      <p:ext uri="{BB962C8B-B14F-4D97-AF65-F5344CB8AC3E}">
        <p14:creationId xmlns:p14="http://schemas.microsoft.com/office/powerpoint/2010/main" xmlns="" val="1905283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DA662D-0D3A-4450-983C-B524796DAD16}"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extLst>
      <p:ext uri="{BB962C8B-B14F-4D97-AF65-F5344CB8AC3E}">
        <p14:creationId xmlns:p14="http://schemas.microsoft.com/office/powerpoint/2010/main" xmlns="" val="666920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30C1B4-FC0E-4E44-9EFF-49B3A4C1151F}"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extLst>
      <p:ext uri="{BB962C8B-B14F-4D97-AF65-F5344CB8AC3E}">
        <p14:creationId xmlns:p14="http://schemas.microsoft.com/office/powerpoint/2010/main" xmlns="" val="3387300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033EC9-DA2D-4D8B-9400-01D48B01DBE1}"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extLst>
      <p:ext uri="{BB962C8B-B14F-4D97-AF65-F5344CB8AC3E}">
        <p14:creationId xmlns:p14="http://schemas.microsoft.com/office/powerpoint/2010/main" xmlns="" val="113746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990AEC-7D85-4E86-A648-DBA185C4E448}"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extLst>
      <p:ext uri="{BB962C8B-B14F-4D97-AF65-F5344CB8AC3E}">
        <p14:creationId xmlns:p14="http://schemas.microsoft.com/office/powerpoint/2010/main" xmlns="" val="614440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86A2D0-B9EF-486F-9469-DAC9E81EE691}"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extLst>
      <p:ext uri="{BB962C8B-B14F-4D97-AF65-F5344CB8AC3E}">
        <p14:creationId xmlns:p14="http://schemas.microsoft.com/office/powerpoint/2010/main" xmlns="" val="708890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DE5EDA-2501-4B3C-8EA3-264449DA855C}"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extLst>
      <p:ext uri="{BB962C8B-B14F-4D97-AF65-F5344CB8AC3E}">
        <p14:creationId xmlns:p14="http://schemas.microsoft.com/office/powerpoint/2010/main" xmlns="" val="33427505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75DBF1-CA2A-479E-9CE7-D4BA388F356C}"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extLst>
      <p:ext uri="{BB962C8B-B14F-4D97-AF65-F5344CB8AC3E}">
        <p14:creationId xmlns:p14="http://schemas.microsoft.com/office/powerpoint/2010/main" xmlns="" val="20326004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9CE4C6-B865-4FDE-8C58-970B7B22BFFD}" type="slidenum">
              <a:rPr lang="en-US" altLang="en-US">
                <a:latin typeface="Calibri" panose="020F0502020204030204" pitchFamily="34" charset="0"/>
              </a:rPr>
              <a:pPr eaLnBrk="1" hangingPunct="1"/>
              <a:t>40</a:t>
            </a:fld>
            <a:endParaRPr lang="en-US" altLang="en-US">
              <a:latin typeface="Calibri" panose="020F0502020204030204" pitchFamily="34" charset="0"/>
            </a:endParaRPr>
          </a:p>
        </p:txBody>
      </p:sp>
    </p:spTree>
    <p:extLst>
      <p:ext uri="{BB962C8B-B14F-4D97-AF65-F5344CB8AC3E}">
        <p14:creationId xmlns:p14="http://schemas.microsoft.com/office/powerpoint/2010/main" xmlns="" val="326087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CB9994-6AAE-4FEB-BFCB-C4E1C4A0860A}"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xmlns="" val="14501515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CB5C68-E3E1-478F-8337-58C7EEB02A5D}"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Tree>
    <p:extLst>
      <p:ext uri="{BB962C8B-B14F-4D97-AF65-F5344CB8AC3E}">
        <p14:creationId xmlns:p14="http://schemas.microsoft.com/office/powerpoint/2010/main" xmlns="" val="3995219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FD8CEA-7D42-4C23-BDA3-BE9EB7CBFF4D}"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Tree>
    <p:extLst>
      <p:ext uri="{BB962C8B-B14F-4D97-AF65-F5344CB8AC3E}">
        <p14:creationId xmlns:p14="http://schemas.microsoft.com/office/powerpoint/2010/main" xmlns="" val="32097131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9988E2-E7AF-410F-954C-F5C794598CB7}"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Tree>
    <p:extLst>
      <p:ext uri="{BB962C8B-B14F-4D97-AF65-F5344CB8AC3E}">
        <p14:creationId xmlns:p14="http://schemas.microsoft.com/office/powerpoint/2010/main" xmlns="" val="10338122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236D38-612B-4CFE-BC97-F632A7B148D8}"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spTree>
    <p:extLst>
      <p:ext uri="{BB962C8B-B14F-4D97-AF65-F5344CB8AC3E}">
        <p14:creationId xmlns:p14="http://schemas.microsoft.com/office/powerpoint/2010/main" xmlns="" val="11883460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88E71F-E10C-410B-8D75-01A760B5EDD7}" type="slidenum">
              <a:rPr lang="en-US" altLang="en-US">
                <a:latin typeface="Calibri" panose="020F0502020204030204" pitchFamily="34" charset="0"/>
              </a:rPr>
              <a:pPr eaLnBrk="1" hangingPunct="1"/>
              <a:t>45</a:t>
            </a:fld>
            <a:endParaRPr lang="en-US" altLang="en-US">
              <a:latin typeface="Calibri" panose="020F0502020204030204" pitchFamily="34" charset="0"/>
            </a:endParaRPr>
          </a:p>
        </p:txBody>
      </p:sp>
    </p:spTree>
    <p:extLst>
      <p:ext uri="{BB962C8B-B14F-4D97-AF65-F5344CB8AC3E}">
        <p14:creationId xmlns:p14="http://schemas.microsoft.com/office/powerpoint/2010/main" xmlns="" val="21453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889685-215E-4E9B-9CA8-B440F1BB93AA}" type="slidenum">
              <a:rPr lang="en-US" altLang="en-US">
                <a:latin typeface="Calibri" panose="020F0502020204030204" pitchFamily="34" charset="0"/>
              </a:rPr>
              <a:pPr eaLnBrk="1" hangingPunct="1"/>
              <a:t>46</a:t>
            </a:fld>
            <a:endParaRPr lang="en-US" altLang="en-US">
              <a:latin typeface="Calibri" panose="020F0502020204030204" pitchFamily="34" charset="0"/>
            </a:endParaRPr>
          </a:p>
        </p:txBody>
      </p:sp>
    </p:spTree>
    <p:extLst>
      <p:ext uri="{BB962C8B-B14F-4D97-AF65-F5344CB8AC3E}">
        <p14:creationId xmlns:p14="http://schemas.microsoft.com/office/powerpoint/2010/main" xmlns="" val="1005830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FE36DC-0C39-4C1D-A7FA-63536C299FFD}" type="slidenum">
              <a:rPr lang="en-US" altLang="en-US">
                <a:latin typeface="Calibri" panose="020F0502020204030204" pitchFamily="34" charset="0"/>
              </a:rPr>
              <a:pPr eaLnBrk="1" hangingPunct="1"/>
              <a:t>47</a:t>
            </a:fld>
            <a:endParaRPr lang="en-US" altLang="en-US">
              <a:latin typeface="Calibri" panose="020F0502020204030204" pitchFamily="34" charset="0"/>
            </a:endParaRPr>
          </a:p>
        </p:txBody>
      </p:sp>
    </p:spTree>
    <p:extLst>
      <p:ext uri="{BB962C8B-B14F-4D97-AF65-F5344CB8AC3E}">
        <p14:creationId xmlns:p14="http://schemas.microsoft.com/office/powerpoint/2010/main" xmlns="" val="27783105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834D8ED-E39E-40DE-A8FE-C36D3D3301ED}" type="slidenum">
              <a:rPr lang="en-US" altLang="en-US">
                <a:latin typeface="Calibri" panose="020F0502020204030204" pitchFamily="34" charset="0"/>
              </a:rPr>
              <a:pPr eaLnBrk="1" hangingPunct="1"/>
              <a:t>48</a:t>
            </a:fld>
            <a:endParaRPr lang="en-US" altLang="en-US">
              <a:latin typeface="Calibri" panose="020F0502020204030204" pitchFamily="34" charset="0"/>
            </a:endParaRPr>
          </a:p>
        </p:txBody>
      </p:sp>
    </p:spTree>
    <p:extLst>
      <p:ext uri="{BB962C8B-B14F-4D97-AF65-F5344CB8AC3E}">
        <p14:creationId xmlns:p14="http://schemas.microsoft.com/office/powerpoint/2010/main" xmlns="" val="27808944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320841-8A09-4BF6-A4A9-ABE92B3D947F}" type="slidenum">
              <a:rPr lang="en-US" altLang="en-US">
                <a:latin typeface="Calibri" panose="020F0502020204030204" pitchFamily="34" charset="0"/>
              </a:rPr>
              <a:pPr eaLnBrk="1" hangingPunct="1"/>
              <a:t>49</a:t>
            </a:fld>
            <a:endParaRPr lang="en-US" altLang="en-US">
              <a:latin typeface="Calibri" panose="020F0502020204030204" pitchFamily="34" charset="0"/>
            </a:endParaRPr>
          </a:p>
        </p:txBody>
      </p:sp>
    </p:spTree>
    <p:extLst>
      <p:ext uri="{BB962C8B-B14F-4D97-AF65-F5344CB8AC3E}">
        <p14:creationId xmlns:p14="http://schemas.microsoft.com/office/powerpoint/2010/main" xmlns="" val="28140774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F3C953-9C65-4E1C-8B5B-887C1631290A}" type="slidenum">
              <a:rPr lang="en-US" altLang="en-US">
                <a:latin typeface="Calibri" panose="020F0502020204030204" pitchFamily="34" charset="0"/>
              </a:rPr>
              <a:pPr eaLnBrk="1" hangingPunct="1"/>
              <a:t>50</a:t>
            </a:fld>
            <a:endParaRPr lang="en-US" altLang="en-US">
              <a:latin typeface="Calibri" panose="020F0502020204030204" pitchFamily="34" charset="0"/>
            </a:endParaRPr>
          </a:p>
        </p:txBody>
      </p:sp>
    </p:spTree>
    <p:extLst>
      <p:ext uri="{BB962C8B-B14F-4D97-AF65-F5344CB8AC3E}">
        <p14:creationId xmlns:p14="http://schemas.microsoft.com/office/powerpoint/2010/main" xmlns="" val="3049260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AD3F59-E97D-4083-9C01-A6FD8A6F86F7}"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xmlns="" val="36365785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716FBD-32D3-4CCC-BA6B-D4BB5FD8A1DF}" type="slidenum">
              <a:rPr lang="en-US" altLang="en-US">
                <a:latin typeface="Calibri" panose="020F0502020204030204" pitchFamily="34" charset="0"/>
              </a:rPr>
              <a:pPr eaLnBrk="1" hangingPunct="1"/>
              <a:t>51</a:t>
            </a:fld>
            <a:endParaRPr lang="en-US" altLang="en-US">
              <a:latin typeface="Calibri" panose="020F0502020204030204" pitchFamily="34" charset="0"/>
            </a:endParaRPr>
          </a:p>
        </p:txBody>
      </p:sp>
    </p:spTree>
    <p:extLst>
      <p:ext uri="{BB962C8B-B14F-4D97-AF65-F5344CB8AC3E}">
        <p14:creationId xmlns:p14="http://schemas.microsoft.com/office/powerpoint/2010/main" xmlns="" val="21909493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8CD848-0754-468A-9734-C652D2985872}" type="slidenum">
              <a:rPr lang="en-US" altLang="en-US">
                <a:latin typeface="Calibri" panose="020F0502020204030204" pitchFamily="34" charset="0"/>
              </a:rPr>
              <a:pPr eaLnBrk="1" hangingPunct="1"/>
              <a:t>52</a:t>
            </a:fld>
            <a:endParaRPr lang="en-US" altLang="en-US">
              <a:latin typeface="Calibri" panose="020F0502020204030204" pitchFamily="34" charset="0"/>
            </a:endParaRPr>
          </a:p>
        </p:txBody>
      </p:sp>
    </p:spTree>
    <p:extLst>
      <p:ext uri="{BB962C8B-B14F-4D97-AF65-F5344CB8AC3E}">
        <p14:creationId xmlns:p14="http://schemas.microsoft.com/office/powerpoint/2010/main" xmlns="" val="38891382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07E9C6-000F-443F-830C-79688E7CB724}" type="slidenum">
              <a:rPr lang="en-US" altLang="en-US">
                <a:latin typeface="Calibri" panose="020F0502020204030204" pitchFamily="34" charset="0"/>
              </a:rPr>
              <a:pPr eaLnBrk="1" hangingPunct="1"/>
              <a:t>53</a:t>
            </a:fld>
            <a:endParaRPr lang="en-US" altLang="en-US">
              <a:latin typeface="Calibri" panose="020F0502020204030204" pitchFamily="34" charset="0"/>
            </a:endParaRPr>
          </a:p>
        </p:txBody>
      </p:sp>
    </p:spTree>
    <p:extLst>
      <p:ext uri="{BB962C8B-B14F-4D97-AF65-F5344CB8AC3E}">
        <p14:creationId xmlns:p14="http://schemas.microsoft.com/office/powerpoint/2010/main" xmlns="" val="14960101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7622A9-ED89-4A1B-94BE-8A5B8B637C8B}" type="slidenum">
              <a:rPr lang="en-US" altLang="en-US">
                <a:latin typeface="Calibri" panose="020F0502020204030204" pitchFamily="34" charset="0"/>
              </a:rPr>
              <a:pPr eaLnBrk="1" hangingPunct="1"/>
              <a:t>54</a:t>
            </a:fld>
            <a:endParaRPr lang="en-US" altLang="en-US">
              <a:latin typeface="Calibri" panose="020F0502020204030204" pitchFamily="34" charset="0"/>
            </a:endParaRPr>
          </a:p>
        </p:txBody>
      </p:sp>
    </p:spTree>
    <p:extLst>
      <p:ext uri="{BB962C8B-B14F-4D97-AF65-F5344CB8AC3E}">
        <p14:creationId xmlns:p14="http://schemas.microsoft.com/office/powerpoint/2010/main" xmlns="" val="35382464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49993B-071D-445C-8513-055CF48D4D91}" type="slidenum">
              <a:rPr lang="en-US" altLang="en-US">
                <a:latin typeface="Calibri" panose="020F0502020204030204" pitchFamily="34" charset="0"/>
              </a:rPr>
              <a:pPr eaLnBrk="1" hangingPunct="1"/>
              <a:t>55</a:t>
            </a:fld>
            <a:endParaRPr lang="en-US" altLang="en-US">
              <a:latin typeface="Calibri" panose="020F0502020204030204" pitchFamily="34" charset="0"/>
            </a:endParaRPr>
          </a:p>
        </p:txBody>
      </p:sp>
    </p:spTree>
    <p:extLst>
      <p:ext uri="{BB962C8B-B14F-4D97-AF65-F5344CB8AC3E}">
        <p14:creationId xmlns:p14="http://schemas.microsoft.com/office/powerpoint/2010/main" xmlns="" val="27725575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454A71-A194-4187-A0A2-5799B618CA2C}" type="slidenum">
              <a:rPr lang="en-US" altLang="en-US">
                <a:latin typeface="Calibri" panose="020F0502020204030204" pitchFamily="34" charset="0"/>
              </a:rPr>
              <a:pPr eaLnBrk="1" hangingPunct="1"/>
              <a:t>56</a:t>
            </a:fld>
            <a:endParaRPr lang="en-US" altLang="en-US">
              <a:latin typeface="Calibri" panose="020F0502020204030204" pitchFamily="34" charset="0"/>
            </a:endParaRPr>
          </a:p>
        </p:txBody>
      </p:sp>
    </p:spTree>
    <p:extLst>
      <p:ext uri="{BB962C8B-B14F-4D97-AF65-F5344CB8AC3E}">
        <p14:creationId xmlns:p14="http://schemas.microsoft.com/office/powerpoint/2010/main" xmlns="" val="16801861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4A6250-BBC8-4115-A3EB-048C51F25551}" type="slidenum">
              <a:rPr lang="en-US" altLang="en-US">
                <a:latin typeface="Calibri" panose="020F0502020204030204" pitchFamily="34" charset="0"/>
              </a:rPr>
              <a:pPr eaLnBrk="1" hangingPunct="1"/>
              <a:t>57</a:t>
            </a:fld>
            <a:endParaRPr lang="en-US" altLang="en-US">
              <a:latin typeface="Calibri" panose="020F0502020204030204" pitchFamily="34" charset="0"/>
            </a:endParaRPr>
          </a:p>
        </p:txBody>
      </p:sp>
    </p:spTree>
    <p:extLst>
      <p:ext uri="{BB962C8B-B14F-4D97-AF65-F5344CB8AC3E}">
        <p14:creationId xmlns:p14="http://schemas.microsoft.com/office/powerpoint/2010/main" xmlns="" val="35231555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7C3F80-EFF7-423A-9A0D-55DD2469C262}" type="slidenum">
              <a:rPr lang="en-US" altLang="en-US">
                <a:latin typeface="Calibri" panose="020F0502020204030204" pitchFamily="34" charset="0"/>
              </a:rPr>
              <a:pPr eaLnBrk="1" hangingPunct="1"/>
              <a:t>58</a:t>
            </a:fld>
            <a:endParaRPr lang="en-US" altLang="en-US">
              <a:latin typeface="Calibri" panose="020F0502020204030204" pitchFamily="34" charset="0"/>
            </a:endParaRPr>
          </a:p>
        </p:txBody>
      </p:sp>
    </p:spTree>
    <p:extLst>
      <p:ext uri="{BB962C8B-B14F-4D97-AF65-F5344CB8AC3E}">
        <p14:creationId xmlns:p14="http://schemas.microsoft.com/office/powerpoint/2010/main" xmlns="" val="24610364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74F34C-4F3C-497C-B1A6-B502ECBCCE18}" type="slidenum">
              <a:rPr lang="en-US" altLang="en-US">
                <a:latin typeface="Calibri" panose="020F0502020204030204" pitchFamily="34" charset="0"/>
              </a:rPr>
              <a:pPr eaLnBrk="1" hangingPunct="1"/>
              <a:t>59</a:t>
            </a:fld>
            <a:endParaRPr lang="en-US" altLang="en-US">
              <a:latin typeface="Calibri" panose="020F0502020204030204" pitchFamily="34" charset="0"/>
            </a:endParaRPr>
          </a:p>
        </p:txBody>
      </p:sp>
    </p:spTree>
    <p:extLst>
      <p:ext uri="{BB962C8B-B14F-4D97-AF65-F5344CB8AC3E}">
        <p14:creationId xmlns:p14="http://schemas.microsoft.com/office/powerpoint/2010/main" xmlns="" val="21419443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F39DB9-A16B-482C-A3C2-4B4585AE5EB4}" type="slidenum">
              <a:rPr lang="en-US" altLang="en-US">
                <a:latin typeface="Calibri" panose="020F0502020204030204" pitchFamily="34" charset="0"/>
              </a:rPr>
              <a:pPr eaLnBrk="1" hangingPunct="1"/>
              <a:t>60</a:t>
            </a:fld>
            <a:endParaRPr lang="en-US" altLang="en-US">
              <a:latin typeface="Calibri" panose="020F0502020204030204" pitchFamily="34" charset="0"/>
            </a:endParaRPr>
          </a:p>
        </p:txBody>
      </p:sp>
    </p:spTree>
    <p:extLst>
      <p:ext uri="{BB962C8B-B14F-4D97-AF65-F5344CB8AC3E}">
        <p14:creationId xmlns:p14="http://schemas.microsoft.com/office/powerpoint/2010/main" xmlns="" val="3221091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F9221D-FCF6-4739-B9D2-B93728C67045}"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xmlns="" val="39032001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CD33D0-43EA-4784-AF00-3BED61439E0E}" type="slidenum">
              <a:rPr lang="en-US" altLang="en-US">
                <a:latin typeface="Calibri" panose="020F0502020204030204" pitchFamily="34" charset="0"/>
              </a:rPr>
              <a:pPr eaLnBrk="1" hangingPunct="1"/>
              <a:t>61</a:t>
            </a:fld>
            <a:endParaRPr lang="en-US" altLang="en-US">
              <a:latin typeface="Calibri" panose="020F0502020204030204" pitchFamily="34" charset="0"/>
            </a:endParaRPr>
          </a:p>
        </p:txBody>
      </p:sp>
    </p:spTree>
    <p:extLst>
      <p:ext uri="{BB962C8B-B14F-4D97-AF65-F5344CB8AC3E}">
        <p14:creationId xmlns:p14="http://schemas.microsoft.com/office/powerpoint/2010/main" xmlns="" val="36581398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08A689-74FA-4E17-BEDC-2D454E218B3D}" type="slidenum">
              <a:rPr lang="en-US" altLang="en-US">
                <a:latin typeface="Calibri" panose="020F0502020204030204" pitchFamily="34" charset="0"/>
              </a:rPr>
              <a:pPr eaLnBrk="1" hangingPunct="1"/>
              <a:t>62</a:t>
            </a:fld>
            <a:endParaRPr lang="en-US" altLang="en-US">
              <a:latin typeface="Calibri" panose="020F0502020204030204" pitchFamily="34" charset="0"/>
            </a:endParaRPr>
          </a:p>
        </p:txBody>
      </p:sp>
    </p:spTree>
    <p:extLst>
      <p:ext uri="{BB962C8B-B14F-4D97-AF65-F5344CB8AC3E}">
        <p14:creationId xmlns:p14="http://schemas.microsoft.com/office/powerpoint/2010/main" xmlns="" val="5488097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89C5D03-CB84-4231-AF2B-125EBEA554AB}" type="slidenum">
              <a:rPr lang="en-US" altLang="en-US">
                <a:latin typeface="Calibri" panose="020F0502020204030204" pitchFamily="34" charset="0"/>
              </a:rPr>
              <a:pPr eaLnBrk="1" hangingPunct="1"/>
              <a:t>63</a:t>
            </a:fld>
            <a:endParaRPr lang="en-US" altLang="en-US">
              <a:latin typeface="Calibri" panose="020F0502020204030204" pitchFamily="34" charset="0"/>
            </a:endParaRPr>
          </a:p>
        </p:txBody>
      </p:sp>
    </p:spTree>
    <p:extLst>
      <p:ext uri="{BB962C8B-B14F-4D97-AF65-F5344CB8AC3E}">
        <p14:creationId xmlns:p14="http://schemas.microsoft.com/office/powerpoint/2010/main" xmlns="" val="1673893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91B648-11AC-4DE3-A6D0-6467139AC44F}" type="slidenum">
              <a:rPr lang="en-US" altLang="en-US">
                <a:latin typeface="Calibri" panose="020F0502020204030204" pitchFamily="34" charset="0"/>
              </a:rPr>
              <a:pPr eaLnBrk="1" hangingPunct="1"/>
              <a:t>64</a:t>
            </a:fld>
            <a:endParaRPr lang="en-US" altLang="en-US">
              <a:latin typeface="Calibri" panose="020F0502020204030204" pitchFamily="34" charset="0"/>
            </a:endParaRPr>
          </a:p>
        </p:txBody>
      </p:sp>
    </p:spTree>
    <p:extLst>
      <p:ext uri="{BB962C8B-B14F-4D97-AF65-F5344CB8AC3E}">
        <p14:creationId xmlns:p14="http://schemas.microsoft.com/office/powerpoint/2010/main" xmlns="" val="29536644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30653E-D8FA-4A10-800B-13B0C33E48E0}" type="slidenum">
              <a:rPr lang="en-US" altLang="en-US">
                <a:latin typeface="Calibri" panose="020F0502020204030204" pitchFamily="34" charset="0"/>
              </a:rPr>
              <a:pPr eaLnBrk="1" hangingPunct="1"/>
              <a:t>65</a:t>
            </a:fld>
            <a:endParaRPr lang="en-US" altLang="en-US">
              <a:latin typeface="Calibri" panose="020F0502020204030204" pitchFamily="34" charset="0"/>
            </a:endParaRPr>
          </a:p>
        </p:txBody>
      </p:sp>
    </p:spTree>
    <p:extLst>
      <p:ext uri="{BB962C8B-B14F-4D97-AF65-F5344CB8AC3E}">
        <p14:creationId xmlns:p14="http://schemas.microsoft.com/office/powerpoint/2010/main" xmlns="" val="8388143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FCD39F-B15A-49E7-BAC1-37445EE6EC83}" type="slidenum">
              <a:rPr lang="en-US" altLang="en-US">
                <a:latin typeface="Calibri" panose="020F0502020204030204" pitchFamily="34" charset="0"/>
              </a:rPr>
              <a:pPr eaLnBrk="1" hangingPunct="1"/>
              <a:t>66</a:t>
            </a:fld>
            <a:endParaRPr lang="en-US" altLang="en-US">
              <a:latin typeface="Calibri" panose="020F0502020204030204" pitchFamily="34" charset="0"/>
            </a:endParaRPr>
          </a:p>
        </p:txBody>
      </p:sp>
    </p:spTree>
    <p:extLst>
      <p:ext uri="{BB962C8B-B14F-4D97-AF65-F5344CB8AC3E}">
        <p14:creationId xmlns:p14="http://schemas.microsoft.com/office/powerpoint/2010/main" xmlns="" val="7059248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2DF1E3-4860-404E-8A73-0D7E3D96F20B}" type="slidenum">
              <a:rPr lang="en-US" altLang="en-US">
                <a:latin typeface="Calibri" panose="020F0502020204030204" pitchFamily="34" charset="0"/>
              </a:rPr>
              <a:pPr eaLnBrk="1" hangingPunct="1"/>
              <a:t>67</a:t>
            </a:fld>
            <a:endParaRPr lang="en-US" altLang="en-US">
              <a:latin typeface="Calibri" panose="020F0502020204030204" pitchFamily="34" charset="0"/>
            </a:endParaRPr>
          </a:p>
        </p:txBody>
      </p:sp>
    </p:spTree>
    <p:extLst>
      <p:ext uri="{BB962C8B-B14F-4D97-AF65-F5344CB8AC3E}">
        <p14:creationId xmlns:p14="http://schemas.microsoft.com/office/powerpoint/2010/main" xmlns="" val="36846065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1B07B1-1FDF-4818-9C4F-E30CA59C4C5A}" type="slidenum">
              <a:rPr lang="en-US" altLang="en-US">
                <a:latin typeface="Calibri" panose="020F0502020204030204" pitchFamily="34" charset="0"/>
              </a:rPr>
              <a:pPr eaLnBrk="1" hangingPunct="1"/>
              <a:t>68</a:t>
            </a:fld>
            <a:endParaRPr lang="en-US" altLang="en-US">
              <a:latin typeface="Calibri" panose="020F0502020204030204" pitchFamily="34" charset="0"/>
            </a:endParaRPr>
          </a:p>
        </p:txBody>
      </p:sp>
    </p:spTree>
    <p:extLst>
      <p:ext uri="{BB962C8B-B14F-4D97-AF65-F5344CB8AC3E}">
        <p14:creationId xmlns:p14="http://schemas.microsoft.com/office/powerpoint/2010/main" xmlns="" val="16738848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51E781-DA2E-46D4-9A99-0AF649F2FB4C}" type="slidenum">
              <a:rPr lang="en-US" altLang="en-US">
                <a:latin typeface="Calibri" panose="020F0502020204030204" pitchFamily="34" charset="0"/>
              </a:rPr>
              <a:pPr eaLnBrk="1" hangingPunct="1"/>
              <a:t>69</a:t>
            </a:fld>
            <a:endParaRPr lang="en-US" altLang="en-US">
              <a:latin typeface="Calibri" panose="020F0502020204030204" pitchFamily="34" charset="0"/>
            </a:endParaRPr>
          </a:p>
        </p:txBody>
      </p:sp>
    </p:spTree>
    <p:extLst>
      <p:ext uri="{BB962C8B-B14F-4D97-AF65-F5344CB8AC3E}">
        <p14:creationId xmlns:p14="http://schemas.microsoft.com/office/powerpoint/2010/main" xmlns="" val="34690679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16CA90-5DC7-4CC4-932A-85DEDEC5F659}" type="slidenum">
              <a:rPr lang="en-US" altLang="en-US">
                <a:latin typeface="Calibri" panose="020F0502020204030204" pitchFamily="34" charset="0"/>
              </a:rPr>
              <a:pPr eaLnBrk="1" hangingPunct="1"/>
              <a:t>70</a:t>
            </a:fld>
            <a:endParaRPr lang="en-US" altLang="en-US">
              <a:latin typeface="Calibri" panose="020F0502020204030204" pitchFamily="34" charset="0"/>
            </a:endParaRPr>
          </a:p>
        </p:txBody>
      </p:sp>
    </p:spTree>
    <p:extLst>
      <p:ext uri="{BB962C8B-B14F-4D97-AF65-F5344CB8AC3E}">
        <p14:creationId xmlns:p14="http://schemas.microsoft.com/office/powerpoint/2010/main" xmlns="" val="1384517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D92824-038A-404E-98CC-ACB05100C6C6}"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xmlns="" val="2039254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5CED0D-4708-4C30-9CA2-315943527D6A}" type="slidenum">
              <a:rPr lang="en-US" altLang="en-US">
                <a:latin typeface="Calibri" panose="020F0502020204030204" pitchFamily="34" charset="0"/>
              </a:rPr>
              <a:pPr eaLnBrk="1" hangingPunct="1"/>
              <a:t>71</a:t>
            </a:fld>
            <a:endParaRPr lang="en-US" altLang="en-US">
              <a:latin typeface="Calibri" panose="020F0502020204030204" pitchFamily="34" charset="0"/>
            </a:endParaRPr>
          </a:p>
        </p:txBody>
      </p:sp>
    </p:spTree>
    <p:extLst>
      <p:ext uri="{BB962C8B-B14F-4D97-AF65-F5344CB8AC3E}">
        <p14:creationId xmlns:p14="http://schemas.microsoft.com/office/powerpoint/2010/main" xmlns="" val="40767949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1F3ABF-3309-4DA5-8098-1FEFC79BD3F5}" type="slidenum">
              <a:rPr lang="en-US" altLang="en-US">
                <a:latin typeface="Calibri" panose="020F0502020204030204" pitchFamily="34" charset="0"/>
              </a:rPr>
              <a:pPr eaLnBrk="1" hangingPunct="1"/>
              <a:t>72</a:t>
            </a:fld>
            <a:endParaRPr lang="en-US" altLang="en-US">
              <a:latin typeface="Calibri" panose="020F0502020204030204" pitchFamily="34" charset="0"/>
            </a:endParaRPr>
          </a:p>
        </p:txBody>
      </p:sp>
    </p:spTree>
    <p:extLst>
      <p:ext uri="{BB962C8B-B14F-4D97-AF65-F5344CB8AC3E}">
        <p14:creationId xmlns:p14="http://schemas.microsoft.com/office/powerpoint/2010/main" xmlns="" val="11185100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D65DD4-19DB-4DA1-9A9C-E17B83F46E72}" type="slidenum">
              <a:rPr lang="en-US" altLang="en-US">
                <a:latin typeface="Calibri" panose="020F0502020204030204" pitchFamily="34" charset="0"/>
              </a:rPr>
              <a:pPr eaLnBrk="1" hangingPunct="1"/>
              <a:t>73</a:t>
            </a:fld>
            <a:endParaRPr lang="en-US" altLang="en-US">
              <a:latin typeface="Calibri" panose="020F0502020204030204" pitchFamily="34" charset="0"/>
            </a:endParaRPr>
          </a:p>
        </p:txBody>
      </p:sp>
    </p:spTree>
    <p:extLst>
      <p:ext uri="{BB962C8B-B14F-4D97-AF65-F5344CB8AC3E}">
        <p14:creationId xmlns:p14="http://schemas.microsoft.com/office/powerpoint/2010/main" xmlns="" val="22844052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9FAB03-8EF2-40CC-B15D-ABE78504B381}" type="slidenum">
              <a:rPr lang="en-US" altLang="en-US">
                <a:latin typeface="Calibri" panose="020F0502020204030204" pitchFamily="34" charset="0"/>
              </a:rPr>
              <a:pPr eaLnBrk="1" hangingPunct="1"/>
              <a:t>74</a:t>
            </a:fld>
            <a:endParaRPr lang="en-US" altLang="en-US">
              <a:latin typeface="Calibri" panose="020F0502020204030204" pitchFamily="34" charset="0"/>
            </a:endParaRPr>
          </a:p>
        </p:txBody>
      </p:sp>
    </p:spTree>
    <p:extLst>
      <p:ext uri="{BB962C8B-B14F-4D97-AF65-F5344CB8AC3E}">
        <p14:creationId xmlns:p14="http://schemas.microsoft.com/office/powerpoint/2010/main" xmlns="" val="7866363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230229-C383-4522-97F7-C28A6F9D5666}" type="slidenum">
              <a:rPr lang="en-US" altLang="en-US">
                <a:latin typeface="Calibri" panose="020F0502020204030204" pitchFamily="34" charset="0"/>
              </a:rPr>
              <a:pPr eaLnBrk="1" hangingPunct="1"/>
              <a:t>75</a:t>
            </a:fld>
            <a:endParaRPr lang="en-US" altLang="en-US">
              <a:latin typeface="Calibri" panose="020F0502020204030204" pitchFamily="34" charset="0"/>
            </a:endParaRPr>
          </a:p>
        </p:txBody>
      </p:sp>
    </p:spTree>
    <p:extLst>
      <p:ext uri="{BB962C8B-B14F-4D97-AF65-F5344CB8AC3E}">
        <p14:creationId xmlns:p14="http://schemas.microsoft.com/office/powerpoint/2010/main" xmlns="" val="37937140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B0996C-DB28-45A6-BD8C-E15E5D827E1E}" type="slidenum">
              <a:rPr lang="en-US" altLang="en-US">
                <a:latin typeface="Calibri" panose="020F0502020204030204" pitchFamily="34" charset="0"/>
              </a:rPr>
              <a:pPr eaLnBrk="1" hangingPunct="1"/>
              <a:t>76</a:t>
            </a:fld>
            <a:endParaRPr lang="en-US" altLang="en-US">
              <a:latin typeface="Calibri" panose="020F0502020204030204" pitchFamily="34" charset="0"/>
            </a:endParaRPr>
          </a:p>
        </p:txBody>
      </p:sp>
    </p:spTree>
    <p:extLst>
      <p:ext uri="{BB962C8B-B14F-4D97-AF65-F5344CB8AC3E}">
        <p14:creationId xmlns:p14="http://schemas.microsoft.com/office/powerpoint/2010/main" xmlns="" val="7244923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CDB58F-46A7-4318-A500-342398A02E0E}" type="slidenum">
              <a:rPr lang="en-US" altLang="en-US">
                <a:latin typeface="Calibri" panose="020F0502020204030204" pitchFamily="34" charset="0"/>
              </a:rPr>
              <a:pPr eaLnBrk="1" hangingPunct="1"/>
              <a:t>77</a:t>
            </a:fld>
            <a:endParaRPr lang="en-US" altLang="en-US">
              <a:latin typeface="Calibri" panose="020F0502020204030204" pitchFamily="34" charset="0"/>
            </a:endParaRPr>
          </a:p>
        </p:txBody>
      </p:sp>
    </p:spTree>
    <p:extLst>
      <p:ext uri="{BB962C8B-B14F-4D97-AF65-F5344CB8AC3E}">
        <p14:creationId xmlns:p14="http://schemas.microsoft.com/office/powerpoint/2010/main" xmlns="" val="14807483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92425B-114A-4F37-B935-0B62AA5C9C38}" type="slidenum">
              <a:rPr lang="en-US" altLang="en-US">
                <a:latin typeface="Calibri" panose="020F0502020204030204" pitchFamily="34" charset="0"/>
              </a:rPr>
              <a:pPr eaLnBrk="1" hangingPunct="1"/>
              <a:t>78</a:t>
            </a:fld>
            <a:endParaRPr lang="en-US" altLang="en-US">
              <a:latin typeface="Calibri" panose="020F0502020204030204" pitchFamily="34" charset="0"/>
            </a:endParaRPr>
          </a:p>
        </p:txBody>
      </p:sp>
    </p:spTree>
    <p:extLst>
      <p:ext uri="{BB962C8B-B14F-4D97-AF65-F5344CB8AC3E}">
        <p14:creationId xmlns:p14="http://schemas.microsoft.com/office/powerpoint/2010/main" xmlns="" val="33710282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B5B65F-B196-4DAF-85FD-F85C5F625B72}" type="slidenum">
              <a:rPr lang="en-US" altLang="en-US">
                <a:latin typeface="Calibri" panose="020F0502020204030204" pitchFamily="34" charset="0"/>
              </a:rPr>
              <a:pPr eaLnBrk="1" hangingPunct="1"/>
              <a:t>79</a:t>
            </a:fld>
            <a:endParaRPr lang="en-US" altLang="en-US">
              <a:latin typeface="Calibri" panose="020F0502020204030204" pitchFamily="34" charset="0"/>
            </a:endParaRPr>
          </a:p>
        </p:txBody>
      </p:sp>
    </p:spTree>
    <p:extLst>
      <p:ext uri="{BB962C8B-B14F-4D97-AF65-F5344CB8AC3E}">
        <p14:creationId xmlns:p14="http://schemas.microsoft.com/office/powerpoint/2010/main" xmlns="" val="20119671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7C9BFB-4AB1-45BB-837D-B65157AE8C9E}" type="slidenum">
              <a:rPr lang="en-US" altLang="en-US">
                <a:latin typeface="Calibri" panose="020F0502020204030204" pitchFamily="34" charset="0"/>
              </a:rPr>
              <a:pPr eaLnBrk="1" hangingPunct="1"/>
              <a:t>80</a:t>
            </a:fld>
            <a:endParaRPr lang="en-US" altLang="en-US">
              <a:latin typeface="Calibri" panose="020F0502020204030204" pitchFamily="34" charset="0"/>
            </a:endParaRPr>
          </a:p>
        </p:txBody>
      </p:sp>
    </p:spTree>
    <p:extLst>
      <p:ext uri="{BB962C8B-B14F-4D97-AF65-F5344CB8AC3E}">
        <p14:creationId xmlns:p14="http://schemas.microsoft.com/office/powerpoint/2010/main" xmlns="" val="2877821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198D4B-CD17-4CB0-A8BC-888F7CFEE0CA}"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xmlns="" val="34841937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064F9E-BCDD-4C6C-B261-FB12F340880C}" type="slidenum">
              <a:rPr lang="en-US" altLang="en-US">
                <a:latin typeface="Calibri" panose="020F0502020204030204" pitchFamily="34" charset="0"/>
              </a:rPr>
              <a:pPr eaLnBrk="1" hangingPunct="1"/>
              <a:t>81</a:t>
            </a:fld>
            <a:endParaRPr lang="en-US" altLang="en-US">
              <a:latin typeface="Calibri" panose="020F0502020204030204" pitchFamily="34" charset="0"/>
            </a:endParaRPr>
          </a:p>
        </p:txBody>
      </p:sp>
    </p:spTree>
    <p:extLst>
      <p:ext uri="{BB962C8B-B14F-4D97-AF65-F5344CB8AC3E}">
        <p14:creationId xmlns:p14="http://schemas.microsoft.com/office/powerpoint/2010/main" xmlns="" val="21152351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4E3B87-044C-42D2-A301-81E7C66FCDCB}" type="slidenum">
              <a:rPr lang="en-US" altLang="en-US">
                <a:latin typeface="Calibri" panose="020F0502020204030204" pitchFamily="34" charset="0"/>
              </a:rPr>
              <a:pPr eaLnBrk="1" hangingPunct="1"/>
              <a:t>82</a:t>
            </a:fld>
            <a:endParaRPr lang="en-US" altLang="en-US">
              <a:latin typeface="Calibri" panose="020F0502020204030204" pitchFamily="34" charset="0"/>
            </a:endParaRPr>
          </a:p>
        </p:txBody>
      </p:sp>
    </p:spTree>
    <p:extLst>
      <p:ext uri="{BB962C8B-B14F-4D97-AF65-F5344CB8AC3E}">
        <p14:creationId xmlns:p14="http://schemas.microsoft.com/office/powerpoint/2010/main" xmlns="" val="34113733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057AE0-FF43-4BAF-AB42-2D7328BA56E0}" type="slidenum">
              <a:rPr lang="en-US" altLang="en-US">
                <a:latin typeface="Calibri" panose="020F0502020204030204" pitchFamily="34" charset="0"/>
              </a:rPr>
              <a:pPr eaLnBrk="1" hangingPunct="1"/>
              <a:t>83</a:t>
            </a:fld>
            <a:endParaRPr lang="en-US" altLang="en-US">
              <a:latin typeface="Calibri" panose="020F0502020204030204" pitchFamily="34" charset="0"/>
            </a:endParaRPr>
          </a:p>
        </p:txBody>
      </p:sp>
    </p:spTree>
    <p:extLst>
      <p:ext uri="{BB962C8B-B14F-4D97-AF65-F5344CB8AC3E}">
        <p14:creationId xmlns:p14="http://schemas.microsoft.com/office/powerpoint/2010/main" xmlns="" val="7077925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751D57-A1B8-478B-9881-F6B3E89AD1D9}" type="slidenum">
              <a:rPr lang="en-US" altLang="en-US">
                <a:latin typeface="Calibri" panose="020F0502020204030204" pitchFamily="34" charset="0"/>
              </a:rPr>
              <a:pPr eaLnBrk="1" hangingPunct="1"/>
              <a:t>84</a:t>
            </a:fld>
            <a:endParaRPr lang="en-US" altLang="en-US">
              <a:latin typeface="Calibri" panose="020F0502020204030204" pitchFamily="34" charset="0"/>
            </a:endParaRPr>
          </a:p>
        </p:txBody>
      </p:sp>
    </p:spTree>
    <p:extLst>
      <p:ext uri="{BB962C8B-B14F-4D97-AF65-F5344CB8AC3E}">
        <p14:creationId xmlns:p14="http://schemas.microsoft.com/office/powerpoint/2010/main" xmlns="" val="20559834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D23F50-B9A0-4AB1-A090-704AA1D5FCB2}" type="slidenum">
              <a:rPr lang="en-US" altLang="en-US">
                <a:latin typeface="Calibri" panose="020F0502020204030204" pitchFamily="34" charset="0"/>
              </a:rPr>
              <a:pPr eaLnBrk="1" hangingPunct="1"/>
              <a:t>85</a:t>
            </a:fld>
            <a:endParaRPr lang="en-US" altLang="en-US">
              <a:latin typeface="Calibri" panose="020F0502020204030204" pitchFamily="34" charset="0"/>
            </a:endParaRPr>
          </a:p>
        </p:txBody>
      </p:sp>
    </p:spTree>
    <p:extLst>
      <p:ext uri="{BB962C8B-B14F-4D97-AF65-F5344CB8AC3E}">
        <p14:creationId xmlns:p14="http://schemas.microsoft.com/office/powerpoint/2010/main" xmlns="" val="38218002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86DB1D-6E04-46C6-A793-460EECE3A52D}" type="slidenum">
              <a:rPr lang="en-US" altLang="en-US">
                <a:latin typeface="Calibri" panose="020F0502020204030204" pitchFamily="34" charset="0"/>
              </a:rPr>
              <a:pPr eaLnBrk="1" hangingPunct="1"/>
              <a:t>86</a:t>
            </a:fld>
            <a:endParaRPr lang="en-US" altLang="en-US">
              <a:latin typeface="Calibri" panose="020F0502020204030204" pitchFamily="34" charset="0"/>
            </a:endParaRPr>
          </a:p>
        </p:txBody>
      </p:sp>
    </p:spTree>
    <p:extLst>
      <p:ext uri="{BB962C8B-B14F-4D97-AF65-F5344CB8AC3E}">
        <p14:creationId xmlns:p14="http://schemas.microsoft.com/office/powerpoint/2010/main" xmlns="" val="38077395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86317D-6D75-49AB-8D27-43AAAE095B53}" type="slidenum">
              <a:rPr lang="en-US" altLang="en-US">
                <a:latin typeface="Calibri" panose="020F0502020204030204" pitchFamily="34" charset="0"/>
              </a:rPr>
              <a:pPr eaLnBrk="1" hangingPunct="1"/>
              <a:t>87</a:t>
            </a:fld>
            <a:endParaRPr lang="en-US" altLang="en-US">
              <a:latin typeface="Calibri" panose="020F0502020204030204" pitchFamily="34" charset="0"/>
            </a:endParaRPr>
          </a:p>
        </p:txBody>
      </p:sp>
    </p:spTree>
    <p:extLst>
      <p:ext uri="{BB962C8B-B14F-4D97-AF65-F5344CB8AC3E}">
        <p14:creationId xmlns:p14="http://schemas.microsoft.com/office/powerpoint/2010/main" xmlns="" val="61846998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9AF433-CDB7-4137-A522-DF986BE97065}" type="slidenum">
              <a:rPr lang="en-US" altLang="en-US">
                <a:latin typeface="Calibri" panose="020F0502020204030204" pitchFamily="34" charset="0"/>
              </a:rPr>
              <a:pPr eaLnBrk="1" hangingPunct="1"/>
              <a:t>88</a:t>
            </a:fld>
            <a:endParaRPr lang="en-US" altLang="en-US">
              <a:latin typeface="Calibri" panose="020F0502020204030204" pitchFamily="34" charset="0"/>
            </a:endParaRPr>
          </a:p>
        </p:txBody>
      </p:sp>
    </p:spTree>
    <p:extLst>
      <p:ext uri="{BB962C8B-B14F-4D97-AF65-F5344CB8AC3E}">
        <p14:creationId xmlns:p14="http://schemas.microsoft.com/office/powerpoint/2010/main" xmlns="" val="396405812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924528-B59F-477B-AF5D-70510009DA35}" type="slidenum">
              <a:rPr lang="en-US" altLang="en-US">
                <a:latin typeface="Calibri" panose="020F0502020204030204" pitchFamily="34" charset="0"/>
              </a:rPr>
              <a:pPr eaLnBrk="1" hangingPunct="1"/>
              <a:t>89</a:t>
            </a:fld>
            <a:endParaRPr lang="en-US" altLang="en-US">
              <a:latin typeface="Calibri" panose="020F0502020204030204" pitchFamily="34" charset="0"/>
            </a:endParaRPr>
          </a:p>
        </p:txBody>
      </p:sp>
    </p:spTree>
    <p:extLst>
      <p:ext uri="{BB962C8B-B14F-4D97-AF65-F5344CB8AC3E}">
        <p14:creationId xmlns:p14="http://schemas.microsoft.com/office/powerpoint/2010/main" xmlns="" val="254493660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E81FD6-F932-4024-856E-B4DE1B9F9F53}" type="slidenum">
              <a:rPr lang="en-US" altLang="en-US">
                <a:latin typeface="Calibri" panose="020F0502020204030204" pitchFamily="34" charset="0"/>
              </a:rPr>
              <a:pPr eaLnBrk="1" hangingPunct="1"/>
              <a:t>90</a:t>
            </a:fld>
            <a:endParaRPr lang="en-US" altLang="en-US">
              <a:latin typeface="Calibri" panose="020F0502020204030204" pitchFamily="34" charset="0"/>
            </a:endParaRPr>
          </a:p>
        </p:txBody>
      </p:sp>
    </p:spTree>
    <p:extLst>
      <p:ext uri="{BB962C8B-B14F-4D97-AF65-F5344CB8AC3E}">
        <p14:creationId xmlns:p14="http://schemas.microsoft.com/office/powerpoint/2010/main" xmlns="" val="1067647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D056B8-515E-4941-95E6-19D107203665}"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xmlns="" val="9650495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6EC377-8018-452A-ADE3-8045C426D9E5}" type="slidenum">
              <a:rPr lang="en-US" altLang="en-US">
                <a:latin typeface="Calibri" panose="020F0502020204030204" pitchFamily="34" charset="0"/>
              </a:rPr>
              <a:pPr eaLnBrk="1" hangingPunct="1"/>
              <a:t>91</a:t>
            </a:fld>
            <a:endParaRPr lang="en-US" altLang="en-US">
              <a:latin typeface="Calibri" panose="020F0502020204030204" pitchFamily="34" charset="0"/>
            </a:endParaRPr>
          </a:p>
        </p:txBody>
      </p:sp>
    </p:spTree>
    <p:extLst>
      <p:ext uri="{BB962C8B-B14F-4D97-AF65-F5344CB8AC3E}">
        <p14:creationId xmlns:p14="http://schemas.microsoft.com/office/powerpoint/2010/main" xmlns="" val="11186352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D14050-C58A-4FAC-86A0-225781D9B43E}" type="slidenum">
              <a:rPr lang="en-US" altLang="en-US">
                <a:latin typeface="Calibri" panose="020F0502020204030204" pitchFamily="34" charset="0"/>
              </a:rPr>
              <a:pPr eaLnBrk="1" hangingPunct="1"/>
              <a:t>92</a:t>
            </a:fld>
            <a:endParaRPr lang="en-US" altLang="en-US">
              <a:latin typeface="Calibri" panose="020F0502020204030204" pitchFamily="34" charset="0"/>
            </a:endParaRPr>
          </a:p>
        </p:txBody>
      </p:sp>
    </p:spTree>
    <p:extLst>
      <p:ext uri="{BB962C8B-B14F-4D97-AF65-F5344CB8AC3E}">
        <p14:creationId xmlns:p14="http://schemas.microsoft.com/office/powerpoint/2010/main" xmlns="" val="7390629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7CED3B-3786-46DE-894E-D1600171BECC}" type="slidenum">
              <a:rPr lang="en-US" altLang="en-US">
                <a:latin typeface="Calibri" panose="020F0502020204030204" pitchFamily="34" charset="0"/>
              </a:rPr>
              <a:pPr eaLnBrk="1" hangingPunct="1"/>
              <a:t>93</a:t>
            </a:fld>
            <a:endParaRPr lang="en-US" altLang="en-US">
              <a:latin typeface="Calibri" panose="020F0502020204030204" pitchFamily="34" charset="0"/>
            </a:endParaRPr>
          </a:p>
        </p:txBody>
      </p:sp>
    </p:spTree>
    <p:extLst>
      <p:ext uri="{BB962C8B-B14F-4D97-AF65-F5344CB8AC3E}">
        <p14:creationId xmlns:p14="http://schemas.microsoft.com/office/powerpoint/2010/main" xmlns="" val="339375086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E80CF9-A302-4500-A7AA-C5AA330912BE}" type="slidenum">
              <a:rPr lang="en-US" altLang="en-US">
                <a:latin typeface="Calibri" panose="020F0502020204030204" pitchFamily="34" charset="0"/>
              </a:rPr>
              <a:pPr eaLnBrk="1" hangingPunct="1"/>
              <a:t>94</a:t>
            </a:fld>
            <a:endParaRPr lang="en-US" altLang="en-US">
              <a:latin typeface="Calibri" panose="020F0502020204030204" pitchFamily="34" charset="0"/>
            </a:endParaRPr>
          </a:p>
        </p:txBody>
      </p:sp>
    </p:spTree>
    <p:extLst>
      <p:ext uri="{BB962C8B-B14F-4D97-AF65-F5344CB8AC3E}">
        <p14:creationId xmlns:p14="http://schemas.microsoft.com/office/powerpoint/2010/main" xmlns="" val="32830922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1FB532-5DE6-40F2-9C83-EE58BB7ECFF2}" type="slidenum">
              <a:rPr lang="en-US" altLang="en-US">
                <a:latin typeface="Calibri" panose="020F0502020204030204" pitchFamily="34" charset="0"/>
              </a:rPr>
              <a:pPr eaLnBrk="1" hangingPunct="1"/>
              <a:t>95</a:t>
            </a:fld>
            <a:endParaRPr lang="en-US" altLang="en-US">
              <a:latin typeface="Calibri" panose="020F0502020204030204" pitchFamily="34" charset="0"/>
            </a:endParaRPr>
          </a:p>
        </p:txBody>
      </p:sp>
    </p:spTree>
    <p:extLst>
      <p:ext uri="{BB962C8B-B14F-4D97-AF65-F5344CB8AC3E}">
        <p14:creationId xmlns:p14="http://schemas.microsoft.com/office/powerpoint/2010/main" xmlns="" val="31983560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DDF82E-2442-4CDB-94B1-9ED6F58FA1F4}" type="slidenum">
              <a:rPr lang="en-US" altLang="en-US">
                <a:latin typeface="Calibri" panose="020F0502020204030204" pitchFamily="34" charset="0"/>
              </a:rPr>
              <a:pPr eaLnBrk="1" hangingPunct="1"/>
              <a:t>96</a:t>
            </a:fld>
            <a:endParaRPr lang="en-US" altLang="en-US">
              <a:latin typeface="Calibri" panose="020F0502020204030204" pitchFamily="34" charset="0"/>
            </a:endParaRPr>
          </a:p>
        </p:txBody>
      </p:sp>
    </p:spTree>
    <p:extLst>
      <p:ext uri="{BB962C8B-B14F-4D97-AF65-F5344CB8AC3E}">
        <p14:creationId xmlns:p14="http://schemas.microsoft.com/office/powerpoint/2010/main" xmlns="" val="36778799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B66779-D5CD-4804-9E56-E9EC8801DB58}" type="slidenum">
              <a:rPr lang="en-US" altLang="en-US">
                <a:latin typeface="Calibri" panose="020F0502020204030204" pitchFamily="34" charset="0"/>
              </a:rPr>
              <a:pPr eaLnBrk="1" hangingPunct="1"/>
              <a:t>97</a:t>
            </a:fld>
            <a:endParaRPr lang="en-US" altLang="en-US">
              <a:latin typeface="Calibri" panose="020F0502020204030204" pitchFamily="34" charset="0"/>
            </a:endParaRPr>
          </a:p>
        </p:txBody>
      </p:sp>
    </p:spTree>
    <p:extLst>
      <p:ext uri="{BB962C8B-B14F-4D97-AF65-F5344CB8AC3E}">
        <p14:creationId xmlns:p14="http://schemas.microsoft.com/office/powerpoint/2010/main" xmlns="" val="384598369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3DB76F-318F-4CB6-A6C8-2D9FD5CB6953}" type="slidenum">
              <a:rPr lang="en-US" altLang="en-US">
                <a:latin typeface="Calibri" panose="020F0502020204030204" pitchFamily="34" charset="0"/>
              </a:rPr>
              <a:pPr eaLnBrk="1" hangingPunct="1"/>
              <a:t>98</a:t>
            </a:fld>
            <a:endParaRPr lang="en-US" altLang="en-US">
              <a:latin typeface="Calibri" panose="020F0502020204030204" pitchFamily="34" charset="0"/>
            </a:endParaRPr>
          </a:p>
        </p:txBody>
      </p:sp>
    </p:spTree>
    <p:extLst>
      <p:ext uri="{BB962C8B-B14F-4D97-AF65-F5344CB8AC3E}">
        <p14:creationId xmlns:p14="http://schemas.microsoft.com/office/powerpoint/2010/main" xmlns="" val="28818279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7FFDE1-F236-4278-9EC6-0BF78C9520FE}" type="slidenum">
              <a:rPr lang="en-US" altLang="en-US">
                <a:latin typeface="Calibri" panose="020F0502020204030204" pitchFamily="34" charset="0"/>
              </a:rPr>
              <a:pPr eaLnBrk="1" hangingPunct="1"/>
              <a:t>99</a:t>
            </a:fld>
            <a:endParaRPr lang="en-US" altLang="en-US">
              <a:latin typeface="Calibri" panose="020F0502020204030204" pitchFamily="34" charset="0"/>
            </a:endParaRPr>
          </a:p>
        </p:txBody>
      </p:sp>
    </p:spTree>
    <p:extLst>
      <p:ext uri="{BB962C8B-B14F-4D97-AF65-F5344CB8AC3E}">
        <p14:creationId xmlns:p14="http://schemas.microsoft.com/office/powerpoint/2010/main" xmlns="" val="86106966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0CD322-C856-4DD1-991A-08AD676E4848}" type="slidenum">
              <a:rPr lang="en-US" altLang="en-US">
                <a:latin typeface="Calibri" panose="020F0502020204030204" pitchFamily="34" charset="0"/>
              </a:rPr>
              <a:pPr eaLnBrk="1" hangingPunct="1"/>
              <a:t>100</a:t>
            </a:fld>
            <a:endParaRPr lang="en-US" altLang="en-US">
              <a:latin typeface="Calibri" panose="020F0502020204030204" pitchFamily="34" charset="0"/>
            </a:endParaRPr>
          </a:p>
        </p:txBody>
      </p:sp>
    </p:spTree>
    <p:extLst>
      <p:ext uri="{BB962C8B-B14F-4D97-AF65-F5344CB8AC3E}">
        <p14:creationId xmlns:p14="http://schemas.microsoft.com/office/powerpoint/2010/main" xmlns="" val="2686610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CCE133-D3AD-4ABD-A321-C7C433219BAB}" type="datetimeFigureOut">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55871-1E3E-4AC0-9F75-ABEF45CB768A}" type="slidenum">
              <a:rPr lang="en-US" smtClean="0"/>
              <a:pPr/>
              <a:t>‹#›</a:t>
            </a:fld>
            <a:endParaRPr lang="en-US"/>
          </a:p>
        </p:txBody>
      </p:sp>
    </p:spTree>
    <p:extLst>
      <p:ext uri="{BB962C8B-B14F-4D97-AF65-F5344CB8AC3E}">
        <p14:creationId xmlns:p14="http://schemas.microsoft.com/office/powerpoint/2010/main" xmlns="" val="4205212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CE133-D3AD-4ABD-A321-C7C433219BAB}" type="datetimeFigureOut">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55871-1E3E-4AC0-9F75-ABEF45CB768A}" type="slidenum">
              <a:rPr lang="en-US" smtClean="0"/>
              <a:pPr/>
              <a:t>‹#›</a:t>
            </a:fld>
            <a:endParaRPr lang="en-US"/>
          </a:p>
        </p:txBody>
      </p:sp>
    </p:spTree>
    <p:extLst>
      <p:ext uri="{BB962C8B-B14F-4D97-AF65-F5344CB8AC3E}">
        <p14:creationId xmlns:p14="http://schemas.microsoft.com/office/powerpoint/2010/main" xmlns="" val="1288213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CE133-D3AD-4ABD-A321-C7C433219BAB}" type="datetimeFigureOut">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55871-1E3E-4AC0-9F75-ABEF45CB768A}" type="slidenum">
              <a:rPr lang="en-US" smtClean="0"/>
              <a:pPr/>
              <a:t>‹#›</a:t>
            </a:fld>
            <a:endParaRPr lang="en-US"/>
          </a:p>
        </p:txBody>
      </p:sp>
    </p:spTree>
    <p:extLst>
      <p:ext uri="{BB962C8B-B14F-4D97-AF65-F5344CB8AC3E}">
        <p14:creationId xmlns:p14="http://schemas.microsoft.com/office/powerpoint/2010/main" xmlns="" val="412043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CE133-D3AD-4ABD-A321-C7C433219BAB}" type="datetimeFigureOut">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55871-1E3E-4AC0-9F75-ABEF45CB768A}" type="slidenum">
              <a:rPr lang="en-US" smtClean="0"/>
              <a:pPr/>
              <a:t>‹#›</a:t>
            </a:fld>
            <a:endParaRPr lang="en-US"/>
          </a:p>
        </p:txBody>
      </p:sp>
    </p:spTree>
    <p:extLst>
      <p:ext uri="{BB962C8B-B14F-4D97-AF65-F5344CB8AC3E}">
        <p14:creationId xmlns:p14="http://schemas.microsoft.com/office/powerpoint/2010/main" xmlns="" val="1954261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CCE133-D3AD-4ABD-A321-C7C433219BAB}" type="datetimeFigureOut">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55871-1E3E-4AC0-9F75-ABEF45CB768A}" type="slidenum">
              <a:rPr lang="en-US" smtClean="0"/>
              <a:pPr/>
              <a:t>‹#›</a:t>
            </a:fld>
            <a:endParaRPr lang="en-US"/>
          </a:p>
        </p:txBody>
      </p:sp>
    </p:spTree>
    <p:extLst>
      <p:ext uri="{BB962C8B-B14F-4D97-AF65-F5344CB8AC3E}">
        <p14:creationId xmlns:p14="http://schemas.microsoft.com/office/powerpoint/2010/main" xmlns="" val="366638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CCE133-D3AD-4ABD-A321-C7C433219BAB}" type="datetimeFigureOut">
              <a:rPr lang="en-US" smtClean="0"/>
              <a:pPr/>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55871-1E3E-4AC0-9F75-ABEF45CB768A}" type="slidenum">
              <a:rPr lang="en-US" smtClean="0"/>
              <a:pPr/>
              <a:t>‹#›</a:t>
            </a:fld>
            <a:endParaRPr lang="en-US"/>
          </a:p>
        </p:txBody>
      </p:sp>
    </p:spTree>
    <p:extLst>
      <p:ext uri="{BB962C8B-B14F-4D97-AF65-F5344CB8AC3E}">
        <p14:creationId xmlns:p14="http://schemas.microsoft.com/office/powerpoint/2010/main" xmlns="" val="894820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CCE133-D3AD-4ABD-A321-C7C433219BAB}" type="datetimeFigureOut">
              <a:rPr lang="en-US" smtClean="0"/>
              <a:pPr/>
              <a:t>9/7/2017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355871-1E3E-4AC0-9F75-ABEF45CB768A}" type="slidenum">
              <a:rPr lang="en-US" smtClean="0"/>
              <a:pPr/>
              <a:t>‹#›</a:t>
            </a:fld>
            <a:endParaRPr lang="en-US"/>
          </a:p>
        </p:txBody>
      </p:sp>
    </p:spTree>
    <p:extLst>
      <p:ext uri="{BB962C8B-B14F-4D97-AF65-F5344CB8AC3E}">
        <p14:creationId xmlns:p14="http://schemas.microsoft.com/office/powerpoint/2010/main" xmlns="" val="790424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CCE133-D3AD-4ABD-A321-C7C433219BAB}" type="datetimeFigureOut">
              <a:rPr lang="en-US" smtClean="0"/>
              <a:pPr/>
              <a:t>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355871-1E3E-4AC0-9F75-ABEF45CB768A}" type="slidenum">
              <a:rPr lang="en-US" smtClean="0"/>
              <a:pPr/>
              <a:t>‹#›</a:t>
            </a:fld>
            <a:endParaRPr lang="en-US"/>
          </a:p>
        </p:txBody>
      </p:sp>
    </p:spTree>
    <p:extLst>
      <p:ext uri="{BB962C8B-B14F-4D97-AF65-F5344CB8AC3E}">
        <p14:creationId xmlns:p14="http://schemas.microsoft.com/office/powerpoint/2010/main" xmlns="" val="593129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CE133-D3AD-4ABD-A321-C7C433219BAB}" type="datetimeFigureOut">
              <a:rPr lang="en-US" smtClean="0"/>
              <a:pPr/>
              <a:t>9/7/2017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355871-1E3E-4AC0-9F75-ABEF45CB768A}" type="slidenum">
              <a:rPr lang="en-US" smtClean="0"/>
              <a:pPr/>
              <a:t>‹#›</a:t>
            </a:fld>
            <a:endParaRPr lang="en-US"/>
          </a:p>
        </p:txBody>
      </p:sp>
    </p:spTree>
    <p:extLst>
      <p:ext uri="{BB962C8B-B14F-4D97-AF65-F5344CB8AC3E}">
        <p14:creationId xmlns:p14="http://schemas.microsoft.com/office/powerpoint/2010/main" xmlns="" val="135294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CE133-D3AD-4ABD-A321-C7C433219BAB}" type="datetimeFigureOut">
              <a:rPr lang="en-US" smtClean="0"/>
              <a:pPr/>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55871-1E3E-4AC0-9F75-ABEF45CB768A}" type="slidenum">
              <a:rPr lang="en-US" smtClean="0"/>
              <a:pPr/>
              <a:t>‹#›</a:t>
            </a:fld>
            <a:endParaRPr lang="en-US"/>
          </a:p>
        </p:txBody>
      </p:sp>
    </p:spTree>
    <p:extLst>
      <p:ext uri="{BB962C8B-B14F-4D97-AF65-F5344CB8AC3E}">
        <p14:creationId xmlns:p14="http://schemas.microsoft.com/office/powerpoint/2010/main" xmlns="" val="212610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CE133-D3AD-4ABD-A321-C7C433219BAB}" type="datetimeFigureOut">
              <a:rPr lang="en-US" smtClean="0"/>
              <a:pPr/>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55871-1E3E-4AC0-9F75-ABEF45CB768A}" type="slidenum">
              <a:rPr lang="en-US" smtClean="0"/>
              <a:pPr/>
              <a:t>‹#›</a:t>
            </a:fld>
            <a:endParaRPr lang="en-US"/>
          </a:p>
        </p:txBody>
      </p:sp>
    </p:spTree>
    <p:extLst>
      <p:ext uri="{BB962C8B-B14F-4D97-AF65-F5344CB8AC3E}">
        <p14:creationId xmlns:p14="http://schemas.microsoft.com/office/powerpoint/2010/main" xmlns="" val="373445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CE133-D3AD-4ABD-A321-C7C433219BAB}" type="datetimeFigureOut">
              <a:rPr lang="en-US" smtClean="0"/>
              <a:pPr/>
              <a:t>9/7/2017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55871-1E3E-4AC0-9F75-ABEF45CB768A}" type="slidenum">
              <a:rPr lang="en-US" smtClean="0"/>
              <a:pPr/>
              <a:t>‹#›</a:t>
            </a:fld>
            <a:endParaRPr lang="en-US"/>
          </a:p>
        </p:txBody>
      </p:sp>
    </p:spTree>
    <p:extLst>
      <p:ext uri="{BB962C8B-B14F-4D97-AF65-F5344CB8AC3E}">
        <p14:creationId xmlns:p14="http://schemas.microsoft.com/office/powerpoint/2010/main" xmlns="" val="388383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KECERDASAN BUATAN</a:t>
            </a:r>
            <a:endParaRPr lang="en-US" dirty="0"/>
          </a:p>
        </p:txBody>
      </p:sp>
      <p:sp>
        <p:nvSpPr>
          <p:cNvPr id="3" name="Subtitle 2"/>
          <p:cNvSpPr>
            <a:spLocks noGrp="1"/>
          </p:cNvSpPr>
          <p:nvPr>
            <p:ph type="subTitle" idx="1"/>
          </p:nvPr>
        </p:nvSpPr>
        <p:spPr/>
        <p:txBody>
          <a:bodyPr/>
          <a:lstStyle/>
          <a:p>
            <a:r>
              <a:rPr lang="en-US" dirty="0" smtClean="0"/>
              <a:t>PERTEMUAN 13</a:t>
            </a:r>
            <a:endParaRPr lang="en-US" dirty="0"/>
          </a:p>
        </p:txBody>
      </p:sp>
    </p:spTree>
    <p:extLst>
      <p:ext uri="{BB962C8B-B14F-4D97-AF65-F5344CB8AC3E}">
        <p14:creationId xmlns:p14="http://schemas.microsoft.com/office/powerpoint/2010/main" xmlns="" val="825199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67600" y="3581400"/>
            <a:ext cx="2971800" cy="29718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4" name="Title 1"/>
          <p:cNvSpPr>
            <a:spLocks noGrp="1"/>
          </p:cNvSpPr>
          <p:nvPr>
            <p:ph type="title"/>
          </p:nvPr>
        </p:nvSpPr>
        <p:spPr/>
        <p:txBody>
          <a:bodyPr/>
          <a:lstStyle/>
          <a:p>
            <a:pPr algn="r">
              <a:defRPr/>
            </a:pPr>
            <a:r>
              <a:rPr lang="en-US" sz="3400" i="1" dirty="0" err="1"/>
              <a:t>Bahasa</a:t>
            </a:r>
            <a:r>
              <a:rPr lang="en-US" sz="3400" i="1" dirty="0"/>
              <a:t> &amp; </a:t>
            </a:r>
            <a:r>
              <a:rPr lang="en-US" sz="3400" i="1" dirty="0" err="1"/>
              <a:t>neurologi</a:t>
            </a:r>
            <a:endParaRPr lang="en-US" sz="3400" i="1" dirty="0"/>
          </a:p>
        </p:txBody>
      </p:sp>
      <p:sp>
        <p:nvSpPr>
          <p:cNvPr id="22532" name="Content Placeholder 5"/>
          <p:cNvSpPr>
            <a:spLocks noGrp="1"/>
          </p:cNvSpPr>
          <p:nvPr>
            <p:ph sz="quarter" idx="1"/>
          </p:nvPr>
        </p:nvSpPr>
        <p:spPr>
          <a:xfrm>
            <a:off x="1825625" y="1371600"/>
            <a:ext cx="8504238" cy="2286000"/>
          </a:xfrm>
        </p:spPr>
        <p:txBody>
          <a:bodyPr/>
          <a:lstStyle/>
          <a:p>
            <a:pPr>
              <a:buFont typeface="Wingdings 2" panose="05020102010507070707" pitchFamily="18" charset="2"/>
              <a:buNone/>
            </a:pPr>
            <a:r>
              <a:rPr lang="en-US" altLang="en-US" sz="2900">
                <a:solidFill>
                  <a:srgbClr val="C00000"/>
                </a:solidFill>
              </a:rPr>
              <a:t>Stimulasi elektrik</a:t>
            </a:r>
          </a:p>
          <a:p>
            <a:r>
              <a:rPr lang="en-US" altLang="en-US" sz="2500"/>
              <a:t>Tahun 1950-an, Penfield &amp; Roberts</a:t>
            </a:r>
            <a:r>
              <a:rPr lang="en-US" altLang="en-US" sz="2500">
                <a:sym typeface="Wingdings" panose="05000000000000000000" pitchFamily="2" charset="2"/>
              </a:rPr>
              <a:t> </a:t>
            </a:r>
            <a:r>
              <a:rPr lang="en-US" altLang="en-US" sz="2500" i="1">
                <a:sym typeface="Wingdings" panose="05000000000000000000" pitchFamily="2" charset="2"/>
              </a:rPr>
              <a:t>psychosurgery</a:t>
            </a:r>
            <a:r>
              <a:rPr lang="en-US" altLang="en-US" sz="2500">
                <a:sym typeface="Wingdings" panose="05000000000000000000" pitchFamily="2" charset="2"/>
              </a:rPr>
              <a:t>  memberikan aliran listrik bertegangan rendah ke area-area pemprosesan bahasa &amp; korteks memori.</a:t>
            </a:r>
          </a:p>
          <a:p>
            <a:pPr>
              <a:spcBef>
                <a:spcPct val="0"/>
              </a:spcBef>
              <a:spcAft>
                <a:spcPts val="1000"/>
              </a:spcAft>
            </a:pPr>
            <a:r>
              <a:rPr lang="en-US" altLang="en-US" sz="2500">
                <a:sym typeface="Wingdings" panose="05000000000000000000" pitchFamily="2" charset="2"/>
              </a:rPr>
              <a:t>Hasil: prosedur ini mengganggu kemampuan bicara.</a:t>
            </a:r>
          </a:p>
          <a:p>
            <a:endParaRPr lang="en-US" altLang="en-US" sz="2500"/>
          </a:p>
        </p:txBody>
      </p:sp>
      <p:pic>
        <p:nvPicPr>
          <p:cNvPr id="2" name="Picture 4"/>
          <p:cNvPicPr>
            <a:picLocks noChangeAspect="1" noChangeArrowheads="1"/>
          </p:cNvPicPr>
          <p:nvPr/>
        </p:nvPicPr>
        <p:blipFill>
          <a:blip r:embed="rId3"/>
          <a:srcRect/>
          <a:stretch>
            <a:fillRect/>
          </a:stretch>
        </p:blipFill>
        <p:spPr bwMode="auto">
          <a:xfrm>
            <a:off x="7924801" y="3657600"/>
            <a:ext cx="2068513" cy="1454150"/>
          </a:xfrm>
          <a:prstGeom prst="rect">
            <a:avLst/>
          </a:prstGeom>
          <a:ln>
            <a:noFill/>
          </a:ln>
          <a:effectLst>
            <a:outerShdw blurRad="292100" dist="139700" dir="2700000" algn="tl" rotWithShape="0">
              <a:srgbClr val="333333">
                <a:alpha val="65000"/>
              </a:srgbClr>
            </a:outerShdw>
          </a:effectLst>
        </p:spPr>
      </p:pic>
      <p:sp>
        <p:nvSpPr>
          <p:cNvPr id="8" name="Content Placeholder 5"/>
          <p:cNvSpPr txBox="1">
            <a:spLocks/>
          </p:cNvSpPr>
          <p:nvPr/>
        </p:nvSpPr>
        <p:spPr bwMode="auto">
          <a:xfrm>
            <a:off x="1825626" y="3733800"/>
            <a:ext cx="5337175" cy="2286000"/>
          </a:xfrm>
          <a:prstGeom prst="rect">
            <a:avLst/>
          </a:prstGeom>
          <a:noFill/>
          <a:ln w="9525">
            <a:noFill/>
            <a:miter lim="800000"/>
            <a:headEnd/>
            <a:tailEnd/>
          </a:ln>
        </p:spPr>
        <p:txBody>
          <a:bodyPr/>
          <a:lstStyle/>
          <a:p>
            <a:pPr marL="273050" indent="-273050" eaLnBrk="0" hangingPunct="0">
              <a:spcBef>
                <a:spcPct val="20000"/>
              </a:spcBef>
              <a:buClr>
                <a:schemeClr val="accent1"/>
              </a:buClr>
              <a:buSzPct val="85000"/>
              <a:defRPr/>
            </a:pPr>
            <a:r>
              <a:rPr lang="en-US" sz="2900" dirty="0" err="1">
                <a:solidFill>
                  <a:srgbClr val="C00000"/>
                </a:solidFill>
                <a:sym typeface="Wingdings" pitchFamily="2" charset="2"/>
              </a:rPr>
              <a:t>Pemindaian</a:t>
            </a:r>
            <a:r>
              <a:rPr lang="en-US" sz="2900" dirty="0">
                <a:solidFill>
                  <a:srgbClr val="C00000"/>
                </a:solidFill>
                <a:sym typeface="Wingdings" pitchFamily="2" charset="2"/>
              </a:rPr>
              <a:t> PET</a:t>
            </a:r>
          </a:p>
          <a:p>
            <a:pPr marL="273050" indent="-273050" eaLnBrk="0" hangingPunct="0">
              <a:spcBef>
                <a:spcPct val="20000"/>
              </a:spcBef>
              <a:buClr>
                <a:schemeClr val="accent1"/>
              </a:buClr>
              <a:buSzPct val="85000"/>
              <a:buFont typeface="Wingdings 2" pitchFamily="18" charset="2"/>
              <a:buChar char=""/>
              <a:defRPr/>
            </a:pPr>
            <a:r>
              <a:rPr lang="en-US" sz="2500" dirty="0">
                <a:sym typeface="Wingdings" pitchFamily="2" charset="2"/>
              </a:rPr>
              <a:t>Posner, </a:t>
            </a:r>
            <a:r>
              <a:rPr lang="en-US" sz="2500" dirty="0" err="1">
                <a:sym typeface="Wingdings" pitchFamily="2" charset="2"/>
              </a:rPr>
              <a:t>dkk</a:t>
            </a:r>
            <a:r>
              <a:rPr lang="en-US" sz="2500" dirty="0">
                <a:sym typeface="Wingdings" pitchFamily="2" charset="2"/>
              </a:rPr>
              <a:t> (1988)  </a:t>
            </a:r>
            <a:r>
              <a:rPr lang="en-US" sz="2500" dirty="0" err="1">
                <a:sym typeface="Wingdings" pitchFamily="2" charset="2"/>
              </a:rPr>
              <a:t>hasil</a:t>
            </a:r>
            <a:r>
              <a:rPr lang="en-US" sz="2500" dirty="0">
                <a:sym typeface="Wingdings" pitchFamily="2" charset="2"/>
              </a:rPr>
              <a:t>: </a:t>
            </a:r>
            <a:r>
              <a:rPr lang="en-US" sz="2500" dirty="0" err="1">
                <a:sym typeface="Wingdings" pitchFamily="2" charset="2"/>
              </a:rPr>
              <a:t>pemprosesan</a:t>
            </a:r>
            <a:r>
              <a:rPr lang="en-US" sz="2500" dirty="0">
                <a:sym typeface="Wingdings" pitchFamily="2" charset="2"/>
              </a:rPr>
              <a:t> </a:t>
            </a:r>
            <a:r>
              <a:rPr lang="en-US" sz="2500" dirty="0" err="1">
                <a:sym typeface="Wingdings" pitchFamily="2" charset="2"/>
              </a:rPr>
              <a:t>semantik</a:t>
            </a:r>
            <a:r>
              <a:rPr lang="en-US" sz="2500" dirty="0">
                <a:sym typeface="Wingdings" pitchFamily="2" charset="2"/>
              </a:rPr>
              <a:t> &amp; </a:t>
            </a:r>
            <a:r>
              <a:rPr lang="en-US" sz="2500" dirty="0" err="1">
                <a:sym typeface="Wingdings" pitchFamily="2" charset="2"/>
              </a:rPr>
              <a:t>auditorik</a:t>
            </a:r>
            <a:r>
              <a:rPr lang="en-US" sz="2500" dirty="0">
                <a:sym typeface="Wingdings" pitchFamily="2" charset="2"/>
              </a:rPr>
              <a:t> </a:t>
            </a:r>
            <a:r>
              <a:rPr lang="en-US" sz="2500" dirty="0" err="1">
                <a:sym typeface="Wingdings" pitchFamily="2" charset="2"/>
              </a:rPr>
              <a:t>terhadap</a:t>
            </a:r>
            <a:r>
              <a:rPr lang="en-US" sz="2500" dirty="0">
                <a:sym typeface="Wingdings" pitchFamily="2" charset="2"/>
              </a:rPr>
              <a:t> stimuli yang </a:t>
            </a:r>
            <a:r>
              <a:rPr lang="en-US" sz="2500" dirty="0" err="1">
                <a:sym typeface="Wingdings" pitchFamily="2" charset="2"/>
              </a:rPr>
              <a:t>disajikan</a:t>
            </a:r>
            <a:r>
              <a:rPr lang="en-US" sz="2500" dirty="0">
                <a:sym typeface="Wingdings" pitchFamily="2" charset="2"/>
              </a:rPr>
              <a:t> </a:t>
            </a:r>
            <a:r>
              <a:rPr lang="en-US" sz="2500" dirty="0" err="1">
                <a:sym typeface="Wingdings" pitchFamily="2" charset="2"/>
              </a:rPr>
              <a:t>secara</a:t>
            </a:r>
            <a:r>
              <a:rPr lang="en-US" sz="2500" dirty="0">
                <a:sym typeface="Wingdings" pitchFamily="2" charset="2"/>
              </a:rPr>
              <a:t> visual </a:t>
            </a:r>
            <a:r>
              <a:rPr lang="en-US" sz="2500" dirty="0" err="1">
                <a:sym typeface="Wingdings" pitchFamily="2" charset="2"/>
              </a:rPr>
              <a:t>terjadi</a:t>
            </a:r>
            <a:r>
              <a:rPr lang="en-US" sz="2500" dirty="0">
                <a:sym typeface="Wingdings" pitchFamily="2" charset="2"/>
              </a:rPr>
              <a:t> </a:t>
            </a:r>
            <a:r>
              <a:rPr lang="en-US" sz="2500" dirty="0" err="1">
                <a:sym typeface="Wingdings" pitchFamily="2" charset="2"/>
              </a:rPr>
              <a:t>di</a:t>
            </a:r>
            <a:r>
              <a:rPr lang="en-US" sz="2500" dirty="0">
                <a:sym typeface="Wingdings" pitchFamily="2" charset="2"/>
              </a:rPr>
              <a:t> </a:t>
            </a:r>
            <a:r>
              <a:rPr lang="en-US" sz="2500" dirty="0" err="1">
                <a:sym typeface="Wingdings" pitchFamily="2" charset="2"/>
              </a:rPr>
              <a:t>bagian-bagian</a:t>
            </a:r>
            <a:r>
              <a:rPr lang="en-US" sz="2500" dirty="0">
                <a:sym typeface="Wingdings" pitchFamily="2" charset="2"/>
              </a:rPr>
              <a:t> yang </a:t>
            </a:r>
            <a:r>
              <a:rPr lang="en-US" sz="2500" dirty="0" err="1">
                <a:sym typeface="Wingdings" pitchFamily="2" charset="2"/>
              </a:rPr>
              <a:t>berbeda</a:t>
            </a:r>
            <a:r>
              <a:rPr lang="en-US" sz="2500" dirty="0">
                <a:sym typeface="Wingdings" pitchFamily="2" charset="2"/>
              </a:rPr>
              <a:t> </a:t>
            </a:r>
            <a:r>
              <a:rPr lang="en-US" sz="2500" dirty="0" err="1">
                <a:sym typeface="Wingdings" pitchFamily="2" charset="2"/>
              </a:rPr>
              <a:t>dalam</a:t>
            </a:r>
            <a:r>
              <a:rPr lang="en-US" sz="2500" dirty="0">
                <a:sym typeface="Wingdings" pitchFamily="2" charset="2"/>
              </a:rPr>
              <a:t> </a:t>
            </a:r>
            <a:r>
              <a:rPr lang="en-US" sz="2500" dirty="0" err="1">
                <a:sym typeface="Wingdings" pitchFamily="2" charset="2"/>
              </a:rPr>
              <a:t>otak</a:t>
            </a:r>
            <a:r>
              <a:rPr lang="en-US" sz="2500" dirty="0">
                <a:sym typeface="Wingdings" pitchFamily="2" charset="2"/>
              </a:rPr>
              <a:t>.</a:t>
            </a:r>
            <a:endParaRPr lang="en-US" sz="2500" dirty="0"/>
          </a:p>
          <a:p>
            <a:pPr marL="273050" indent="-273050" eaLnBrk="0" hangingPunct="0">
              <a:spcBef>
                <a:spcPct val="20000"/>
              </a:spcBef>
              <a:buClr>
                <a:schemeClr val="accent1"/>
              </a:buClr>
              <a:buSzPct val="85000"/>
              <a:buFont typeface="Wingdings 2" pitchFamily="18" charset="2"/>
              <a:buChar char=""/>
              <a:defRPr/>
            </a:pPr>
            <a:endParaRPr lang="en-US" sz="2500" dirty="0"/>
          </a:p>
        </p:txBody>
      </p:sp>
      <p:sp>
        <p:nvSpPr>
          <p:cNvPr id="22535" name="TextBox 8"/>
          <p:cNvSpPr txBox="1">
            <a:spLocks noChangeArrowheads="1"/>
          </p:cNvSpPr>
          <p:nvPr/>
        </p:nvSpPr>
        <p:spPr bwMode="auto">
          <a:xfrm>
            <a:off x="7620000" y="5257800"/>
            <a:ext cx="27432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t>Data pemindaian PET: </a:t>
            </a:r>
            <a:r>
              <a:rPr lang="en-US" altLang="en-US" sz="1400"/>
              <a:t>Segitiga menandakan area-area yang diaktifkan dalam tugas visual pasif, sedangkan bujursangkar dalam tugas semantik</a:t>
            </a:r>
          </a:p>
          <a:p>
            <a:pPr algn="ctr" eaLnBrk="1" hangingPunct="1"/>
            <a:endParaRPr lang="en-US" altLang="en-US" sz="1400"/>
          </a:p>
        </p:txBody>
      </p:sp>
    </p:spTree>
    <p:extLst>
      <p:ext uri="{BB962C8B-B14F-4D97-AF65-F5344CB8AC3E}">
        <p14:creationId xmlns:p14="http://schemas.microsoft.com/office/powerpoint/2010/main" xmlns="" val="28865328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26" y="304800"/>
            <a:ext cx="4041775" cy="990600"/>
          </a:xfrm>
        </p:spPr>
        <p:txBody>
          <a:bodyPr/>
          <a:lstStyle/>
          <a:p>
            <a:pPr algn="l">
              <a:defRPr/>
            </a:pPr>
            <a:r>
              <a:rPr lang="en-US" sz="3000" dirty="0" err="1">
                <a:solidFill>
                  <a:srgbClr val="C00000"/>
                </a:solidFill>
                <a:latin typeface="+mn-lt"/>
              </a:rPr>
              <a:t>Teori</a:t>
            </a:r>
            <a:r>
              <a:rPr lang="en-US" sz="3000" dirty="0">
                <a:solidFill>
                  <a:srgbClr val="C00000"/>
                </a:solidFill>
                <a:latin typeface="+mn-lt"/>
              </a:rPr>
              <a:t> </a:t>
            </a:r>
            <a:r>
              <a:rPr lang="en-US" sz="3000" dirty="0" err="1">
                <a:solidFill>
                  <a:srgbClr val="C00000"/>
                </a:solidFill>
                <a:latin typeface="+mn-lt"/>
              </a:rPr>
              <a:t>kognitif</a:t>
            </a:r>
            <a:r>
              <a:rPr lang="en-US" sz="3000" dirty="0">
                <a:solidFill>
                  <a:srgbClr val="C00000"/>
                </a:solidFill>
                <a:latin typeface="+mn-lt"/>
              </a:rPr>
              <a:t> </a:t>
            </a:r>
            <a:r>
              <a:rPr lang="en-US" sz="3000" dirty="0" err="1">
                <a:solidFill>
                  <a:srgbClr val="C00000"/>
                </a:solidFill>
                <a:latin typeface="+mn-lt"/>
              </a:rPr>
              <a:t>inteligensi</a:t>
            </a:r>
            <a:endParaRPr lang="en-US" sz="3000" dirty="0">
              <a:solidFill>
                <a:srgbClr val="C00000"/>
              </a:solidFill>
              <a:latin typeface="+mn-lt"/>
            </a:endParaRPr>
          </a:p>
        </p:txBody>
      </p:sp>
      <p:sp>
        <p:nvSpPr>
          <p:cNvPr id="117763" name="Content Placeholder 2"/>
          <p:cNvSpPr>
            <a:spLocks noGrp="1"/>
          </p:cNvSpPr>
          <p:nvPr>
            <p:ph sz="quarter" idx="1"/>
          </p:nvPr>
        </p:nvSpPr>
        <p:spPr>
          <a:xfrm>
            <a:off x="1752601" y="1524001"/>
            <a:ext cx="8842375" cy="4568825"/>
          </a:xfrm>
        </p:spPr>
        <p:txBody>
          <a:bodyPr/>
          <a:lstStyle/>
          <a:p>
            <a:pPr marL="341313" indent="-341313">
              <a:spcBef>
                <a:spcPct val="0"/>
              </a:spcBef>
              <a:spcAft>
                <a:spcPts val="600"/>
              </a:spcAft>
              <a:buNone/>
            </a:pPr>
            <a:r>
              <a:rPr lang="en-US" altLang="en-US" smtClean="0">
                <a:sym typeface="Wingdings" panose="05000000000000000000" pitchFamily="2" charset="2"/>
              </a:rPr>
              <a:t>Karakter para ahli menurut Glaser &amp; Chi (1988):</a:t>
            </a:r>
          </a:p>
          <a:p>
            <a:pPr marL="341313" indent="-341313">
              <a:spcBef>
                <a:spcPct val="0"/>
              </a:spcBef>
              <a:spcAft>
                <a:spcPts val="400"/>
              </a:spcAft>
            </a:pPr>
            <a:r>
              <a:rPr lang="en-US" altLang="en-US" sz="2600">
                <a:sym typeface="Wingdings" panose="05000000000000000000" pitchFamily="2" charset="2"/>
              </a:rPr>
              <a:t>Sebagian besar hanya mahir di bidangnya.</a:t>
            </a:r>
          </a:p>
          <a:p>
            <a:pPr marL="341313" indent="-341313">
              <a:spcBef>
                <a:spcPct val="0"/>
              </a:spcBef>
              <a:spcAft>
                <a:spcPts val="400"/>
              </a:spcAft>
            </a:pPr>
            <a:r>
              <a:rPr lang="en-US" altLang="en-US" sz="2600">
                <a:sym typeface="Wingdings" panose="05000000000000000000" pitchFamily="2" charset="2"/>
              </a:rPr>
              <a:t>Memiliki bentuk pemahaman yang sangat baik dalam bidangnya.</a:t>
            </a:r>
          </a:p>
          <a:p>
            <a:pPr marL="341313" indent="-341313">
              <a:spcBef>
                <a:spcPct val="0"/>
              </a:spcBef>
              <a:spcAft>
                <a:spcPts val="400"/>
              </a:spcAft>
            </a:pPr>
            <a:r>
              <a:rPr lang="en-US" altLang="en-US" sz="2600">
                <a:sym typeface="Wingdings" panose="05000000000000000000" pitchFamily="2" charset="2"/>
              </a:rPr>
              <a:t>Memiliki kecepatan yang lebih.</a:t>
            </a:r>
          </a:p>
          <a:p>
            <a:pPr marL="341313" indent="-341313">
              <a:spcBef>
                <a:spcPct val="0"/>
              </a:spcBef>
              <a:spcAft>
                <a:spcPts val="400"/>
              </a:spcAft>
            </a:pPr>
            <a:r>
              <a:rPr lang="en-US" altLang="en-US" sz="2600">
                <a:sym typeface="Wingdings" panose="05000000000000000000" pitchFamily="2" charset="2"/>
              </a:rPr>
              <a:t>Memanfaatkan STM dan LTM secara efektif.</a:t>
            </a:r>
          </a:p>
          <a:p>
            <a:pPr marL="341313" indent="-341313">
              <a:spcBef>
                <a:spcPct val="0"/>
              </a:spcBef>
              <a:spcAft>
                <a:spcPts val="400"/>
              </a:spcAft>
            </a:pPr>
            <a:r>
              <a:rPr lang="en-US" altLang="en-US" sz="2600">
                <a:sym typeface="Wingdings" panose="05000000000000000000" pitchFamily="2" charset="2"/>
              </a:rPr>
              <a:t>Melihat &amp; menggambarkan suatu masalah secara lebih mendalam.</a:t>
            </a:r>
          </a:p>
          <a:p>
            <a:pPr marL="341313" indent="-341313">
              <a:spcBef>
                <a:spcPct val="0"/>
              </a:spcBef>
              <a:spcAft>
                <a:spcPts val="400"/>
              </a:spcAft>
            </a:pPr>
            <a:r>
              <a:rPr lang="en-US" altLang="en-US" sz="2600">
                <a:sym typeface="Wingdings" panose="05000000000000000000" pitchFamily="2" charset="2"/>
              </a:rPr>
              <a:t>Menghabiskan waktu untuk menganalisis masalah secara kualitatif.</a:t>
            </a:r>
          </a:p>
          <a:p>
            <a:pPr marL="341313" indent="-341313">
              <a:spcBef>
                <a:spcPct val="0"/>
              </a:spcBef>
              <a:spcAft>
                <a:spcPts val="400"/>
              </a:spcAft>
            </a:pPr>
            <a:r>
              <a:rPr lang="en-US" altLang="en-US" sz="2600">
                <a:sym typeface="Wingdings" panose="05000000000000000000" pitchFamily="2" charset="2"/>
              </a:rPr>
              <a:t>Memiliki kemampuan mengendalikan diri.</a:t>
            </a:r>
          </a:p>
        </p:txBody>
      </p:sp>
    </p:spTree>
    <p:extLst>
      <p:ext uri="{BB962C8B-B14F-4D97-AF65-F5344CB8AC3E}">
        <p14:creationId xmlns:p14="http://schemas.microsoft.com/office/powerpoint/2010/main" xmlns="" val="40454226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26" y="228600"/>
            <a:ext cx="3813175" cy="1066800"/>
          </a:xfrm>
        </p:spPr>
        <p:txBody>
          <a:bodyPr/>
          <a:lstStyle/>
          <a:p>
            <a:pPr algn="l">
              <a:defRPr/>
            </a:pPr>
            <a:r>
              <a:rPr lang="en-US" sz="3000" dirty="0" err="1">
                <a:solidFill>
                  <a:srgbClr val="C00000"/>
                </a:solidFill>
                <a:latin typeface="+mn-lt"/>
              </a:rPr>
              <a:t>Dukungan</a:t>
            </a:r>
            <a:r>
              <a:rPr lang="en-US" sz="3000" dirty="0">
                <a:solidFill>
                  <a:srgbClr val="C00000"/>
                </a:solidFill>
                <a:latin typeface="+mn-lt"/>
              </a:rPr>
              <a:t> </a:t>
            </a:r>
            <a:r>
              <a:rPr lang="en-US" sz="3000" dirty="0" err="1">
                <a:solidFill>
                  <a:srgbClr val="C00000"/>
                </a:solidFill>
                <a:latin typeface="+mn-lt"/>
              </a:rPr>
              <a:t>neurosains</a:t>
            </a:r>
            <a:r>
              <a:rPr lang="en-US" sz="3000" dirty="0">
                <a:solidFill>
                  <a:srgbClr val="C00000"/>
                </a:solidFill>
                <a:latin typeface="+mn-lt"/>
              </a:rPr>
              <a:t> </a:t>
            </a:r>
            <a:r>
              <a:rPr lang="en-US" sz="3000" dirty="0" err="1">
                <a:solidFill>
                  <a:srgbClr val="C00000"/>
                </a:solidFill>
                <a:latin typeface="+mn-lt"/>
              </a:rPr>
              <a:t>kognitif</a:t>
            </a:r>
            <a:endParaRPr lang="en-US" sz="3000" dirty="0">
              <a:solidFill>
                <a:srgbClr val="C00000"/>
              </a:solidFill>
              <a:latin typeface="+mn-lt"/>
            </a:endParaRPr>
          </a:p>
        </p:txBody>
      </p:sp>
      <p:sp>
        <p:nvSpPr>
          <p:cNvPr id="118787" name="Content Placeholder 2"/>
          <p:cNvSpPr>
            <a:spLocks noGrp="1"/>
          </p:cNvSpPr>
          <p:nvPr>
            <p:ph sz="quarter" idx="1"/>
          </p:nvPr>
        </p:nvSpPr>
        <p:spPr>
          <a:xfrm>
            <a:off x="1752600" y="1603376"/>
            <a:ext cx="8686800" cy="4568825"/>
          </a:xfrm>
        </p:spPr>
        <p:txBody>
          <a:bodyPr/>
          <a:lstStyle/>
          <a:p>
            <a:pPr marL="341313" indent="-341313">
              <a:spcBef>
                <a:spcPct val="0"/>
              </a:spcBef>
              <a:spcAft>
                <a:spcPts val="2000"/>
              </a:spcAft>
            </a:pPr>
            <a:r>
              <a:rPr lang="en-US" altLang="en-US">
                <a:sym typeface="Wingdings" panose="05000000000000000000" pitchFamily="2" charset="2"/>
              </a:rPr>
              <a:t>Otak  organ yang berfungsi secara tepat  karenanya, otak yang inteligen &amp; terlatih akan menggunakan glukosa dalam jumlah sedikit.</a:t>
            </a:r>
          </a:p>
          <a:p>
            <a:pPr marL="341313" indent="-341313">
              <a:spcBef>
                <a:spcPct val="0"/>
              </a:spcBef>
              <a:spcAft>
                <a:spcPts val="1200"/>
              </a:spcAft>
              <a:buNone/>
            </a:pPr>
            <a:r>
              <a:rPr lang="en-US" altLang="en-US">
                <a:sym typeface="Wingdings" panose="05000000000000000000" pitchFamily="2" charset="2"/>
              </a:rPr>
              <a:t>Hasil penelitian:</a:t>
            </a:r>
          </a:p>
          <a:p>
            <a:pPr marL="341313" indent="-341313">
              <a:spcBef>
                <a:spcPct val="0"/>
              </a:spcBef>
              <a:spcAft>
                <a:spcPts val="1200"/>
              </a:spcAft>
            </a:pPr>
            <a:r>
              <a:rPr lang="en-US" altLang="en-US">
                <a:sym typeface="Wingdings" panose="05000000000000000000" pitchFamily="2" charset="2"/>
              </a:rPr>
              <a:t>GMR (</a:t>
            </a:r>
            <a:r>
              <a:rPr lang="en-US" altLang="en-US" i="1">
                <a:sym typeface="Wingdings" panose="05000000000000000000" pitchFamily="2" charset="2"/>
              </a:rPr>
              <a:t>glucose metabolic rate</a:t>
            </a:r>
            <a:r>
              <a:rPr lang="en-US" altLang="en-US">
                <a:sym typeface="Wingdings" panose="05000000000000000000" pitchFamily="2" charset="2"/>
              </a:rPr>
              <a:t>) otak pada orang yang memiliki skor tinggi dalam tes abstrak lebih kecil dibandingkan kelompok kontrol.</a:t>
            </a:r>
          </a:p>
          <a:p>
            <a:pPr marL="341313" indent="-341313">
              <a:spcBef>
                <a:spcPct val="0"/>
              </a:spcBef>
              <a:spcAft>
                <a:spcPts val="1200"/>
              </a:spcAft>
            </a:pPr>
            <a:r>
              <a:rPr lang="en-US" altLang="en-US">
                <a:sym typeface="Wingdings" panose="05000000000000000000" pitchFamily="2" charset="2"/>
              </a:rPr>
              <a:t>Menunjukkan:  jenis inteligensi yang efisien dalam pemecahan masalah.</a:t>
            </a:r>
          </a:p>
        </p:txBody>
      </p:sp>
    </p:spTree>
    <p:extLst>
      <p:ext uri="{BB962C8B-B14F-4D97-AF65-F5344CB8AC3E}">
        <p14:creationId xmlns:p14="http://schemas.microsoft.com/office/powerpoint/2010/main" xmlns="" val="18215369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26" y="228600"/>
            <a:ext cx="3813175" cy="1066800"/>
          </a:xfrm>
        </p:spPr>
        <p:txBody>
          <a:bodyPr/>
          <a:lstStyle/>
          <a:p>
            <a:pPr algn="l">
              <a:defRPr/>
            </a:pPr>
            <a:r>
              <a:rPr lang="en-US" sz="3000" dirty="0" err="1">
                <a:solidFill>
                  <a:srgbClr val="C00000"/>
                </a:solidFill>
                <a:latin typeface="+mn-lt"/>
              </a:rPr>
              <a:t>Dukungan</a:t>
            </a:r>
            <a:r>
              <a:rPr lang="en-US" sz="3000" dirty="0">
                <a:solidFill>
                  <a:srgbClr val="C00000"/>
                </a:solidFill>
                <a:latin typeface="+mn-lt"/>
              </a:rPr>
              <a:t> </a:t>
            </a:r>
            <a:r>
              <a:rPr lang="en-US" sz="3000" dirty="0" err="1">
                <a:solidFill>
                  <a:srgbClr val="C00000"/>
                </a:solidFill>
                <a:latin typeface="+mn-lt"/>
              </a:rPr>
              <a:t>neurosains</a:t>
            </a:r>
            <a:r>
              <a:rPr lang="en-US" sz="3000" dirty="0">
                <a:solidFill>
                  <a:srgbClr val="C00000"/>
                </a:solidFill>
                <a:latin typeface="+mn-lt"/>
              </a:rPr>
              <a:t> </a:t>
            </a:r>
            <a:r>
              <a:rPr lang="en-US" sz="3000" dirty="0" err="1">
                <a:solidFill>
                  <a:srgbClr val="C00000"/>
                </a:solidFill>
                <a:latin typeface="+mn-lt"/>
              </a:rPr>
              <a:t>kognitif</a:t>
            </a:r>
            <a:endParaRPr lang="en-US" sz="3000" dirty="0">
              <a:solidFill>
                <a:srgbClr val="C00000"/>
              </a:solidFill>
              <a:latin typeface="+mn-lt"/>
            </a:endParaRPr>
          </a:p>
        </p:txBody>
      </p:sp>
      <p:sp>
        <p:nvSpPr>
          <p:cNvPr id="119811" name="Content Placeholder 2"/>
          <p:cNvSpPr>
            <a:spLocks noGrp="1"/>
          </p:cNvSpPr>
          <p:nvPr>
            <p:ph sz="quarter" idx="1"/>
          </p:nvPr>
        </p:nvSpPr>
        <p:spPr>
          <a:xfrm>
            <a:off x="1752600" y="1603376"/>
            <a:ext cx="8686800" cy="4568825"/>
          </a:xfrm>
        </p:spPr>
        <p:txBody>
          <a:bodyPr/>
          <a:lstStyle/>
          <a:p>
            <a:pPr marL="341313" indent="-341313">
              <a:spcBef>
                <a:spcPct val="0"/>
              </a:spcBef>
              <a:spcAft>
                <a:spcPts val="2000"/>
              </a:spcAft>
            </a:pPr>
            <a:r>
              <a:rPr lang="en-US" altLang="en-US" sz="2900">
                <a:sym typeface="Wingdings" panose="05000000000000000000" pitchFamily="2" charset="2"/>
              </a:rPr>
              <a:t>Haier, dkk  model inteligensi yang efisien, yaitu inteligensi dipandang dari seberapa efisien otak bekerja.</a:t>
            </a:r>
          </a:p>
          <a:p>
            <a:pPr marL="341313" indent="-341313">
              <a:spcBef>
                <a:spcPct val="0"/>
              </a:spcBef>
              <a:spcAft>
                <a:spcPts val="2000"/>
              </a:spcAft>
            </a:pPr>
            <a:r>
              <a:rPr lang="en-US" altLang="en-US" sz="2900">
                <a:sym typeface="Wingdings" panose="05000000000000000000" pitchFamily="2" charset="2"/>
              </a:rPr>
              <a:t>Haier, Siegel, Tang, Abel, &amp; Buchsbaum (1992)   eksperimen ‘Tetris’  menyusun standar untuk tes inteligensi (RPMS dan WAIS).</a:t>
            </a:r>
          </a:p>
          <a:p>
            <a:pPr marL="341313" indent="-341313">
              <a:spcBef>
                <a:spcPct val="0"/>
              </a:spcBef>
              <a:spcAft>
                <a:spcPts val="2000"/>
              </a:spcAft>
            </a:pPr>
            <a:r>
              <a:rPr lang="en-US" altLang="en-US" sz="2900">
                <a:sym typeface="Wingdings" panose="05000000000000000000" pitchFamily="2" charset="2"/>
              </a:rPr>
              <a:t>Hasil penelitian: ada hubungan antara perubahan pada GMR dengan skor inteligensi  mendukung teori efisiensi.</a:t>
            </a:r>
          </a:p>
        </p:txBody>
      </p:sp>
    </p:spTree>
    <p:extLst>
      <p:ext uri="{BB962C8B-B14F-4D97-AF65-F5344CB8AC3E}">
        <p14:creationId xmlns:p14="http://schemas.microsoft.com/office/powerpoint/2010/main" xmlns="" val="24047996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26" y="228600"/>
            <a:ext cx="3813175" cy="1066800"/>
          </a:xfrm>
        </p:spPr>
        <p:txBody>
          <a:bodyPr/>
          <a:lstStyle/>
          <a:p>
            <a:pPr algn="l">
              <a:defRPr/>
            </a:pPr>
            <a:r>
              <a:rPr lang="en-US" sz="3000" dirty="0" err="1">
                <a:solidFill>
                  <a:srgbClr val="C00000"/>
                </a:solidFill>
                <a:latin typeface="+mn-lt"/>
              </a:rPr>
              <a:t>Dukungan</a:t>
            </a:r>
            <a:r>
              <a:rPr lang="en-US" sz="3000" dirty="0">
                <a:solidFill>
                  <a:srgbClr val="C00000"/>
                </a:solidFill>
                <a:latin typeface="+mn-lt"/>
              </a:rPr>
              <a:t> </a:t>
            </a:r>
            <a:r>
              <a:rPr lang="en-US" sz="3000" dirty="0" err="1">
                <a:solidFill>
                  <a:srgbClr val="C00000"/>
                </a:solidFill>
                <a:latin typeface="+mn-lt"/>
              </a:rPr>
              <a:t>neurosains</a:t>
            </a:r>
            <a:r>
              <a:rPr lang="en-US" sz="3000" dirty="0">
                <a:solidFill>
                  <a:srgbClr val="C00000"/>
                </a:solidFill>
                <a:latin typeface="+mn-lt"/>
              </a:rPr>
              <a:t> </a:t>
            </a:r>
            <a:r>
              <a:rPr lang="en-US" sz="3000" dirty="0" err="1">
                <a:solidFill>
                  <a:srgbClr val="C00000"/>
                </a:solidFill>
                <a:latin typeface="+mn-lt"/>
              </a:rPr>
              <a:t>kognitif</a:t>
            </a:r>
            <a:endParaRPr lang="en-US" sz="3000" dirty="0">
              <a:solidFill>
                <a:srgbClr val="C00000"/>
              </a:solidFill>
              <a:latin typeface="+mn-lt"/>
            </a:endParaRPr>
          </a:p>
        </p:txBody>
      </p:sp>
      <p:sp>
        <p:nvSpPr>
          <p:cNvPr id="120835" name="Content Placeholder 2"/>
          <p:cNvSpPr>
            <a:spLocks noGrp="1"/>
          </p:cNvSpPr>
          <p:nvPr>
            <p:ph sz="quarter" idx="1"/>
          </p:nvPr>
        </p:nvSpPr>
        <p:spPr>
          <a:xfrm>
            <a:off x="1752600" y="1603376"/>
            <a:ext cx="8686800" cy="4568825"/>
          </a:xfrm>
        </p:spPr>
        <p:txBody>
          <a:bodyPr/>
          <a:lstStyle/>
          <a:p>
            <a:pPr marL="341313" indent="-341313">
              <a:spcBef>
                <a:spcPct val="0"/>
              </a:spcBef>
              <a:spcAft>
                <a:spcPts val="2000"/>
              </a:spcAft>
            </a:pPr>
            <a:r>
              <a:rPr lang="en-US" altLang="en-US" sz="2900">
                <a:sym typeface="Wingdings" panose="05000000000000000000" pitchFamily="2" charset="2"/>
              </a:rPr>
              <a:t>Charles Spearman mengembangkan konsep awal inteligensi umum  dikembangkan lagi oleh John Duncan (2000): mengukur inteligensi spasial dan inteligensi verbal dengan meneliti lapisan luar otak bagian depan saat seseorang melakukan bermacam aktivitas kognitif.</a:t>
            </a:r>
          </a:p>
        </p:txBody>
      </p:sp>
      <p:pic>
        <p:nvPicPr>
          <p:cNvPr id="77826" name="Picture 2"/>
          <p:cNvPicPr>
            <a:picLocks noChangeAspect="1" noChangeArrowheads="1"/>
          </p:cNvPicPr>
          <p:nvPr/>
        </p:nvPicPr>
        <p:blipFill>
          <a:blip r:embed="rId3"/>
          <a:srcRect/>
          <a:stretch>
            <a:fillRect/>
          </a:stretch>
        </p:blipFill>
        <p:spPr bwMode="auto">
          <a:xfrm>
            <a:off x="2667000" y="4481778"/>
            <a:ext cx="6858000" cy="1995223"/>
          </a:xfrm>
          <a:prstGeom prst="rect">
            <a:avLst/>
          </a:prstGeom>
          <a:ln>
            <a:noFill/>
          </a:ln>
          <a:effectLst>
            <a:softEdge rad="112500"/>
          </a:effectLst>
        </p:spPr>
      </p:pic>
    </p:spTree>
    <p:extLst>
      <p:ext uri="{BB962C8B-B14F-4D97-AF65-F5344CB8AC3E}">
        <p14:creationId xmlns:p14="http://schemas.microsoft.com/office/powerpoint/2010/main" xmlns="" val="34982558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i="1" dirty="0" err="1" smtClean="0"/>
              <a:t>Kecerdasan</a:t>
            </a:r>
            <a:r>
              <a:rPr lang="en-US" i="1" dirty="0" smtClean="0"/>
              <a:t> </a:t>
            </a:r>
            <a:r>
              <a:rPr lang="en-US" i="1" dirty="0" err="1" smtClean="0"/>
              <a:t>buatan</a:t>
            </a:r>
            <a:r>
              <a:rPr lang="en-US" i="1" dirty="0" smtClean="0"/>
              <a:t> (AI)</a:t>
            </a:r>
            <a:endParaRPr lang="en-US" i="1" dirty="0"/>
          </a:p>
        </p:txBody>
      </p:sp>
      <p:sp>
        <p:nvSpPr>
          <p:cNvPr id="122883" name="Content Placeholder 2"/>
          <p:cNvSpPr>
            <a:spLocks noGrp="1"/>
          </p:cNvSpPr>
          <p:nvPr>
            <p:ph sz="quarter" idx="1"/>
          </p:nvPr>
        </p:nvSpPr>
        <p:spPr>
          <a:xfrm>
            <a:off x="1825626" y="1447800"/>
            <a:ext cx="8842375" cy="4572000"/>
          </a:xfrm>
        </p:spPr>
        <p:txBody>
          <a:bodyPr/>
          <a:lstStyle/>
          <a:p>
            <a:pPr marL="342900" indent="-342900"/>
            <a:r>
              <a:rPr lang="en-US" altLang="en-US"/>
              <a:t>Komputer &amp;program-programnya yang menakjub-kan sudah menjadi bagian tak terpisahkan dalam hidup manusia.</a:t>
            </a:r>
          </a:p>
          <a:p>
            <a:pPr marL="342900" indent="-342900"/>
            <a:r>
              <a:rPr lang="en-US" altLang="en-US"/>
              <a:t>Kecerdasan buatan: cabang ilmu komputer yang berhubungan dengan pengembangan komputer (</a:t>
            </a:r>
            <a:r>
              <a:rPr lang="en-US" altLang="en-US" i="1"/>
              <a:t>hardware</a:t>
            </a:r>
            <a:r>
              <a:rPr lang="en-US" altLang="en-US"/>
              <a:t>) dan program-program komputer (</a:t>
            </a:r>
            <a:r>
              <a:rPr lang="en-US" altLang="en-US" i="1"/>
              <a:t>software</a:t>
            </a:r>
            <a:r>
              <a:rPr lang="en-US" altLang="en-US"/>
              <a:t>) yang mampu meniru fungsi kognisi manusia. </a:t>
            </a:r>
          </a:p>
          <a:p>
            <a:pPr marL="342900" indent="-342900"/>
            <a:r>
              <a:rPr lang="en-US" altLang="en-US"/>
              <a:t>Kecerdasan buatan mencakup hasil dari produk komputer yang dinilai cerdas jika dihasilkan oleh manusia.</a:t>
            </a:r>
          </a:p>
          <a:p>
            <a:pPr marL="342900" indent="-342900"/>
            <a:endParaRPr lang="en-US" altLang="en-US"/>
          </a:p>
        </p:txBody>
      </p:sp>
    </p:spTree>
    <p:extLst>
      <p:ext uri="{BB962C8B-B14F-4D97-AF65-F5344CB8AC3E}">
        <p14:creationId xmlns:p14="http://schemas.microsoft.com/office/powerpoint/2010/main" xmlns="" val="38859683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i="1" dirty="0" err="1" smtClean="0"/>
              <a:t>Sudut</a:t>
            </a:r>
            <a:r>
              <a:rPr lang="en-US" i="1" dirty="0" smtClean="0"/>
              <a:t> </a:t>
            </a:r>
            <a:r>
              <a:rPr lang="en-US" i="1" dirty="0" err="1" smtClean="0"/>
              <a:t>pandang</a:t>
            </a:r>
            <a:r>
              <a:rPr lang="en-US" i="1" dirty="0" smtClean="0"/>
              <a:t> </a:t>
            </a:r>
            <a:r>
              <a:rPr lang="en-US" i="1" dirty="0" err="1" smtClean="0"/>
              <a:t>sejarah</a:t>
            </a:r>
            <a:endParaRPr lang="en-US" i="1" dirty="0"/>
          </a:p>
        </p:txBody>
      </p:sp>
      <p:sp>
        <p:nvSpPr>
          <p:cNvPr id="123907" name="Content Placeholder 2"/>
          <p:cNvSpPr>
            <a:spLocks noGrp="1"/>
          </p:cNvSpPr>
          <p:nvPr>
            <p:ph sz="quarter" idx="1"/>
          </p:nvPr>
        </p:nvSpPr>
        <p:spPr>
          <a:xfrm>
            <a:off x="1825626" y="1371600"/>
            <a:ext cx="8842375" cy="4572000"/>
          </a:xfrm>
        </p:spPr>
        <p:txBody>
          <a:bodyPr>
            <a:normAutofit lnSpcReduction="10000"/>
          </a:bodyPr>
          <a:lstStyle/>
          <a:p>
            <a:pPr marL="342900" indent="-342900">
              <a:spcBef>
                <a:spcPct val="0"/>
              </a:spcBef>
              <a:spcAft>
                <a:spcPts val="1600"/>
              </a:spcAft>
              <a:buNone/>
            </a:pPr>
            <a:r>
              <a:rPr lang="en-US" altLang="en-US" sz="3000">
                <a:solidFill>
                  <a:srgbClr val="C00000"/>
                </a:solidFill>
              </a:rPr>
              <a:t>Kalkulator</a:t>
            </a:r>
          </a:p>
          <a:p>
            <a:pPr marL="342900" indent="-342900">
              <a:spcBef>
                <a:spcPct val="0"/>
              </a:spcBef>
              <a:spcAft>
                <a:spcPts val="1600"/>
              </a:spcAft>
            </a:pPr>
            <a:r>
              <a:rPr lang="en-US" altLang="en-US"/>
              <a:t>Alat hitung </a:t>
            </a:r>
            <a:r>
              <a:rPr lang="en-US" altLang="en-US">
                <a:sym typeface="Wingdings" panose="05000000000000000000" pitchFamily="2" charset="2"/>
              </a:rPr>
              <a:t> abacus  China, abad ke-6 SM.</a:t>
            </a:r>
          </a:p>
          <a:p>
            <a:pPr marL="342900" indent="-342900">
              <a:spcBef>
                <a:spcPct val="0"/>
              </a:spcBef>
              <a:spcAft>
                <a:spcPts val="1600"/>
              </a:spcAft>
            </a:pPr>
            <a:r>
              <a:rPr lang="en-US" altLang="en-US">
                <a:sym typeface="Wingdings" panose="05000000000000000000" pitchFamily="2" charset="2"/>
              </a:rPr>
              <a:t>Wilhelm Schickard (1633, Jerman)  menemukan kalkulator digital otomatis.</a:t>
            </a:r>
            <a:endParaRPr lang="en-US" altLang="en-US"/>
          </a:p>
          <a:p>
            <a:pPr marL="342900" indent="-342900">
              <a:spcBef>
                <a:spcPct val="0"/>
              </a:spcBef>
              <a:spcAft>
                <a:spcPts val="1600"/>
              </a:spcAft>
            </a:pPr>
            <a:r>
              <a:rPr lang="en-US" altLang="en-US"/>
              <a:t>Kalkulator adalah bentuk tertua komputer </a:t>
            </a:r>
            <a:r>
              <a:rPr lang="en-US" altLang="en-US">
                <a:sym typeface="Wingdings" panose="05000000000000000000" pitchFamily="2" charset="2"/>
              </a:rPr>
              <a:t> dengan dasar sebagai alat hitung.</a:t>
            </a:r>
          </a:p>
          <a:p>
            <a:pPr marL="342900" indent="-342900">
              <a:spcBef>
                <a:spcPct val="0"/>
              </a:spcBef>
              <a:spcAft>
                <a:spcPts val="1600"/>
              </a:spcAft>
            </a:pPr>
            <a:r>
              <a:rPr lang="en-US" altLang="en-US">
                <a:sym typeface="Wingdings" panose="05000000000000000000" pitchFamily="2" charset="2"/>
              </a:rPr>
              <a:t>Blaise Pascal  penemu kalkulus.</a:t>
            </a:r>
          </a:p>
          <a:p>
            <a:pPr marL="342900" indent="-342900">
              <a:spcBef>
                <a:spcPct val="0"/>
              </a:spcBef>
              <a:spcAft>
                <a:spcPts val="1600"/>
              </a:spcAft>
            </a:pPr>
            <a:r>
              <a:rPr lang="en-US" altLang="en-US">
                <a:sym typeface="Wingdings" panose="05000000000000000000" pitchFamily="2" charset="2"/>
              </a:rPr>
              <a:t>Mesin buatan Pascal hanya mampu menambah &amp; mengurangi.</a:t>
            </a:r>
          </a:p>
          <a:p>
            <a:pPr marL="342900" indent="-342900">
              <a:spcBef>
                <a:spcPct val="0"/>
              </a:spcBef>
              <a:spcAft>
                <a:spcPts val="1600"/>
              </a:spcAft>
            </a:pPr>
            <a:endParaRPr lang="en-US" altLang="en-US"/>
          </a:p>
        </p:txBody>
      </p:sp>
    </p:spTree>
    <p:extLst>
      <p:ext uri="{BB962C8B-B14F-4D97-AF65-F5344CB8AC3E}">
        <p14:creationId xmlns:p14="http://schemas.microsoft.com/office/powerpoint/2010/main" xmlns="" val="26456394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457200"/>
            <a:ext cx="1908175" cy="762000"/>
          </a:xfrm>
        </p:spPr>
        <p:txBody>
          <a:bodyPr/>
          <a:lstStyle/>
          <a:p>
            <a:pPr algn="l">
              <a:defRPr/>
            </a:pPr>
            <a:r>
              <a:rPr lang="en-US" sz="3000" dirty="0" err="1">
                <a:solidFill>
                  <a:srgbClr val="C00000"/>
                </a:solidFill>
                <a:latin typeface="+mn-lt"/>
              </a:rPr>
              <a:t>Kalkulator</a:t>
            </a:r>
            <a:endParaRPr lang="en-US" sz="3000" dirty="0">
              <a:solidFill>
                <a:srgbClr val="C00000"/>
              </a:solidFill>
              <a:latin typeface="+mn-lt"/>
            </a:endParaRPr>
          </a:p>
        </p:txBody>
      </p:sp>
      <p:sp>
        <p:nvSpPr>
          <p:cNvPr id="124931" name="Content Placeholder 2"/>
          <p:cNvSpPr>
            <a:spLocks noGrp="1"/>
          </p:cNvSpPr>
          <p:nvPr>
            <p:ph sz="quarter" idx="1"/>
          </p:nvPr>
        </p:nvSpPr>
        <p:spPr>
          <a:xfrm>
            <a:off x="1825626" y="1447800"/>
            <a:ext cx="8842375" cy="1066800"/>
          </a:xfrm>
        </p:spPr>
        <p:txBody>
          <a:bodyPr/>
          <a:lstStyle/>
          <a:p>
            <a:pPr marL="342900" indent="-342900">
              <a:spcBef>
                <a:spcPct val="0"/>
              </a:spcBef>
              <a:spcAft>
                <a:spcPts val="1200"/>
              </a:spcAft>
            </a:pPr>
            <a:r>
              <a:rPr lang="en-US" altLang="en-US"/>
              <a:t>Gottfried Leibniz (1970-an) </a:t>
            </a:r>
            <a:r>
              <a:rPr lang="en-US" altLang="en-US">
                <a:sym typeface="Wingdings" panose="05000000000000000000" pitchFamily="2" charset="2"/>
              </a:rPr>
              <a:t> mengenalkan mesin yang bisa mengalikan &amp; membagi.</a:t>
            </a:r>
          </a:p>
        </p:txBody>
      </p:sp>
      <p:pic>
        <p:nvPicPr>
          <p:cNvPr id="78852" name="Picture 4"/>
          <p:cNvPicPr>
            <a:picLocks noChangeAspect="1" noChangeArrowheads="1"/>
          </p:cNvPicPr>
          <p:nvPr/>
        </p:nvPicPr>
        <p:blipFill>
          <a:blip r:embed="rId3"/>
          <a:srcRect/>
          <a:stretch>
            <a:fillRect/>
          </a:stretch>
        </p:blipFill>
        <p:spPr bwMode="auto">
          <a:xfrm>
            <a:off x="6400801" y="2895600"/>
            <a:ext cx="4143463" cy="3048000"/>
          </a:xfrm>
          <a:prstGeom prst="rect">
            <a:avLst/>
          </a:prstGeom>
          <a:ln>
            <a:noFill/>
          </a:ln>
          <a:effectLst>
            <a:reflection blurRad="12700" stA="30000" endPos="30000" dist="5000" dir="5400000" sy="-100000" algn="bl" rotWithShape="0"/>
          </a:effectLst>
          <a:scene3d>
            <a:camera prst="isometricLeftDown">
              <a:rot lat="1800000" lon="600000" rev="0"/>
            </a:camera>
            <a:lightRig rig="threePt" dir="t">
              <a:rot lat="0" lon="0" rev="2700000"/>
            </a:lightRig>
          </a:scene3d>
          <a:sp3d>
            <a:bevelT w="63500" h="50800"/>
          </a:sp3d>
        </p:spPr>
      </p:pic>
      <p:sp>
        <p:nvSpPr>
          <p:cNvPr id="124933" name="TextBox 6"/>
          <p:cNvSpPr txBox="1">
            <a:spLocks noChangeArrowheads="1"/>
          </p:cNvSpPr>
          <p:nvPr/>
        </p:nvSpPr>
        <p:spPr bwMode="auto">
          <a:xfrm>
            <a:off x="1828800" y="2655889"/>
            <a:ext cx="4495800" cy="397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chemeClr val="accent1"/>
              </a:buClr>
              <a:buFont typeface="Arial" panose="020B0604020202020204" pitchFamily="34" charset="0"/>
              <a:buChar char="•"/>
            </a:pPr>
            <a:r>
              <a:rPr lang="en-US" altLang="en-US" sz="2700">
                <a:sym typeface="Wingdings" panose="05000000000000000000" pitchFamily="2" charset="2"/>
              </a:rPr>
              <a:t>Charles Babbage (1792-1871, Inggris)  mengembangkan konsep dari alat perhitungan matematis yang dapat diprogram  disebut ‘mesin analitik’  komputer.</a:t>
            </a:r>
            <a:endParaRPr lang="en-US" altLang="en-US" sz="2700"/>
          </a:p>
          <a:p>
            <a:pPr eaLnBrk="1" hangingPunct="1">
              <a:buClr>
                <a:schemeClr val="accent1"/>
              </a:buClr>
              <a:buFont typeface="Arial" panose="020B0604020202020204" pitchFamily="34" charset="0"/>
              <a:buChar char="•"/>
            </a:pPr>
            <a:endParaRPr lang="en-US" altLang="en-US" sz="2700"/>
          </a:p>
        </p:txBody>
      </p:sp>
    </p:spTree>
    <p:extLst>
      <p:ext uri="{BB962C8B-B14F-4D97-AF65-F5344CB8AC3E}">
        <p14:creationId xmlns:p14="http://schemas.microsoft.com/office/powerpoint/2010/main" xmlns="" val="5457949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457200"/>
            <a:ext cx="1908175" cy="762000"/>
          </a:xfrm>
        </p:spPr>
        <p:txBody>
          <a:bodyPr/>
          <a:lstStyle/>
          <a:p>
            <a:pPr algn="l">
              <a:defRPr/>
            </a:pPr>
            <a:r>
              <a:rPr lang="en-US" sz="3000" dirty="0" err="1">
                <a:solidFill>
                  <a:srgbClr val="C00000"/>
                </a:solidFill>
                <a:latin typeface="+mn-lt"/>
              </a:rPr>
              <a:t>Komputer</a:t>
            </a:r>
            <a:endParaRPr lang="en-US" sz="3000" dirty="0">
              <a:solidFill>
                <a:srgbClr val="C00000"/>
              </a:solidFill>
              <a:latin typeface="+mn-lt"/>
            </a:endParaRPr>
          </a:p>
        </p:txBody>
      </p:sp>
      <p:sp>
        <p:nvSpPr>
          <p:cNvPr id="125955" name="Content Placeholder 2"/>
          <p:cNvSpPr>
            <a:spLocks noGrp="1"/>
          </p:cNvSpPr>
          <p:nvPr>
            <p:ph sz="quarter" idx="1"/>
          </p:nvPr>
        </p:nvSpPr>
        <p:spPr>
          <a:xfrm>
            <a:off x="1825626" y="1524000"/>
            <a:ext cx="8842375" cy="4343400"/>
          </a:xfrm>
        </p:spPr>
        <p:txBody>
          <a:bodyPr/>
          <a:lstStyle/>
          <a:p>
            <a:pPr marL="342900" indent="-342900">
              <a:spcBef>
                <a:spcPct val="0"/>
              </a:spcBef>
              <a:spcAft>
                <a:spcPts val="1200"/>
              </a:spcAft>
            </a:pPr>
            <a:r>
              <a:rPr lang="en-US" altLang="en-US"/>
              <a:t>Komputer modern </a:t>
            </a:r>
            <a:r>
              <a:rPr lang="en-US" altLang="en-US">
                <a:sym typeface="Wingdings" panose="05000000000000000000" pitchFamily="2" charset="2"/>
              </a:rPr>
              <a:t> tahun 1940-an  komputer tabung vakum (UNIVAC &amp; ENIAC).</a:t>
            </a:r>
          </a:p>
          <a:p>
            <a:pPr marL="342900" indent="-342900">
              <a:spcBef>
                <a:spcPct val="0"/>
              </a:spcBef>
              <a:spcAft>
                <a:spcPts val="1200"/>
              </a:spcAft>
            </a:pPr>
            <a:r>
              <a:rPr lang="en-US" altLang="en-US">
                <a:sym typeface="Wingdings" panose="05000000000000000000" pitchFamily="2" charset="2"/>
              </a:rPr>
              <a:t>Tahun 1952: pertemuan 10 ilmuwan di Universitas Dartmouth  membicarakan kemungkinan pengembangan program komputer yang mampu ‘bersikap’ cerdas. </a:t>
            </a:r>
          </a:p>
          <a:p>
            <a:pPr marL="342900" indent="-342900">
              <a:spcBef>
                <a:spcPct val="0"/>
              </a:spcBef>
              <a:spcAft>
                <a:spcPts val="1200"/>
              </a:spcAft>
            </a:pPr>
            <a:r>
              <a:rPr lang="en-US" altLang="en-US">
                <a:sym typeface="Wingdings" panose="05000000000000000000" pitchFamily="2" charset="2"/>
              </a:rPr>
              <a:t>Pertemuan tsb menjadi penentu arah penelitian AI  secara langsung juga mempengaruhi perkembangan psikologi kognitif.</a:t>
            </a:r>
          </a:p>
        </p:txBody>
      </p:sp>
    </p:spTree>
    <p:extLst>
      <p:ext uri="{BB962C8B-B14F-4D97-AF65-F5344CB8AC3E}">
        <p14:creationId xmlns:p14="http://schemas.microsoft.com/office/powerpoint/2010/main" xmlns="" val="38134093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685800"/>
            <a:ext cx="2670175" cy="533400"/>
          </a:xfrm>
        </p:spPr>
        <p:txBody>
          <a:bodyPr/>
          <a:lstStyle/>
          <a:p>
            <a:pPr algn="l">
              <a:defRPr/>
            </a:pPr>
            <a:r>
              <a:rPr lang="en-US" sz="3000" dirty="0">
                <a:solidFill>
                  <a:srgbClr val="C00000"/>
                </a:solidFill>
                <a:latin typeface="+mn-lt"/>
              </a:rPr>
              <a:t>AI </a:t>
            </a:r>
            <a:r>
              <a:rPr lang="en-US" sz="3000" dirty="0" err="1">
                <a:solidFill>
                  <a:srgbClr val="C00000"/>
                </a:solidFill>
                <a:latin typeface="+mn-lt"/>
              </a:rPr>
              <a:t>zaman</a:t>
            </a:r>
            <a:r>
              <a:rPr lang="en-US" sz="3000" dirty="0">
                <a:solidFill>
                  <a:srgbClr val="C00000"/>
                </a:solidFill>
                <a:latin typeface="+mn-lt"/>
              </a:rPr>
              <a:t> </a:t>
            </a:r>
            <a:r>
              <a:rPr lang="en-US" sz="3000" dirty="0" err="1">
                <a:solidFill>
                  <a:srgbClr val="C00000"/>
                </a:solidFill>
                <a:latin typeface="+mn-lt"/>
              </a:rPr>
              <a:t>dulu</a:t>
            </a:r>
            <a:endParaRPr lang="en-US" sz="3000" dirty="0">
              <a:solidFill>
                <a:srgbClr val="C00000"/>
              </a:solidFill>
              <a:latin typeface="+mn-lt"/>
            </a:endParaRPr>
          </a:p>
        </p:txBody>
      </p:sp>
      <p:sp>
        <p:nvSpPr>
          <p:cNvPr id="3" name="Content Placeholder 2"/>
          <p:cNvSpPr>
            <a:spLocks noGrp="1"/>
          </p:cNvSpPr>
          <p:nvPr>
            <p:ph sz="quarter" idx="1"/>
          </p:nvPr>
        </p:nvSpPr>
        <p:spPr>
          <a:xfrm>
            <a:off x="1752601" y="1447800"/>
            <a:ext cx="6099175" cy="4343400"/>
          </a:xfrm>
        </p:spPr>
        <p:txBody>
          <a:bodyPr/>
          <a:lstStyle/>
          <a:p>
            <a:pPr marL="342900" indent="-342900">
              <a:spcBef>
                <a:spcPts val="0"/>
              </a:spcBef>
              <a:spcAft>
                <a:spcPts val="1200"/>
              </a:spcAft>
              <a:defRPr/>
            </a:pPr>
            <a:r>
              <a:rPr lang="en-US" dirty="0" err="1" smtClean="0"/>
              <a:t>Komputer</a:t>
            </a:r>
            <a:r>
              <a:rPr lang="en-US" dirty="0" smtClean="0"/>
              <a:t> yang paling </a:t>
            </a:r>
            <a:r>
              <a:rPr lang="en-US" dirty="0" err="1" smtClean="0"/>
              <a:t>umum</a:t>
            </a:r>
            <a:r>
              <a:rPr lang="en-US" dirty="0" smtClean="0"/>
              <a:t> </a:t>
            </a:r>
            <a:r>
              <a:rPr lang="en-US" dirty="0" err="1" smtClean="0"/>
              <a:t>digunakan</a:t>
            </a:r>
            <a:r>
              <a:rPr lang="en-US" dirty="0" smtClean="0"/>
              <a:t> </a:t>
            </a:r>
            <a:r>
              <a:rPr lang="en-US" dirty="0" err="1" smtClean="0"/>
              <a:t>saat</a:t>
            </a:r>
            <a:r>
              <a:rPr lang="en-US" dirty="0" smtClean="0"/>
              <a:t> </a:t>
            </a:r>
            <a:r>
              <a:rPr lang="en-US" dirty="0" err="1" smtClean="0"/>
              <a:t>ini</a:t>
            </a:r>
            <a:r>
              <a:rPr lang="en-US" dirty="0" smtClean="0"/>
              <a:t> </a:t>
            </a:r>
            <a:r>
              <a:rPr lang="en-US" dirty="0" smtClean="0">
                <a:sym typeface="Wingdings" pitchFamily="2" charset="2"/>
              </a:rPr>
              <a:t> </a:t>
            </a:r>
            <a:r>
              <a:rPr lang="en-US" dirty="0" err="1" smtClean="0">
                <a:sym typeface="Wingdings" pitchFamily="2" charset="2"/>
              </a:rPr>
              <a:t>rancangan</a:t>
            </a:r>
            <a:r>
              <a:rPr lang="en-US" dirty="0" smtClean="0">
                <a:sym typeface="Wingdings" pitchFamily="2" charset="2"/>
              </a:rPr>
              <a:t> </a:t>
            </a:r>
            <a:r>
              <a:rPr lang="en-US" dirty="0" err="1" smtClean="0">
                <a:sym typeface="Wingdings" pitchFamily="2" charset="2"/>
              </a:rPr>
              <a:t>ahli</a:t>
            </a:r>
            <a:r>
              <a:rPr lang="en-US" dirty="0" smtClean="0">
                <a:sym typeface="Wingdings" pitchFamily="2" charset="2"/>
              </a:rPr>
              <a:t> </a:t>
            </a:r>
            <a:r>
              <a:rPr lang="en-US" dirty="0" err="1" smtClean="0">
                <a:sym typeface="Wingdings" pitchFamily="2" charset="2"/>
              </a:rPr>
              <a:t>matematika</a:t>
            </a:r>
            <a:r>
              <a:rPr lang="en-US" dirty="0" smtClean="0">
                <a:sym typeface="Wingdings" pitchFamily="2" charset="2"/>
              </a:rPr>
              <a:t> </a:t>
            </a:r>
            <a:r>
              <a:rPr lang="en-US" dirty="0" err="1" smtClean="0">
                <a:sym typeface="Wingdings" pitchFamily="2" charset="2"/>
              </a:rPr>
              <a:t>Hungaria</a:t>
            </a:r>
            <a:r>
              <a:rPr lang="en-US" dirty="0" smtClean="0">
                <a:sym typeface="Wingdings" pitchFamily="2" charset="2"/>
              </a:rPr>
              <a:t>, John Von Neumann (1958)  </a:t>
            </a:r>
            <a:r>
              <a:rPr lang="en-US" dirty="0" err="1" smtClean="0">
                <a:sym typeface="Wingdings" pitchFamily="2" charset="2"/>
              </a:rPr>
              <a:t>disebut</a:t>
            </a:r>
            <a:r>
              <a:rPr lang="en-US" dirty="0" smtClean="0">
                <a:sym typeface="Wingdings" pitchFamily="2" charset="2"/>
              </a:rPr>
              <a:t> </a:t>
            </a:r>
            <a:r>
              <a:rPr lang="en-US" dirty="0" err="1" smtClean="0">
                <a:sym typeface="Wingdings" pitchFamily="2" charset="2"/>
              </a:rPr>
              <a:t>komputer</a:t>
            </a:r>
            <a:r>
              <a:rPr lang="en-US" dirty="0" smtClean="0">
                <a:sym typeface="Wingdings" pitchFamily="2" charset="2"/>
              </a:rPr>
              <a:t> </a:t>
            </a:r>
            <a:r>
              <a:rPr lang="en-US" i="1" dirty="0" err="1" smtClean="0">
                <a:sym typeface="Wingdings" pitchFamily="2" charset="2"/>
              </a:rPr>
              <a:t>Johniacs</a:t>
            </a:r>
            <a:r>
              <a:rPr lang="en-US" i="1" dirty="0" smtClean="0">
                <a:sym typeface="Wingdings" pitchFamily="2" charset="2"/>
              </a:rPr>
              <a:t> </a:t>
            </a:r>
            <a:r>
              <a:rPr lang="en-US" dirty="0" err="1" smtClean="0">
                <a:sym typeface="Wingdings" pitchFamily="2" charset="2"/>
              </a:rPr>
              <a:t>atau</a:t>
            </a:r>
            <a:r>
              <a:rPr lang="en-US" dirty="0" smtClean="0">
                <a:sym typeface="Wingdings" pitchFamily="2" charset="2"/>
              </a:rPr>
              <a:t> </a:t>
            </a:r>
            <a:r>
              <a:rPr lang="en-US" dirty="0" err="1" smtClean="0">
                <a:sym typeface="Wingdings" pitchFamily="2" charset="2"/>
              </a:rPr>
              <a:t>rangkaian</a:t>
            </a:r>
            <a:r>
              <a:rPr lang="en-US" dirty="0" smtClean="0">
                <a:sym typeface="Wingdings" pitchFamily="2" charset="2"/>
              </a:rPr>
              <a:t> </a:t>
            </a:r>
            <a:r>
              <a:rPr lang="en-US" dirty="0" err="1" smtClean="0">
                <a:sym typeface="Wingdings" pitchFamily="2" charset="2"/>
              </a:rPr>
              <a:t>prosesor</a:t>
            </a:r>
            <a:r>
              <a:rPr lang="en-US" dirty="0" smtClean="0">
                <a:sym typeface="Wingdings" pitchFamily="2" charset="2"/>
              </a:rPr>
              <a:t>, </a:t>
            </a:r>
            <a:r>
              <a:rPr lang="en-US" dirty="0" err="1" smtClean="0">
                <a:sym typeface="Wingdings" pitchFamily="2" charset="2"/>
              </a:rPr>
              <a:t>berupa</a:t>
            </a:r>
            <a:r>
              <a:rPr lang="en-US" dirty="0" smtClean="0">
                <a:sym typeface="Wingdings" pitchFamily="2" charset="2"/>
              </a:rPr>
              <a:t> </a:t>
            </a:r>
            <a:r>
              <a:rPr lang="en-US" dirty="0" err="1" smtClean="0">
                <a:sym typeface="Wingdings" pitchFamily="2" charset="2"/>
              </a:rPr>
              <a:t>jalinan</a:t>
            </a:r>
            <a:r>
              <a:rPr lang="en-US" dirty="0" smtClean="0">
                <a:sym typeface="Wingdings" pitchFamily="2" charset="2"/>
              </a:rPr>
              <a:t> </a:t>
            </a:r>
            <a:r>
              <a:rPr lang="en-US" dirty="0" err="1" smtClean="0">
                <a:sym typeface="Wingdings" pitchFamily="2" charset="2"/>
              </a:rPr>
              <a:t>jalur</a:t>
            </a:r>
            <a:r>
              <a:rPr lang="en-US" dirty="0" smtClean="0">
                <a:sym typeface="Wingdings" pitchFamily="2" charset="2"/>
              </a:rPr>
              <a:t> </a:t>
            </a:r>
            <a:r>
              <a:rPr lang="en-US" dirty="0" err="1" smtClean="0">
                <a:sym typeface="Wingdings" pitchFamily="2" charset="2"/>
              </a:rPr>
              <a:t>elektronik</a:t>
            </a:r>
            <a:r>
              <a:rPr lang="en-US" dirty="0" smtClean="0">
                <a:sym typeface="Wingdings" pitchFamily="2" charset="2"/>
              </a:rPr>
              <a:t> yang </a:t>
            </a:r>
            <a:r>
              <a:rPr lang="en-US" dirty="0" err="1" smtClean="0">
                <a:sym typeface="Wingdings" pitchFamily="2" charset="2"/>
              </a:rPr>
              <a:t>diproses</a:t>
            </a:r>
            <a:r>
              <a:rPr lang="en-US" dirty="0" smtClean="0">
                <a:sym typeface="Wingdings" pitchFamily="2" charset="2"/>
              </a:rPr>
              <a:t> </a:t>
            </a:r>
            <a:r>
              <a:rPr lang="en-US" dirty="0" err="1" smtClean="0">
                <a:sym typeface="Wingdings" pitchFamily="2" charset="2"/>
              </a:rPr>
              <a:t>dalam</a:t>
            </a:r>
            <a:r>
              <a:rPr lang="en-US" dirty="0" smtClean="0">
                <a:sym typeface="Wingdings" pitchFamily="2" charset="2"/>
              </a:rPr>
              <a:t> </a:t>
            </a:r>
            <a:r>
              <a:rPr lang="en-US" spc="-40" dirty="0" err="1">
                <a:sym typeface="Wingdings" pitchFamily="2" charset="2"/>
              </a:rPr>
              <a:t>beberapa</a:t>
            </a:r>
            <a:r>
              <a:rPr lang="en-US" spc="-40" dirty="0">
                <a:sym typeface="Wingdings" pitchFamily="2" charset="2"/>
              </a:rPr>
              <a:t> </a:t>
            </a:r>
            <a:r>
              <a:rPr lang="en-US" spc="-40" dirty="0" err="1">
                <a:sym typeface="Wingdings" pitchFamily="2" charset="2"/>
              </a:rPr>
              <a:t>seri</a:t>
            </a:r>
            <a:r>
              <a:rPr lang="en-US" spc="-40" dirty="0">
                <a:sym typeface="Wingdings" pitchFamily="2" charset="2"/>
              </a:rPr>
              <a:t> </a:t>
            </a:r>
            <a:r>
              <a:rPr lang="en-US" spc="-40" dirty="0" err="1">
                <a:sym typeface="Wingdings" pitchFamily="2" charset="2"/>
              </a:rPr>
              <a:t>atau</a:t>
            </a:r>
            <a:r>
              <a:rPr lang="en-US" spc="-40" dirty="0">
                <a:sym typeface="Wingdings" pitchFamily="2" charset="2"/>
              </a:rPr>
              <a:t> dg </a:t>
            </a:r>
            <a:r>
              <a:rPr lang="en-US" spc="-40" dirty="0" err="1">
                <a:sym typeface="Wingdings" pitchFamily="2" charset="2"/>
              </a:rPr>
              <a:t>urutan</a:t>
            </a:r>
            <a:r>
              <a:rPr lang="en-US" spc="-40" dirty="0">
                <a:sym typeface="Wingdings" pitchFamily="2" charset="2"/>
              </a:rPr>
              <a:t> </a:t>
            </a:r>
            <a:r>
              <a:rPr lang="en-US" spc="-40" dirty="0" err="1">
                <a:sym typeface="Wingdings" pitchFamily="2" charset="2"/>
              </a:rPr>
              <a:t>tertentu</a:t>
            </a:r>
            <a:r>
              <a:rPr lang="en-US" spc="-40" dirty="0">
                <a:sym typeface="Wingdings" pitchFamily="2" charset="2"/>
              </a:rPr>
              <a:t>.</a:t>
            </a:r>
            <a:endParaRPr lang="en-US" i="1" spc="-40" dirty="0">
              <a:sym typeface="Wingdings" pitchFamily="2" charset="2"/>
            </a:endParaRPr>
          </a:p>
        </p:txBody>
      </p:sp>
      <p:pic>
        <p:nvPicPr>
          <p:cNvPr id="80898" name="Picture 2"/>
          <p:cNvPicPr>
            <a:picLocks noChangeAspect="1" noChangeArrowheads="1"/>
          </p:cNvPicPr>
          <p:nvPr/>
        </p:nvPicPr>
        <p:blipFill>
          <a:blip r:embed="rId3"/>
          <a:srcRect/>
          <a:stretch>
            <a:fillRect/>
          </a:stretch>
        </p:blipFill>
        <p:spPr bwMode="auto">
          <a:xfrm>
            <a:off x="8001000" y="1676401"/>
            <a:ext cx="2381250" cy="29213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26981" name="TextBox 4"/>
          <p:cNvSpPr txBox="1">
            <a:spLocks noChangeArrowheads="1"/>
          </p:cNvSpPr>
          <p:nvPr/>
        </p:nvSpPr>
        <p:spPr bwMode="auto">
          <a:xfrm>
            <a:off x="1752600" y="4953001"/>
            <a:ext cx="8686800" cy="133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200"/>
              </a:spcAft>
              <a:buClr>
                <a:schemeClr val="accent1"/>
              </a:buClr>
              <a:buFont typeface="Arial" panose="020B0604020202020204" pitchFamily="34" charset="0"/>
              <a:buChar char="•"/>
            </a:pPr>
            <a:r>
              <a:rPr lang="en-US" altLang="en-US" sz="2700">
                <a:sym typeface="Wingdings" panose="05000000000000000000" pitchFamily="2" charset="2"/>
              </a:rPr>
              <a:t>Komputer Neumann membutuhkan banyak waktu karena satu operasi harus diselesaikan sebelum memulai yang baru.</a:t>
            </a:r>
          </a:p>
        </p:txBody>
      </p:sp>
    </p:spTree>
    <p:extLst>
      <p:ext uri="{BB962C8B-B14F-4D97-AF65-F5344CB8AC3E}">
        <p14:creationId xmlns:p14="http://schemas.microsoft.com/office/powerpoint/2010/main" xmlns="" val="13030184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685800"/>
            <a:ext cx="2670175" cy="533400"/>
          </a:xfrm>
        </p:spPr>
        <p:txBody>
          <a:bodyPr/>
          <a:lstStyle/>
          <a:p>
            <a:pPr algn="l">
              <a:defRPr/>
            </a:pPr>
            <a:r>
              <a:rPr lang="en-US" sz="3000" dirty="0">
                <a:solidFill>
                  <a:srgbClr val="C00000"/>
                </a:solidFill>
                <a:latin typeface="+mn-lt"/>
              </a:rPr>
              <a:t>AI </a:t>
            </a:r>
            <a:r>
              <a:rPr lang="en-US" sz="3000" dirty="0" err="1">
                <a:solidFill>
                  <a:srgbClr val="C00000"/>
                </a:solidFill>
                <a:latin typeface="+mn-lt"/>
              </a:rPr>
              <a:t>zaman</a:t>
            </a:r>
            <a:r>
              <a:rPr lang="en-US" sz="3000" dirty="0">
                <a:solidFill>
                  <a:srgbClr val="C00000"/>
                </a:solidFill>
                <a:latin typeface="+mn-lt"/>
              </a:rPr>
              <a:t> </a:t>
            </a:r>
            <a:r>
              <a:rPr lang="en-US" sz="3000" dirty="0" err="1">
                <a:solidFill>
                  <a:srgbClr val="C00000"/>
                </a:solidFill>
                <a:latin typeface="+mn-lt"/>
              </a:rPr>
              <a:t>dulu</a:t>
            </a:r>
            <a:endParaRPr lang="en-US" sz="3000" dirty="0">
              <a:solidFill>
                <a:srgbClr val="C00000"/>
              </a:solidFill>
              <a:latin typeface="+mn-lt"/>
            </a:endParaRPr>
          </a:p>
        </p:txBody>
      </p:sp>
      <p:sp>
        <p:nvSpPr>
          <p:cNvPr id="128003" name="Content Placeholder 2"/>
          <p:cNvSpPr>
            <a:spLocks noGrp="1"/>
          </p:cNvSpPr>
          <p:nvPr>
            <p:ph sz="quarter" idx="1"/>
          </p:nvPr>
        </p:nvSpPr>
        <p:spPr>
          <a:xfrm>
            <a:off x="1825626" y="1524000"/>
            <a:ext cx="8613775" cy="5105400"/>
          </a:xfrm>
        </p:spPr>
        <p:txBody>
          <a:bodyPr/>
          <a:lstStyle/>
          <a:p>
            <a:pPr marL="342900" indent="-342900">
              <a:spcBef>
                <a:spcPct val="0"/>
              </a:spcBef>
              <a:spcAft>
                <a:spcPts val="1200"/>
              </a:spcAft>
            </a:pPr>
            <a:r>
              <a:rPr lang="en-US" altLang="en-US" sz="2900">
                <a:sym typeface="Wingdings" panose="05000000000000000000" pitchFamily="2" charset="2"/>
              </a:rPr>
              <a:t>Psikiater W.S. McCulloch &amp; muridnya W. Pitts (1940-an)  konsep pikiran adalah hasil kerja otak, terutama bagian dasar otak atau simpul-simpul saraf.</a:t>
            </a:r>
          </a:p>
          <a:p>
            <a:pPr marL="342900" indent="-342900">
              <a:spcBef>
                <a:spcPct val="0"/>
              </a:spcBef>
              <a:spcAft>
                <a:spcPts val="1200"/>
              </a:spcAft>
            </a:pPr>
            <a:r>
              <a:rPr lang="en-US" altLang="en-US" sz="2900">
                <a:sym typeface="Wingdings" panose="05000000000000000000" pitchFamily="2" charset="2"/>
              </a:rPr>
              <a:t>Menurut McCulloch &amp; Pitts: simpul-simpul saraf bisa dipandang sebagai ‘peralatan logika’ yang saling berkomunikasi secara elektrokimiawi.</a:t>
            </a:r>
          </a:p>
          <a:p>
            <a:pPr marL="342900" indent="-342900">
              <a:spcBef>
                <a:spcPct val="0"/>
              </a:spcBef>
              <a:spcAft>
                <a:spcPts val="1200"/>
              </a:spcAft>
            </a:pPr>
            <a:r>
              <a:rPr lang="en-US" altLang="en-US" sz="2900">
                <a:sym typeface="Wingdings" panose="05000000000000000000" pitchFamily="2" charset="2"/>
              </a:rPr>
              <a:t>Lontaran sebuah neuron tergantung pada ambang batasnya, yang akan menentukan hidup-matinya Neuron McCulloch &amp; Pitts.</a:t>
            </a:r>
          </a:p>
        </p:txBody>
      </p:sp>
    </p:spTree>
    <p:extLst>
      <p:ext uri="{BB962C8B-B14F-4D97-AF65-F5344CB8AC3E}">
        <p14:creationId xmlns:p14="http://schemas.microsoft.com/office/powerpoint/2010/main" xmlns="" val="3669564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sz="quarter" idx="4294967295"/>
          </p:nvPr>
        </p:nvSpPr>
        <p:spPr>
          <a:xfrm>
            <a:off x="1752600" y="457200"/>
            <a:ext cx="8686800" cy="5638800"/>
          </a:xfrm>
        </p:spPr>
        <p:txBody>
          <a:bodyPr/>
          <a:lstStyle/>
          <a:p>
            <a:pPr>
              <a:spcBef>
                <a:spcPct val="0"/>
              </a:spcBef>
              <a:spcAft>
                <a:spcPts val="1000"/>
              </a:spcAft>
            </a:pPr>
            <a:r>
              <a:rPr lang="en-US" altLang="en-US" smtClean="0"/>
              <a:t>Kemampuan mengamati teks tertulis dibatasi oleh karakteristik-karakteristik sistem visual. </a:t>
            </a:r>
          </a:p>
          <a:p>
            <a:pPr>
              <a:spcBef>
                <a:spcPct val="0"/>
              </a:spcBef>
              <a:spcAft>
                <a:spcPts val="1000"/>
              </a:spcAft>
            </a:pPr>
            <a:r>
              <a:rPr lang="en-US" altLang="en-US" smtClean="0"/>
              <a:t>Studi-studi rentang perseptual digunakan untuk menguji hakikat pemprosesan informasi, &amp; metode-nya meliputi penggunaan </a:t>
            </a:r>
            <a:r>
              <a:rPr lang="en-US" altLang="en-US" i="1" smtClean="0"/>
              <a:t>tachistoscopic</a:t>
            </a:r>
            <a:r>
              <a:rPr lang="en-US" altLang="en-US" smtClean="0"/>
              <a:t>, studi pergerakan mata, &amp; penerapan prosedur fiksasi.</a:t>
            </a:r>
          </a:p>
          <a:p>
            <a:pPr>
              <a:spcBef>
                <a:spcPct val="0"/>
              </a:spcBef>
              <a:spcAft>
                <a:spcPts val="1000"/>
              </a:spcAft>
            </a:pPr>
            <a:r>
              <a:rPr lang="en-US" altLang="en-US" smtClean="0"/>
              <a:t>Emile Javal (1878)</a:t>
            </a:r>
            <a:r>
              <a:rPr lang="en-US" altLang="en-US" smtClean="0">
                <a:sym typeface="Wingdings" panose="05000000000000000000" pitchFamily="2" charset="2"/>
              </a:rPr>
              <a:t> mata manusia bergerak dalam loncatan-loncatan kecil (gerak sakadik) dengan disertai fiksasi sesaat di titik-titik tertentu.</a:t>
            </a:r>
          </a:p>
          <a:p>
            <a:pPr>
              <a:spcBef>
                <a:spcPct val="0"/>
              </a:spcBef>
              <a:spcAft>
                <a:spcPts val="1000"/>
              </a:spcAft>
            </a:pPr>
            <a:r>
              <a:rPr lang="en-US" altLang="en-US" smtClean="0">
                <a:sym typeface="Wingdings" panose="05000000000000000000" pitchFamily="2" charset="2"/>
              </a:rPr>
              <a:t>James McKeen Cattell (1886)  menggunakan </a:t>
            </a:r>
            <a:r>
              <a:rPr lang="en-US" altLang="en-US" i="1" smtClean="0">
                <a:sym typeface="Wingdings" panose="05000000000000000000" pitchFamily="2" charset="2"/>
              </a:rPr>
              <a:t>tachistoscope</a:t>
            </a:r>
            <a:r>
              <a:rPr lang="en-US" altLang="en-US" smtClean="0">
                <a:sym typeface="Wingdings" panose="05000000000000000000" pitchFamily="2" charset="2"/>
              </a:rPr>
              <a:t> hasil: waktu reaksi berhubungan dengan familiaritas partisipan terhadap materi visual yang diberikan.</a:t>
            </a:r>
          </a:p>
        </p:txBody>
      </p:sp>
    </p:spTree>
    <p:extLst>
      <p:ext uri="{BB962C8B-B14F-4D97-AF65-F5344CB8AC3E}">
        <p14:creationId xmlns:p14="http://schemas.microsoft.com/office/powerpoint/2010/main" xmlns="" val="8560801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990600"/>
            <a:ext cx="8839200" cy="57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825626" y="457200"/>
            <a:ext cx="2670175" cy="533400"/>
          </a:xfrm>
        </p:spPr>
        <p:txBody>
          <a:bodyPr/>
          <a:lstStyle/>
          <a:p>
            <a:pPr algn="l">
              <a:defRPr/>
            </a:pPr>
            <a:r>
              <a:rPr lang="en-US" sz="3000" dirty="0">
                <a:solidFill>
                  <a:srgbClr val="C00000"/>
                </a:solidFill>
                <a:latin typeface="+mn-lt"/>
              </a:rPr>
              <a:t>AI </a:t>
            </a:r>
            <a:r>
              <a:rPr lang="en-US" sz="3000" dirty="0" err="1">
                <a:solidFill>
                  <a:srgbClr val="C00000"/>
                </a:solidFill>
                <a:latin typeface="+mn-lt"/>
              </a:rPr>
              <a:t>zaman</a:t>
            </a:r>
            <a:r>
              <a:rPr lang="en-US" sz="3000" dirty="0">
                <a:solidFill>
                  <a:srgbClr val="C00000"/>
                </a:solidFill>
                <a:latin typeface="+mn-lt"/>
              </a:rPr>
              <a:t> </a:t>
            </a:r>
            <a:r>
              <a:rPr lang="en-US" sz="3000" dirty="0" err="1">
                <a:solidFill>
                  <a:srgbClr val="C00000"/>
                </a:solidFill>
                <a:latin typeface="+mn-lt"/>
              </a:rPr>
              <a:t>dulu</a:t>
            </a:r>
            <a:endParaRPr lang="en-US" sz="3000" dirty="0">
              <a:solidFill>
                <a:srgbClr val="C00000"/>
              </a:solidFill>
              <a:latin typeface="+mn-lt"/>
            </a:endParaRPr>
          </a:p>
        </p:txBody>
      </p:sp>
      <p:sp>
        <p:nvSpPr>
          <p:cNvPr id="129028" name="Content Placeholder 2"/>
          <p:cNvSpPr>
            <a:spLocks noGrp="1"/>
          </p:cNvSpPr>
          <p:nvPr>
            <p:ph sz="quarter" idx="1"/>
          </p:nvPr>
        </p:nvSpPr>
        <p:spPr>
          <a:xfrm>
            <a:off x="1825626" y="1143000"/>
            <a:ext cx="8613775" cy="4876800"/>
          </a:xfrm>
        </p:spPr>
        <p:txBody>
          <a:bodyPr>
            <a:normAutofit lnSpcReduction="10000"/>
          </a:bodyPr>
          <a:lstStyle/>
          <a:p>
            <a:pPr marL="342900" indent="-342900">
              <a:spcBef>
                <a:spcPct val="0"/>
              </a:spcBef>
              <a:spcAft>
                <a:spcPts val="1200"/>
              </a:spcAft>
            </a:pPr>
            <a:r>
              <a:rPr lang="en-US" altLang="en-US">
                <a:sym typeface="Wingdings" panose="05000000000000000000" pitchFamily="2" charset="2"/>
              </a:rPr>
              <a:t>Penelitian McCulloch &amp; Pitts analogis dengan komputer yang berfungsi berkat rangkaian sirkuit biner yang menentukan hidup-matinya neuron tadi (dirancang dengan simbol 1 dan 0).</a:t>
            </a:r>
          </a:p>
          <a:p>
            <a:pPr marL="342900" indent="-342900">
              <a:spcBef>
                <a:spcPct val="0"/>
              </a:spcBef>
              <a:spcAft>
                <a:spcPts val="1200"/>
              </a:spcAft>
            </a:pPr>
            <a:r>
              <a:rPr lang="en-US" altLang="en-US">
                <a:sym typeface="Wingdings" panose="05000000000000000000" pitchFamily="2" charset="2"/>
              </a:rPr>
              <a:t>Penelitian McCulloch &amp; Pitts memicu Von Neumann melihat hubungan sikap logis neuron ketika berinteraksi dengan kinerja komputer digital.</a:t>
            </a:r>
          </a:p>
          <a:p>
            <a:pPr marL="342900" indent="-342900">
              <a:spcBef>
                <a:spcPct val="0"/>
              </a:spcBef>
              <a:spcAft>
                <a:spcPts val="1200"/>
              </a:spcAft>
            </a:pPr>
            <a:r>
              <a:rPr lang="en-US" altLang="en-US">
                <a:sym typeface="Wingdings" panose="05000000000000000000" pitchFamily="2" charset="2"/>
              </a:rPr>
              <a:t>Von Neumann  sangatlah mungkin merancang komputer yang meniru otak manusia.</a:t>
            </a:r>
          </a:p>
          <a:p>
            <a:pPr marL="342900" indent="-342900">
              <a:spcBef>
                <a:spcPct val="0"/>
              </a:spcBef>
              <a:spcAft>
                <a:spcPts val="1200"/>
              </a:spcAft>
            </a:pPr>
            <a:r>
              <a:rPr lang="en-US" altLang="en-US">
                <a:sym typeface="Wingdings" panose="05000000000000000000" pitchFamily="2" charset="2"/>
              </a:rPr>
              <a:t>Penelitian F. Rosenblatt  menciptakan komputer yang mampu mengenali bentuk  perseptron.</a:t>
            </a:r>
          </a:p>
          <a:p>
            <a:pPr marL="342900" indent="-342900">
              <a:spcBef>
                <a:spcPct val="0"/>
              </a:spcBef>
              <a:spcAft>
                <a:spcPts val="1200"/>
              </a:spcAft>
            </a:pPr>
            <a:endParaRPr lang="en-US" altLang="en-US">
              <a:sym typeface="Wingdings" panose="05000000000000000000" pitchFamily="2" charset="2"/>
            </a:endParaRPr>
          </a:p>
        </p:txBody>
      </p:sp>
    </p:spTree>
    <p:extLst>
      <p:ext uri="{BB962C8B-B14F-4D97-AF65-F5344CB8AC3E}">
        <p14:creationId xmlns:p14="http://schemas.microsoft.com/office/powerpoint/2010/main" xmlns="" val="13055167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685800"/>
            <a:ext cx="2670175" cy="533400"/>
          </a:xfrm>
        </p:spPr>
        <p:txBody>
          <a:bodyPr/>
          <a:lstStyle/>
          <a:p>
            <a:pPr algn="l">
              <a:defRPr/>
            </a:pPr>
            <a:r>
              <a:rPr lang="en-US" sz="3000" dirty="0">
                <a:solidFill>
                  <a:srgbClr val="C00000"/>
                </a:solidFill>
                <a:latin typeface="+mn-lt"/>
              </a:rPr>
              <a:t>AI </a:t>
            </a:r>
            <a:r>
              <a:rPr lang="en-US" sz="3000" dirty="0" err="1">
                <a:solidFill>
                  <a:srgbClr val="C00000"/>
                </a:solidFill>
                <a:latin typeface="+mn-lt"/>
              </a:rPr>
              <a:t>saat</a:t>
            </a:r>
            <a:r>
              <a:rPr lang="en-US" sz="3000" dirty="0">
                <a:solidFill>
                  <a:srgbClr val="C00000"/>
                </a:solidFill>
                <a:latin typeface="+mn-lt"/>
              </a:rPr>
              <a:t> </a:t>
            </a:r>
            <a:r>
              <a:rPr lang="en-US" sz="3000" dirty="0" err="1">
                <a:solidFill>
                  <a:srgbClr val="C00000"/>
                </a:solidFill>
                <a:latin typeface="+mn-lt"/>
              </a:rPr>
              <a:t>ini</a:t>
            </a:r>
            <a:endParaRPr lang="en-US" sz="3000" dirty="0">
              <a:solidFill>
                <a:srgbClr val="C00000"/>
              </a:solidFill>
              <a:latin typeface="+mn-lt"/>
            </a:endParaRPr>
          </a:p>
        </p:txBody>
      </p:sp>
      <p:sp>
        <p:nvSpPr>
          <p:cNvPr id="130051" name="Content Placeholder 2"/>
          <p:cNvSpPr>
            <a:spLocks noGrp="1"/>
          </p:cNvSpPr>
          <p:nvPr>
            <p:ph sz="quarter" idx="1"/>
          </p:nvPr>
        </p:nvSpPr>
        <p:spPr>
          <a:xfrm>
            <a:off x="1825626" y="1524000"/>
            <a:ext cx="8613775" cy="5105400"/>
          </a:xfrm>
        </p:spPr>
        <p:txBody>
          <a:bodyPr/>
          <a:lstStyle/>
          <a:p>
            <a:pPr marL="342900" indent="-342900">
              <a:spcBef>
                <a:spcPct val="0"/>
              </a:spcBef>
              <a:spcAft>
                <a:spcPts val="1200"/>
              </a:spcAft>
            </a:pPr>
            <a:r>
              <a:rPr lang="en-US" altLang="en-US">
                <a:sym typeface="Wingdings" panose="05000000000000000000" pitchFamily="2" charset="2"/>
              </a:rPr>
              <a:t>Otak komputer dianggap sebagai alat input, output, sekaligus lapisan tersembunyi.</a:t>
            </a:r>
          </a:p>
          <a:p>
            <a:pPr marL="342900" indent="-342900">
              <a:spcBef>
                <a:spcPct val="0"/>
              </a:spcBef>
              <a:spcAft>
                <a:spcPts val="1200"/>
              </a:spcAft>
            </a:pPr>
            <a:r>
              <a:rPr lang="en-US" altLang="en-US">
                <a:sym typeface="Wingdings" panose="05000000000000000000" pitchFamily="2" charset="2"/>
              </a:rPr>
              <a:t>Lapisan tersembunyi menanggapi neuron di dalam otak  model ini lebih mewakili otak manusia.</a:t>
            </a:r>
          </a:p>
          <a:p>
            <a:pPr marL="342900" indent="-342900">
              <a:spcBef>
                <a:spcPct val="0"/>
              </a:spcBef>
              <a:spcAft>
                <a:spcPts val="1200"/>
              </a:spcAft>
            </a:pPr>
            <a:r>
              <a:rPr lang="en-US" altLang="en-US">
                <a:sym typeface="Wingdings" panose="05000000000000000000" pitchFamily="2" charset="2"/>
              </a:rPr>
              <a:t>W.  Daniel Hillis  mengembangkan ‘mesin koneksi’, sebuah model proses paralel.</a:t>
            </a:r>
          </a:p>
          <a:p>
            <a:pPr marL="342900" indent="-342900">
              <a:spcBef>
                <a:spcPct val="0"/>
              </a:spcBef>
              <a:spcAft>
                <a:spcPts val="1200"/>
              </a:spcAft>
            </a:pPr>
            <a:r>
              <a:rPr lang="en-US" altLang="en-US">
                <a:sym typeface="Wingdings" panose="05000000000000000000" pitchFamily="2" charset="2"/>
              </a:rPr>
              <a:t>Pada mesin koneksi Hillis, prosesor tersedia untuk memecahkan sebuah  masalah, memungkinkan masalah tsb terbagi menjadi bagian-bagian kecil yang berproses secara berkesinambungan.</a:t>
            </a:r>
          </a:p>
        </p:txBody>
      </p:sp>
    </p:spTree>
    <p:extLst>
      <p:ext uri="{BB962C8B-B14F-4D97-AF65-F5344CB8AC3E}">
        <p14:creationId xmlns:p14="http://schemas.microsoft.com/office/powerpoint/2010/main" xmlns="" val="26396991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49426" y="152400"/>
            <a:ext cx="3813175" cy="762000"/>
          </a:xfrm>
        </p:spPr>
        <p:txBody>
          <a:bodyPr/>
          <a:lstStyle/>
          <a:p>
            <a:pPr algn="l">
              <a:defRPr/>
            </a:pPr>
            <a:r>
              <a:rPr lang="en-US" sz="3000" dirty="0">
                <a:solidFill>
                  <a:srgbClr val="C00000"/>
                </a:solidFill>
                <a:latin typeface="+mn-lt"/>
              </a:rPr>
              <a:t>AI &amp; </a:t>
            </a:r>
            <a:r>
              <a:rPr lang="en-US" sz="3000" dirty="0" err="1">
                <a:solidFill>
                  <a:srgbClr val="C00000"/>
                </a:solidFill>
                <a:latin typeface="+mn-lt"/>
              </a:rPr>
              <a:t>kognisi</a:t>
            </a:r>
            <a:r>
              <a:rPr lang="en-US" sz="3000" dirty="0">
                <a:solidFill>
                  <a:srgbClr val="C00000"/>
                </a:solidFill>
                <a:latin typeface="+mn-lt"/>
              </a:rPr>
              <a:t> </a:t>
            </a:r>
            <a:r>
              <a:rPr lang="en-US" sz="3000" dirty="0" err="1">
                <a:solidFill>
                  <a:srgbClr val="C00000"/>
                </a:solidFill>
                <a:latin typeface="+mn-lt"/>
              </a:rPr>
              <a:t>manusia</a:t>
            </a:r>
            <a:endParaRPr lang="en-US" sz="3000" dirty="0">
              <a:solidFill>
                <a:srgbClr val="C00000"/>
              </a:solidFill>
              <a:latin typeface="+mn-lt"/>
            </a:endParaRPr>
          </a:p>
        </p:txBody>
      </p:sp>
      <p:pic>
        <p:nvPicPr>
          <p:cNvPr id="13107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b="1620"/>
          <a:stretch>
            <a:fillRect/>
          </a:stretch>
        </p:blipFill>
        <p:spPr bwMode="auto">
          <a:xfrm>
            <a:off x="2233614" y="1104900"/>
            <a:ext cx="7672387"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386591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sz="3400" i="1" dirty="0" err="1"/>
              <a:t>Mesin</a:t>
            </a:r>
            <a:r>
              <a:rPr lang="en-US" sz="3400" i="1" dirty="0"/>
              <a:t> </a:t>
            </a:r>
            <a:r>
              <a:rPr lang="en-US" sz="3400" i="1" dirty="0" err="1"/>
              <a:t>berpikir</a:t>
            </a:r>
            <a:endParaRPr lang="en-US" sz="3400" i="1" dirty="0"/>
          </a:p>
        </p:txBody>
      </p:sp>
      <p:sp>
        <p:nvSpPr>
          <p:cNvPr id="132099" name="Content Placeholder 2"/>
          <p:cNvSpPr>
            <a:spLocks noGrp="1"/>
          </p:cNvSpPr>
          <p:nvPr>
            <p:ph sz="quarter" idx="1"/>
          </p:nvPr>
        </p:nvSpPr>
        <p:spPr>
          <a:xfrm>
            <a:off x="1825626" y="1447800"/>
            <a:ext cx="8842375" cy="4572000"/>
          </a:xfrm>
        </p:spPr>
        <p:txBody>
          <a:bodyPr/>
          <a:lstStyle/>
          <a:p>
            <a:r>
              <a:rPr lang="en-US" altLang="en-US" sz="2600"/>
              <a:t>Orang-orang yang fanatik AI </a:t>
            </a:r>
            <a:r>
              <a:rPr lang="en-US" altLang="en-US" sz="2600">
                <a:sym typeface="Wingdings" panose="05000000000000000000" pitchFamily="2" charset="2"/>
              </a:rPr>
              <a:t> mesin mampu meniru kognisi manusia secara persis, pun proses intelektual tinggi mampu ditampilkan oleh sebuah mesin.</a:t>
            </a:r>
          </a:p>
          <a:p>
            <a:r>
              <a:rPr lang="en-US" altLang="en-US" sz="2600">
                <a:sym typeface="Wingdings" panose="05000000000000000000" pitchFamily="2" charset="2"/>
              </a:rPr>
              <a:t>Orang-orang yang menganggap AI sebagai konsep intelektual yang korup &amp; meyakini bahwa orang yang yakin atas keberadaan mesin berpikir adalah pemuja yang materialistis.</a:t>
            </a:r>
          </a:p>
          <a:p>
            <a:r>
              <a:rPr lang="en-US" altLang="en-US" sz="2600">
                <a:sym typeface="Wingdings" panose="05000000000000000000" pitchFamily="2" charset="2"/>
              </a:rPr>
              <a:t>Dikotomi John Searle (1980)  membedakan AI yang ‘kuat’, menunjukkan bahwa pemprograman yang sesuai dapat menciptakan ‘pikiran’ yang mampu memahami; dan AI yang ‘lemah’, yang menekankan nilai-nilai heuristik dalam pembelajaran kognisi manusia.</a:t>
            </a:r>
            <a:endParaRPr lang="en-US" altLang="en-US" sz="2600"/>
          </a:p>
        </p:txBody>
      </p:sp>
    </p:spTree>
    <p:extLst>
      <p:ext uri="{BB962C8B-B14F-4D97-AF65-F5344CB8AC3E}">
        <p14:creationId xmlns:p14="http://schemas.microsoft.com/office/powerpoint/2010/main" xmlns="" val="34159394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685800"/>
            <a:ext cx="2670175" cy="533400"/>
          </a:xfrm>
        </p:spPr>
        <p:txBody>
          <a:bodyPr/>
          <a:lstStyle/>
          <a:p>
            <a:pPr algn="l">
              <a:defRPr/>
            </a:pPr>
            <a:r>
              <a:rPr lang="en-US" sz="3000" dirty="0" err="1">
                <a:solidFill>
                  <a:srgbClr val="C00000"/>
                </a:solidFill>
                <a:latin typeface="+mn-lt"/>
              </a:rPr>
              <a:t>Tes</a:t>
            </a:r>
            <a:r>
              <a:rPr lang="en-US" sz="3000" dirty="0">
                <a:solidFill>
                  <a:srgbClr val="C00000"/>
                </a:solidFill>
                <a:latin typeface="+mn-lt"/>
              </a:rPr>
              <a:t> Turing</a:t>
            </a:r>
          </a:p>
        </p:txBody>
      </p:sp>
      <p:sp>
        <p:nvSpPr>
          <p:cNvPr id="133123" name="Content Placeholder 2"/>
          <p:cNvSpPr>
            <a:spLocks noGrp="1"/>
          </p:cNvSpPr>
          <p:nvPr>
            <p:ph sz="quarter" idx="1"/>
          </p:nvPr>
        </p:nvSpPr>
        <p:spPr>
          <a:xfrm>
            <a:off x="1825626" y="1447800"/>
            <a:ext cx="8613775" cy="5105400"/>
          </a:xfrm>
        </p:spPr>
        <p:txBody>
          <a:bodyPr/>
          <a:lstStyle/>
          <a:p>
            <a:pPr marL="342900" indent="-342900">
              <a:spcBef>
                <a:spcPct val="0"/>
              </a:spcBef>
              <a:spcAft>
                <a:spcPts val="1200"/>
              </a:spcAft>
            </a:pPr>
            <a:r>
              <a:rPr lang="en-US" altLang="en-US">
                <a:sym typeface="Wingdings" panose="05000000000000000000" pitchFamily="2" charset="2"/>
              </a:rPr>
              <a:t>Tes Turing (1950)  rumus: memutuskan apakah makhluk tersebut manusia atau bukan</a:t>
            </a:r>
          </a:p>
          <a:p>
            <a:pPr marL="342900" indent="-342900">
              <a:spcBef>
                <a:spcPct val="0"/>
              </a:spcBef>
              <a:spcAft>
                <a:spcPts val="2400"/>
              </a:spcAft>
            </a:pPr>
            <a:r>
              <a:rPr lang="en-US" altLang="en-US">
                <a:sym typeface="Wingdings" panose="05000000000000000000" pitchFamily="2" charset="2"/>
              </a:rPr>
              <a:t>Hasil: untuk membuat komputer bisa membuat kita menganggapnya sebagai manusia, komputer harus mampu mengerti &amp; menyusun tanggapan yang meniru secara efektif sebuah bentuk kognisi yang penting.</a:t>
            </a:r>
          </a:p>
          <a:p>
            <a:pPr marL="342900" indent="-342900">
              <a:spcBef>
                <a:spcPct val="0"/>
              </a:spcBef>
              <a:spcAft>
                <a:spcPts val="1200"/>
              </a:spcAft>
              <a:buNone/>
            </a:pPr>
            <a:r>
              <a:rPr lang="en-US" altLang="en-US">
                <a:solidFill>
                  <a:srgbClr val="C00000"/>
                </a:solidFill>
                <a:sym typeface="Wingdings" panose="05000000000000000000" pitchFamily="2" charset="2"/>
              </a:rPr>
              <a:t>Ruang  China</a:t>
            </a:r>
          </a:p>
          <a:p>
            <a:pPr marL="342900" indent="-342900">
              <a:spcBef>
                <a:spcPct val="0"/>
              </a:spcBef>
              <a:spcAft>
                <a:spcPts val="1200"/>
              </a:spcAft>
            </a:pPr>
            <a:r>
              <a:rPr lang="en-US" altLang="en-US">
                <a:sym typeface="Wingdings" panose="05000000000000000000" pitchFamily="2" charset="2"/>
              </a:rPr>
              <a:t>Penelitian dengan menempatkan seseorang dalam ruangan yang dibatasi tulisan-tulisan China.</a:t>
            </a:r>
          </a:p>
        </p:txBody>
      </p:sp>
    </p:spTree>
    <p:extLst>
      <p:ext uri="{BB962C8B-B14F-4D97-AF65-F5344CB8AC3E}">
        <p14:creationId xmlns:p14="http://schemas.microsoft.com/office/powerpoint/2010/main" xmlns="" val="339333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1" y="384176"/>
            <a:ext cx="2892425" cy="758825"/>
          </a:xfrm>
        </p:spPr>
        <p:txBody>
          <a:bodyPr/>
          <a:lstStyle/>
          <a:p>
            <a:pPr algn="r">
              <a:defRPr/>
            </a:pPr>
            <a:r>
              <a:rPr lang="en-US" sz="3400" i="1" dirty="0" err="1"/>
              <a:t>Persepsi</a:t>
            </a:r>
            <a:r>
              <a:rPr lang="en-US" sz="3400" i="1" dirty="0"/>
              <a:t> &amp; AI</a:t>
            </a:r>
          </a:p>
        </p:txBody>
      </p:sp>
      <p:sp>
        <p:nvSpPr>
          <p:cNvPr id="134147" name="Content Placeholder 2"/>
          <p:cNvSpPr>
            <a:spLocks noGrp="1"/>
          </p:cNvSpPr>
          <p:nvPr>
            <p:ph sz="quarter" idx="1"/>
          </p:nvPr>
        </p:nvSpPr>
        <p:spPr>
          <a:xfrm>
            <a:off x="1825625" y="1676400"/>
            <a:ext cx="8504238" cy="4572000"/>
          </a:xfrm>
        </p:spPr>
        <p:txBody>
          <a:bodyPr/>
          <a:lstStyle/>
          <a:p>
            <a:pPr>
              <a:spcBef>
                <a:spcPct val="0"/>
              </a:spcBef>
              <a:spcAft>
                <a:spcPts val="1800"/>
              </a:spcAft>
            </a:pPr>
            <a:r>
              <a:rPr lang="en-US" altLang="en-US"/>
              <a:t>Persepsi manusia dipicu sinyal eksternal cahaya, suara, komposisi molekul, dan tekanan. Sinyal terdeteksi oleh sistem sensorik dan ditranduksikan (dikonversi ke energi neuron) sebagai pesan-pesan yang bisa dipahami otak.</a:t>
            </a:r>
          </a:p>
          <a:p>
            <a:pPr>
              <a:spcBef>
                <a:spcPct val="0"/>
              </a:spcBef>
              <a:spcAft>
                <a:spcPts val="1800"/>
              </a:spcAft>
            </a:pPr>
            <a:r>
              <a:rPr lang="en-US" altLang="en-US"/>
              <a:t>Bagaimana sebuah mesin bisa menirukan mekanisme persepsi ini?</a:t>
            </a:r>
          </a:p>
        </p:txBody>
      </p:sp>
    </p:spTree>
    <p:extLst>
      <p:ext uri="{BB962C8B-B14F-4D97-AF65-F5344CB8AC3E}">
        <p14:creationId xmlns:p14="http://schemas.microsoft.com/office/powerpoint/2010/main" xmlns="" val="31285751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76400" y="990600"/>
            <a:ext cx="8839200" cy="57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825626" y="381000"/>
            <a:ext cx="2670175" cy="533400"/>
          </a:xfrm>
        </p:spPr>
        <p:txBody>
          <a:bodyPr/>
          <a:lstStyle/>
          <a:p>
            <a:pPr algn="l">
              <a:defRPr/>
            </a:pPr>
            <a:r>
              <a:rPr lang="en-US" sz="3000" dirty="0" err="1">
                <a:solidFill>
                  <a:srgbClr val="C00000"/>
                </a:solidFill>
                <a:latin typeface="+mn-lt"/>
              </a:rPr>
              <a:t>Analisis</a:t>
            </a:r>
            <a:r>
              <a:rPr lang="en-US" sz="3000" dirty="0">
                <a:solidFill>
                  <a:srgbClr val="C00000"/>
                </a:solidFill>
                <a:latin typeface="+mn-lt"/>
              </a:rPr>
              <a:t> </a:t>
            </a:r>
            <a:r>
              <a:rPr lang="en-US" sz="3000" dirty="0" err="1">
                <a:solidFill>
                  <a:srgbClr val="C00000"/>
                </a:solidFill>
                <a:latin typeface="+mn-lt"/>
              </a:rPr>
              <a:t>Garis</a:t>
            </a:r>
            <a:endParaRPr lang="en-US" sz="3000" dirty="0">
              <a:solidFill>
                <a:srgbClr val="C00000"/>
              </a:solidFill>
              <a:latin typeface="+mn-lt"/>
            </a:endParaRPr>
          </a:p>
        </p:txBody>
      </p:sp>
      <p:sp>
        <p:nvSpPr>
          <p:cNvPr id="135172" name="Content Placeholder 2"/>
          <p:cNvSpPr>
            <a:spLocks noGrp="1"/>
          </p:cNvSpPr>
          <p:nvPr>
            <p:ph sz="quarter" idx="1"/>
          </p:nvPr>
        </p:nvSpPr>
        <p:spPr>
          <a:xfrm>
            <a:off x="1825626" y="1066800"/>
            <a:ext cx="8613775" cy="2438400"/>
          </a:xfrm>
        </p:spPr>
        <p:txBody>
          <a:bodyPr/>
          <a:lstStyle/>
          <a:p>
            <a:pPr marL="342900" indent="-342900">
              <a:spcBef>
                <a:spcPct val="0"/>
              </a:spcBef>
              <a:spcAft>
                <a:spcPts val="1200"/>
              </a:spcAft>
            </a:pPr>
            <a:r>
              <a:rPr lang="en-US" altLang="en-US">
                <a:sym typeface="Wingdings" panose="05000000000000000000" pitchFamily="2" charset="2"/>
              </a:rPr>
              <a:t>Cara komputer bisa diajarkan untuk mengenali bentuk geometris adalah melalui analisis fitur lokal sebuah objek yang menggunakan fakta bahwa bentuk geometris rumit telah diterjemahkan dalam bentuk yang lebih sederhana.</a:t>
            </a:r>
          </a:p>
        </p:txBody>
      </p:sp>
      <p:pic>
        <p:nvPicPr>
          <p:cNvPr id="66565" name="Picture 2"/>
          <p:cNvPicPr>
            <a:picLocks noChangeAspect="1" noChangeArrowheads="1"/>
          </p:cNvPicPr>
          <p:nvPr/>
        </p:nvPicPr>
        <p:blipFill>
          <a:blip r:embed="rId3"/>
          <a:srcRect l="5434" t="10629" r="14432" b="10117"/>
          <a:stretch>
            <a:fillRect/>
          </a:stretch>
        </p:blipFill>
        <p:spPr bwMode="auto">
          <a:xfrm>
            <a:off x="7391400" y="3276600"/>
            <a:ext cx="3022600" cy="2406650"/>
          </a:xfrm>
          <a:prstGeom prst="rect">
            <a:avLst/>
          </a:prstGeom>
          <a:ln>
            <a:noFill/>
          </a:ln>
          <a:effectLst>
            <a:outerShdw blurRad="190500" algn="tl" rotWithShape="0">
              <a:srgbClr val="000000">
                <a:alpha val="70000"/>
              </a:srgbClr>
            </a:outerShdw>
          </a:effectLst>
        </p:spPr>
      </p:pic>
      <p:sp>
        <p:nvSpPr>
          <p:cNvPr id="135174" name="TextBox 5"/>
          <p:cNvSpPr txBox="1">
            <a:spLocks noChangeArrowheads="1"/>
          </p:cNvSpPr>
          <p:nvPr/>
        </p:nvSpPr>
        <p:spPr bwMode="auto">
          <a:xfrm>
            <a:off x="1828800" y="3365501"/>
            <a:ext cx="5257800"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200"/>
              </a:spcAft>
              <a:buClr>
                <a:schemeClr val="accent1"/>
              </a:buClr>
              <a:buFont typeface="Arial" panose="020B0604020202020204" pitchFamily="34" charset="0"/>
              <a:buChar char="•"/>
            </a:pPr>
            <a:r>
              <a:rPr lang="en-US" altLang="en-US" sz="2800">
                <a:sym typeface="Wingdings" panose="05000000000000000000" pitchFamily="2" charset="2"/>
              </a:rPr>
              <a:t>Program ini menggunakan beberapa pola kecil yang secara sistematis dicocokkan ke setiap objek dalam pencarian pasangan objeknya.</a:t>
            </a:r>
          </a:p>
        </p:txBody>
      </p:sp>
      <p:sp>
        <p:nvSpPr>
          <p:cNvPr id="135175" name="TextBox 6"/>
          <p:cNvSpPr txBox="1">
            <a:spLocks noChangeArrowheads="1"/>
          </p:cNvSpPr>
          <p:nvPr/>
        </p:nvSpPr>
        <p:spPr bwMode="auto">
          <a:xfrm>
            <a:off x="6019800" y="5781676"/>
            <a:ext cx="44958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b="1"/>
              <a:t>Menemukan tepi kiri menggunakan pola 6 sel. </a:t>
            </a:r>
            <a:r>
              <a:rPr lang="en-US" altLang="en-US"/>
              <a:t>Tanda + dan – mewakili sel-sel yang menanggapi kondisi ‘ada’ &amp; ‘tiada’. </a:t>
            </a:r>
          </a:p>
        </p:txBody>
      </p:sp>
    </p:spTree>
    <p:extLst>
      <p:ext uri="{BB962C8B-B14F-4D97-AF65-F5344CB8AC3E}">
        <p14:creationId xmlns:p14="http://schemas.microsoft.com/office/powerpoint/2010/main" xmlns="" val="31593253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685800"/>
            <a:ext cx="3355975" cy="533400"/>
          </a:xfrm>
        </p:spPr>
        <p:txBody>
          <a:bodyPr/>
          <a:lstStyle/>
          <a:p>
            <a:pPr algn="l">
              <a:defRPr/>
            </a:pPr>
            <a:r>
              <a:rPr lang="en-US" sz="3000" dirty="0" err="1">
                <a:solidFill>
                  <a:srgbClr val="C00000"/>
                </a:solidFill>
                <a:latin typeface="+mn-lt"/>
              </a:rPr>
              <a:t>Pengenalan</a:t>
            </a:r>
            <a:r>
              <a:rPr lang="en-US" sz="3000" dirty="0">
                <a:solidFill>
                  <a:srgbClr val="C00000"/>
                </a:solidFill>
                <a:latin typeface="+mn-lt"/>
              </a:rPr>
              <a:t> </a:t>
            </a:r>
            <a:r>
              <a:rPr lang="en-US" sz="3000" dirty="0" err="1">
                <a:solidFill>
                  <a:srgbClr val="C00000"/>
                </a:solidFill>
                <a:latin typeface="+mn-lt"/>
              </a:rPr>
              <a:t>pola</a:t>
            </a:r>
            <a:endParaRPr lang="en-US" sz="3000" dirty="0">
              <a:solidFill>
                <a:srgbClr val="C00000"/>
              </a:solidFill>
              <a:latin typeface="+mn-lt"/>
            </a:endParaRPr>
          </a:p>
        </p:txBody>
      </p:sp>
      <p:sp>
        <p:nvSpPr>
          <p:cNvPr id="136195" name="Content Placeholder 2"/>
          <p:cNvSpPr>
            <a:spLocks noGrp="1"/>
          </p:cNvSpPr>
          <p:nvPr>
            <p:ph sz="quarter" idx="1"/>
          </p:nvPr>
        </p:nvSpPr>
        <p:spPr>
          <a:xfrm>
            <a:off x="1825626" y="1447800"/>
            <a:ext cx="8613775" cy="3886200"/>
          </a:xfrm>
        </p:spPr>
        <p:txBody>
          <a:bodyPr/>
          <a:lstStyle/>
          <a:p>
            <a:pPr marL="342900" indent="-342900">
              <a:spcBef>
                <a:spcPct val="0"/>
              </a:spcBef>
              <a:spcAft>
                <a:spcPts val="1200"/>
              </a:spcAft>
            </a:pPr>
            <a:r>
              <a:rPr lang="en-US" altLang="en-US">
                <a:sym typeface="Wingdings" panose="05000000000000000000" pitchFamily="2" charset="2"/>
              </a:rPr>
              <a:t>Sistem pengenalan pola sebagian besar berhubungan dengan materi visual.</a:t>
            </a:r>
          </a:p>
          <a:p>
            <a:pPr marL="342900" indent="-342900">
              <a:spcBef>
                <a:spcPct val="0"/>
              </a:spcBef>
              <a:spcAft>
                <a:spcPts val="1200"/>
              </a:spcAft>
            </a:pPr>
            <a:r>
              <a:rPr lang="en-US" altLang="en-US">
                <a:sym typeface="Wingdings" panose="05000000000000000000" pitchFamily="2" charset="2"/>
              </a:rPr>
              <a:t>Format umum dari perangkat keras yang mampu menghasilkan persepsi pada sistem ini berupa raster atau matriks dari sel-sel fotoelektrik (yang merespons kekuatan cahaya).</a:t>
            </a:r>
          </a:p>
          <a:p>
            <a:pPr marL="342900" indent="-342900">
              <a:spcBef>
                <a:spcPct val="0"/>
              </a:spcBef>
              <a:spcAft>
                <a:spcPts val="1200"/>
              </a:spcAft>
            </a:pPr>
            <a:r>
              <a:rPr lang="en-US" altLang="en-US">
                <a:sym typeface="Wingdings" panose="05000000000000000000" pitchFamily="2" charset="2"/>
              </a:rPr>
              <a:t>Penelitian: mengenali dan memahami tulisan tangan.</a:t>
            </a:r>
          </a:p>
        </p:txBody>
      </p:sp>
    </p:spTree>
    <p:extLst>
      <p:ext uri="{BB962C8B-B14F-4D97-AF65-F5344CB8AC3E}">
        <p14:creationId xmlns:p14="http://schemas.microsoft.com/office/powerpoint/2010/main" xmlns="" val="35986901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0" y="4267200"/>
            <a:ext cx="5638800" cy="1981200"/>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pPr algn="l">
              <a:defRPr/>
            </a:pPr>
            <a:r>
              <a:rPr lang="en-US" sz="3000" dirty="0" err="1">
                <a:solidFill>
                  <a:srgbClr val="C00000"/>
                </a:solidFill>
                <a:latin typeface="+mn-lt"/>
              </a:rPr>
              <a:t>Pengenalan</a:t>
            </a:r>
            <a:r>
              <a:rPr lang="en-US" sz="3000" dirty="0">
                <a:solidFill>
                  <a:srgbClr val="C00000"/>
                </a:solidFill>
                <a:latin typeface="+mn-lt"/>
              </a:rPr>
              <a:t> </a:t>
            </a:r>
            <a:r>
              <a:rPr lang="en-US" sz="3000" dirty="0" err="1">
                <a:solidFill>
                  <a:srgbClr val="C00000"/>
                </a:solidFill>
                <a:latin typeface="+mn-lt"/>
              </a:rPr>
              <a:t>objek</a:t>
            </a:r>
            <a:r>
              <a:rPr lang="en-US" sz="3000" dirty="0">
                <a:solidFill>
                  <a:srgbClr val="C00000"/>
                </a:solidFill>
                <a:latin typeface="+mn-lt"/>
              </a:rPr>
              <a:t> yang </a:t>
            </a:r>
            <a:r>
              <a:rPr lang="en-US" sz="3000" dirty="0" err="1">
                <a:solidFill>
                  <a:srgbClr val="C00000"/>
                </a:solidFill>
                <a:latin typeface="+mn-lt"/>
              </a:rPr>
              <a:t>rumit</a:t>
            </a:r>
            <a:endParaRPr lang="en-US" sz="3000" dirty="0">
              <a:solidFill>
                <a:srgbClr val="C00000"/>
              </a:solidFill>
              <a:latin typeface="+mn-lt"/>
            </a:endParaRPr>
          </a:p>
        </p:txBody>
      </p:sp>
      <p:sp>
        <p:nvSpPr>
          <p:cNvPr id="137222" name="Content Placeholder 2"/>
          <p:cNvSpPr>
            <a:spLocks noGrp="1"/>
          </p:cNvSpPr>
          <p:nvPr>
            <p:ph sz="quarter" idx="4294967295"/>
          </p:nvPr>
        </p:nvSpPr>
        <p:spPr>
          <a:xfrm>
            <a:off x="1752601" y="1447800"/>
            <a:ext cx="8613775" cy="2438400"/>
          </a:xfrm>
        </p:spPr>
        <p:txBody>
          <a:bodyPr/>
          <a:lstStyle/>
          <a:p>
            <a:pPr marL="342900" indent="-342900">
              <a:spcBef>
                <a:spcPct val="0"/>
              </a:spcBef>
              <a:spcAft>
                <a:spcPts val="1200"/>
              </a:spcAft>
            </a:pPr>
            <a:r>
              <a:rPr lang="en-US" altLang="en-US">
                <a:sym typeface="Wingdings" panose="05000000000000000000" pitchFamily="2" charset="2"/>
              </a:rPr>
              <a:t>Thomas Poggio &amp; Robert Brunelli membahas topik pengidentifikasian wajah.</a:t>
            </a:r>
          </a:p>
          <a:p>
            <a:pPr marL="342900" indent="-342900">
              <a:spcBef>
                <a:spcPct val="0"/>
              </a:spcBef>
              <a:spcAft>
                <a:spcPts val="1200"/>
              </a:spcAft>
            </a:pPr>
            <a:r>
              <a:rPr lang="en-US" altLang="en-US">
                <a:sym typeface="Wingdings" panose="05000000000000000000" pitchFamily="2" charset="2"/>
              </a:rPr>
              <a:t>Inti program: agar bentuk-bentuk yang menonjol, seperti lebarnya hidung, mampu diekstrak dari wajah &amp; dianalisis secara matematis. </a:t>
            </a:r>
          </a:p>
        </p:txBody>
      </p:sp>
      <p:pic>
        <p:nvPicPr>
          <p:cNvPr id="83970" name="Picture 2"/>
          <p:cNvPicPr>
            <a:picLocks noChangeAspect="1" noChangeArrowheads="1"/>
          </p:cNvPicPr>
          <p:nvPr/>
        </p:nvPicPr>
        <p:blipFill>
          <a:blip r:embed="rId3"/>
          <a:srcRect l="5588" t="1494" b="1636"/>
          <a:stretch>
            <a:fillRect/>
          </a:stretch>
        </p:blipFill>
        <p:spPr bwMode="auto">
          <a:xfrm>
            <a:off x="8304686" y="3657600"/>
            <a:ext cx="2058514" cy="2895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8613" name="TextBox 4"/>
          <p:cNvSpPr txBox="1">
            <a:spLocks noChangeArrowheads="1"/>
          </p:cNvSpPr>
          <p:nvPr/>
        </p:nvSpPr>
        <p:spPr bwMode="auto">
          <a:xfrm>
            <a:off x="2286000" y="4343400"/>
            <a:ext cx="5562600" cy="1816100"/>
          </a:xfrm>
          <a:prstGeom prst="rect">
            <a:avLst/>
          </a:prstGeom>
          <a:noFill/>
          <a:ln w="9525">
            <a:noFill/>
            <a:miter lim="800000"/>
            <a:headEnd/>
            <a:tailEnd/>
          </a:ln>
        </p:spPr>
        <p:txBody>
          <a:bodyPr>
            <a:spAutoFit/>
          </a:bodyPr>
          <a:lstStyle/>
          <a:p>
            <a:pPr algn="r">
              <a:defRPr/>
            </a:pPr>
            <a:r>
              <a:rPr lang="en-US" sz="1600" b="1" dirty="0" err="1">
                <a:cs typeface="Times New Roman" pitchFamily="18" charset="0"/>
              </a:rPr>
              <a:t>Pencocokan</a:t>
            </a:r>
            <a:r>
              <a:rPr lang="en-US" sz="1600" b="1" dirty="0">
                <a:cs typeface="Times New Roman" pitchFamily="18" charset="0"/>
              </a:rPr>
              <a:t> </a:t>
            </a:r>
            <a:r>
              <a:rPr lang="en-US" sz="1600" b="1" dirty="0" err="1">
                <a:cs typeface="Times New Roman" pitchFamily="18" charset="0"/>
              </a:rPr>
              <a:t>Wajah</a:t>
            </a:r>
            <a:r>
              <a:rPr lang="en-US" sz="1600" b="1" dirty="0">
                <a:cs typeface="Times New Roman" pitchFamily="18" charset="0"/>
              </a:rPr>
              <a:t>. </a:t>
            </a:r>
            <a:r>
              <a:rPr lang="en-US" sz="1600" dirty="0" err="1">
                <a:cs typeface="Times New Roman" pitchFamily="18" charset="0"/>
              </a:rPr>
              <a:t>Untuk</a:t>
            </a:r>
            <a:r>
              <a:rPr lang="en-US" sz="1600" dirty="0">
                <a:cs typeface="Times New Roman" pitchFamily="18" charset="0"/>
              </a:rPr>
              <a:t> </a:t>
            </a:r>
            <a:r>
              <a:rPr lang="en-US" sz="1600" dirty="0" err="1">
                <a:cs typeface="Times New Roman" pitchFamily="18" charset="0"/>
              </a:rPr>
              <a:t>mencocokkan</a:t>
            </a:r>
            <a:r>
              <a:rPr lang="en-US" sz="1600" dirty="0">
                <a:cs typeface="Times New Roman" pitchFamily="18" charset="0"/>
              </a:rPr>
              <a:t> </a:t>
            </a:r>
            <a:r>
              <a:rPr lang="en-US" sz="1600" dirty="0" err="1">
                <a:cs typeface="Times New Roman" pitchFamily="18" charset="0"/>
              </a:rPr>
              <a:t>wajah</a:t>
            </a:r>
            <a:r>
              <a:rPr lang="en-US" sz="1600" dirty="0">
                <a:cs typeface="Times New Roman" pitchFamily="18" charset="0"/>
              </a:rPr>
              <a:t> </a:t>
            </a:r>
            <a:r>
              <a:rPr lang="en-US" sz="1600" dirty="0" err="1">
                <a:cs typeface="Times New Roman" pitchFamily="18" charset="0"/>
              </a:rPr>
              <a:t>ini</a:t>
            </a:r>
            <a:r>
              <a:rPr lang="en-US" sz="1600" dirty="0">
                <a:cs typeface="Times New Roman" pitchFamily="18" charset="0"/>
              </a:rPr>
              <a:t> </a:t>
            </a:r>
            <a:r>
              <a:rPr lang="en-US" sz="1600" dirty="0" err="1">
                <a:cs typeface="Times New Roman" pitchFamily="18" charset="0"/>
              </a:rPr>
              <a:t>dengan</a:t>
            </a:r>
            <a:r>
              <a:rPr lang="en-US" sz="1600" dirty="0">
                <a:cs typeface="Times New Roman" pitchFamily="18" charset="0"/>
              </a:rPr>
              <a:t> </a:t>
            </a:r>
            <a:r>
              <a:rPr lang="en-US" sz="1600" dirty="0" err="1">
                <a:cs typeface="Times New Roman" pitchFamily="18" charset="0"/>
              </a:rPr>
              <a:t>wajah</a:t>
            </a:r>
            <a:r>
              <a:rPr lang="en-US" sz="1600" dirty="0">
                <a:cs typeface="Times New Roman" pitchFamily="18" charset="0"/>
              </a:rPr>
              <a:t> </a:t>
            </a:r>
            <a:r>
              <a:rPr lang="en-US" sz="1600" dirty="0" err="1">
                <a:cs typeface="Times New Roman" pitchFamily="18" charset="0"/>
              </a:rPr>
              <a:t>dalam</a:t>
            </a:r>
            <a:r>
              <a:rPr lang="en-US" sz="1600" dirty="0">
                <a:cs typeface="Times New Roman" pitchFamily="18" charset="0"/>
              </a:rPr>
              <a:t> </a:t>
            </a:r>
            <a:r>
              <a:rPr lang="en-US" sz="1600" dirty="0" err="1">
                <a:cs typeface="Times New Roman" pitchFamily="18" charset="0"/>
              </a:rPr>
              <a:t>memori</a:t>
            </a:r>
            <a:r>
              <a:rPr lang="en-US" sz="1600" dirty="0">
                <a:cs typeface="Times New Roman" pitchFamily="18" charset="0"/>
              </a:rPr>
              <a:t> </a:t>
            </a:r>
            <a:r>
              <a:rPr lang="en-US" sz="1600" dirty="0" err="1">
                <a:cs typeface="Times New Roman" pitchFamily="18" charset="0"/>
              </a:rPr>
              <a:t>komputer</a:t>
            </a:r>
            <a:r>
              <a:rPr lang="en-US" sz="1600" dirty="0">
                <a:cs typeface="Times New Roman" pitchFamily="18" charset="0"/>
              </a:rPr>
              <a:t>, </a:t>
            </a:r>
            <a:r>
              <a:rPr lang="en-US" sz="1600" dirty="0" err="1">
                <a:cs typeface="Times New Roman" pitchFamily="18" charset="0"/>
              </a:rPr>
              <a:t>enam</a:t>
            </a:r>
            <a:r>
              <a:rPr lang="en-US" sz="1600" dirty="0">
                <a:cs typeface="Times New Roman" pitchFamily="18" charset="0"/>
              </a:rPr>
              <a:t> </a:t>
            </a:r>
            <a:r>
              <a:rPr lang="en-US" sz="1600" dirty="0" err="1">
                <a:cs typeface="Times New Roman" pitchFamily="18" charset="0"/>
              </a:rPr>
              <a:t>belas</a:t>
            </a:r>
            <a:r>
              <a:rPr lang="en-US" sz="1600" dirty="0">
                <a:cs typeface="Times New Roman" pitchFamily="18" charset="0"/>
              </a:rPr>
              <a:t> </a:t>
            </a:r>
            <a:r>
              <a:rPr lang="en-US" sz="1600" dirty="0" err="1">
                <a:cs typeface="Times New Roman" pitchFamily="18" charset="0"/>
              </a:rPr>
              <a:t>bentuk</a:t>
            </a:r>
            <a:r>
              <a:rPr lang="en-US" sz="1600" dirty="0">
                <a:cs typeface="Times New Roman" pitchFamily="18" charset="0"/>
              </a:rPr>
              <a:t> </a:t>
            </a:r>
            <a:r>
              <a:rPr lang="en-US" sz="1600" dirty="0" err="1">
                <a:cs typeface="Times New Roman" pitchFamily="18" charset="0"/>
              </a:rPr>
              <a:t>kunci</a:t>
            </a:r>
            <a:r>
              <a:rPr lang="en-US" sz="1600" dirty="0">
                <a:cs typeface="Times New Roman" pitchFamily="18" charset="0"/>
              </a:rPr>
              <a:t> </a:t>
            </a:r>
            <a:r>
              <a:rPr lang="en-US" sz="1600" dirty="0" err="1">
                <a:cs typeface="Times New Roman" pitchFamily="18" charset="0"/>
              </a:rPr>
              <a:t>seperti</a:t>
            </a:r>
            <a:r>
              <a:rPr lang="en-US" sz="1600" dirty="0">
                <a:cs typeface="Times New Roman" pitchFamily="18" charset="0"/>
              </a:rPr>
              <a:t> </a:t>
            </a:r>
            <a:r>
              <a:rPr lang="en-US" sz="1600" dirty="0" err="1">
                <a:cs typeface="Times New Roman" pitchFamily="18" charset="0"/>
              </a:rPr>
              <a:t>pengukuran</a:t>
            </a:r>
            <a:r>
              <a:rPr lang="en-US" sz="1600" dirty="0">
                <a:cs typeface="Times New Roman" pitchFamily="18" charset="0"/>
              </a:rPr>
              <a:t> </a:t>
            </a:r>
            <a:r>
              <a:rPr lang="en-US" sz="1600" dirty="0" err="1">
                <a:cs typeface="Times New Roman" pitchFamily="18" charset="0"/>
              </a:rPr>
              <a:t>mata</a:t>
            </a:r>
            <a:r>
              <a:rPr lang="en-US" sz="1600" dirty="0">
                <a:cs typeface="Times New Roman" pitchFamily="18" charset="0"/>
              </a:rPr>
              <a:t>, </a:t>
            </a:r>
            <a:r>
              <a:rPr lang="en-US" sz="1600" dirty="0" err="1">
                <a:cs typeface="Times New Roman" pitchFamily="18" charset="0"/>
              </a:rPr>
              <a:t>hidung</a:t>
            </a:r>
            <a:r>
              <a:rPr lang="en-US" sz="1600" dirty="0">
                <a:cs typeface="Times New Roman" pitchFamily="18" charset="0"/>
              </a:rPr>
              <a:t>, </a:t>
            </a:r>
            <a:r>
              <a:rPr lang="en-US" sz="1600" dirty="0" err="1">
                <a:cs typeface="Times New Roman" pitchFamily="18" charset="0"/>
              </a:rPr>
              <a:t>dan</a:t>
            </a:r>
            <a:r>
              <a:rPr lang="en-US" sz="1600" dirty="0">
                <a:cs typeface="Times New Roman" pitchFamily="18" charset="0"/>
              </a:rPr>
              <a:t> </a:t>
            </a:r>
            <a:r>
              <a:rPr lang="en-US" sz="1600" dirty="0" err="1">
                <a:cs typeface="Times New Roman" pitchFamily="18" charset="0"/>
              </a:rPr>
              <a:t>dagu</a:t>
            </a:r>
            <a:r>
              <a:rPr lang="en-US" sz="1600" dirty="0">
                <a:cs typeface="Times New Roman" pitchFamily="18" charset="0"/>
              </a:rPr>
              <a:t> </a:t>
            </a:r>
            <a:r>
              <a:rPr lang="en-US" sz="1600" dirty="0" err="1">
                <a:cs typeface="Times New Roman" pitchFamily="18" charset="0"/>
              </a:rPr>
              <a:t>dikumpulkan</a:t>
            </a:r>
            <a:r>
              <a:rPr lang="en-US" sz="1600" dirty="0">
                <a:cs typeface="Times New Roman" pitchFamily="18" charset="0"/>
              </a:rPr>
              <a:t> </a:t>
            </a:r>
            <a:r>
              <a:rPr lang="en-US" sz="1600" dirty="0" err="1">
                <a:cs typeface="Times New Roman" pitchFamily="18" charset="0"/>
              </a:rPr>
              <a:t>dan</a:t>
            </a:r>
            <a:r>
              <a:rPr lang="en-US" sz="1600" dirty="0">
                <a:cs typeface="Times New Roman" pitchFamily="18" charset="0"/>
              </a:rPr>
              <a:t> </a:t>
            </a:r>
            <a:r>
              <a:rPr lang="en-US" sz="1600" dirty="0" err="1">
                <a:cs typeface="Times New Roman" pitchFamily="18" charset="0"/>
              </a:rPr>
              <a:t>digunakan</a:t>
            </a:r>
            <a:r>
              <a:rPr lang="en-US" sz="1600" dirty="0">
                <a:cs typeface="Times New Roman" pitchFamily="18" charset="0"/>
              </a:rPr>
              <a:t> </a:t>
            </a:r>
            <a:r>
              <a:rPr lang="en-US" sz="1600" dirty="0" err="1">
                <a:cs typeface="Times New Roman" pitchFamily="18" charset="0"/>
              </a:rPr>
              <a:t>dalam</a:t>
            </a:r>
            <a:r>
              <a:rPr lang="en-US" sz="1600" dirty="0">
                <a:cs typeface="Times New Roman" pitchFamily="18" charset="0"/>
              </a:rPr>
              <a:t> formula </a:t>
            </a:r>
            <a:r>
              <a:rPr lang="en-US" sz="1600" dirty="0" err="1">
                <a:cs typeface="Times New Roman" pitchFamily="18" charset="0"/>
              </a:rPr>
              <a:t>untuk</a:t>
            </a:r>
            <a:r>
              <a:rPr lang="en-US" sz="1600" dirty="0">
                <a:cs typeface="Times New Roman" pitchFamily="18" charset="0"/>
              </a:rPr>
              <a:t> </a:t>
            </a:r>
            <a:r>
              <a:rPr lang="en-US" sz="1600" dirty="0" err="1">
                <a:cs typeface="Times New Roman" pitchFamily="18" charset="0"/>
              </a:rPr>
              <a:t>mencari</a:t>
            </a:r>
            <a:r>
              <a:rPr lang="en-US" sz="1600" dirty="0">
                <a:cs typeface="Times New Roman" pitchFamily="18" charset="0"/>
              </a:rPr>
              <a:t> </a:t>
            </a:r>
            <a:r>
              <a:rPr lang="en-US" sz="1600" dirty="0" err="1">
                <a:cs typeface="Times New Roman" pitchFamily="18" charset="0"/>
              </a:rPr>
              <a:t>kesamaan</a:t>
            </a:r>
            <a:r>
              <a:rPr lang="en-US" sz="1600" dirty="0">
                <a:cs typeface="Times New Roman" pitchFamily="18" charset="0"/>
              </a:rPr>
              <a:t>. Formula </a:t>
            </a:r>
            <a:r>
              <a:rPr lang="en-US" sz="1600" dirty="0" err="1">
                <a:cs typeface="Times New Roman" pitchFamily="18" charset="0"/>
              </a:rPr>
              <a:t>tersebut</a:t>
            </a:r>
            <a:r>
              <a:rPr lang="en-US" sz="1600" dirty="0">
                <a:cs typeface="Times New Roman" pitchFamily="18" charset="0"/>
              </a:rPr>
              <a:t> </a:t>
            </a:r>
            <a:r>
              <a:rPr lang="en-US" sz="1600" dirty="0" err="1">
                <a:cs typeface="Times New Roman" pitchFamily="18" charset="0"/>
              </a:rPr>
              <a:t>berdasarkan</a:t>
            </a:r>
            <a:r>
              <a:rPr lang="en-US" sz="1600" dirty="0">
                <a:cs typeface="Times New Roman" pitchFamily="18" charset="0"/>
              </a:rPr>
              <a:t> </a:t>
            </a:r>
            <a:r>
              <a:rPr lang="en-US" sz="1600" dirty="0" err="1">
                <a:cs typeface="Times New Roman" pitchFamily="18" charset="0"/>
              </a:rPr>
              <a:t>atas</a:t>
            </a:r>
            <a:r>
              <a:rPr lang="en-US" sz="1600" dirty="0">
                <a:cs typeface="Times New Roman" pitchFamily="18" charset="0"/>
              </a:rPr>
              <a:t> </a:t>
            </a:r>
            <a:r>
              <a:rPr lang="en-US" sz="1600" dirty="0" err="1">
                <a:cs typeface="Times New Roman" pitchFamily="18" charset="0"/>
              </a:rPr>
              <a:t>pengukuran</a:t>
            </a:r>
            <a:r>
              <a:rPr lang="en-US" sz="1600" dirty="0">
                <a:cs typeface="Times New Roman" pitchFamily="18" charset="0"/>
              </a:rPr>
              <a:t> </a:t>
            </a:r>
            <a:r>
              <a:rPr lang="en-US" sz="1600" dirty="0" err="1">
                <a:cs typeface="Times New Roman" pitchFamily="18" charset="0"/>
              </a:rPr>
              <a:t>jarak</a:t>
            </a:r>
            <a:r>
              <a:rPr lang="en-US" sz="1600" dirty="0">
                <a:cs typeface="Times New Roman" pitchFamily="18" charset="0"/>
              </a:rPr>
              <a:t> ala Euclidean </a:t>
            </a:r>
            <a:r>
              <a:rPr lang="en-US" sz="1600" dirty="0" err="1">
                <a:cs typeface="Times New Roman" pitchFamily="18" charset="0"/>
              </a:rPr>
              <a:t>mengenai</a:t>
            </a:r>
            <a:r>
              <a:rPr lang="en-US" sz="1600" dirty="0">
                <a:cs typeface="Times New Roman" pitchFamily="18" charset="0"/>
              </a:rPr>
              <a:t> </a:t>
            </a:r>
            <a:r>
              <a:rPr lang="en-US" sz="1600" dirty="0" err="1">
                <a:cs typeface="Times New Roman" pitchFamily="18" charset="0"/>
              </a:rPr>
              <a:t>ruang</a:t>
            </a:r>
            <a:r>
              <a:rPr lang="en-US" sz="1600" dirty="0">
                <a:cs typeface="Times New Roman" pitchFamily="18" charset="0"/>
              </a:rPr>
              <a:t> 16 </a:t>
            </a:r>
            <a:r>
              <a:rPr lang="en-US" sz="1600" dirty="0" err="1">
                <a:cs typeface="Times New Roman" pitchFamily="18" charset="0"/>
              </a:rPr>
              <a:t>dimensi</a:t>
            </a:r>
            <a:r>
              <a:rPr lang="en-US" sz="1600" dirty="0">
                <a:cs typeface="Times New Roman" pitchFamily="18" charset="0"/>
              </a:rPr>
              <a:t>. </a:t>
            </a:r>
            <a:r>
              <a:rPr lang="en-US" sz="1600" dirty="0" err="1">
                <a:cs typeface="Times New Roman" pitchFamily="18" charset="0"/>
              </a:rPr>
              <a:t>Pekerjaan</a:t>
            </a:r>
            <a:r>
              <a:rPr lang="en-US" sz="1600" dirty="0">
                <a:cs typeface="Times New Roman" pitchFamily="18" charset="0"/>
              </a:rPr>
              <a:t> </a:t>
            </a:r>
            <a:r>
              <a:rPr lang="en-US" sz="1600" dirty="0" err="1">
                <a:cs typeface="Times New Roman" pitchFamily="18" charset="0"/>
              </a:rPr>
              <a:t>ini</a:t>
            </a:r>
            <a:r>
              <a:rPr lang="en-US" sz="1600" dirty="0">
                <a:cs typeface="Times New Roman" pitchFamily="18" charset="0"/>
              </a:rPr>
              <a:t> </a:t>
            </a:r>
            <a:r>
              <a:rPr lang="en-US" sz="1600" dirty="0" err="1">
                <a:cs typeface="Times New Roman" pitchFamily="18" charset="0"/>
              </a:rPr>
              <a:t>dikerjakan</a:t>
            </a:r>
            <a:r>
              <a:rPr lang="en-US" sz="1600" dirty="0">
                <a:cs typeface="Times New Roman" pitchFamily="18" charset="0"/>
              </a:rPr>
              <a:t> </a:t>
            </a:r>
            <a:r>
              <a:rPr lang="en-US" sz="1600" dirty="0" err="1">
                <a:cs typeface="Times New Roman" pitchFamily="18" charset="0"/>
              </a:rPr>
              <a:t>di</a:t>
            </a:r>
            <a:r>
              <a:rPr lang="en-US" sz="1600" dirty="0">
                <a:cs typeface="Times New Roman" pitchFamily="18" charset="0"/>
              </a:rPr>
              <a:t> MIT </a:t>
            </a:r>
            <a:r>
              <a:rPr lang="en-US" sz="1600" dirty="0" err="1">
                <a:cs typeface="Times New Roman" pitchFamily="18" charset="0"/>
              </a:rPr>
              <a:t>oleh</a:t>
            </a:r>
            <a:r>
              <a:rPr lang="en-US" sz="1600" dirty="0">
                <a:cs typeface="Times New Roman" pitchFamily="18" charset="0"/>
              </a:rPr>
              <a:t> R. </a:t>
            </a:r>
            <a:r>
              <a:rPr lang="en-US" sz="1600" dirty="0" err="1">
                <a:cs typeface="Times New Roman" pitchFamily="18" charset="0"/>
              </a:rPr>
              <a:t>Brunelli</a:t>
            </a:r>
            <a:r>
              <a:rPr lang="en-US" sz="1600" dirty="0">
                <a:cs typeface="Times New Roman" pitchFamily="18" charset="0"/>
              </a:rPr>
              <a:t> </a:t>
            </a:r>
            <a:r>
              <a:rPr lang="en-US" sz="1600" dirty="0" err="1">
                <a:cs typeface="Times New Roman" pitchFamily="18" charset="0"/>
              </a:rPr>
              <a:t>dan</a:t>
            </a:r>
            <a:r>
              <a:rPr lang="en-US" sz="1600" dirty="0">
                <a:cs typeface="Times New Roman" pitchFamily="18" charset="0"/>
              </a:rPr>
              <a:t> T. </a:t>
            </a:r>
            <a:r>
              <a:rPr lang="en-US" sz="1600" dirty="0" err="1">
                <a:cs typeface="Times New Roman" pitchFamily="18" charset="0"/>
              </a:rPr>
              <a:t>Poggio</a:t>
            </a:r>
            <a:r>
              <a:rPr lang="en-US" sz="1600" dirty="0">
                <a:cs typeface="Times New Roman" pitchFamily="18" charset="0"/>
              </a:rPr>
              <a:t>.</a:t>
            </a:r>
          </a:p>
        </p:txBody>
      </p:sp>
    </p:spTree>
    <p:extLst>
      <p:ext uri="{BB962C8B-B14F-4D97-AF65-F5344CB8AC3E}">
        <p14:creationId xmlns:p14="http://schemas.microsoft.com/office/powerpoint/2010/main" xmlns="" val="35263096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381000"/>
            <a:ext cx="4041775" cy="838200"/>
          </a:xfrm>
        </p:spPr>
        <p:txBody>
          <a:bodyPr>
            <a:normAutofit fontScale="90000"/>
          </a:bodyPr>
          <a:lstStyle/>
          <a:p>
            <a:pPr algn="l">
              <a:defRPr/>
            </a:pPr>
            <a:r>
              <a:rPr lang="en-US" sz="3000" dirty="0" err="1">
                <a:solidFill>
                  <a:srgbClr val="C00000"/>
                </a:solidFill>
                <a:latin typeface="+mn-lt"/>
              </a:rPr>
              <a:t>Pengenalan</a:t>
            </a:r>
            <a:r>
              <a:rPr lang="en-US" sz="3000" dirty="0">
                <a:solidFill>
                  <a:srgbClr val="C00000"/>
                </a:solidFill>
                <a:latin typeface="+mn-lt"/>
              </a:rPr>
              <a:t> </a:t>
            </a:r>
            <a:r>
              <a:rPr lang="en-US" sz="3000" dirty="0" err="1">
                <a:solidFill>
                  <a:srgbClr val="C00000"/>
                </a:solidFill>
                <a:latin typeface="+mn-lt"/>
              </a:rPr>
              <a:t>objek</a:t>
            </a:r>
            <a:r>
              <a:rPr lang="en-US" sz="3000" dirty="0">
                <a:solidFill>
                  <a:srgbClr val="C00000"/>
                </a:solidFill>
                <a:latin typeface="+mn-lt"/>
              </a:rPr>
              <a:t> yang </a:t>
            </a:r>
            <a:r>
              <a:rPr lang="en-US" sz="3000" dirty="0" err="1">
                <a:solidFill>
                  <a:srgbClr val="C00000"/>
                </a:solidFill>
                <a:latin typeface="+mn-lt"/>
              </a:rPr>
              <a:t>rumit</a:t>
            </a:r>
            <a:endParaRPr lang="en-US" sz="3000" dirty="0">
              <a:solidFill>
                <a:srgbClr val="C00000"/>
              </a:solidFill>
              <a:latin typeface="+mn-lt"/>
            </a:endParaRPr>
          </a:p>
        </p:txBody>
      </p:sp>
      <p:sp>
        <p:nvSpPr>
          <p:cNvPr id="138243" name="Content Placeholder 2"/>
          <p:cNvSpPr>
            <a:spLocks noGrp="1"/>
          </p:cNvSpPr>
          <p:nvPr>
            <p:ph sz="quarter" idx="1"/>
          </p:nvPr>
        </p:nvSpPr>
        <p:spPr>
          <a:xfrm>
            <a:off x="1825626" y="1447800"/>
            <a:ext cx="8613775" cy="4953000"/>
          </a:xfrm>
        </p:spPr>
        <p:txBody>
          <a:bodyPr/>
          <a:lstStyle/>
          <a:p>
            <a:pPr marL="342900" indent="-342900">
              <a:spcBef>
                <a:spcPct val="0"/>
              </a:spcBef>
              <a:spcAft>
                <a:spcPts val="1200"/>
              </a:spcAft>
            </a:pPr>
            <a:r>
              <a:rPr lang="en-US" altLang="en-US">
                <a:sym typeface="Wingdings" panose="05000000000000000000" pitchFamily="2" charset="2"/>
              </a:rPr>
              <a:t>Persepsi atas pola manusia cenderung membentuk fitur yang disimpan yang telah digabung menjadi prototipe  karenanya, pola yang baru/tidak dikenal membutuhkan stimuli yang lebih lama karena hanya ada sedikit pasangan di antara pola &amp; ingatan.</a:t>
            </a:r>
          </a:p>
          <a:p>
            <a:pPr marL="342900" indent="-342900">
              <a:spcBef>
                <a:spcPct val="0"/>
              </a:spcBef>
              <a:spcAft>
                <a:spcPts val="1200"/>
              </a:spcAft>
            </a:pPr>
            <a:r>
              <a:rPr lang="en-US" altLang="en-US">
                <a:sym typeface="Wingdings" panose="05000000000000000000" pitchFamily="2" charset="2"/>
              </a:rPr>
              <a:t>Komputer memiliki kapasitas penyimpanan tidak terbatas karenanya, rutin diprogram untuk menggunakan kapasitas penyimpanannya &amp; mekanisme pencariannya untuk mencocokkan sensasi dengan ingatan.</a:t>
            </a:r>
          </a:p>
        </p:txBody>
      </p:sp>
    </p:spTree>
    <p:extLst>
      <p:ext uri="{BB962C8B-B14F-4D97-AF65-F5344CB8AC3E}">
        <p14:creationId xmlns:p14="http://schemas.microsoft.com/office/powerpoint/2010/main" xmlns="" val="2539688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sz="3400" i="1" dirty="0" err="1"/>
              <a:t>Membaca</a:t>
            </a:r>
            <a:endParaRPr lang="en-US" sz="3400" i="1" dirty="0"/>
          </a:p>
        </p:txBody>
      </p:sp>
      <p:sp>
        <p:nvSpPr>
          <p:cNvPr id="23555" name="Content Placeholder 2"/>
          <p:cNvSpPr>
            <a:spLocks noGrp="1"/>
          </p:cNvSpPr>
          <p:nvPr>
            <p:ph sz="quarter" idx="1"/>
          </p:nvPr>
        </p:nvSpPr>
        <p:spPr>
          <a:xfrm>
            <a:off x="1749426" y="1600200"/>
            <a:ext cx="8842375" cy="4572000"/>
          </a:xfrm>
        </p:spPr>
        <p:txBody>
          <a:bodyPr/>
          <a:lstStyle/>
          <a:p>
            <a:pPr marL="336550" indent="-336550">
              <a:spcBef>
                <a:spcPts val="0"/>
              </a:spcBef>
              <a:spcAft>
                <a:spcPts val="600"/>
              </a:spcAft>
              <a:defRPr/>
            </a:pPr>
            <a:r>
              <a:rPr lang="en-US" dirty="0" err="1"/>
              <a:t>Rentang</a:t>
            </a:r>
            <a:r>
              <a:rPr lang="en-US" dirty="0"/>
              <a:t> </a:t>
            </a:r>
            <a:r>
              <a:rPr lang="en-US" dirty="0" err="1"/>
              <a:t>perseptual</a:t>
            </a:r>
            <a:r>
              <a:rPr lang="en-US" dirty="0"/>
              <a:t> </a:t>
            </a:r>
            <a:r>
              <a:rPr lang="en-US" dirty="0">
                <a:sym typeface="Wingdings" pitchFamily="2" charset="2"/>
              </a:rPr>
              <a:t> </a:t>
            </a:r>
            <a:r>
              <a:rPr lang="en-US" dirty="0" err="1">
                <a:sym typeface="Wingdings" pitchFamily="2" charset="2"/>
              </a:rPr>
              <a:t>seberapa</a:t>
            </a:r>
            <a:r>
              <a:rPr lang="en-US" dirty="0">
                <a:sym typeface="Wingdings" pitchFamily="2" charset="2"/>
              </a:rPr>
              <a:t> </a:t>
            </a:r>
            <a:r>
              <a:rPr lang="en-US" dirty="0" err="1">
                <a:sym typeface="Wingdings" pitchFamily="2" charset="2"/>
              </a:rPr>
              <a:t>banyak</a:t>
            </a:r>
            <a:r>
              <a:rPr lang="en-US" dirty="0">
                <a:sym typeface="Wingdings" pitchFamily="2" charset="2"/>
              </a:rPr>
              <a:t> </a:t>
            </a:r>
            <a:r>
              <a:rPr lang="en-US" dirty="0" err="1">
                <a:sym typeface="Wingdings" pitchFamily="2" charset="2"/>
              </a:rPr>
              <a:t>informasi</a:t>
            </a:r>
            <a:r>
              <a:rPr lang="en-US" dirty="0">
                <a:sym typeface="Wingdings" pitchFamily="2" charset="2"/>
              </a:rPr>
              <a:t> yang </a:t>
            </a:r>
            <a:r>
              <a:rPr lang="en-US" dirty="0" err="1">
                <a:sym typeface="Wingdings" pitchFamily="2" charset="2"/>
              </a:rPr>
              <a:t>dipahami</a:t>
            </a:r>
            <a:r>
              <a:rPr lang="en-US" dirty="0">
                <a:sym typeface="Wingdings" pitchFamily="2" charset="2"/>
              </a:rPr>
              <a:t> </a:t>
            </a:r>
            <a:r>
              <a:rPr lang="en-US" dirty="0" err="1">
                <a:sym typeface="Wingdings" pitchFamily="2" charset="2"/>
              </a:rPr>
              <a:t>dalam</a:t>
            </a:r>
            <a:r>
              <a:rPr lang="en-US" dirty="0">
                <a:sym typeface="Wingdings" pitchFamily="2" charset="2"/>
              </a:rPr>
              <a:t> </a:t>
            </a:r>
            <a:r>
              <a:rPr lang="en-US" dirty="0" err="1">
                <a:sym typeface="Wingdings" pitchFamily="2" charset="2"/>
              </a:rPr>
              <a:t>suatu</a:t>
            </a:r>
            <a:r>
              <a:rPr lang="en-US" dirty="0">
                <a:sym typeface="Wingdings" pitchFamily="2" charset="2"/>
              </a:rPr>
              <a:t> </a:t>
            </a:r>
            <a:r>
              <a:rPr lang="en-US" dirty="0" err="1">
                <a:sym typeface="Wingdings" pitchFamily="2" charset="2"/>
              </a:rPr>
              <a:t>penyajian</a:t>
            </a:r>
            <a:r>
              <a:rPr lang="en-US" dirty="0">
                <a:sym typeface="Wingdings" pitchFamily="2" charset="2"/>
              </a:rPr>
              <a:t> stimuli yang </a:t>
            </a:r>
            <a:r>
              <a:rPr lang="en-US" dirty="0" err="1">
                <a:sym typeface="Wingdings" pitchFamily="2" charset="2"/>
              </a:rPr>
              <a:t>singkat</a:t>
            </a:r>
            <a:r>
              <a:rPr lang="en-US" dirty="0">
                <a:sym typeface="Wingdings" pitchFamily="2" charset="2"/>
              </a:rPr>
              <a:t>.</a:t>
            </a:r>
          </a:p>
          <a:p>
            <a:pPr marL="336550" indent="-336550">
              <a:spcBef>
                <a:spcPts val="0"/>
              </a:spcBef>
              <a:spcAft>
                <a:spcPts val="600"/>
              </a:spcAft>
              <a:defRPr/>
            </a:pPr>
            <a:r>
              <a:rPr lang="en-US" dirty="0" err="1"/>
              <a:t>Ketajaman</a:t>
            </a:r>
            <a:r>
              <a:rPr lang="en-US" dirty="0"/>
              <a:t> </a:t>
            </a:r>
            <a:r>
              <a:rPr lang="en-US" dirty="0" err="1"/>
              <a:t>tertinggi</a:t>
            </a:r>
            <a:r>
              <a:rPr lang="en-US" dirty="0"/>
              <a:t> </a:t>
            </a:r>
            <a:r>
              <a:rPr lang="en-US" dirty="0" err="1"/>
              <a:t>terjadi</a:t>
            </a:r>
            <a:r>
              <a:rPr lang="en-US" dirty="0"/>
              <a:t> </a:t>
            </a:r>
            <a:r>
              <a:rPr lang="en-US" dirty="0" err="1"/>
              <a:t>di</a:t>
            </a:r>
            <a:r>
              <a:rPr lang="en-US" dirty="0"/>
              <a:t> fovea, </a:t>
            </a:r>
            <a:r>
              <a:rPr lang="en-US" dirty="0" err="1"/>
              <a:t>yaitu</a:t>
            </a:r>
            <a:r>
              <a:rPr lang="en-US" dirty="0"/>
              <a:t> </a:t>
            </a:r>
            <a:r>
              <a:rPr lang="en-US" dirty="0" err="1"/>
              <a:t>dalam</a:t>
            </a:r>
            <a:r>
              <a:rPr lang="en-US" dirty="0"/>
              <a:t> </a:t>
            </a:r>
            <a:r>
              <a:rPr lang="en-US" dirty="0" err="1"/>
              <a:t>sudut</a:t>
            </a:r>
            <a:r>
              <a:rPr lang="en-US" dirty="0"/>
              <a:t> visual </a:t>
            </a:r>
            <a:r>
              <a:rPr lang="en-US" dirty="0" err="1"/>
              <a:t>sebesar</a:t>
            </a:r>
            <a:r>
              <a:rPr lang="en-US" dirty="0"/>
              <a:t> 1-2 </a:t>
            </a:r>
            <a:r>
              <a:rPr lang="en-US" dirty="0" err="1"/>
              <a:t>derajat</a:t>
            </a:r>
            <a:r>
              <a:rPr lang="en-US" dirty="0"/>
              <a:t>. </a:t>
            </a:r>
          </a:p>
          <a:p>
            <a:pPr marL="336550" indent="-336550">
              <a:spcBef>
                <a:spcPts val="0"/>
              </a:spcBef>
              <a:spcAft>
                <a:spcPts val="600"/>
              </a:spcAft>
              <a:defRPr/>
            </a:pPr>
            <a:r>
              <a:rPr lang="en-US" dirty="0" err="1"/>
              <a:t>Resolusi</a:t>
            </a:r>
            <a:r>
              <a:rPr lang="en-US" dirty="0"/>
              <a:t> </a:t>
            </a:r>
            <a:r>
              <a:rPr lang="en-US" dirty="0" err="1"/>
              <a:t>rendah</a:t>
            </a:r>
            <a:r>
              <a:rPr lang="en-US" dirty="0"/>
              <a:t> </a:t>
            </a:r>
            <a:r>
              <a:rPr lang="en-US" dirty="0" err="1"/>
              <a:t>terjadi</a:t>
            </a:r>
            <a:r>
              <a:rPr lang="en-US" dirty="0"/>
              <a:t> </a:t>
            </a:r>
            <a:r>
              <a:rPr lang="en-US" dirty="0" err="1"/>
              <a:t>di</a:t>
            </a:r>
            <a:r>
              <a:rPr lang="en-US" dirty="0"/>
              <a:t> area-area </a:t>
            </a:r>
            <a:r>
              <a:rPr lang="en-US" dirty="0" err="1"/>
              <a:t>parafoveal</a:t>
            </a:r>
            <a:r>
              <a:rPr lang="en-US" dirty="0"/>
              <a:t> &amp; area-area </a:t>
            </a:r>
            <a:r>
              <a:rPr lang="en-US" dirty="0" err="1"/>
              <a:t>perifer</a:t>
            </a:r>
            <a:r>
              <a:rPr lang="en-US" dirty="0"/>
              <a:t>. </a:t>
            </a:r>
          </a:p>
          <a:p>
            <a:pPr marL="336550" indent="-336550">
              <a:spcBef>
                <a:spcPts val="0"/>
              </a:spcBef>
              <a:spcAft>
                <a:spcPts val="600"/>
              </a:spcAft>
              <a:defRPr/>
            </a:pPr>
            <a:r>
              <a:rPr lang="en-US" dirty="0" err="1"/>
              <a:t>Pendeteksian</a:t>
            </a:r>
            <a:r>
              <a:rPr lang="en-US" dirty="0"/>
              <a:t> </a:t>
            </a:r>
            <a:r>
              <a:rPr lang="en-US" dirty="0" err="1"/>
              <a:t>materi</a:t>
            </a:r>
            <a:r>
              <a:rPr lang="en-US" dirty="0"/>
              <a:t> </a:t>
            </a:r>
            <a:r>
              <a:rPr lang="en-US" dirty="0" err="1"/>
              <a:t>tertulis</a:t>
            </a:r>
            <a:r>
              <a:rPr lang="en-US" dirty="0"/>
              <a:t> </a:t>
            </a:r>
            <a:r>
              <a:rPr lang="en-US" dirty="0" err="1"/>
              <a:t>nyaris</a:t>
            </a:r>
            <a:r>
              <a:rPr lang="en-US" dirty="0"/>
              <a:t> </a:t>
            </a:r>
            <a:r>
              <a:rPr lang="en-US" dirty="0" err="1"/>
              <a:t>tidak</a:t>
            </a:r>
            <a:r>
              <a:rPr lang="en-US" dirty="0"/>
              <a:t> </a:t>
            </a:r>
            <a:r>
              <a:rPr lang="en-US" dirty="0" err="1"/>
              <a:t>terjadi</a:t>
            </a:r>
            <a:r>
              <a:rPr lang="en-US" dirty="0"/>
              <a:t> </a:t>
            </a:r>
            <a:r>
              <a:rPr lang="en-US" dirty="0" err="1"/>
              <a:t>selama</a:t>
            </a:r>
            <a:r>
              <a:rPr lang="en-US" dirty="0"/>
              <a:t> </a:t>
            </a:r>
            <a:r>
              <a:rPr lang="en-US" dirty="0" err="1"/>
              <a:t>gerakan</a:t>
            </a:r>
            <a:r>
              <a:rPr lang="en-US" dirty="0"/>
              <a:t> </a:t>
            </a:r>
            <a:r>
              <a:rPr lang="en-US" dirty="0" err="1"/>
              <a:t>sakadik</a:t>
            </a:r>
            <a:r>
              <a:rPr lang="en-US" dirty="0"/>
              <a:t>.</a:t>
            </a:r>
          </a:p>
          <a:p>
            <a:pPr marL="336550" indent="-336550">
              <a:spcBef>
                <a:spcPts val="0"/>
              </a:spcBef>
              <a:spcAft>
                <a:spcPts val="600"/>
              </a:spcAft>
              <a:defRPr/>
            </a:pPr>
            <a:r>
              <a:rPr lang="en-US" i="1" spc="-50" dirty="0"/>
              <a:t>Cone of vision: </a:t>
            </a:r>
            <a:r>
              <a:rPr lang="en-US" spc="-50" dirty="0" err="1"/>
              <a:t>medan</a:t>
            </a:r>
            <a:r>
              <a:rPr lang="en-US" spc="-50" dirty="0"/>
              <a:t> </a:t>
            </a:r>
            <a:r>
              <a:rPr lang="en-US" spc="-50" dirty="0" err="1"/>
              <a:t>penglihatan</a:t>
            </a:r>
            <a:r>
              <a:rPr lang="en-US" spc="-50" dirty="0"/>
              <a:t> </a:t>
            </a:r>
            <a:r>
              <a:rPr lang="en-US" spc="-50" dirty="0" err="1"/>
              <a:t>berbentuk</a:t>
            </a:r>
            <a:r>
              <a:rPr lang="en-US" spc="-50" dirty="0"/>
              <a:t> </a:t>
            </a:r>
            <a:r>
              <a:rPr lang="en-US" spc="-50" dirty="0" err="1"/>
              <a:t>kerucut</a:t>
            </a:r>
            <a:r>
              <a:rPr lang="en-US" spc="-50" dirty="0"/>
              <a:t>.</a:t>
            </a:r>
          </a:p>
          <a:p>
            <a:pPr marL="336550" indent="-336550">
              <a:spcBef>
                <a:spcPts val="0"/>
              </a:spcBef>
              <a:spcAft>
                <a:spcPts val="600"/>
              </a:spcAft>
              <a:defRPr/>
            </a:pPr>
            <a:endParaRPr lang="en-US" dirty="0">
              <a:sym typeface="Wingdings" pitchFamily="2" charset="2"/>
            </a:endParaRPr>
          </a:p>
          <a:p>
            <a:pPr marL="336550" indent="-336550">
              <a:spcBef>
                <a:spcPts val="0"/>
              </a:spcBef>
              <a:spcAft>
                <a:spcPts val="600"/>
              </a:spcAft>
              <a:defRPr/>
            </a:pPr>
            <a:endParaRPr lang="en-US" dirty="0"/>
          </a:p>
        </p:txBody>
      </p:sp>
    </p:spTree>
    <p:extLst>
      <p:ext uri="{BB962C8B-B14F-4D97-AF65-F5344CB8AC3E}">
        <p14:creationId xmlns:p14="http://schemas.microsoft.com/office/powerpoint/2010/main" xmlns="" val="33089078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0"/>
            <a:ext cx="3889375" cy="1219200"/>
          </a:xfrm>
        </p:spPr>
        <p:txBody>
          <a:bodyPr/>
          <a:lstStyle/>
          <a:p>
            <a:pPr algn="l">
              <a:defRPr/>
            </a:pPr>
            <a:r>
              <a:rPr lang="en-US" sz="3000" dirty="0" err="1">
                <a:solidFill>
                  <a:srgbClr val="C00000"/>
                </a:solidFill>
                <a:latin typeface="+mn-lt"/>
              </a:rPr>
              <a:t>Pengambilan</a:t>
            </a:r>
            <a:r>
              <a:rPr lang="en-US" sz="3000" dirty="0">
                <a:solidFill>
                  <a:srgbClr val="C00000"/>
                </a:solidFill>
                <a:latin typeface="+mn-lt"/>
              </a:rPr>
              <a:t> </a:t>
            </a:r>
            <a:r>
              <a:rPr lang="en-US" sz="3000" dirty="0" err="1">
                <a:solidFill>
                  <a:srgbClr val="C00000"/>
                </a:solidFill>
                <a:latin typeface="+mn-lt"/>
              </a:rPr>
              <a:t>keputusan</a:t>
            </a:r>
            <a:r>
              <a:rPr lang="en-US" sz="3000" dirty="0">
                <a:solidFill>
                  <a:srgbClr val="C00000"/>
                </a:solidFill>
                <a:latin typeface="+mn-lt"/>
              </a:rPr>
              <a:t> &amp; AI</a:t>
            </a:r>
          </a:p>
        </p:txBody>
      </p:sp>
      <p:sp>
        <p:nvSpPr>
          <p:cNvPr id="139267" name="Content Placeholder 2"/>
          <p:cNvSpPr>
            <a:spLocks noGrp="1"/>
          </p:cNvSpPr>
          <p:nvPr>
            <p:ph sz="quarter" idx="1"/>
          </p:nvPr>
        </p:nvSpPr>
        <p:spPr>
          <a:xfrm>
            <a:off x="1825626" y="1676400"/>
            <a:ext cx="8613775" cy="4724400"/>
          </a:xfrm>
        </p:spPr>
        <p:txBody>
          <a:bodyPr/>
          <a:lstStyle/>
          <a:p>
            <a:pPr marL="342900" indent="-342900">
              <a:spcBef>
                <a:spcPct val="0"/>
              </a:spcBef>
              <a:spcAft>
                <a:spcPts val="2400"/>
              </a:spcAft>
            </a:pPr>
            <a:r>
              <a:rPr lang="en-US" altLang="en-US" sz="3000">
                <a:sym typeface="Wingdings" panose="05000000000000000000" pitchFamily="2" charset="2"/>
              </a:rPr>
              <a:t>Sistem pakar sistem yang berkinerja seperti seorang ahli; spesialis tiruan yang memecahkan masalah yang termasuk dalam keahliannya.</a:t>
            </a:r>
          </a:p>
          <a:p>
            <a:pPr marL="342900" indent="-342900">
              <a:spcBef>
                <a:spcPct val="0"/>
              </a:spcBef>
              <a:spcAft>
                <a:spcPts val="2400"/>
              </a:spcAft>
            </a:pPr>
            <a:r>
              <a:rPr lang="en-US" altLang="en-US" sz="3000">
                <a:sym typeface="Wingdings" panose="05000000000000000000" pitchFamily="2" charset="2"/>
              </a:rPr>
              <a:t>Sistem ini mengikuti aturan-aturan yang telah ada, dan umumnya menggunakan pohon keputusan.</a:t>
            </a:r>
          </a:p>
          <a:p>
            <a:pPr marL="342900" indent="-342900">
              <a:spcBef>
                <a:spcPct val="0"/>
              </a:spcBef>
              <a:spcAft>
                <a:spcPts val="2400"/>
              </a:spcAft>
            </a:pPr>
            <a:endParaRPr lang="en-US" altLang="en-US" sz="3000">
              <a:sym typeface="Wingdings" panose="05000000000000000000" pitchFamily="2" charset="2"/>
            </a:endParaRPr>
          </a:p>
        </p:txBody>
      </p:sp>
    </p:spTree>
    <p:extLst>
      <p:ext uri="{BB962C8B-B14F-4D97-AF65-F5344CB8AC3E}">
        <p14:creationId xmlns:p14="http://schemas.microsoft.com/office/powerpoint/2010/main" xmlns="" val="296979335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sz="3400" i="1" dirty="0" err="1"/>
              <a:t>Bahasa</a:t>
            </a:r>
            <a:r>
              <a:rPr lang="en-US" sz="3400" i="1" dirty="0"/>
              <a:t> &amp; AI</a:t>
            </a:r>
          </a:p>
        </p:txBody>
      </p:sp>
      <p:sp>
        <p:nvSpPr>
          <p:cNvPr id="3" name="Content Placeholder 2"/>
          <p:cNvSpPr>
            <a:spLocks noGrp="1"/>
          </p:cNvSpPr>
          <p:nvPr>
            <p:ph sz="quarter" idx="1"/>
          </p:nvPr>
        </p:nvSpPr>
        <p:spPr>
          <a:xfrm>
            <a:off x="1825625" y="1527175"/>
            <a:ext cx="8504238" cy="4572000"/>
          </a:xfrm>
        </p:spPr>
        <p:txBody>
          <a:bodyPr>
            <a:normAutofit lnSpcReduction="10000"/>
          </a:bodyPr>
          <a:lstStyle/>
          <a:p>
            <a:pPr>
              <a:buFont typeface="Arial" pitchFamily="34" charset="0"/>
              <a:buChar char="•"/>
              <a:defRPr/>
            </a:pPr>
            <a:r>
              <a:rPr lang="en-US" dirty="0" err="1" smtClean="0"/>
              <a:t>Bahasa</a:t>
            </a:r>
            <a:r>
              <a:rPr lang="en-US" dirty="0" smtClean="0"/>
              <a:t> </a:t>
            </a:r>
            <a:r>
              <a:rPr lang="en-US" dirty="0" smtClean="0">
                <a:sym typeface="Wingdings" pitchFamily="2" charset="2"/>
              </a:rPr>
              <a:t> </a:t>
            </a:r>
            <a:r>
              <a:rPr lang="en-US" dirty="0" err="1" smtClean="0">
                <a:sym typeface="Wingdings" pitchFamily="2" charset="2"/>
              </a:rPr>
              <a:t>manifestasi</a:t>
            </a:r>
            <a:r>
              <a:rPr lang="en-US" dirty="0" smtClean="0">
                <a:sym typeface="Wingdings" pitchFamily="2" charset="2"/>
              </a:rPr>
              <a:t> </a:t>
            </a:r>
            <a:r>
              <a:rPr lang="en-US" dirty="0" err="1" smtClean="0">
                <a:sym typeface="Wingdings" pitchFamily="2" charset="2"/>
              </a:rPr>
              <a:t>utama</a:t>
            </a:r>
            <a:r>
              <a:rPr lang="en-US" dirty="0" smtClean="0">
                <a:sym typeface="Wingdings" pitchFamily="2" charset="2"/>
              </a:rPr>
              <a:t> </a:t>
            </a:r>
            <a:r>
              <a:rPr lang="en-US" dirty="0" err="1" smtClean="0">
                <a:sym typeface="Wingdings" pitchFamily="2" charset="2"/>
              </a:rPr>
              <a:t>dalam</a:t>
            </a:r>
            <a:r>
              <a:rPr lang="en-US" dirty="0" smtClean="0">
                <a:sym typeface="Wingdings" pitchFamily="2" charset="2"/>
              </a:rPr>
              <a:t> </a:t>
            </a:r>
            <a:r>
              <a:rPr lang="en-US" dirty="0" err="1" smtClean="0">
                <a:sym typeface="Wingdings" pitchFamily="2" charset="2"/>
              </a:rPr>
              <a:t>proses</a:t>
            </a:r>
            <a:r>
              <a:rPr lang="en-US" dirty="0" smtClean="0">
                <a:sym typeface="Wingdings" pitchFamily="2" charset="2"/>
              </a:rPr>
              <a:t> </a:t>
            </a:r>
            <a:r>
              <a:rPr lang="en-US" dirty="0" err="1" smtClean="0">
                <a:sym typeface="Wingdings" pitchFamily="2" charset="2"/>
              </a:rPr>
              <a:t>kognitif</a:t>
            </a:r>
            <a:r>
              <a:rPr lang="en-US" dirty="0" smtClean="0">
                <a:sym typeface="Wingdings" pitchFamily="2" charset="2"/>
              </a:rPr>
              <a:t>.</a:t>
            </a:r>
          </a:p>
          <a:p>
            <a:pPr>
              <a:defRPr/>
            </a:pPr>
            <a:endParaRPr lang="en-US" dirty="0" smtClean="0">
              <a:sym typeface="Wingdings" pitchFamily="2" charset="2"/>
            </a:endParaRPr>
          </a:p>
          <a:p>
            <a:pPr>
              <a:buFont typeface="Wingdings 2" panose="05020102010507070707" pitchFamily="18" charset="2"/>
              <a:buNone/>
              <a:defRPr/>
            </a:pPr>
            <a:r>
              <a:rPr lang="en-US" dirty="0" smtClean="0">
                <a:solidFill>
                  <a:srgbClr val="C00000"/>
                </a:solidFill>
                <a:sym typeface="Wingdings" pitchFamily="2" charset="2"/>
              </a:rPr>
              <a:t>Eliza, Parry, </a:t>
            </a:r>
            <a:r>
              <a:rPr lang="en-US" dirty="0" err="1" smtClean="0">
                <a:solidFill>
                  <a:srgbClr val="C00000"/>
                </a:solidFill>
                <a:sym typeface="Wingdings" pitchFamily="2" charset="2"/>
              </a:rPr>
              <a:t>dan</a:t>
            </a:r>
            <a:r>
              <a:rPr lang="en-US" dirty="0" smtClean="0">
                <a:solidFill>
                  <a:srgbClr val="C00000"/>
                </a:solidFill>
                <a:sym typeface="Wingdings" pitchFamily="2" charset="2"/>
              </a:rPr>
              <a:t> </a:t>
            </a:r>
            <a:r>
              <a:rPr lang="en-US" dirty="0" err="1" smtClean="0">
                <a:solidFill>
                  <a:srgbClr val="C00000"/>
                </a:solidFill>
                <a:sym typeface="Wingdings" pitchFamily="2" charset="2"/>
              </a:rPr>
              <a:t>NETtalk</a:t>
            </a:r>
            <a:endParaRPr lang="en-US" dirty="0" smtClean="0">
              <a:solidFill>
                <a:srgbClr val="C00000"/>
              </a:solidFill>
              <a:sym typeface="Wingdings" pitchFamily="2" charset="2"/>
            </a:endParaRPr>
          </a:p>
          <a:p>
            <a:pPr>
              <a:spcBef>
                <a:spcPts val="0"/>
              </a:spcBef>
              <a:spcAft>
                <a:spcPts val="3000"/>
              </a:spcAft>
              <a:defRPr/>
            </a:pPr>
            <a:r>
              <a:rPr lang="en-US" dirty="0" err="1" smtClean="0">
                <a:sym typeface="Wingdings" pitchFamily="2" charset="2"/>
              </a:rPr>
              <a:t>Menanggapi</a:t>
            </a:r>
            <a:r>
              <a:rPr lang="en-US" dirty="0" smtClean="0">
                <a:sym typeface="Wingdings" pitchFamily="2" charset="2"/>
              </a:rPr>
              <a:t> </a:t>
            </a:r>
            <a:r>
              <a:rPr lang="en-US" dirty="0" err="1" smtClean="0">
                <a:sym typeface="Wingdings" pitchFamily="2" charset="2"/>
              </a:rPr>
              <a:t>tantangan</a:t>
            </a:r>
            <a:r>
              <a:rPr lang="en-US" dirty="0" smtClean="0">
                <a:sym typeface="Wingdings" pitchFamily="2" charset="2"/>
              </a:rPr>
              <a:t> yang </a:t>
            </a:r>
            <a:r>
              <a:rPr lang="en-US" dirty="0" err="1" smtClean="0">
                <a:sym typeface="Wingdings" pitchFamily="2" charset="2"/>
              </a:rPr>
              <a:t>muncul</a:t>
            </a:r>
            <a:r>
              <a:rPr lang="en-US" dirty="0" smtClean="0">
                <a:sym typeface="Wingdings" pitchFamily="2" charset="2"/>
              </a:rPr>
              <a:t> </a:t>
            </a:r>
            <a:r>
              <a:rPr lang="en-US" dirty="0" err="1" smtClean="0">
                <a:sym typeface="Wingdings" pitchFamily="2" charset="2"/>
              </a:rPr>
              <a:t>dari</a:t>
            </a:r>
            <a:r>
              <a:rPr lang="en-US" dirty="0" smtClean="0">
                <a:sym typeface="Wingdings" pitchFamily="2" charset="2"/>
              </a:rPr>
              <a:t> </a:t>
            </a:r>
            <a:r>
              <a:rPr lang="en-US" dirty="0" err="1" smtClean="0">
                <a:sym typeface="Wingdings" pitchFamily="2" charset="2"/>
              </a:rPr>
              <a:t>Tes</a:t>
            </a:r>
            <a:r>
              <a:rPr lang="en-US" dirty="0" smtClean="0">
                <a:sym typeface="Wingdings" pitchFamily="2" charset="2"/>
              </a:rPr>
              <a:t> Turing.</a:t>
            </a:r>
          </a:p>
          <a:p>
            <a:pPr>
              <a:buFont typeface="Wingdings 2" panose="05020102010507070707" pitchFamily="18" charset="2"/>
              <a:buNone/>
              <a:defRPr/>
            </a:pPr>
            <a:r>
              <a:rPr lang="en-US" dirty="0" smtClean="0">
                <a:sym typeface="Wingdings" pitchFamily="2" charset="2"/>
              </a:rPr>
              <a:t>	</a:t>
            </a:r>
            <a:r>
              <a:rPr lang="en-US" u="sng" dirty="0" smtClean="0">
                <a:sym typeface="Wingdings" pitchFamily="2" charset="2"/>
              </a:rPr>
              <a:t>Eliza</a:t>
            </a:r>
          </a:p>
          <a:p>
            <a:pPr marL="525463">
              <a:defRPr/>
            </a:pPr>
            <a:r>
              <a:rPr lang="en-US" dirty="0" smtClean="0">
                <a:sym typeface="Wingdings" pitchFamily="2" charset="2"/>
              </a:rPr>
              <a:t>Joseph </a:t>
            </a:r>
            <a:r>
              <a:rPr lang="en-US" dirty="0" err="1" smtClean="0">
                <a:sym typeface="Wingdings" pitchFamily="2" charset="2"/>
              </a:rPr>
              <a:t>Weizenbaum</a:t>
            </a:r>
            <a:r>
              <a:rPr lang="en-US" dirty="0" smtClean="0">
                <a:sym typeface="Wingdings" pitchFamily="2" charset="2"/>
              </a:rPr>
              <a:t> (1966)</a:t>
            </a:r>
          </a:p>
          <a:p>
            <a:pPr marL="525463">
              <a:defRPr/>
            </a:pPr>
            <a:r>
              <a:rPr lang="en-US" dirty="0" smtClean="0">
                <a:sym typeface="Wingdings" pitchFamily="2" charset="2"/>
              </a:rPr>
              <a:t>Program </a:t>
            </a:r>
            <a:r>
              <a:rPr lang="en-US" dirty="0" err="1" smtClean="0">
                <a:sym typeface="Wingdings" pitchFamily="2" charset="2"/>
              </a:rPr>
              <a:t>komputer</a:t>
            </a:r>
            <a:r>
              <a:rPr lang="en-US" dirty="0" smtClean="0">
                <a:sym typeface="Wingdings" pitchFamily="2" charset="2"/>
              </a:rPr>
              <a:t> yang </a:t>
            </a:r>
            <a:r>
              <a:rPr lang="en-US" dirty="0" err="1" smtClean="0">
                <a:sym typeface="Wingdings" pitchFamily="2" charset="2"/>
              </a:rPr>
              <a:t>mampu</a:t>
            </a:r>
            <a:r>
              <a:rPr lang="en-US" dirty="0" smtClean="0">
                <a:sym typeface="Wingdings" pitchFamily="2" charset="2"/>
              </a:rPr>
              <a:t> </a:t>
            </a:r>
            <a:r>
              <a:rPr lang="en-US" dirty="0" err="1" smtClean="0">
                <a:sym typeface="Wingdings" pitchFamily="2" charset="2"/>
              </a:rPr>
              <a:t>berkomunikasi</a:t>
            </a:r>
            <a:r>
              <a:rPr lang="en-US" dirty="0" smtClean="0">
                <a:sym typeface="Wingdings" pitchFamily="2" charset="2"/>
              </a:rPr>
              <a:t>; </a:t>
            </a:r>
            <a:r>
              <a:rPr lang="en-US" dirty="0" err="1" smtClean="0">
                <a:sym typeface="Wingdings" pitchFamily="2" charset="2"/>
              </a:rPr>
              <a:t>berperan</a:t>
            </a:r>
            <a:r>
              <a:rPr lang="en-US" dirty="0" smtClean="0">
                <a:sym typeface="Wingdings" pitchFamily="2" charset="2"/>
              </a:rPr>
              <a:t> </a:t>
            </a:r>
            <a:r>
              <a:rPr lang="en-US" dirty="0" err="1" smtClean="0">
                <a:sym typeface="Wingdings" pitchFamily="2" charset="2"/>
              </a:rPr>
              <a:t>sebagai</a:t>
            </a:r>
            <a:r>
              <a:rPr lang="en-US" dirty="0" smtClean="0">
                <a:sym typeface="Wingdings" pitchFamily="2" charset="2"/>
              </a:rPr>
              <a:t> </a:t>
            </a:r>
            <a:r>
              <a:rPr lang="en-US" dirty="0" err="1" smtClean="0">
                <a:sym typeface="Wingdings" pitchFamily="2" charset="2"/>
              </a:rPr>
              <a:t>psikiater</a:t>
            </a:r>
            <a:r>
              <a:rPr lang="en-US" dirty="0" smtClean="0">
                <a:sym typeface="Wingdings" pitchFamily="2" charset="2"/>
              </a:rPr>
              <a:t>.</a:t>
            </a:r>
          </a:p>
          <a:p>
            <a:pPr marL="525463">
              <a:defRPr/>
            </a:pPr>
            <a:r>
              <a:rPr lang="en-US" dirty="0" err="1" smtClean="0">
                <a:sym typeface="Wingdings" pitchFamily="2" charset="2"/>
              </a:rPr>
              <a:t>Kekurangan</a:t>
            </a:r>
            <a:r>
              <a:rPr lang="en-US" dirty="0" smtClean="0">
                <a:sym typeface="Wingdings" pitchFamily="2" charset="2"/>
              </a:rPr>
              <a:t> Eliza: </a:t>
            </a:r>
            <a:r>
              <a:rPr lang="en-US" dirty="0" err="1" smtClean="0">
                <a:sym typeface="Wingdings" pitchFamily="2" charset="2"/>
              </a:rPr>
              <a:t>tidak</a:t>
            </a:r>
            <a:r>
              <a:rPr lang="en-US" dirty="0" smtClean="0">
                <a:sym typeface="Wingdings" pitchFamily="2" charset="2"/>
              </a:rPr>
              <a:t> </a:t>
            </a:r>
            <a:r>
              <a:rPr lang="en-US" dirty="0" err="1" smtClean="0">
                <a:sym typeface="Wingdings" pitchFamily="2" charset="2"/>
              </a:rPr>
              <a:t>adanya</a:t>
            </a:r>
            <a:r>
              <a:rPr lang="en-US" dirty="0" smtClean="0">
                <a:sym typeface="Wingdings" pitchFamily="2" charset="2"/>
              </a:rPr>
              <a:t> </a:t>
            </a:r>
            <a:r>
              <a:rPr lang="en-US" dirty="0" err="1" smtClean="0">
                <a:sym typeface="Wingdings" pitchFamily="2" charset="2"/>
              </a:rPr>
              <a:t>pengertian</a:t>
            </a:r>
            <a:r>
              <a:rPr lang="en-US" dirty="0" smtClean="0">
                <a:sym typeface="Wingdings" pitchFamily="2" charset="2"/>
              </a:rPr>
              <a:t>. </a:t>
            </a:r>
          </a:p>
          <a:p>
            <a:pPr>
              <a:defRPr/>
            </a:pPr>
            <a:endParaRPr lang="en-US" dirty="0"/>
          </a:p>
        </p:txBody>
      </p:sp>
    </p:spTree>
    <p:extLst>
      <p:ext uri="{BB962C8B-B14F-4D97-AF65-F5344CB8AC3E}">
        <p14:creationId xmlns:p14="http://schemas.microsoft.com/office/powerpoint/2010/main" xmlns="" val="22501605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685800"/>
            <a:ext cx="4194175" cy="609600"/>
          </a:xfrm>
        </p:spPr>
        <p:txBody>
          <a:bodyPr/>
          <a:lstStyle/>
          <a:p>
            <a:pPr algn="l">
              <a:defRPr/>
            </a:pPr>
            <a:r>
              <a:rPr lang="en-US" sz="3000" dirty="0">
                <a:solidFill>
                  <a:srgbClr val="C00000"/>
                </a:solidFill>
                <a:latin typeface="+mn-lt"/>
                <a:sym typeface="Wingdings" pitchFamily="2" charset="2"/>
              </a:rPr>
              <a:t>Eliza, Parry, &amp; </a:t>
            </a:r>
            <a:r>
              <a:rPr lang="en-US" sz="3000" dirty="0" err="1">
                <a:solidFill>
                  <a:srgbClr val="C00000"/>
                </a:solidFill>
                <a:latin typeface="+mn-lt"/>
                <a:sym typeface="Wingdings" pitchFamily="2" charset="2"/>
              </a:rPr>
              <a:t>NETtalk</a:t>
            </a:r>
            <a:endParaRPr lang="en-US" sz="3000" dirty="0">
              <a:solidFill>
                <a:srgbClr val="C00000"/>
              </a:solidFill>
              <a:latin typeface="+mn-lt"/>
              <a:sym typeface="Wingdings" pitchFamily="2" charset="2"/>
            </a:endParaRPr>
          </a:p>
        </p:txBody>
      </p:sp>
      <p:sp>
        <p:nvSpPr>
          <p:cNvPr id="3" name="Content Placeholder 2"/>
          <p:cNvSpPr>
            <a:spLocks noGrp="1"/>
          </p:cNvSpPr>
          <p:nvPr>
            <p:ph sz="quarter" idx="1"/>
          </p:nvPr>
        </p:nvSpPr>
        <p:spPr>
          <a:xfrm>
            <a:off x="1825625" y="1527175"/>
            <a:ext cx="8504238" cy="4572000"/>
          </a:xfrm>
        </p:spPr>
        <p:txBody>
          <a:bodyPr/>
          <a:lstStyle/>
          <a:p>
            <a:pPr>
              <a:buFont typeface="Wingdings 2" panose="05020102010507070707" pitchFamily="18" charset="2"/>
              <a:buNone/>
              <a:defRPr/>
            </a:pPr>
            <a:r>
              <a:rPr lang="en-US" dirty="0">
                <a:sym typeface="Wingdings" pitchFamily="2" charset="2"/>
              </a:rPr>
              <a:t>	</a:t>
            </a:r>
            <a:r>
              <a:rPr lang="en-US" u="sng" dirty="0">
                <a:sym typeface="Wingdings" pitchFamily="2" charset="2"/>
              </a:rPr>
              <a:t>Parry</a:t>
            </a:r>
          </a:p>
          <a:p>
            <a:pPr marL="525463">
              <a:defRPr/>
            </a:pPr>
            <a:r>
              <a:rPr lang="en-US" dirty="0">
                <a:sym typeface="Wingdings" pitchFamily="2" charset="2"/>
              </a:rPr>
              <a:t>Colby, </a:t>
            </a:r>
            <a:r>
              <a:rPr lang="en-US" dirty="0" err="1">
                <a:sym typeface="Wingdings" pitchFamily="2" charset="2"/>
              </a:rPr>
              <a:t>dkk</a:t>
            </a:r>
            <a:r>
              <a:rPr lang="en-US" dirty="0">
                <a:sym typeface="Wingdings" pitchFamily="2" charset="2"/>
              </a:rPr>
              <a:t> (1972)  </a:t>
            </a:r>
            <a:r>
              <a:rPr lang="en-US" dirty="0" err="1">
                <a:sym typeface="Wingdings" pitchFamily="2" charset="2"/>
              </a:rPr>
              <a:t>mensimulasi</a:t>
            </a:r>
            <a:r>
              <a:rPr lang="en-US" dirty="0">
                <a:sym typeface="Wingdings" pitchFamily="2" charset="2"/>
              </a:rPr>
              <a:t> </a:t>
            </a:r>
            <a:r>
              <a:rPr lang="en-US" dirty="0" err="1">
                <a:sym typeface="Wingdings" pitchFamily="2" charset="2"/>
              </a:rPr>
              <a:t>pasien</a:t>
            </a:r>
            <a:r>
              <a:rPr lang="en-US" dirty="0">
                <a:sym typeface="Wingdings" pitchFamily="2" charset="2"/>
              </a:rPr>
              <a:t> yang paranoid.</a:t>
            </a:r>
          </a:p>
          <a:p>
            <a:pPr marL="525463">
              <a:buNone/>
              <a:defRPr/>
            </a:pPr>
            <a:endParaRPr lang="en-US" dirty="0">
              <a:sym typeface="Wingdings" pitchFamily="2" charset="2"/>
            </a:endParaRPr>
          </a:p>
          <a:p>
            <a:pPr marL="525463">
              <a:spcBef>
                <a:spcPts val="0"/>
              </a:spcBef>
              <a:spcAft>
                <a:spcPts val="1800"/>
              </a:spcAft>
              <a:buNone/>
              <a:defRPr/>
            </a:pPr>
            <a:r>
              <a:rPr lang="en-US" u="sng" dirty="0" err="1">
                <a:sym typeface="Wingdings" pitchFamily="2" charset="2"/>
              </a:rPr>
              <a:t>NETtalk</a:t>
            </a:r>
            <a:endParaRPr lang="en-US" u="sng" dirty="0">
              <a:sym typeface="Wingdings" pitchFamily="2" charset="2"/>
            </a:endParaRPr>
          </a:p>
          <a:p>
            <a:pPr marL="525463">
              <a:spcBef>
                <a:spcPts val="0"/>
              </a:spcBef>
              <a:spcAft>
                <a:spcPts val="1200"/>
              </a:spcAft>
              <a:defRPr/>
            </a:pPr>
            <a:r>
              <a:rPr lang="en-US" dirty="0">
                <a:sym typeface="Wingdings" pitchFamily="2" charset="2"/>
              </a:rPr>
              <a:t>Program yang </a:t>
            </a:r>
            <a:r>
              <a:rPr lang="en-US" dirty="0" err="1">
                <a:sym typeface="Wingdings" pitchFamily="2" charset="2"/>
              </a:rPr>
              <a:t>berdasarkan</a:t>
            </a:r>
            <a:r>
              <a:rPr lang="en-US" dirty="0">
                <a:sym typeface="Wingdings" pitchFamily="2" charset="2"/>
              </a:rPr>
              <a:t> </a:t>
            </a:r>
            <a:r>
              <a:rPr lang="en-US" dirty="0" err="1">
                <a:sym typeface="Wingdings" pitchFamily="2" charset="2"/>
              </a:rPr>
              <a:t>jaring-jaring</a:t>
            </a:r>
            <a:r>
              <a:rPr lang="en-US" dirty="0">
                <a:sym typeface="Wingdings" pitchFamily="2" charset="2"/>
              </a:rPr>
              <a:t> neuron. </a:t>
            </a:r>
          </a:p>
          <a:p>
            <a:pPr marL="525463">
              <a:spcBef>
                <a:spcPts val="0"/>
              </a:spcBef>
              <a:spcAft>
                <a:spcPts val="1200"/>
              </a:spcAft>
              <a:defRPr/>
            </a:pPr>
            <a:r>
              <a:rPr lang="en-US" dirty="0" err="1">
                <a:sym typeface="Wingdings" pitchFamily="2" charset="2"/>
              </a:rPr>
              <a:t>Dikembangkan</a:t>
            </a:r>
            <a:r>
              <a:rPr lang="en-US" dirty="0">
                <a:sym typeface="Wingdings" pitchFamily="2" charset="2"/>
              </a:rPr>
              <a:t> </a:t>
            </a:r>
            <a:r>
              <a:rPr lang="en-US" dirty="0" err="1">
                <a:sym typeface="Wingdings" pitchFamily="2" charset="2"/>
              </a:rPr>
              <a:t>oleh</a:t>
            </a:r>
            <a:r>
              <a:rPr lang="en-US" dirty="0">
                <a:sym typeface="Wingdings" pitchFamily="2" charset="2"/>
              </a:rPr>
              <a:t> Terry </a:t>
            </a:r>
            <a:r>
              <a:rPr lang="en-US" dirty="0" err="1">
                <a:sym typeface="Wingdings" pitchFamily="2" charset="2"/>
              </a:rPr>
              <a:t>Sejnowski</a:t>
            </a:r>
            <a:r>
              <a:rPr lang="en-US" dirty="0">
                <a:sym typeface="Wingdings" pitchFamily="2" charset="2"/>
              </a:rPr>
              <a:t>: </a:t>
            </a:r>
            <a:r>
              <a:rPr lang="en-US" dirty="0" err="1">
                <a:sym typeface="Wingdings" pitchFamily="2" charset="2"/>
              </a:rPr>
              <a:t>jaringan</a:t>
            </a:r>
            <a:r>
              <a:rPr lang="en-US" dirty="0">
                <a:sym typeface="Wingdings" pitchFamily="2" charset="2"/>
              </a:rPr>
              <a:t> neural </a:t>
            </a:r>
            <a:r>
              <a:rPr lang="en-US" dirty="0" err="1">
                <a:sym typeface="Wingdings" pitchFamily="2" charset="2"/>
              </a:rPr>
              <a:t>berisi</a:t>
            </a:r>
            <a:r>
              <a:rPr lang="en-US" dirty="0">
                <a:sym typeface="Wingdings" pitchFamily="2" charset="2"/>
              </a:rPr>
              <a:t> </a:t>
            </a:r>
            <a:r>
              <a:rPr lang="en-US" dirty="0" err="1">
                <a:sym typeface="Wingdings" pitchFamily="2" charset="2"/>
              </a:rPr>
              <a:t>lapisan</a:t>
            </a:r>
            <a:r>
              <a:rPr lang="en-US" dirty="0">
                <a:sym typeface="Wingdings" pitchFamily="2" charset="2"/>
              </a:rPr>
              <a:t> </a:t>
            </a:r>
            <a:r>
              <a:rPr lang="en-US" dirty="0" err="1">
                <a:sym typeface="Wingdings" pitchFamily="2" charset="2"/>
              </a:rPr>
              <a:t>tersembunyi</a:t>
            </a:r>
            <a:r>
              <a:rPr lang="en-US" dirty="0">
                <a:sym typeface="Wingdings" pitchFamily="2" charset="2"/>
              </a:rPr>
              <a:t> yang </a:t>
            </a:r>
            <a:r>
              <a:rPr lang="en-US" dirty="0" err="1">
                <a:sym typeface="Wingdings" pitchFamily="2" charset="2"/>
              </a:rPr>
              <a:t>berkorespondensi</a:t>
            </a:r>
            <a:r>
              <a:rPr lang="en-US" dirty="0">
                <a:sym typeface="Wingdings" pitchFamily="2" charset="2"/>
              </a:rPr>
              <a:t> </a:t>
            </a:r>
            <a:r>
              <a:rPr lang="en-US" dirty="0" err="1">
                <a:sym typeface="Wingdings" pitchFamily="2" charset="2"/>
              </a:rPr>
              <a:t>dengan</a:t>
            </a:r>
            <a:r>
              <a:rPr lang="en-US" dirty="0">
                <a:sym typeface="Wingdings" pitchFamily="2" charset="2"/>
              </a:rPr>
              <a:t> interneuron.</a:t>
            </a:r>
          </a:p>
          <a:p>
            <a:pPr marL="525463">
              <a:defRPr/>
            </a:pPr>
            <a:endParaRPr lang="en-US" dirty="0"/>
          </a:p>
        </p:txBody>
      </p:sp>
    </p:spTree>
    <p:extLst>
      <p:ext uri="{BB962C8B-B14F-4D97-AF65-F5344CB8AC3E}">
        <p14:creationId xmlns:p14="http://schemas.microsoft.com/office/powerpoint/2010/main" xmlns="" val="15956799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7400" y="268288"/>
            <a:ext cx="8153400" cy="6132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89870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762000"/>
            <a:ext cx="1603375" cy="533400"/>
          </a:xfrm>
        </p:spPr>
        <p:txBody>
          <a:bodyPr/>
          <a:lstStyle/>
          <a:p>
            <a:pPr algn="l">
              <a:defRPr/>
            </a:pPr>
            <a:r>
              <a:rPr lang="en-US" sz="3000" dirty="0" err="1">
                <a:solidFill>
                  <a:srgbClr val="C00000"/>
                </a:solidFill>
                <a:latin typeface="+mn-lt"/>
                <a:sym typeface="Wingdings" pitchFamily="2" charset="2"/>
              </a:rPr>
              <a:t>Arti</a:t>
            </a:r>
            <a:r>
              <a:rPr lang="en-US" sz="3000" dirty="0">
                <a:solidFill>
                  <a:srgbClr val="C00000"/>
                </a:solidFill>
                <a:latin typeface="+mn-lt"/>
                <a:sym typeface="Wingdings" pitchFamily="2" charset="2"/>
              </a:rPr>
              <a:t> &amp; AI</a:t>
            </a:r>
          </a:p>
        </p:txBody>
      </p:sp>
      <p:sp>
        <p:nvSpPr>
          <p:cNvPr id="143363" name="Content Placeholder 2"/>
          <p:cNvSpPr>
            <a:spLocks noGrp="1"/>
          </p:cNvSpPr>
          <p:nvPr>
            <p:ph sz="quarter" idx="1"/>
          </p:nvPr>
        </p:nvSpPr>
        <p:spPr>
          <a:xfrm>
            <a:off x="1825626" y="1527175"/>
            <a:ext cx="8842375" cy="4572000"/>
          </a:xfrm>
        </p:spPr>
        <p:txBody>
          <a:bodyPr/>
          <a:lstStyle/>
          <a:p>
            <a:pPr>
              <a:buFont typeface="Arial" panose="020B0604020202020204" pitchFamily="34" charset="0"/>
              <a:buChar char="•"/>
            </a:pPr>
            <a:r>
              <a:rPr lang="en-US" altLang="en-US"/>
              <a:t>Bahasa alami manusia beroperasi dengan banyaknya aturan yang cukup menghambat, yang menentukan rangkaian dari komponen-komponen gramatikal serta arti dari keseluruhan rangkaian tsb.</a:t>
            </a:r>
          </a:p>
          <a:p>
            <a:pPr>
              <a:buFont typeface="Wingdings 2" panose="05020102010507070707" pitchFamily="18" charset="2"/>
              <a:buNone/>
            </a:pPr>
            <a:endParaRPr lang="en-US" altLang="en-US"/>
          </a:p>
          <a:p>
            <a:pPr>
              <a:buFont typeface="Wingdings 2" panose="05020102010507070707" pitchFamily="18" charset="2"/>
              <a:buNone/>
            </a:pPr>
            <a:r>
              <a:rPr lang="en-US" altLang="en-US">
                <a:solidFill>
                  <a:srgbClr val="C00000"/>
                </a:solidFill>
              </a:rPr>
              <a:t>CSR </a:t>
            </a:r>
          </a:p>
          <a:p>
            <a:pPr>
              <a:buFont typeface="Arial" panose="020B0604020202020204" pitchFamily="34" charset="0"/>
              <a:buChar char="•"/>
            </a:pPr>
            <a:r>
              <a:rPr lang="en-US" altLang="en-US"/>
              <a:t>Sistem pengenalan ucapan yang berulang-ulang (CSR) </a:t>
            </a:r>
            <a:r>
              <a:rPr lang="en-US" altLang="en-US">
                <a:sym typeface="Wingdings" panose="05000000000000000000" pitchFamily="2" charset="2"/>
              </a:rPr>
              <a:t> program yang mengenali &amp; merekam ucapan yang alami.</a:t>
            </a:r>
            <a:endParaRPr lang="en-US" altLang="en-US"/>
          </a:p>
          <a:p>
            <a:pPr>
              <a:buFont typeface="Wingdings 2" panose="05020102010507070707" pitchFamily="18" charset="2"/>
              <a:buNone/>
            </a:pPr>
            <a:endParaRPr lang="en-US" altLang="en-US"/>
          </a:p>
        </p:txBody>
      </p:sp>
    </p:spTree>
    <p:extLst>
      <p:ext uri="{BB962C8B-B14F-4D97-AF65-F5344CB8AC3E}">
        <p14:creationId xmlns:p14="http://schemas.microsoft.com/office/powerpoint/2010/main" xmlns="" val="359714339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685800"/>
            <a:ext cx="3736975" cy="533400"/>
          </a:xfrm>
        </p:spPr>
        <p:txBody>
          <a:bodyPr>
            <a:normAutofit fontScale="90000"/>
          </a:bodyPr>
          <a:lstStyle/>
          <a:p>
            <a:pPr algn="l">
              <a:defRPr/>
            </a:pPr>
            <a:r>
              <a:rPr lang="en-US" sz="3000" dirty="0">
                <a:solidFill>
                  <a:srgbClr val="C00000"/>
                </a:solidFill>
                <a:latin typeface="+mn-lt"/>
                <a:sym typeface="Wingdings" pitchFamily="2" charset="2"/>
              </a:rPr>
              <a:t>Program </a:t>
            </a:r>
            <a:r>
              <a:rPr lang="en-US" sz="3000" dirty="0" err="1">
                <a:solidFill>
                  <a:srgbClr val="C00000"/>
                </a:solidFill>
                <a:latin typeface="+mn-lt"/>
                <a:sym typeface="Wingdings" pitchFamily="2" charset="2"/>
              </a:rPr>
              <a:t>pemahaman</a:t>
            </a:r>
            <a:r>
              <a:rPr lang="en-US" sz="3000" dirty="0">
                <a:solidFill>
                  <a:srgbClr val="C00000"/>
                </a:solidFill>
                <a:latin typeface="+mn-lt"/>
                <a:sym typeface="Wingdings" pitchFamily="2" charset="2"/>
              </a:rPr>
              <a:t> </a:t>
            </a:r>
            <a:r>
              <a:rPr lang="en-US" sz="3000" dirty="0" err="1">
                <a:solidFill>
                  <a:srgbClr val="C00000"/>
                </a:solidFill>
                <a:latin typeface="+mn-lt"/>
                <a:sym typeface="Wingdings" pitchFamily="2" charset="2"/>
              </a:rPr>
              <a:t>bahasa</a:t>
            </a:r>
            <a:endParaRPr lang="en-US" sz="3000" dirty="0">
              <a:solidFill>
                <a:srgbClr val="C00000"/>
              </a:solidFill>
              <a:latin typeface="+mn-lt"/>
              <a:sym typeface="Wingdings" pitchFamily="2" charset="2"/>
            </a:endParaRPr>
          </a:p>
        </p:txBody>
      </p:sp>
      <p:sp>
        <p:nvSpPr>
          <p:cNvPr id="144387" name="Content Placeholder 2"/>
          <p:cNvSpPr>
            <a:spLocks noGrp="1"/>
          </p:cNvSpPr>
          <p:nvPr>
            <p:ph sz="quarter" idx="1"/>
          </p:nvPr>
        </p:nvSpPr>
        <p:spPr>
          <a:xfrm>
            <a:off x="1825626" y="1676400"/>
            <a:ext cx="8842375" cy="4572000"/>
          </a:xfrm>
        </p:spPr>
        <p:txBody>
          <a:bodyPr/>
          <a:lstStyle/>
          <a:p>
            <a:pPr>
              <a:spcBef>
                <a:spcPct val="0"/>
              </a:spcBef>
              <a:spcAft>
                <a:spcPts val="1600"/>
              </a:spcAft>
            </a:pPr>
            <a:r>
              <a:rPr lang="en-US" altLang="en-US"/>
              <a:t>Dikembangkan oleh Roger Schank.</a:t>
            </a:r>
          </a:p>
          <a:p>
            <a:pPr>
              <a:spcBef>
                <a:spcPct val="0"/>
              </a:spcBef>
              <a:spcAft>
                <a:spcPts val="1600"/>
              </a:spcAft>
            </a:pPr>
            <a:r>
              <a:rPr lang="en-US" altLang="en-US"/>
              <a:t>Arah penelitian: program yang mampu memahami teks tertulis, meringkas bagian penting dari sebuah teks, menerjemahkannya ke bahasa lain, dan menjawab pertanyaan sehubungan dengan teks tsb.</a:t>
            </a:r>
          </a:p>
          <a:p>
            <a:pPr>
              <a:spcBef>
                <a:spcPct val="0"/>
              </a:spcBef>
              <a:spcAft>
                <a:spcPts val="1600"/>
              </a:spcAft>
            </a:pPr>
            <a:r>
              <a:rPr lang="en-US" altLang="en-US"/>
              <a:t>Kesulitan dalam pengembangan program bahasa: ambiguitas.</a:t>
            </a:r>
          </a:p>
          <a:p>
            <a:pPr>
              <a:spcBef>
                <a:spcPct val="0"/>
              </a:spcBef>
              <a:spcAft>
                <a:spcPts val="1600"/>
              </a:spcAft>
              <a:buNone/>
            </a:pPr>
            <a:r>
              <a:rPr lang="en-US" altLang="en-US"/>
              <a:t> </a:t>
            </a:r>
          </a:p>
        </p:txBody>
      </p:sp>
    </p:spTree>
    <p:extLst>
      <p:ext uri="{BB962C8B-B14F-4D97-AF65-F5344CB8AC3E}">
        <p14:creationId xmlns:p14="http://schemas.microsoft.com/office/powerpoint/2010/main" xmlns="" val="39951370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685800"/>
            <a:ext cx="4117975" cy="533400"/>
          </a:xfrm>
        </p:spPr>
        <p:txBody>
          <a:bodyPr>
            <a:normAutofit fontScale="90000"/>
          </a:bodyPr>
          <a:lstStyle/>
          <a:p>
            <a:pPr algn="l">
              <a:defRPr/>
            </a:pPr>
            <a:r>
              <a:rPr lang="en-US" sz="3000" dirty="0" err="1">
                <a:solidFill>
                  <a:srgbClr val="C00000"/>
                </a:solidFill>
                <a:latin typeface="+mn-lt"/>
                <a:sym typeface="Wingdings" pitchFamily="2" charset="2"/>
              </a:rPr>
              <a:t>Pemecahan</a:t>
            </a:r>
            <a:r>
              <a:rPr lang="en-US" sz="3000" dirty="0">
                <a:solidFill>
                  <a:srgbClr val="C00000"/>
                </a:solidFill>
                <a:latin typeface="+mn-lt"/>
                <a:sym typeface="Wingdings" pitchFamily="2" charset="2"/>
              </a:rPr>
              <a:t> </a:t>
            </a:r>
            <a:r>
              <a:rPr lang="en-US" sz="3000" dirty="0" err="1">
                <a:solidFill>
                  <a:srgbClr val="C00000"/>
                </a:solidFill>
                <a:latin typeface="+mn-lt"/>
                <a:sym typeface="Wingdings" pitchFamily="2" charset="2"/>
              </a:rPr>
              <a:t>masalah</a:t>
            </a:r>
            <a:r>
              <a:rPr lang="en-US" sz="3000" dirty="0">
                <a:solidFill>
                  <a:srgbClr val="C00000"/>
                </a:solidFill>
                <a:latin typeface="+mn-lt"/>
                <a:sym typeface="Wingdings" pitchFamily="2" charset="2"/>
              </a:rPr>
              <a:t>, </a:t>
            </a:r>
            <a:r>
              <a:rPr lang="en-US" sz="3000" dirty="0" err="1">
                <a:solidFill>
                  <a:srgbClr val="C00000"/>
                </a:solidFill>
                <a:latin typeface="+mn-lt"/>
                <a:sym typeface="Wingdings" pitchFamily="2" charset="2"/>
              </a:rPr>
              <a:t>permainan</a:t>
            </a:r>
            <a:r>
              <a:rPr lang="en-US" sz="3000" dirty="0">
                <a:solidFill>
                  <a:srgbClr val="C00000"/>
                </a:solidFill>
                <a:latin typeface="+mn-lt"/>
                <a:sym typeface="Wingdings" pitchFamily="2" charset="2"/>
              </a:rPr>
              <a:t>, </a:t>
            </a:r>
            <a:r>
              <a:rPr lang="en-US" sz="3000" dirty="0" err="1">
                <a:solidFill>
                  <a:srgbClr val="C00000"/>
                </a:solidFill>
                <a:latin typeface="+mn-lt"/>
                <a:sym typeface="Wingdings" pitchFamily="2" charset="2"/>
              </a:rPr>
              <a:t>dan</a:t>
            </a:r>
            <a:r>
              <a:rPr lang="en-US" sz="3000" dirty="0">
                <a:solidFill>
                  <a:srgbClr val="C00000"/>
                </a:solidFill>
                <a:latin typeface="+mn-lt"/>
                <a:sym typeface="Wingdings" pitchFamily="2" charset="2"/>
              </a:rPr>
              <a:t> AI</a:t>
            </a:r>
          </a:p>
        </p:txBody>
      </p:sp>
      <p:sp>
        <p:nvSpPr>
          <p:cNvPr id="145411" name="Content Placeholder 2"/>
          <p:cNvSpPr>
            <a:spLocks noGrp="1"/>
          </p:cNvSpPr>
          <p:nvPr>
            <p:ph sz="quarter" idx="1"/>
          </p:nvPr>
        </p:nvSpPr>
        <p:spPr>
          <a:xfrm>
            <a:off x="1825626" y="1600200"/>
            <a:ext cx="8613775" cy="4572000"/>
          </a:xfrm>
        </p:spPr>
        <p:txBody>
          <a:bodyPr/>
          <a:lstStyle/>
          <a:p>
            <a:pPr>
              <a:spcBef>
                <a:spcPct val="0"/>
              </a:spcBef>
              <a:spcAft>
                <a:spcPts val="1600"/>
              </a:spcAft>
            </a:pPr>
            <a:r>
              <a:rPr lang="en-US" altLang="en-US" sz="3000"/>
              <a:t>Pemecahan masalah dalam AI modern </a:t>
            </a:r>
            <a:r>
              <a:rPr lang="en-US" altLang="en-US" sz="3000">
                <a:sym typeface="Wingdings" panose="05000000000000000000" pitchFamily="2" charset="2"/>
              </a:rPr>
              <a:t> mencari solusi teka-teki yang kompleks, membuktikan teori-teori, mempelajari operas-operasi yang sukses, &amp; memainkan permainan.</a:t>
            </a:r>
          </a:p>
          <a:p>
            <a:pPr>
              <a:spcBef>
                <a:spcPct val="0"/>
              </a:spcBef>
              <a:spcAft>
                <a:spcPts val="1600"/>
              </a:spcAft>
            </a:pPr>
            <a:r>
              <a:rPr lang="en-US" altLang="en-US" sz="3000">
                <a:sym typeface="Wingdings" panose="05000000000000000000" pitchFamily="2" charset="2"/>
              </a:rPr>
              <a:t>Tujuan ahli AI kontemporer  merancang program pembelajaran yang mampu memecah-kan masalah.</a:t>
            </a:r>
          </a:p>
          <a:p>
            <a:pPr>
              <a:spcBef>
                <a:spcPct val="0"/>
              </a:spcBef>
              <a:spcAft>
                <a:spcPts val="1600"/>
              </a:spcAft>
            </a:pPr>
            <a:endParaRPr lang="en-US" altLang="en-US" sz="3000"/>
          </a:p>
        </p:txBody>
      </p:sp>
    </p:spTree>
    <p:extLst>
      <p:ext uri="{BB962C8B-B14F-4D97-AF65-F5344CB8AC3E}">
        <p14:creationId xmlns:p14="http://schemas.microsoft.com/office/powerpoint/2010/main" xmlns="" val="29873928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685800"/>
            <a:ext cx="4117975" cy="533400"/>
          </a:xfrm>
        </p:spPr>
        <p:txBody>
          <a:bodyPr>
            <a:normAutofit fontScale="90000"/>
          </a:bodyPr>
          <a:lstStyle/>
          <a:p>
            <a:pPr algn="l">
              <a:defRPr/>
            </a:pPr>
            <a:r>
              <a:rPr lang="en-US" sz="3000" dirty="0" err="1">
                <a:solidFill>
                  <a:srgbClr val="C00000"/>
                </a:solidFill>
                <a:latin typeface="+mn-lt"/>
                <a:sym typeface="Wingdings" pitchFamily="2" charset="2"/>
              </a:rPr>
              <a:t>Pemecahan</a:t>
            </a:r>
            <a:r>
              <a:rPr lang="en-US" sz="3000" dirty="0">
                <a:solidFill>
                  <a:srgbClr val="C00000"/>
                </a:solidFill>
                <a:latin typeface="+mn-lt"/>
                <a:sym typeface="Wingdings" pitchFamily="2" charset="2"/>
              </a:rPr>
              <a:t> </a:t>
            </a:r>
            <a:r>
              <a:rPr lang="en-US" sz="3000" dirty="0" err="1">
                <a:solidFill>
                  <a:srgbClr val="C00000"/>
                </a:solidFill>
                <a:latin typeface="+mn-lt"/>
                <a:sym typeface="Wingdings" pitchFamily="2" charset="2"/>
              </a:rPr>
              <a:t>masalah</a:t>
            </a:r>
            <a:r>
              <a:rPr lang="en-US" sz="3000" dirty="0">
                <a:solidFill>
                  <a:srgbClr val="C00000"/>
                </a:solidFill>
                <a:latin typeface="+mn-lt"/>
                <a:sym typeface="Wingdings" pitchFamily="2" charset="2"/>
              </a:rPr>
              <a:t>, </a:t>
            </a:r>
            <a:r>
              <a:rPr lang="en-US" sz="3000" dirty="0" err="1">
                <a:solidFill>
                  <a:srgbClr val="C00000"/>
                </a:solidFill>
                <a:latin typeface="+mn-lt"/>
                <a:sym typeface="Wingdings" pitchFamily="2" charset="2"/>
              </a:rPr>
              <a:t>permainan</a:t>
            </a:r>
            <a:r>
              <a:rPr lang="en-US" sz="3000" dirty="0">
                <a:solidFill>
                  <a:srgbClr val="C00000"/>
                </a:solidFill>
                <a:latin typeface="+mn-lt"/>
                <a:sym typeface="Wingdings" pitchFamily="2" charset="2"/>
              </a:rPr>
              <a:t>, </a:t>
            </a:r>
            <a:r>
              <a:rPr lang="en-US" sz="3000" dirty="0" err="1">
                <a:solidFill>
                  <a:srgbClr val="C00000"/>
                </a:solidFill>
                <a:latin typeface="+mn-lt"/>
                <a:sym typeface="Wingdings" pitchFamily="2" charset="2"/>
              </a:rPr>
              <a:t>dan</a:t>
            </a:r>
            <a:r>
              <a:rPr lang="en-US" sz="3000" dirty="0">
                <a:solidFill>
                  <a:srgbClr val="C00000"/>
                </a:solidFill>
                <a:latin typeface="+mn-lt"/>
                <a:sym typeface="Wingdings" pitchFamily="2" charset="2"/>
              </a:rPr>
              <a:t> AI</a:t>
            </a:r>
          </a:p>
        </p:txBody>
      </p:sp>
      <p:sp>
        <p:nvSpPr>
          <p:cNvPr id="75779" name="Content Placeholder 2"/>
          <p:cNvSpPr>
            <a:spLocks noGrp="1"/>
          </p:cNvSpPr>
          <p:nvPr>
            <p:ph sz="quarter" idx="1"/>
          </p:nvPr>
        </p:nvSpPr>
        <p:spPr>
          <a:xfrm>
            <a:off x="1825626" y="1600200"/>
            <a:ext cx="8613775" cy="4572000"/>
          </a:xfrm>
        </p:spPr>
        <p:txBody>
          <a:bodyPr/>
          <a:lstStyle/>
          <a:p>
            <a:pPr>
              <a:spcBef>
                <a:spcPct val="0"/>
              </a:spcBef>
              <a:spcAft>
                <a:spcPts val="1600"/>
              </a:spcAft>
              <a:defRPr/>
            </a:pPr>
            <a:r>
              <a:rPr lang="en-US" dirty="0" err="1">
                <a:sym typeface="Wingdings" pitchFamily="2" charset="2"/>
              </a:rPr>
              <a:t>Dua</a:t>
            </a:r>
            <a:r>
              <a:rPr lang="en-US" dirty="0">
                <a:sym typeface="Wingdings" pitchFamily="2" charset="2"/>
              </a:rPr>
              <a:t> </a:t>
            </a:r>
            <a:r>
              <a:rPr lang="en-US" dirty="0" err="1">
                <a:sym typeface="Wingdings" pitchFamily="2" charset="2"/>
              </a:rPr>
              <a:t>tipe</a:t>
            </a:r>
            <a:r>
              <a:rPr lang="en-US" dirty="0">
                <a:sym typeface="Wingdings" pitchFamily="2" charset="2"/>
              </a:rPr>
              <a:t> </a:t>
            </a:r>
            <a:r>
              <a:rPr lang="en-US" dirty="0" err="1">
                <a:sym typeface="Wingdings" pitchFamily="2" charset="2"/>
              </a:rPr>
              <a:t>metode</a:t>
            </a:r>
            <a:r>
              <a:rPr lang="en-US" dirty="0">
                <a:sym typeface="Wingdings" pitchFamily="2" charset="2"/>
              </a:rPr>
              <a:t> </a:t>
            </a:r>
            <a:r>
              <a:rPr lang="en-US" dirty="0" err="1">
                <a:sym typeface="Wingdings" pitchFamily="2" charset="2"/>
              </a:rPr>
              <a:t>pemecahan</a:t>
            </a:r>
            <a:r>
              <a:rPr lang="en-US" dirty="0">
                <a:sym typeface="Wingdings" pitchFamily="2" charset="2"/>
              </a:rPr>
              <a:t> </a:t>
            </a:r>
            <a:r>
              <a:rPr lang="en-US" dirty="0" err="1">
                <a:sym typeface="Wingdings" pitchFamily="2" charset="2"/>
              </a:rPr>
              <a:t>masalah</a:t>
            </a:r>
            <a:r>
              <a:rPr lang="en-US" dirty="0">
                <a:sym typeface="Wingdings" pitchFamily="2" charset="2"/>
              </a:rPr>
              <a:t>: </a:t>
            </a:r>
          </a:p>
          <a:p>
            <a:pPr marL="685800" indent="-342900">
              <a:spcBef>
                <a:spcPct val="0"/>
              </a:spcBef>
              <a:spcAft>
                <a:spcPts val="1600"/>
              </a:spcAft>
              <a:buFont typeface="+mj-lt"/>
              <a:buAutoNum type="alphaLcPeriod"/>
              <a:defRPr/>
            </a:pPr>
            <a:r>
              <a:rPr lang="en-US" dirty="0" err="1">
                <a:sym typeface="Wingdings" pitchFamily="2" charset="2"/>
              </a:rPr>
              <a:t>Algoritma</a:t>
            </a:r>
            <a:r>
              <a:rPr lang="en-US" dirty="0">
                <a:sym typeface="Wingdings" pitchFamily="2" charset="2"/>
              </a:rPr>
              <a:t> </a:t>
            </a:r>
            <a:r>
              <a:rPr lang="en-US" dirty="0" err="1">
                <a:sym typeface="Wingdings" pitchFamily="2" charset="2"/>
              </a:rPr>
              <a:t>menjamin</a:t>
            </a:r>
            <a:r>
              <a:rPr lang="en-US" dirty="0">
                <a:sym typeface="Wingdings" pitchFamily="2" charset="2"/>
              </a:rPr>
              <a:t> </a:t>
            </a:r>
            <a:r>
              <a:rPr lang="en-US" dirty="0" err="1">
                <a:sym typeface="Wingdings" pitchFamily="2" charset="2"/>
              </a:rPr>
              <a:t>solusi</a:t>
            </a:r>
            <a:r>
              <a:rPr lang="en-US" dirty="0">
                <a:sym typeface="Wingdings" pitchFamily="2" charset="2"/>
              </a:rPr>
              <a:t> </a:t>
            </a:r>
            <a:r>
              <a:rPr lang="en-US" dirty="0" err="1">
                <a:sym typeface="Wingdings" pitchFamily="2" charset="2"/>
              </a:rPr>
              <a:t>dengan</a:t>
            </a:r>
            <a:r>
              <a:rPr lang="en-US" dirty="0">
                <a:sym typeface="Wingdings" pitchFamily="2" charset="2"/>
              </a:rPr>
              <a:t> </a:t>
            </a:r>
            <a:r>
              <a:rPr lang="en-US" dirty="0" err="1">
                <a:sym typeface="Wingdings" pitchFamily="2" charset="2"/>
              </a:rPr>
              <a:t>cara</a:t>
            </a:r>
            <a:r>
              <a:rPr lang="en-US" dirty="0">
                <a:sym typeface="Wingdings" pitchFamily="2" charset="2"/>
              </a:rPr>
              <a:t> </a:t>
            </a:r>
            <a:r>
              <a:rPr lang="en-US" dirty="0" err="1">
                <a:sym typeface="Wingdings" pitchFamily="2" charset="2"/>
              </a:rPr>
              <a:t>mempelajari</a:t>
            </a:r>
            <a:r>
              <a:rPr lang="en-US" dirty="0">
                <a:sym typeface="Wingdings" pitchFamily="2" charset="2"/>
              </a:rPr>
              <a:t> </a:t>
            </a:r>
            <a:r>
              <a:rPr lang="en-US" dirty="0" err="1">
                <a:sym typeface="Wingdings" pitchFamily="2" charset="2"/>
              </a:rPr>
              <a:t>semua</a:t>
            </a:r>
            <a:r>
              <a:rPr lang="en-US" dirty="0">
                <a:sym typeface="Wingdings" pitchFamily="2" charset="2"/>
              </a:rPr>
              <a:t> </a:t>
            </a:r>
            <a:r>
              <a:rPr lang="en-US" dirty="0" err="1">
                <a:sym typeface="Wingdings" pitchFamily="2" charset="2"/>
              </a:rPr>
              <a:t>alternatif</a:t>
            </a:r>
            <a:r>
              <a:rPr lang="en-US" dirty="0">
                <a:sym typeface="Wingdings" pitchFamily="2" charset="2"/>
              </a:rPr>
              <a:t> yang </a:t>
            </a:r>
            <a:r>
              <a:rPr lang="en-US" dirty="0" err="1">
                <a:sym typeface="Wingdings" pitchFamily="2" charset="2"/>
              </a:rPr>
              <a:t>tersedia</a:t>
            </a:r>
            <a:r>
              <a:rPr lang="en-US" dirty="0">
                <a:sym typeface="Wingdings" pitchFamily="2" charset="2"/>
              </a:rPr>
              <a:t>.</a:t>
            </a:r>
          </a:p>
          <a:p>
            <a:pPr marL="685800" indent="-342900">
              <a:spcBef>
                <a:spcPct val="0"/>
              </a:spcBef>
              <a:spcAft>
                <a:spcPts val="1600"/>
              </a:spcAft>
              <a:buFont typeface="+mj-lt"/>
              <a:buAutoNum type="alphaLcPeriod"/>
              <a:defRPr/>
            </a:pPr>
            <a:r>
              <a:rPr lang="en-US" dirty="0" err="1">
                <a:sym typeface="Wingdings" pitchFamily="2" charset="2"/>
              </a:rPr>
              <a:t>Heuristik</a:t>
            </a:r>
            <a:r>
              <a:rPr lang="en-US" dirty="0">
                <a:sym typeface="Wingdings" pitchFamily="2" charset="2"/>
              </a:rPr>
              <a:t>  </a:t>
            </a:r>
            <a:r>
              <a:rPr lang="en-US" dirty="0" err="1">
                <a:sym typeface="Wingdings" pitchFamily="2" charset="2"/>
              </a:rPr>
              <a:t>strategi</a:t>
            </a:r>
            <a:r>
              <a:rPr lang="en-US" dirty="0">
                <a:sym typeface="Wingdings" pitchFamily="2" charset="2"/>
              </a:rPr>
              <a:t> </a:t>
            </a:r>
            <a:r>
              <a:rPr lang="en-US" dirty="0" err="1">
                <a:sym typeface="Wingdings" pitchFamily="2" charset="2"/>
              </a:rPr>
              <a:t>berdasarkan</a:t>
            </a:r>
            <a:r>
              <a:rPr lang="en-US" dirty="0">
                <a:sym typeface="Wingdings" pitchFamily="2" charset="2"/>
              </a:rPr>
              <a:t> </a:t>
            </a:r>
            <a:r>
              <a:rPr lang="en-US" dirty="0" err="1">
                <a:sym typeface="Wingdings" pitchFamily="2" charset="2"/>
              </a:rPr>
              <a:t>masalah</a:t>
            </a:r>
            <a:r>
              <a:rPr lang="en-US" dirty="0">
                <a:sym typeface="Wingdings" pitchFamily="2" charset="2"/>
              </a:rPr>
              <a:t> &amp; </a:t>
            </a:r>
            <a:r>
              <a:rPr lang="en-US" dirty="0" err="1">
                <a:sym typeface="Wingdings" pitchFamily="2" charset="2"/>
              </a:rPr>
              <a:t>penguraian</a:t>
            </a:r>
            <a:r>
              <a:rPr lang="en-US" dirty="0">
                <a:sym typeface="Wingdings" pitchFamily="2" charset="2"/>
              </a:rPr>
              <a:t> </a:t>
            </a:r>
            <a:r>
              <a:rPr lang="en-US" dirty="0" err="1">
                <a:sym typeface="Wingdings" pitchFamily="2" charset="2"/>
              </a:rPr>
              <a:t>masalah</a:t>
            </a:r>
            <a:r>
              <a:rPr lang="en-US" dirty="0">
                <a:sym typeface="Wingdings" pitchFamily="2" charset="2"/>
              </a:rPr>
              <a:t> yang </a:t>
            </a:r>
            <a:r>
              <a:rPr lang="en-US" dirty="0" err="1">
                <a:sym typeface="Wingdings" pitchFamily="2" charset="2"/>
              </a:rPr>
              <a:t>rumit</a:t>
            </a:r>
            <a:r>
              <a:rPr lang="en-US" dirty="0">
                <a:sym typeface="Wingdings" pitchFamily="2" charset="2"/>
              </a:rPr>
              <a:t> </a:t>
            </a:r>
            <a:r>
              <a:rPr lang="en-US" dirty="0" err="1">
                <a:sym typeface="Wingdings" pitchFamily="2" charset="2"/>
              </a:rPr>
              <a:t>menjadi</a:t>
            </a:r>
            <a:r>
              <a:rPr lang="en-US" dirty="0">
                <a:sym typeface="Wingdings" pitchFamily="2" charset="2"/>
              </a:rPr>
              <a:t> </a:t>
            </a:r>
            <a:r>
              <a:rPr lang="en-US" dirty="0" err="1">
                <a:sym typeface="Wingdings" pitchFamily="2" charset="2"/>
              </a:rPr>
              <a:t>submasalah</a:t>
            </a:r>
            <a:r>
              <a:rPr lang="en-US" dirty="0">
                <a:sym typeface="Wingdings" pitchFamily="2" charset="2"/>
              </a:rPr>
              <a:t> yang </a:t>
            </a:r>
            <a:r>
              <a:rPr lang="en-US" dirty="0" err="1">
                <a:sym typeface="Wingdings" pitchFamily="2" charset="2"/>
              </a:rPr>
              <a:t>lebih</a:t>
            </a:r>
            <a:r>
              <a:rPr lang="en-US" dirty="0">
                <a:sym typeface="Wingdings" pitchFamily="2" charset="2"/>
              </a:rPr>
              <a:t> </a:t>
            </a:r>
            <a:r>
              <a:rPr lang="en-US" dirty="0" err="1">
                <a:sym typeface="Wingdings" pitchFamily="2" charset="2"/>
              </a:rPr>
              <a:t>mudah</a:t>
            </a:r>
            <a:r>
              <a:rPr lang="en-US" dirty="0">
                <a:sym typeface="Wingdings" pitchFamily="2" charset="2"/>
              </a:rPr>
              <a:t> </a:t>
            </a:r>
            <a:r>
              <a:rPr lang="en-US" dirty="0" err="1">
                <a:sym typeface="Wingdings" pitchFamily="2" charset="2"/>
              </a:rPr>
              <a:t>dipecahkan</a:t>
            </a:r>
            <a:r>
              <a:rPr lang="en-US" dirty="0">
                <a:sym typeface="Wingdings" pitchFamily="2" charset="2"/>
              </a:rPr>
              <a:t>.</a:t>
            </a:r>
          </a:p>
          <a:p>
            <a:pPr>
              <a:spcBef>
                <a:spcPct val="0"/>
              </a:spcBef>
              <a:spcAft>
                <a:spcPts val="1600"/>
              </a:spcAft>
              <a:defRPr/>
            </a:pPr>
            <a:r>
              <a:rPr lang="en-US" dirty="0" err="1"/>
              <a:t>Contoh</a:t>
            </a:r>
            <a:r>
              <a:rPr lang="en-US" dirty="0"/>
              <a:t> </a:t>
            </a:r>
            <a:r>
              <a:rPr lang="en-US" dirty="0" err="1"/>
              <a:t>pemecahan</a:t>
            </a:r>
            <a:r>
              <a:rPr lang="en-US" dirty="0"/>
              <a:t> </a:t>
            </a:r>
            <a:r>
              <a:rPr lang="en-US" dirty="0" err="1"/>
              <a:t>masalah</a:t>
            </a:r>
            <a:r>
              <a:rPr lang="en-US" dirty="0"/>
              <a:t> </a:t>
            </a:r>
            <a:r>
              <a:rPr lang="en-US" dirty="0" err="1"/>
              <a:t>komputer</a:t>
            </a:r>
            <a:r>
              <a:rPr lang="en-US" dirty="0"/>
              <a:t> </a:t>
            </a:r>
            <a:r>
              <a:rPr lang="en-US" dirty="0" err="1"/>
              <a:t>dalam</a:t>
            </a:r>
            <a:r>
              <a:rPr lang="en-US" dirty="0"/>
              <a:t> </a:t>
            </a:r>
            <a:r>
              <a:rPr lang="en-US" dirty="0" err="1"/>
              <a:t>permainan</a:t>
            </a:r>
            <a:r>
              <a:rPr lang="en-US" dirty="0"/>
              <a:t> </a:t>
            </a:r>
            <a:r>
              <a:rPr lang="en-US" dirty="0" err="1"/>
              <a:t>adalah</a:t>
            </a:r>
            <a:r>
              <a:rPr lang="en-US" dirty="0"/>
              <a:t> </a:t>
            </a:r>
            <a:r>
              <a:rPr lang="en-US" dirty="0" err="1"/>
              <a:t>teka-teki</a:t>
            </a:r>
            <a:r>
              <a:rPr lang="en-US" dirty="0"/>
              <a:t> </a:t>
            </a:r>
            <a:r>
              <a:rPr lang="en-US" dirty="0" err="1"/>
              <a:t>mencari</a:t>
            </a:r>
            <a:r>
              <a:rPr lang="en-US" dirty="0"/>
              <a:t> </a:t>
            </a:r>
            <a:r>
              <a:rPr lang="en-US" dirty="0" err="1"/>
              <a:t>hubungan</a:t>
            </a:r>
            <a:r>
              <a:rPr lang="en-US" dirty="0"/>
              <a:t> </a:t>
            </a:r>
            <a:r>
              <a:rPr lang="en-US" dirty="0" err="1"/>
              <a:t>semantik</a:t>
            </a:r>
            <a:r>
              <a:rPr lang="en-US" dirty="0"/>
              <a:t> &amp; </a:t>
            </a:r>
            <a:r>
              <a:rPr lang="en-US" dirty="0" err="1"/>
              <a:t>permainan</a:t>
            </a:r>
            <a:r>
              <a:rPr lang="en-US" dirty="0"/>
              <a:t> </a:t>
            </a:r>
            <a:r>
              <a:rPr lang="en-US" dirty="0" err="1"/>
              <a:t>catur</a:t>
            </a:r>
            <a:r>
              <a:rPr lang="en-US" dirty="0"/>
              <a:t>. </a:t>
            </a:r>
          </a:p>
        </p:txBody>
      </p:sp>
    </p:spTree>
    <p:extLst>
      <p:ext uri="{BB962C8B-B14F-4D97-AF65-F5344CB8AC3E}">
        <p14:creationId xmlns:p14="http://schemas.microsoft.com/office/powerpoint/2010/main" xmlns="" val="33296345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685800"/>
            <a:ext cx="4117975" cy="533400"/>
          </a:xfrm>
        </p:spPr>
        <p:txBody>
          <a:bodyPr>
            <a:normAutofit fontScale="90000"/>
          </a:bodyPr>
          <a:lstStyle/>
          <a:p>
            <a:pPr algn="l">
              <a:defRPr/>
            </a:pPr>
            <a:r>
              <a:rPr lang="en-US" sz="3000" dirty="0" err="1">
                <a:solidFill>
                  <a:srgbClr val="C00000"/>
                </a:solidFill>
                <a:latin typeface="+mn-lt"/>
                <a:sym typeface="Wingdings" pitchFamily="2" charset="2"/>
              </a:rPr>
              <a:t>Pemecahan</a:t>
            </a:r>
            <a:r>
              <a:rPr lang="en-US" sz="3000" dirty="0">
                <a:solidFill>
                  <a:srgbClr val="C00000"/>
                </a:solidFill>
                <a:latin typeface="+mn-lt"/>
                <a:sym typeface="Wingdings" pitchFamily="2" charset="2"/>
              </a:rPr>
              <a:t> </a:t>
            </a:r>
            <a:r>
              <a:rPr lang="en-US" sz="3000" dirty="0" err="1">
                <a:solidFill>
                  <a:srgbClr val="C00000"/>
                </a:solidFill>
                <a:latin typeface="+mn-lt"/>
                <a:sym typeface="Wingdings" pitchFamily="2" charset="2"/>
              </a:rPr>
              <a:t>masalah</a:t>
            </a:r>
            <a:r>
              <a:rPr lang="en-US" sz="3000" dirty="0">
                <a:solidFill>
                  <a:srgbClr val="C00000"/>
                </a:solidFill>
                <a:latin typeface="+mn-lt"/>
                <a:sym typeface="Wingdings" pitchFamily="2" charset="2"/>
              </a:rPr>
              <a:t>, </a:t>
            </a:r>
            <a:r>
              <a:rPr lang="en-US" sz="3000" dirty="0" err="1">
                <a:solidFill>
                  <a:srgbClr val="C00000"/>
                </a:solidFill>
                <a:latin typeface="+mn-lt"/>
                <a:sym typeface="Wingdings" pitchFamily="2" charset="2"/>
              </a:rPr>
              <a:t>permainan</a:t>
            </a:r>
            <a:r>
              <a:rPr lang="en-US" sz="3000" dirty="0">
                <a:solidFill>
                  <a:srgbClr val="C00000"/>
                </a:solidFill>
                <a:latin typeface="+mn-lt"/>
                <a:sym typeface="Wingdings" pitchFamily="2" charset="2"/>
              </a:rPr>
              <a:t>, </a:t>
            </a:r>
            <a:r>
              <a:rPr lang="en-US" sz="3000" dirty="0" err="1">
                <a:solidFill>
                  <a:srgbClr val="C00000"/>
                </a:solidFill>
                <a:latin typeface="+mn-lt"/>
                <a:sym typeface="Wingdings" pitchFamily="2" charset="2"/>
              </a:rPr>
              <a:t>dan</a:t>
            </a:r>
            <a:r>
              <a:rPr lang="en-US" sz="3000" dirty="0">
                <a:solidFill>
                  <a:srgbClr val="C00000"/>
                </a:solidFill>
                <a:latin typeface="+mn-lt"/>
                <a:sym typeface="Wingdings" pitchFamily="2" charset="2"/>
              </a:rPr>
              <a:t> AI</a:t>
            </a:r>
          </a:p>
        </p:txBody>
      </p:sp>
      <p:pic>
        <p:nvPicPr>
          <p:cNvPr id="152578" name="Picture 2"/>
          <p:cNvPicPr>
            <a:picLocks noChangeAspect="1" noChangeArrowheads="1"/>
          </p:cNvPicPr>
          <p:nvPr/>
        </p:nvPicPr>
        <p:blipFill>
          <a:blip r:embed="rId3"/>
          <a:srcRect b="1695"/>
          <a:stretch>
            <a:fillRect/>
          </a:stretch>
        </p:blipFill>
        <p:spPr bwMode="auto">
          <a:xfrm>
            <a:off x="2571750" y="1905000"/>
            <a:ext cx="3371850" cy="4419600"/>
          </a:xfrm>
          <a:prstGeom prst="rect">
            <a:avLst/>
          </a:prstGeom>
          <a:ln>
            <a:noFill/>
          </a:ln>
          <a:effectLst>
            <a:outerShdw blurRad="190500" algn="tl" rotWithShape="0">
              <a:srgbClr val="000000">
                <a:alpha val="70000"/>
              </a:srgbClr>
            </a:outerShdw>
          </a:effectLst>
        </p:spPr>
      </p:pic>
      <p:pic>
        <p:nvPicPr>
          <p:cNvPr id="152579" name="Picture 3"/>
          <p:cNvPicPr>
            <a:picLocks noChangeAspect="1" noChangeArrowheads="1"/>
          </p:cNvPicPr>
          <p:nvPr/>
        </p:nvPicPr>
        <p:blipFill>
          <a:blip r:embed="rId4"/>
          <a:srcRect l="6282" t="4082" r="18325" b="8164"/>
          <a:stretch>
            <a:fillRect/>
          </a:stretch>
        </p:blipFill>
        <p:spPr bwMode="auto">
          <a:xfrm>
            <a:off x="6553200" y="1905000"/>
            <a:ext cx="2743200" cy="3276600"/>
          </a:xfrm>
          <a:prstGeom prst="rect">
            <a:avLst/>
          </a:prstGeom>
          <a:ln>
            <a:noFill/>
          </a:ln>
          <a:effectLst>
            <a:outerShdw blurRad="190500" algn="tl" rotWithShape="0">
              <a:srgbClr val="000000">
                <a:alpha val="70000"/>
              </a:srgbClr>
            </a:outerShdw>
          </a:effectLst>
        </p:spPr>
      </p:pic>
      <p:sp>
        <p:nvSpPr>
          <p:cNvPr id="147461" name="TextBox 6"/>
          <p:cNvSpPr txBox="1">
            <a:spLocks noChangeArrowheads="1"/>
          </p:cNvSpPr>
          <p:nvPr/>
        </p:nvSpPr>
        <p:spPr bwMode="auto">
          <a:xfrm>
            <a:off x="1828800" y="1371600"/>
            <a:ext cx="3581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Contoh permainan teka-teki:</a:t>
            </a:r>
          </a:p>
        </p:txBody>
      </p:sp>
      <p:sp>
        <p:nvSpPr>
          <p:cNvPr id="147462" name="TextBox 7"/>
          <p:cNvSpPr txBox="1">
            <a:spLocks noChangeArrowheads="1"/>
          </p:cNvSpPr>
          <p:nvPr/>
        </p:nvSpPr>
        <p:spPr bwMode="auto">
          <a:xfrm>
            <a:off x="6172200" y="5334001"/>
            <a:ext cx="4267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Berbagai porsi dari pohon kemungkinan dalam permainan catur. </a:t>
            </a:r>
          </a:p>
        </p:txBody>
      </p:sp>
    </p:spTree>
    <p:extLst>
      <p:ext uri="{BB962C8B-B14F-4D97-AF65-F5344CB8AC3E}">
        <p14:creationId xmlns:p14="http://schemas.microsoft.com/office/powerpoint/2010/main" xmlns="" val="182518927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685800"/>
            <a:ext cx="4117975" cy="533400"/>
          </a:xfrm>
        </p:spPr>
        <p:txBody>
          <a:bodyPr/>
          <a:lstStyle/>
          <a:p>
            <a:pPr algn="l">
              <a:defRPr/>
            </a:pPr>
            <a:r>
              <a:rPr lang="en-US" sz="3000" dirty="0">
                <a:solidFill>
                  <a:srgbClr val="C00000"/>
                </a:solidFill>
                <a:latin typeface="+mn-lt"/>
                <a:sym typeface="Wingdings" pitchFamily="2" charset="2"/>
              </a:rPr>
              <a:t>AI </a:t>
            </a:r>
            <a:r>
              <a:rPr lang="en-US" sz="3000" dirty="0" err="1">
                <a:solidFill>
                  <a:srgbClr val="C00000"/>
                </a:solidFill>
                <a:latin typeface="+mn-lt"/>
                <a:sym typeface="Wingdings" pitchFamily="2" charset="2"/>
              </a:rPr>
              <a:t>dan</a:t>
            </a:r>
            <a:r>
              <a:rPr lang="en-US" sz="3000" dirty="0">
                <a:solidFill>
                  <a:srgbClr val="C00000"/>
                </a:solidFill>
                <a:latin typeface="+mn-lt"/>
                <a:sym typeface="Wingdings" pitchFamily="2" charset="2"/>
              </a:rPr>
              <a:t> </a:t>
            </a:r>
            <a:r>
              <a:rPr lang="en-US" sz="3000" dirty="0" err="1">
                <a:solidFill>
                  <a:srgbClr val="C00000"/>
                </a:solidFill>
                <a:latin typeface="+mn-lt"/>
                <a:sym typeface="Wingdings" pitchFamily="2" charset="2"/>
              </a:rPr>
              <a:t>kesenian</a:t>
            </a:r>
            <a:endParaRPr lang="en-US" sz="3000" dirty="0">
              <a:solidFill>
                <a:srgbClr val="C00000"/>
              </a:solidFill>
              <a:latin typeface="+mn-lt"/>
              <a:sym typeface="Wingdings" pitchFamily="2" charset="2"/>
            </a:endParaRPr>
          </a:p>
        </p:txBody>
      </p:sp>
      <p:sp>
        <p:nvSpPr>
          <p:cNvPr id="148483" name="Content Placeholder 2"/>
          <p:cNvSpPr>
            <a:spLocks noGrp="1"/>
          </p:cNvSpPr>
          <p:nvPr>
            <p:ph sz="quarter" idx="1"/>
          </p:nvPr>
        </p:nvSpPr>
        <p:spPr>
          <a:xfrm>
            <a:off x="1825626" y="1371600"/>
            <a:ext cx="8613775" cy="4572000"/>
          </a:xfrm>
        </p:spPr>
        <p:txBody>
          <a:bodyPr/>
          <a:lstStyle/>
          <a:p>
            <a:pPr>
              <a:spcBef>
                <a:spcPct val="0"/>
              </a:spcBef>
              <a:spcAft>
                <a:spcPts val="1600"/>
              </a:spcAft>
              <a:buNone/>
            </a:pPr>
            <a:r>
              <a:rPr lang="en-US" altLang="en-US" u="sng"/>
              <a:t>Puisi</a:t>
            </a:r>
          </a:p>
          <a:p>
            <a:pPr>
              <a:spcBef>
                <a:spcPct val="0"/>
              </a:spcBef>
              <a:spcAft>
                <a:spcPts val="600"/>
              </a:spcAft>
            </a:pPr>
            <a:r>
              <a:rPr lang="en-US" altLang="en-US"/>
              <a:t>Kurzweil </a:t>
            </a:r>
            <a:r>
              <a:rPr lang="en-US" altLang="en-US">
                <a:sym typeface="Wingdings" panose="05000000000000000000" pitchFamily="2" charset="2"/>
              </a:rPr>
              <a:t> Puisi Cyber Ray Kurzweil (RKCP).</a:t>
            </a:r>
          </a:p>
          <a:p>
            <a:pPr>
              <a:spcBef>
                <a:spcPct val="0"/>
              </a:spcBef>
              <a:spcAft>
                <a:spcPts val="3600"/>
              </a:spcAft>
            </a:pPr>
            <a:r>
              <a:rPr lang="en-US" altLang="en-US">
                <a:sym typeface="Wingdings" panose="05000000000000000000" pitchFamily="2" charset="2"/>
              </a:rPr>
              <a:t>RKCP menggunakan teknik model bahasa berdasarkan puisi yang telah dibacanya (contoh).</a:t>
            </a:r>
          </a:p>
          <a:p>
            <a:pPr>
              <a:spcBef>
                <a:spcPct val="0"/>
              </a:spcBef>
              <a:spcAft>
                <a:spcPts val="1600"/>
              </a:spcAft>
              <a:buNone/>
            </a:pPr>
            <a:r>
              <a:rPr lang="en-US" altLang="en-US" u="sng">
                <a:sym typeface="Wingdings" panose="05000000000000000000" pitchFamily="2" charset="2"/>
              </a:rPr>
              <a:t>Musik</a:t>
            </a:r>
          </a:p>
          <a:p>
            <a:pPr>
              <a:spcBef>
                <a:spcPct val="0"/>
              </a:spcBef>
              <a:spcAft>
                <a:spcPts val="600"/>
              </a:spcAft>
            </a:pPr>
            <a:r>
              <a:rPr lang="en-US" altLang="en-US">
                <a:sym typeface="Wingdings" panose="05000000000000000000" pitchFamily="2" charset="2"/>
              </a:rPr>
              <a:t>Steve Larson  Eksperimen Kecerdasan Musikal (EMI).</a:t>
            </a:r>
          </a:p>
          <a:p>
            <a:pPr>
              <a:spcBef>
                <a:spcPct val="0"/>
              </a:spcBef>
              <a:spcAft>
                <a:spcPts val="600"/>
              </a:spcAft>
            </a:pPr>
            <a:r>
              <a:rPr lang="en-US" altLang="en-US">
                <a:sym typeface="Wingdings" panose="05000000000000000000" pitchFamily="2" charset="2"/>
              </a:rPr>
              <a:t>Paul Hodgson program Improvisor: mampu menirukan berbagai jenis musik.</a:t>
            </a:r>
            <a:endParaRPr lang="en-US" altLang="en-US"/>
          </a:p>
        </p:txBody>
      </p:sp>
    </p:spTree>
    <p:extLst>
      <p:ext uri="{BB962C8B-B14F-4D97-AF65-F5344CB8AC3E}">
        <p14:creationId xmlns:p14="http://schemas.microsoft.com/office/powerpoint/2010/main" xmlns="" val="225037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t="11765"/>
          <a:stretch>
            <a:fillRect/>
          </a:stretch>
        </p:blipFill>
        <p:spPr bwMode="auto">
          <a:xfrm>
            <a:off x="1852614" y="228600"/>
            <a:ext cx="5005387" cy="3773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TextBox 4"/>
          <p:cNvSpPr txBox="1">
            <a:spLocks noChangeArrowheads="1"/>
          </p:cNvSpPr>
          <p:nvPr/>
        </p:nvSpPr>
        <p:spPr bwMode="auto">
          <a:xfrm>
            <a:off x="1828800" y="3962400"/>
            <a:ext cx="9067800" cy="2478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buClr>
                <a:schemeClr val="accent1"/>
              </a:buClr>
              <a:buFont typeface="Arial" panose="020B0604020202020204" pitchFamily="34" charset="0"/>
              <a:buChar char="•"/>
            </a:pPr>
            <a:r>
              <a:rPr lang="en-US" altLang="en-US" sz="2500"/>
              <a:t>Norton &amp; Stark (1971) </a:t>
            </a:r>
            <a:r>
              <a:rPr lang="en-US" altLang="en-US" sz="2500">
                <a:sym typeface="Wingdings" panose="05000000000000000000" pitchFamily="2" charset="2"/>
              </a:rPr>
              <a:t> selama seseorang membaca, umumnya terjadi dua atau tiga gerak sakadik per detik.</a:t>
            </a:r>
          </a:p>
          <a:p>
            <a:pPr eaLnBrk="1" hangingPunct="1">
              <a:buClr>
                <a:schemeClr val="accent1"/>
              </a:buClr>
              <a:buFont typeface="Arial" panose="020B0604020202020204" pitchFamily="34" charset="0"/>
              <a:buChar char="•"/>
            </a:pPr>
            <a:r>
              <a:rPr lang="en-US" altLang="en-US" sz="2500"/>
              <a:t>Berbagai studi fiksasi mata mengindikasikan </a:t>
            </a:r>
            <a:r>
              <a:rPr lang="en-US" altLang="en-US" sz="2500">
                <a:sym typeface="Wingdings" panose="05000000000000000000" pitchFamily="2" charset="2"/>
              </a:rPr>
              <a:t> </a:t>
            </a:r>
            <a:r>
              <a:rPr lang="en-US" altLang="en-US" sz="2500"/>
              <a:t>pemahaman kata dipengaruhi berbagai faktor, misal kata langka, integrasi klausa penting, pengetahuan, &amp; penyusunan kesimpulan. </a:t>
            </a:r>
          </a:p>
        </p:txBody>
      </p:sp>
      <p:sp>
        <p:nvSpPr>
          <p:cNvPr id="11" name="Rectangle 10"/>
          <p:cNvSpPr/>
          <p:nvPr/>
        </p:nvSpPr>
        <p:spPr bwMode="auto">
          <a:xfrm>
            <a:off x="7086600" y="1905000"/>
            <a:ext cx="3352800" cy="18288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25605" name="Rectangle 8"/>
          <p:cNvSpPr>
            <a:spLocks noChangeArrowheads="1"/>
          </p:cNvSpPr>
          <p:nvPr/>
        </p:nvSpPr>
        <p:spPr bwMode="auto">
          <a:xfrm>
            <a:off x="7086600" y="1905000"/>
            <a:ext cx="35814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t>Medan penglihatan yang berben-tuk kerucut; yang ditampilkan di sini adalah medan penglihatan foveal, parafoveal, semi-perifer, dan perifer. </a:t>
            </a:r>
            <a:r>
              <a:rPr lang="en-US" altLang="en-US" sz="1600"/>
              <a:t>(Sudut-sudut mengindikasikan medan pandang dari satu sisi ke sisi yang lain).</a:t>
            </a:r>
          </a:p>
        </p:txBody>
      </p:sp>
    </p:spTree>
    <p:extLst>
      <p:ext uri="{BB962C8B-B14F-4D97-AF65-F5344CB8AC3E}">
        <p14:creationId xmlns:p14="http://schemas.microsoft.com/office/powerpoint/2010/main" xmlns="" val="499123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1371600"/>
            <a:ext cx="4114800" cy="5029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825626" y="381000"/>
            <a:ext cx="2974975" cy="838200"/>
          </a:xfrm>
        </p:spPr>
        <p:txBody>
          <a:bodyPr/>
          <a:lstStyle/>
          <a:p>
            <a:pPr algn="l">
              <a:defRPr/>
            </a:pPr>
            <a:r>
              <a:rPr lang="en-US" sz="3000" dirty="0">
                <a:solidFill>
                  <a:srgbClr val="C00000"/>
                </a:solidFill>
                <a:latin typeface="+mn-lt"/>
                <a:sym typeface="Wingdings" pitchFamily="2" charset="2"/>
              </a:rPr>
              <a:t>AI </a:t>
            </a:r>
            <a:r>
              <a:rPr lang="en-US" sz="3000" dirty="0" err="1">
                <a:solidFill>
                  <a:srgbClr val="C00000"/>
                </a:solidFill>
                <a:latin typeface="+mn-lt"/>
                <a:sym typeface="Wingdings" pitchFamily="2" charset="2"/>
              </a:rPr>
              <a:t>dan</a:t>
            </a:r>
            <a:r>
              <a:rPr lang="en-US" sz="3000" dirty="0">
                <a:solidFill>
                  <a:srgbClr val="C00000"/>
                </a:solidFill>
                <a:latin typeface="+mn-lt"/>
                <a:sym typeface="Wingdings" pitchFamily="2" charset="2"/>
              </a:rPr>
              <a:t> </a:t>
            </a:r>
            <a:r>
              <a:rPr lang="en-US" sz="3000" dirty="0" err="1">
                <a:solidFill>
                  <a:srgbClr val="C00000"/>
                </a:solidFill>
                <a:latin typeface="+mn-lt"/>
                <a:sym typeface="Wingdings" pitchFamily="2" charset="2"/>
              </a:rPr>
              <a:t>kesenian</a:t>
            </a:r>
            <a:endParaRPr lang="en-US" sz="3000" dirty="0">
              <a:solidFill>
                <a:srgbClr val="C00000"/>
              </a:solidFill>
              <a:latin typeface="+mn-lt"/>
              <a:sym typeface="Wingdings" pitchFamily="2" charset="2"/>
            </a:endParaRPr>
          </a:p>
        </p:txBody>
      </p:sp>
      <p:sp>
        <p:nvSpPr>
          <p:cNvPr id="149508" name="Content Placeholder 2"/>
          <p:cNvSpPr>
            <a:spLocks noGrp="1"/>
          </p:cNvSpPr>
          <p:nvPr>
            <p:ph sz="quarter" idx="4294967295"/>
          </p:nvPr>
        </p:nvSpPr>
        <p:spPr>
          <a:xfrm>
            <a:off x="1828800" y="1600200"/>
            <a:ext cx="3810000" cy="4495800"/>
          </a:xfrm>
        </p:spPr>
        <p:txBody>
          <a:bodyPr/>
          <a:lstStyle/>
          <a:p>
            <a:pPr>
              <a:spcBef>
                <a:spcPct val="0"/>
              </a:spcBef>
              <a:spcAft>
                <a:spcPts val="1600"/>
              </a:spcAft>
              <a:buNone/>
            </a:pPr>
            <a:r>
              <a:rPr lang="en-US" altLang="en-US" u="sng" smtClean="0"/>
              <a:t>Seni</a:t>
            </a:r>
          </a:p>
          <a:p>
            <a:pPr>
              <a:spcBef>
                <a:spcPct val="0"/>
              </a:spcBef>
              <a:spcAft>
                <a:spcPts val="1600"/>
              </a:spcAft>
            </a:pPr>
            <a:r>
              <a:rPr lang="en-US" altLang="en-US" smtClean="0"/>
              <a:t>Harold Cohen</a:t>
            </a:r>
            <a:r>
              <a:rPr lang="en-US" altLang="en-US" smtClean="0">
                <a:sym typeface="Wingdings" panose="05000000000000000000" pitchFamily="2" charset="2"/>
              </a:rPr>
              <a:t> robotnya bernama Aaron dapat menghasilkan lukisan yang tampak seperti kesenian nyata.</a:t>
            </a:r>
            <a:endParaRPr lang="en-US" altLang="en-US" smtClean="0"/>
          </a:p>
        </p:txBody>
      </p:sp>
      <p:pic>
        <p:nvPicPr>
          <p:cNvPr id="14950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91201" y="1676400"/>
            <a:ext cx="4702175" cy="35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847758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sz="3400" i="1" dirty="0" err="1"/>
              <a:t>Masa</a:t>
            </a:r>
            <a:r>
              <a:rPr lang="en-US" sz="3400" i="1" dirty="0"/>
              <a:t> </a:t>
            </a:r>
            <a:r>
              <a:rPr lang="en-US" sz="3400" i="1" dirty="0" err="1"/>
              <a:t>depan</a:t>
            </a:r>
            <a:r>
              <a:rPr lang="en-US" sz="3400" i="1" dirty="0"/>
              <a:t> AI</a:t>
            </a:r>
          </a:p>
        </p:txBody>
      </p:sp>
      <p:sp>
        <p:nvSpPr>
          <p:cNvPr id="150531" name="Content Placeholder 2"/>
          <p:cNvSpPr>
            <a:spLocks noGrp="1"/>
          </p:cNvSpPr>
          <p:nvPr>
            <p:ph sz="quarter" idx="1"/>
          </p:nvPr>
        </p:nvSpPr>
        <p:spPr>
          <a:xfrm>
            <a:off x="1825625" y="1527175"/>
            <a:ext cx="8504238" cy="4572000"/>
          </a:xfrm>
        </p:spPr>
        <p:txBody>
          <a:bodyPr/>
          <a:lstStyle/>
          <a:p>
            <a:pPr>
              <a:spcBef>
                <a:spcPct val="0"/>
              </a:spcBef>
              <a:spcAft>
                <a:spcPts val="1200"/>
              </a:spcAft>
            </a:pPr>
            <a:r>
              <a:rPr lang="en-US" altLang="en-US"/>
              <a:t>Pergeseran penting dalam psikologi kognitif telah mengembangkan dua bidang: ilmu neuron kognitif &amp; kecerdasan buatan.</a:t>
            </a:r>
          </a:p>
          <a:p>
            <a:pPr>
              <a:spcBef>
                <a:spcPct val="0"/>
              </a:spcBef>
              <a:spcAft>
                <a:spcPts val="1200"/>
              </a:spcAft>
            </a:pPr>
            <a:r>
              <a:rPr lang="en-US" altLang="en-US"/>
              <a:t>Ray Kurzweil (buku </a:t>
            </a:r>
            <a:r>
              <a:rPr lang="en-US" altLang="en-US" i="1"/>
              <a:t>The Age of Spiritual Machine</a:t>
            </a:r>
            <a:r>
              <a:rPr lang="en-US" altLang="en-US"/>
              <a:t>, 1999) &amp; Bill Gates (buku </a:t>
            </a:r>
            <a:r>
              <a:rPr lang="en-US" altLang="en-US" i="1"/>
              <a:t>The Road Ahead</a:t>
            </a:r>
            <a:r>
              <a:rPr lang="en-US" altLang="en-US"/>
              <a:t>, 1996) </a:t>
            </a:r>
            <a:r>
              <a:rPr lang="en-US" altLang="en-US">
                <a:sym typeface="Wingdings" panose="05000000000000000000" pitchFamily="2" charset="2"/>
              </a:rPr>
              <a:t> menempatkan percepatan gerak komputer selama abad ke-20.</a:t>
            </a:r>
          </a:p>
          <a:p>
            <a:pPr>
              <a:spcBef>
                <a:spcPct val="0"/>
              </a:spcBef>
              <a:spcAft>
                <a:spcPts val="1200"/>
              </a:spcAft>
            </a:pPr>
            <a:r>
              <a:rPr lang="en-US" altLang="en-US">
                <a:sym typeface="Wingdings" panose="05000000000000000000" pitchFamily="2" charset="2"/>
              </a:rPr>
              <a:t>Kurzweil  komputerisasi akan menyamai otak manusia sekitar tahun 2020, dan akan semakin cepat pada akhir abad.</a:t>
            </a:r>
            <a:endParaRPr lang="en-US" altLang="en-US"/>
          </a:p>
          <a:p>
            <a:pPr>
              <a:spcBef>
                <a:spcPct val="0"/>
              </a:spcBef>
              <a:spcAft>
                <a:spcPts val="1200"/>
              </a:spcAft>
            </a:pPr>
            <a:endParaRPr lang="en-US" altLang="en-US"/>
          </a:p>
        </p:txBody>
      </p:sp>
    </p:spTree>
    <p:extLst>
      <p:ext uri="{BB962C8B-B14F-4D97-AF65-F5344CB8AC3E}">
        <p14:creationId xmlns:p14="http://schemas.microsoft.com/office/powerpoint/2010/main" xmlns="" val="12176469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7010401" y="384176"/>
            <a:ext cx="3349625" cy="758825"/>
          </a:xfrm>
        </p:spPr>
        <p:txBody>
          <a:bodyPr/>
          <a:lstStyle/>
          <a:p>
            <a:pPr algn="r"/>
            <a:r>
              <a:rPr lang="en-US" altLang="en-US" sz="3400" i="1"/>
              <a:t>Masa depan AI</a:t>
            </a:r>
          </a:p>
        </p:txBody>
      </p:sp>
      <p:pic>
        <p:nvPicPr>
          <p:cNvPr id="15155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7138" y="1600200"/>
            <a:ext cx="7561262" cy="474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77912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0"/>
            <a:ext cx="7089775" cy="1219200"/>
          </a:xfrm>
        </p:spPr>
        <p:txBody>
          <a:bodyPr/>
          <a:lstStyle/>
          <a:p>
            <a:pPr algn="l">
              <a:defRPr/>
            </a:pPr>
            <a:r>
              <a:rPr lang="en-US" sz="3000" dirty="0" err="1">
                <a:solidFill>
                  <a:srgbClr val="C00000"/>
                </a:solidFill>
                <a:latin typeface="+mn-lt"/>
              </a:rPr>
              <a:t>Pemprosesan</a:t>
            </a:r>
            <a:r>
              <a:rPr lang="en-US" sz="3000" dirty="0">
                <a:solidFill>
                  <a:srgbClr val="C00000"/>
                </a:solidFill>
                <a:latin typeface="+mn-lt"/>
              </a:rPr>
              <a:t> </a:t>
            </a:r>
            <a:r>
              <a:rPr lang="en-US" sz="3000" dirty="0" err="1">
                <a:solidFill>
                  <a:srgbClr val="C00000"/>
                </a:solidFill>
                <a:latin typeface="+mn-lt"/>
              </a:rPr>
              <a:t>teks</a:t>
            </a:r>
            <a:r>
              <a:rPr lang="en-US" sz="3000" dirty="0">
                <a:solidFill>
                  <a:srgbClr val="C00000"/>
                </a:solidFill>
                <a:latin typeface="+mn-lt"/>
              </a:rPr>
              <a:t>: </a:t>
            </a:r>
            <a:r>
              <a:rPr lang="en-US" sz="3000" dirty="0" err="1">
                <a:solidFill>
                  <a:srgbClr val="C00000"/>
                </a:solidFill>
                <a:latin typeface="+mn-lt"/>
              </a:rPr>
              <a:t>bukti</a:t>
            </a:r>
            <a:r>
              <a:rPr lang="en-US" sz="3000" dirty="0">
                <a:solidFill>
                  <a:srgbClr val="C00000"/>
                </a:solidFill>
                <a:latin typeface="+mn-lt"/>
              </a:rPr>
              <a:t> </a:t>
            </a:r>
            <a:r>
              <a:rPr lang="en-US" sz="3000" dirty="0" err="1">
                <a:solidFill>
                  <a:srgbClr val="C00000"/>
                </a:solidFill>
                <a:latin typeface="+mn-lt"/>
              </a:rPr>
              <a:t>studi</a:t>
            </a:r>
            <a:r>
              <a:rPr lang="en-US" sz="3000" dirty="0">
                <a:solidFill>
                  <a:srgbClr val="C00000"/>
                </a:solidFill>
                <a:latin typeface="+mn-lt"/>
              </a:rPr>
              <a:t> </a:t>
            </a:r>
            <a:r>
              <a:rPr lang="en-US" sz="3000" dirty="0" err="1">
                <a:solidFill>
                  <a:srgbClr val="C00000"/>
                </a:solidFill>
                <a:latin typeface="+mn-lt"/>
              </a:rPr>
              <a:t>pelacakan</a:t>
            </a:r>
            <a:r>
              <a:rPr lang="en-US" sz="3000" dirty="0">
                <a:solidFill>
                  <a:srgbClr val="C00000"/>
                </a:solidFill>
                <a:latin typeface="+mn-lt"/>
              </a:rPr>
              <a:t> </a:t>
            </a:r>
            <a:r>
              <a:rPr lang="en-US" sz="3000" dirty="0" err="1">
                <a:solidFill>
                  <a:srgbClr val="C00000"/>
                </a:solidFill>
                <a:latin typeface="+mn-lt"/>
              </a:rPr>
              <a:t>pergerakan</a:t>
            </a:r>
            <a:r>
              <a:rPr lang="en-US" sz="3000" dirty="0">
                <a:solidFill>
                  <a:srgbClr val="C00000"/>
                </a:solidFill>
                <a:latin typeface="+mn-lt"/>
              </a:rPr>
              <a:t> </a:t>
            </a:r>
            <a:r>
              <a:rPr lang="en-US" sz="3000" dirty="0" err="1">
                <a:solidFill>
                  <a:srgbClr val="C00000"/>
                </a:solidFill>
                <a:latin typeface="+mn-lt"/>
              </a:rPr>
              <a:t>mata</a:t>
            </a:r>
            <a:endParaRPr lang="en-US" sz="3000" dirty="0">
              <a:solidFill>
                <a:srgbClr val="C00000"/>
              </a:solidFill>
              <a:latin typeface="+mn-lt"/>
            </a:endParaRPr>
          </a:p>
        </p:txBody>
      </p:sp>
      <p:sp>
        <p:nvSpPr>
          <p:cNvPr id="26627" name="Content Placeholder 2"/>
          <p:cNvSpPr>
            <a:spLocks noGrp="1"/>
          </p:cNvSpPr>
          <p:nvPr>
            <p:ph sz="quarter" idx="1"/>
          </p:nvPr>
        </p:nvSpPr>
        <p:spPr>
          <a:xfrm>
            <a:off x="1600201" y="1447800"/>
            <a:ext cx="9070975" cy="4572000"/>
          </a:xfrm>
        </p:spPr>
        <p:txBody>
          <a:bodyPr/>
          <a:lstStyle/>
          <a:p>
            <a:pPr>
              <a:spcBef>
                <a:spcPct val="0"/>
              </a:spcBef>
              <a:spcAft>
                <a:spcPts val="1000"/>
              </a:spcAft>
            </a:pPr>
            <a:r>
              <a:rPr lang="en-US" altLang="en-US" sz="2600"/>
              <a:t>Rayner mempelajari luas area pandang pembaca (area pandang tempat pembaca mengambil informasi dari teks). </a:t>
            </a:r>
          </a:p>
          <a:p>
            <a:pPr>
              <a:spcBef>
                <a:spcPct val="0"/>
              </a:spcBef>
              <a:spcAft>
                <a:spcPts val="1000"/>
              </a:spcAft>
            </a:pPr>
            <a:r>
              <a:rPr lang="en-US" altLang="en-US" sz="2600"/>
              <a:t>McConkie &amp; Rayner (1973)</a:t>
            </a:r>
            <a:r>
              <a:rPr lang="en-US" altLang="en-US" sz="2600">
                <a:sym typeface="Wingdings" panose="05000000000000000000" pitchFamily="2" charset="2"/>
              </a:rPr>
              <a:t></a:t>
            </a:r>
            <a:r>
              <a:rPr lang="en-US" altLang="en-US" sz="2600"/>
              <a:t> berasumsi: para partisipan menggunakan waktu fiksasinya untuk menentukan hakikat atau sifat teks. </a:t>
            </a:r>
          </a:p>
          <a:p>
            <a:pPr>
              <a:spcBef>
                <a:spcPct val="0"/>
              </a:spcBef>
              <a:spcAft>
                <a:spcPts val="1000"/>
              </a:spcAft>
            </a:pPr>
            <a:r>
              <a:rPr lang="en-US" altLang="en-US" sz="2600"/>
              <a:t>Rayner (1975) menemukan </a:t>
            </a:r>
            <a:r>
              <a:rPr lang="en-US" altLang="en-US" sz="2600">
                <a:sym typeface="Wingdings" panose="05000000000000000000" pitchFamily="2" charset="2"/>
              </a:rPr>
              <a:t></a:t>
            </a:r>
            <a:r>
              <a:rPr lang="en-US" altLang="en-US" sz="2600"/>
              <a:t>interpretasi semantik (seperti pemaknaan) dari suatu kata dapat diterapkan hanya pada kata yang terletak satu hingga tujuh spasi dari titik fiksasi. Di luar rentang tersebut, partisipan hanya mampu menangkap karakteristik visual dasar, seperti bentuk kata serta huruf awal &amp; akhir dalam kata. </a:t>
            </a:r>
          </a:p>
          <a:p>
            <a:pPr>
              <a:spcBef>
                <a:spcPct val="0"/>
              </a:spcBef>
              <a:spcAft>
                <a:spcPts val="1000"/>
              </a:spcAft>
            </a:pPr>
            <a:endParaRPr lang="en-US" altLang="en-US" sz="2600"/>
          </a:p>
        </p:txBody>
      </p:sp>
    </p:spTree>
    <p:extLst>
      <p:ext uri="{BB962C8B-B14F-4D97-AF65-F5344CB8AC3E}">
        <p14:creationId xmlns:p14="http://schemas.microsoft.com/office/powerpoint/2010/main" xmlns="" val="3811043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52400"/>
            <a:ext cx="8839200" cy="6477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1" name="Content Placeholder 2"/>
          <p:cNvSpPr>
            <a:spLocks noGrp="1"/>
          </p:cNvSpPr>
          <p:nvPr>
            <p:ph sz="quarter" idx="4294967295"/>
          </p:nvPr>
        </p:nvSpPr>
        <p:spPr>
          <a:xfrm>
            <a:off x="1600200" y="152400"/>
            <a:ext cx="8991600" cy="6629400"/>
          </a:xfrm>
        </p:spPr>
        <p:txBody>
          <a:bodyPr/>
          <a:lstStyle/>
          <a:p>
            <a:pPr>
              <a:spcBef>
                <a:spcPct val="0"/>
              </a:spcBef>
              <a:spcAft>
                <a:spcPts val="1000"/>
              </a:spcAft>
            </a:pPr>
            <a:r>
              <a:rPr lang="en-US" altLang="en-US" sz="2600"/>
              <a:t>Informasi yang berada di area pandang semi-perifer (sekitar 12 spasi dari titik fiksasi) disandikan secara parsial (sebagian), &amp; lamanya pemprosesan bergantung pada jarak dari titik fiksasi.</a:t>
            </a:r>
          </a:p>
          <a:p>
            <a:pPr>
              <a:spcBef>
                <a:spcPct val="0"/>
              </a:spcBef>
              <a:spcAft>
                <a:spcPts val="1000"/>
              </a:spcAft>
            </a:pPr>
            <a:r>
              <a:rPr lang="en-US" altLang="en-US" sz="2600"/>
              <a:t>Carpenter &amp; Dahbeman (1981)</a:t>
            </a:r>
            <a:r>
              <a:rPr lang="en-US" altLang="en-US" sz="2600">
                <a:sym typeface="Wingdings" panose="05000000000000000000" pitchFamily="2" charset="2"/>
              </a:rPr>
              <a:t>: eksperimen yang menyesat-kan  </a:t>
            </a:r>
            <a:r>
              <a:rPr lang="en-US" altLang="en-US" sz="2600"/>
              <a:t>mengindikasikan tahap-tahap awal pemahaman terhadap materi tertulis mungkin terjadi hanya dalam interval waktu yang sangat singkat.  </a:t>
            </a:r>
          </a:p>
          <a:p>
            <a:pPr>
              <a:spcBef>
                <a:spcPct val="0"/>
              </a:spcBef>
              <a:spcAft>
                <a:spcPts val="1000"/>
              </a:spcAft>
            </a:pPr>
            <a:r>
              <a:rPr lang="en-US" altLang="en-US" sz="2600"/>
              <a:t>Pola pergerakan mata akan berubah dengan sangat cepat (hanya dalam beberapa ratus milidetik) untuk mengakomodasi konteks-konteks dalam bacaan yang saling bertentangan. </a:t>
            </a:r>
          </a:p>
          <a:p>
            <a:pPr>
              <a:spcBef>
                <a:spcPct val="0"/>
              </a:spcBef>
              <a:spcAft>
                <a:spcPts val="1000"/>
              </a:spcAft>
            </a:pPr>
            <a:r>
              <a:rPr lang="en-US" altLang="en-US" sz="2600"/>
              <a:t>Fenomena ini menunjukkan </a:t>
            </a:r>
            <a:r>
              <a:rPr lang="en-US" altLang="en-US" sz="2600">
                <a:sym typeface="Wingdings" panose="05000000000000000000" pitchFamily="2" charset="2"/>
              </a:rPr>
              <a:t></a:t>
            </a:r>
            <a:r>
              <a:rPr lang="en-US" altLang="en-US" sz="2600"/>
              <a:t> proses-proses pemahaman tingkat tinggi terjadi secara dini, yakni pada awal pemprosesan materi tertulis.</a:t>
            </a:r>
          </a:p>
          <a:p>
            <a:pPr>
              <a:spcBef>
                <a:spcPct val="0"/>
              </a:spcBef>
              <a:spcAft>
                <a:spcPts val="1000"/>
              </a:spcAft>
            </a:pPr>
            <a:endParaRPr lang="en-US" altLang="en-US" sz="2600"/>
          </a:p>
          <a:p>
            <a:pPr>
              <a:spcBef>
                <a:spcPct val="0"/>
              </a:spcBef>
              <a:spcAft>
                <a:spcPts val="1000"/>
              </a:spcAft>
            </a:pPr>
            <a:endParaRPr lang="en-US" altLang="en-US" sz="2600"/>
          </a:p>
          <a:p>
            <a:pPr>
              <a:spcBef>
                <a:spcPct val="0"/>
              </a:spcBef>
              <a:spcAft>
                <a:spcPts val="1000"/>
              </a:spcAft>
            </a:pPr>
            <a:endParaRPr lang="en-US" altLang="en-US" sz="2600"/>
          </a:p>
        </p:txBody>
      </p:sp>
    </p:spTree>
    <p:extLst>
      <p:ext uri="{BB962C8B-B14F-4D97-AF65-F5344CB8AC3E}">
        <p14:creationId xmlns:p14="http://schemas.microsoft.com/office/powerpoint/2010/main" xmlns="" val="3873067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sz="quarter" idx="1"/>
          </p:nvPr>
        </p:nvSpPr>
        <p:spPr>
          <a:xfrm>
            <a:off x="1676401" y="1600200"/>
            <a:ext cx="8842375" cy="4572000"/>
          </a:xfrm>
        </p:spPr>
        <p:txBody>
          <a:bodyPr/>
          <a:lstStyle/>
          <a:p>
            <a:pPr>
              <a:spcBef>
                <a:spcPct val="0"/>
              </a:spcBef>
              <a:spcAft>
                <a:spcPts val="1000"/>
              </a:spcAft>
            </a:pPr>
            <a:r>
              <a:rPr lang="en-US" altLang="en-US" smtClean="0"/>
              <a:t>Dalam membaca, pemahaman terjadi hampir seketika, bersamaan dengan persepsi visual dan tidak melulu terjadi setelah penyandian STM yang berurutan. </a:t>
            </a:r>
          </a:p>
          <a:p>
            <a:pPr>
              <a:spcBef>
                <a:spcPct val="0"/>
              </a:spcBef>
              <a:spcAft>
                <a:spcPts val="1000"/>
              </a:spcAft>
            </a:pPr>
            <a:r>
              <a:rPr lang="en-US" altLang="en-US" smtClean="0"/>
              <a:t>Selama membaca </a:t>
            </a:r>
            <a:r>
              <a:rPr lang="en-US" altLang="en-US" smtClean="0">
                <a:sym typeface="Wingdings" panose="05000000000000000000" pitchFamily="2" charset="2"/>
              </a:rPr>
              <a:t></a:t>
            </a:r>
            <a:r>
              <a:rPr lang="en-US" altLang="en-US" smtClean="0"/>
              <a:t> kita mengaktifkan serangkaian reaksi asosiatif kaya-makna yang digunakan untuk memahami hal-hal yang sedang diindra.</a:t>
            </a:r>
          </a:p>
          <a:p>
            <a:pPr>
              <a:spcBef>
                <a:spcPct val="0"/>
              </a:spcBef>
              <a:spcAft>
                <a:spcPts val="1000"/>
              </a:spcAft>
            </a:pPr>
            <a:r>
              <a:rPr lang="en-US" altLang="en-US" smtClean="0"/>
              <a:t>Familiaritas (keterbiasaan) &amp; konteks memudahkan rekognisi kata. Peningkatan familiaritas &amp; peningkatan konteks menyebabkan rekognisi yang semakin cepat &amp; semakin baik.</a:t>
            </a:r>
          </a:p>
          <a:p>
            <a:pPr>
              <a:spcBef>
                <a:spcPct val="0"/>
              </a:spcBef>
              <a:spcAft>
                <a:spcPts val="1000"/>
              </a:spcAft>
            </a:pPr>
            <a:endParaRPr lang="en-US" altLang="en-US" smtClean="0"/>
          </a:p>
          <a:p>
            <a:pPr>
              <a:spcBef>
                <a:spcPct val="0"/>
              </a:spcBef>
              <a:spcAft>
                <a:spcPts val="1000"/>
              </a:spcAft>
            </a:pPr>
            <a:endParaRPr lang="en-US" altLang="en-US" smtClean="0"/>
          </a:p>
          <a:p>
            <a:pPr>
              <a:spcBef>
                <a:spcPct val="0"/>
              </a:spcBef>
              <a:spcAft>
                <a:spcPts val="1000"/>
              </a:spcAft>
            </a:pPr>
            <a:endParaRPr lang="en-US" altLang="en-US" smtClean="0"/>
          </a:p>
        </p:txBody>
      </p:sp>
      <p:sp>
        <p:nvSpPr>
          <p:cNvPr id="6" name="Title 1"/>
          <p:cNvSpPr>
            <a:spLocks noGrp="1"/>
          </p:cNvSpPr>
          <p:nvPr>
            <p:ph type="title"/>
          </p:nvPr>
        </p:nvSpPr>
        <p:spPr>
          <a:xfrm>
            <a:off x="1825626" y="0"/>
            <a:ext cx="7089775" cy="1219200"/>
          </a:xfrm>
        </p:spPr>
        <p:txBody>
          <a:bodyPr/>
          <a:lstStyle/>
          <a:p>
            <a:pPr algn="l">
              <a:defRPr/>
            </a:pPr>
            <a:r>
              <a:rPr lang="en-US" sz="3000" dirty="0" err="1">
                <a:solidFill>
                  <a:srgbClr val="C00000"/>
                </a:solidFill>
                <a:latin typeface="+mn-lt"/>
              </a:rPr>
              <a:t>Pemprosesan</a:t>
            </a:r>
            <a:r>
              <a:rPr lang="en-US" sz="3000" dirty="0">
                <a:solidFill>
                  <a:srgbClr val="C00000"/>
                </a:solidFill>
                <a:latin typeface="+mn-lt"/>
              </a:rPr>
              <a:t> </a:t>
            </a:r>
            <a:r>
              <a:rPr lang="en-US" sz="3000" dirty="0" err="1">
                <a:solidFill>
                  <a:srgbClr val="C00000"/>
                </a:solidFill>
                <a:latin typeface="+mn-lt"/>
              </a:rPr>
              <a:t>teks</a:t>
            </a:r>
            <a:r>
              <a:rPr lang="en-US" sz="3000" dirty="0">
                <a:solidFill>
                  <a:srgbClr val="C00000"/>
                </a:solidFill>
                <a:latin typeface="+mn-lt"/>
              </a:rPr>
              <a:t>: </a:t>
            </a:r>
            <a:r>
              <a:rPr lang="en-US" sz="3000" dirty="0" err="1">
                <a:solidFill>
                  <a:srgbClr val="C00000"/>
                </a:solidFill>
                <a:latin typeface="+mn-lt"/>
              </a:rPr>
              <a:t>bukti</a:t>
            </a:r>
            <a:r>
              <a:rPr lang="en-US" sz="3000" dirty="0">
                <a:solidFill>
                  <a:srgbClr val="C00000"/>
                </a:solidFill>
                <a:latin typeface="+mn-lt"/>
              </a:rPr>
              <a:t> </a:t>
            </a:r>
            <a:r>
              <a:rPr lang="en-US" sz="3000" dirty="0" err="1">
                <a:solidFill>
                  <a:srgbClr val="C00000"/>
                </a:solidFill>
                <a:latin typeface="+mn-lt"/>
              </a:rPr>
              <a:t>studi</a:t>
            </a:r>
            <a:r>
              <a:rPr lang="en-US" sz="3000" dirty="0">
                <a:solidFill>
                  <a:srgbClr val="C00000"/>
                </a:solidFill>
                <a:latin typeface="+mn-lt"/>
              </a:rPr>
              <a:t> </a:t>
            </a:r>
            <a:r>
              <a:rPr lang="en-US" sz="3000" dirty="0" err="1">
                <a:solidFill>
                  <a:srgbClr val="C00000"/>
                </a:solidFill>
                <a:latin typeface="+mn-lt"/>
              </a:rPr>
              <a:t>pelacakan</a:t>
            </a:r>
            <a:r>
              <a:rPr lang="en-US" sz="3000" dirty="0">
                <a:solidFill>
                  <a:srgbClr val="C00000"/>
                </a:solidFill>
                <a:latin typeface="+mn-lt"/>
              </a:rPr>
              <a:t> </a:t>
            </a:r>
            <a:r>
              <a:rPr lang="en-US" sz="3000" dirty="0" err="1">
                <a:solidFill>
                  <a:srgbClr val="C00000"/>
                </a:solidFill>
                <a:latin typeface="+mn-lt"/>
              </a:rPr>
              <a:t>pergerakan</a:t>
            </a:r>
            <a:r>
              <a:rPr lang="en-US" sz="3000" dirty="0">
                <a:solidFill>
                  <a:srgbClr val="C00000"/>
                </a:solidFill>
                <a:latin typeface="+mn-lt"/>
              </a:rPr>
              <a:t> </a:t>
            </a:r>
            <a:r>
              <a:rPr lang="en-US" sz="3000" dirty="0" err="1">
                <a:solidFill>
                  <a:srgbClr val="C00000"/>
                </a:solidFill>
                <a:latin typeface="+mn-lt"/>
              </a:rPr>
              <a:t>mata</a:t>
            </a:r>
            <a:endParaRPr lang="en-US" sz="3000" dirty="0">
              <a:solidFill>
                <a:srgbClr val="C00000"/>
              </a:solidFill>
              <a:latin typeface="+mn-lt"/>
            </a:endParaRPr>
          </a:p>
        </p:txBody>
      </p:sp>
    </p:spTree>
    <p:extLst>
      <p:ext uri="{BB962C8B-B14F-4D97-AF65-F5344CB8AC3E}">
        <p14:creationId xmlns:p14="http://schemas.microsoft.com/office/powerpoint/2010/main" xmlns="" val="1859298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1" y="76200"/>
            <a:ext cx="4264025" cy="1219200"/>
          </a:xfrm>
        </p:spPr>
        <p:txBody>
          <a:bodyPr/>
          <a:lstStyle/>
          <a:p>
            <a:pPr algn="r">
              <a:defRPr/>
            </a:pPr>
            <a:r>
              <a:rPr lang="en-US" sz="3400" i="1" dirty="0"/>
              <a:t>Lexical-Decision Task (LDT)</a:t>
            </a:r>
          </a:p>
        </p:txBody>
      </p:sp>
      <p:sp>
        <p:nvSpPr>
          <p:cNvPr id="3" name="Content Placeholder 2"/>
          <p:cNvSpPr>
            <a:spLocks noGrp="1"/>
          </p:cNvSpPr>
          <p:nvPr>
            <p:ph sz="quarter" idx="1"/>
          </p:nvPr>
        </p:nvSpPr>
        <p:spPr>
          <a:xfrm>
            <a:off x="1676401" y="1527175"/>
            <a:ext cx="8842375" cy="4572000"/>
          </a:xfrm>
        </p:spPr>
        <p:txBody>
          <a:bodyPr>
            <a:normAutofit lnSpcReduction="10000"/>
          </a:bodyPr>
          <a:lstStyle/>
          <a:p>
            <a:pPr>
              <a:spcBef>
                <a:spcPts val="0"/>
              </a:spcBef>
              <a:spcAft>
                <a:spcPts val="1000"/>
              </a:spcAft>
              <a:defRPr/>
            </a:pPr>
            <a:r>
              <a:rPr lang="en-US" sz="2500" dirty="0"/>
              <a:t>Meyer, </a:t>
            </a:r>
            <a:r>
              <a:rPr lang="en-US" sz="2500" dirty="0" err="1"/>
              <a:t>dkk</a:t>
            </a:r>
            <a:r>
              <a:rPr lang="en-US" sz="2500" dirty="0"/>
              <a:t> (1970-an) </a:t>
            </a:r>
            <a:r>
              <a:rPr lang="en-US" sz="2500" dirty="0">
                <a:sym typeface="Wingdings" pitchFamily="2" charset="2"/>
              </a:rPr>
              <a:t> LDT; </a:t>
            </a:r>
            <a:r>
              <a:rPr lang="en-US" sz="2500" dirty="0" err="1">
                <a:sym typeface="Wingdings" pitchFamily="2" charset="2"/>
              </a:rPr>
              <a:t>sejenis</a:t>
            </a:r>
            <a:r>
              <a:rPr lang="en-US" sz="2500" dirty="0">
                <a:sym typeface="Wingdings" pitchFamily="2" charset="2"/>
              </a:rPr>
              <a:t> </a:t>
            </a:r>
            <a:r>
              <a:rPr lang="en-US" sz="2500" dirty="0" err="1">
                <a:sym typeface="Wingdings" pitchFamily="2" charset="2"/>
              </a:rPr>
              <a:t>tugas</a:t>
            </a:r>
            <a:r>
              <a:rPr lang="en-US" sz="2500" dirty="0">
                <a:sym typeface="Wingdings" pitchFamily="2" charset="2"/>
              </a:rPr>
              <a:t> </a:t>
            </a:r>
            <a:r>
              <a:rPr lang="en-US" sz="2500" i="1" dirty="0">
                <a:sym typeface="Wingdings" pitchFamily="2" charset="2"/>
              </a:rPr>
              <a:t>priming </a:t>
            </a:r>
            <a:r>
              <a:rPr lang="en-US" sz="2500" dirty="0" err="1">
                <a:sym typeface="Wingdings" pitchFamily="2" charset="2"/>
              </a:rPr>
              <a:t>untuk</a:t>
            </a:r>
            <a:r>
              <a:rPr lang="en-US" sz="2500" dirty="0">
                <a:sym typeface="Wingdings" pitchFamily="2" charset="2"/>
              </a:rPr>
              <a:t> </a:t>
            </a:r>
            <a:r>
              <a:rPr lang="en-US" sz="2500" dirty="0" err="1">
                <a:sym typeface="Wingdings" pitchFamily="2" charset="2"/>
              </a:rPr>
              <a:t>mengukur</a:t>
            </a:r>
            <a:r>
              <a:rPr lang="en-US" sz="2500" dirty="0">
                <a:sym typeface="Wingdings" pitchFamily="2" charset="2"/>
              </a:rPr>
              <a:t> </a:t>
            </a:r>
            <a:r>
              <a:rPr lang="en-US" sz="2500" dirty="0" err="1">
                <a:sym typeface="Wingdings" pitchFamily="2" charset="2"/>
              </a:rPr>
              <a:t>kecepatan</a:t>
            </a:r>
            <a:r>
              <a:rPr lang="en-US" sz="2500" dirty="0">
                <a:sym typeface="Wingdings" pitchFamily="2" charset="2"/>
              </a:rPr>
              <a:t> </a:t>
            </a:r>
            <a:r>
              <a:rPr lang="en-US" sz="2500" dirty="0" err="1">
                <a:sym typeface="Wingdings" pitchFamily="2" charset="2"/>
              </a:rPr>
              <a:t>partisipan</a:t>
            </a:r>
            <a:r>
              <a:rPr lang="en-US" sz="2500" dirty="0">
                <a:sym typeface="Wingdings" pitchFamily="2" charset="2"/>
              </a:rPr>
              <a:t> </a:t>
            </a:r>
            <a:r>
              <a:rPr lang="en-US" sz="2500" dirty="0" err="1">
                <a:sym typeface="Wingdings" pitchFamily="2" charset="2"/>
              </a:rPr>
              <a:t>dalam</a:t>
            </a:r>
            <a:r>
              <a:rPr lang="en-US" sz="2500" dirty="0">
                <a:sym typeface="Wingdings" pitchFamily="2" charset="2"/>
              </a:rPr>
              <a:t> </a:t>
            </a:r>
            <a:r>
              <a:rPr lang="en-US" sz="2500" dirty="0" err="1">
                <a:sym typeface="Wingdings" pitchFamily="2" charset="2"/>
              </a:rPr>
              <a:t>menentukan</a:t>
            </a:r>
            <a:r>
              <a:rPr lang="en-US" sz="2500" dirty="0">
                <a:sym typeface="Wingdings" pitchFamily="2" charset="2"/>
              </a:rPr>
              <a:t> </a:t>
            </a:r>
            <a:r>
              <a:rPr lang="en-US" sz="2500" dirty="0" err="1">
                <a:sym typeface="Wingdings" pitchFamily="2" charset="2"/>
              </a:rPr>
              <a:t>apakah</a:t>
            </a:r>
            <a:r>
              <a:rPr lang="en-US" sz="2500" dirty="0">
                <a:sym typeface="Wingdings" pitchFamily="2" charset="2"/>
              </a:rPr>
              <a:t> </a:t>
            </a:r>
            <a:r>
              <a:rPr lang="en-US" sz="2500" dirty="0" err="1">
                <a:sym typeface="Wingdings" pitchFamily="2" charset="2"/>
              </a:rPr>
              <a:t>sepasang</a:t>
            </a:r>
            <a:r>
              <a:rPr lang="en-US" sz="2500" dirty="0">
                <a:sym typeface="Wingdings" pitchFamily="2" charset="2"/>
              </a:rPr>
              <a:t> </a:t>
            </a:r>
            <a:r>
              <a:rPr lang="en-US" sz="2500" dirty="0" err="1">
                <a:sym typeface="Wingdings" pitchFamily="2" charset="2"/>
              </a:rPr>
              <a:t>kata</a:t>
            </a:r>
            <a:r>
              <a:rPr lang="en-US" sz="2500" dirty="0">
                <a:sym typeface="Wingdings" pitchFamily="2" charset="2"/>
              </a:rPr>
              <a:t> </a:t>
            </a:r>
            <a:r>
              <a:rPr lang="en-US" sz="2500" dirty="0" err="1">
                <a:sym typeface="Wingdings" pitchFamily="2" charset="2"/>
              </a:rPr>
              <a:t>dikenal</a:t>
            </a:r>
            <a:r>
              <a:rPr lang="en-US" sz="2500" dirty="0">
                <a:sym typeface="Wingdings" pitchFamily="2" charset="2"/>
              </a:rPr>
              <a:t> </a:t>
            </a:r>
            <a:r>
              <a:rPr lang="en-US" sz="2500" dirty="0" err="1">
                <a:sym typeface="Wingdings" pitchFamily="2" charset="2"/>
              </a:rPr>
              <a:t>dalam</a:t>
            </a:r>
            <a:r>
              <a:rPr lang="en-US" sz="2500" dirty="0">
                <a:sym typeface="Wingdings" pitchFamily="2" charset="2"/>
              </a:rPr>
              <a:t> </a:t>
            </a:r>
            <a:r>
              <a:rPr lang="en-US" sz="2500" dirty="0" err="1">
                <a:sym typeface="Wingdings" pitchFamily="2" charset="2"/>
              </a:rPr>
              <a:t>kosakata</a:t>
            </a:r>
            <a:r>
              <a:rPr lang="en-US" sz="2500" dirty="0">
                <a:sym typeface="Wingdings" pitchFamily="2" charset="2"/>
              </a:rPr>
              <a:t> </a:t>
            </a:r>
            <a:r>
              <a:rPr lang="en-US" sz="2500" dirty="0" err="1">
                <a:sym typeface="Wingdings" pitchFamily="2" charset="2"/>
              </a:rPr>
              <a:t>bahasa</a:t>
            </a:r>
            <a:r>
              <a:rPr lang="en-US" sz="2500" dirty="0">
                <a:sym typeface="Wingdings" pitchFamily="2" charset="2"/>
              </a:rPr>
              <a:t> </a:t>
            </a:r>
            <a:r>
              <a:rPr lang="en-US" sz="2500" dirty="0" err="1">
                <a:sym typeface="Wingdings" pitchFamily="2" charset="2"/>
              </a:rPr>
              <a:t>Inggris</a:t>
            </a:r>
            <a:r>
              <a:rPr lang="en-US" sz="2500" dirty="0">
                <a:sym typeface="Wingdings" pitchFamily="2" charset="2"/>
              </a:rPr>
              <a:t>.</a:t>
            </a:r>
          </a:p>
          <a:p>
            <a:pPr>
              <a:spcBef>
                <a:spcPts val="0"/>
              </a:spcBef>
              <a:spcAft>
                <a:spcPts val="1000"/>
              </a:spcAft>
              <a:defRPr/>
            </a:pPr>
            <a:r>
              <a:rPr lang="en-US" sz="2500" dirty="0"/>
              <a:t>Model </a:t>
            </a:r>
            <a:r>
              <a:rPr lang="en-US" sz="2500" dirty="0" err="1"/>
              <a:t>penyimpanan</a:t>
            </a:r>
            <a:r>
              <a:rPr lang="en-US" sz="2500" dirty="0"/>
              <a:t> </a:t>
            </a:r>
            <a:r>
              <a:rPr lang="en-US" sz="2500" dirty="0" err="1"/>
              <a:t>memori</a:t>
            </a:r>
            <a:r>
              <a:rPr lang="en-US" sz="2500" dirty="0"/>
              <a:t> </a:t>
            </a:r>
            <a:r>
              <a:rPr lang="en-US" sz="2500" dirty="0" err="1"/>
              <a:t>berdasarkan</a:t>
            </a:r>
            <a:r>
              <a:rPr lang="en-US" sz="2500" dirty="0"/>
              <a:t> </a:t>
            </a:r>
            <a:r>
              <a:rPr lang="en-US" sz="2500" dirty="0" err="1"/>
              <a:t>peristiwa-peristiwa</a:t>
            </a:r>
            <a:r>
              <a:rPr lang="en-US" sz="2500" dirty="0"/>
              <a:t> </a:t>
            </a:r>
            <a:r>
              <a:rPr lang="en-US" sz="2500" dirty="0" err="1"/>
              <a:t>leksikal</a:t>
            </a:r>
            <a:r>
              <a:rPr lang="en-US" sz="2500" dirty="0"/>
              <a:t> </a:t>
            </a:r>
            <a:r>
              <a:rPr lang="en-US" sz="2500" dirty="0" err="1"/>
              <a:t>membuat</a:t>
            </a:r>
            <a:r>
              <a:rPr lang="en-US" sz="2500" dirty="0"/>
              <a:t> </a:t>
            </a:r>
            <a:r>
              <a:rPr lang="en-US" sz="2500" dirty="0" err="1"/>
              <a:t>dua</a:t>
            </a:r>
            <a:r>
              <a:rPr lang="en-US" sz="2500" dirty="0"/>
              <a:t> </a:t>
            </a:r>
            <a:r>
              <a:rPr lang="en-US" sz="2500" dirty="0" err="1"/>
              <a:t>asumsi</a:t>
            </a:r>
            <a:r>
              <a:rPr lang="en-US" sz="2500" dirty="0"/>
              <a:t> yang </a:t>
            </a:r>
            <a:r>
              <a:rPr lang="en-US" sz="2500" dirty="0" err="1"/>
              <a:t>penting</a:t>
            </a:r>
            <a:r>
              <a:rPr lang="en-US" sz="2500" dirty="0"/>
              <a:t>: </a:t>
            </a:r>
          </a:p>
          <a:p>
            <a:pPr marL="628650" indent="-342900">
              <a:spcBef>
                <a:spcPts val="0"/>
              </a:spcBef>
              <a:spcAft>
                <a:spcPts val="1000"/>
              </a:spcAft>
              <a:buFont typeface="+mj-lt"/>
              <a:buAutoNum type="alphaLcPeriod"/>
              <a:defRPr/>
            </a:pPr>
            <a:r>
              <a:rPr lang="en-US" sz="2500" dirty="0" err="1"/>
              <a:t>kata-kata</a:t>
            </a:r>
            <a:r>
              <a:rPr lang="en-US" sz="2500" dirty="0"/>
              <a:t> </a:t>
            </a:r>
            <a:r>
              <a:rPr lang="en-US" sz="2500" dirty="0" err="1"/>
              <a:t>disimpan</a:t>
            </a:r>
            <a:r>
              <a:rPr lang="en-US" sz="2500" dirty="0"/>
              <a:t> </a:t>
            </a:r>
            <a:r>
              <a:rPr lang="en-US" sz="2500" dirty="0" err="1"/>
              <a:t>dalam</a:t>
            </a:r>
            <a:r>
              <a:rPr lang="en-US" sz="2500" dirty="0"/>
              <a:t> </a:t>
            </a:r>
            <a:r>
              <a:rPr lang="en-US" sz="2500" dirty="0" err="1"/>
              <a:t>beragam</a:t>
            </a:r>
            <a:r>
              <a:rPr lang="en-US" sz="2500" dirty="0"/>
              <a:t> </a:t>
            </a:r>
            <a:r>
              <a:rPr lang="en-US" sz="2500" dirty="0" err="1"/>
              <a:t>lokasi</a:t>
            </a:r>
            <a:r>
              <a:rPr lang="en-US" sz="2500" dirty="0"/>
              <a:t> </a:t>
            </a:r>
            <a:r>
              <a:rPr lang="en-US" sz="2500" dirty="0" err="1"/>
              <a:t>di</a:t>
            </a:r>
            <a:r>
              <a:rPr lang="en-US" sz="2500" dirty="0"/>
              <a:t> </a:t>
            </a:r>
            <a:r>
              <a:rPr lang="en-US" sz="2500" dirty="0" err="1"/>
              <a:t>memori</a:t>
            </a:r>
            <a:r>
              <a:rPr lang="en-US" sz="2500" dirty="0">
                <a:sym typeface="Wingdings" pitchFamily="2" charset="2"/>
              </a:rPr>
              <a:t> </a:t>
            </a:r>
            <a:r>
              <a:rPr lang="en-US" sz="2500" dirty="0" err="1">
                <a:sym typeface="Wingdings" pitchFamily="2" charset="2"/>
              </a:rPr>
              <a:t>ada</a:t>
            </a:r>
            <a:r>
              <a:rPr lang="en-US" sz="2500" dirty="0"/>
              <a:t> </a:t>
            </a:r>
            <a:r>
              <a:rPr lang="en-US" sz="2500" dirty="0" err="1"/>
              <a:t>kata</a:t>
            </a:r>
            <a:r>
              <a:rPr lang="en-US" sz="2500" dirty="0"/>
              <a:t> yang </a:t>
            </a:r>
            <a:r>
              <a:rPr lang="en-US" sz="2500" dirty="0" err="1"/>
              <a:t>memiliki</a:t>
            </a:r>
            <a:r>
              <a:rPr lang="en-US" sz="2500" dirty="0"/>
              <a:t> </a:t>
            </a:r>
            <a:r>
              <a:rPr lang="en-US" sz="2500" dirty="0" err="1"/>
              <a:t>hubungan</a:t>
            </a:r>
            <a:r>
              <a:rPr lang="en-US" sz="2500" dirty="0"/>
              <a:t> </a:t>
            </a:r>
            <a:r>
              <a:rPr lang="en-US" sz="2500" dirty="0" err="1"/>
              <a:t>dekat</a:t>
            </a:r>
            <a:r>
              <a:rPr lang="en-US" sz="2500" dirty="0"/>
              <a:t> (</a:t>
            </a:r>
            <a:r>
              <a:rPr lang="en-US" sz="2500" dirty="0" err="1"/>
              <a:t>misal</a:t>
            </a:r>
            <a:r>
              <a:rPr lang="en-US" sz="2500" dirty="0"/>
              <a:t>: </a:t>
            </a:r>
            <a:r>
              <a:rPr lang="en-US" sz="2500" i="1" dirty="0"/>
              <a:t>bread-butter</a:t>
            </a:r>
            <a:r>
              <a:rPr lang="en-US" sz="2500" dirty="0"/>
              <a:t>), </a:t>
            </a:r>
            <a:r>
              <a:rPr lang="en-US" sz="2500" dirty="0" err="1"/>
              <a:t>sementara</a:t>
            </a:r>
            <a:r>
              <a:rPr lang="en-US" sz="2500" dirty="0"/>
              <a:t> </a:t>
            </a:r>
            <a:r>
              <a:rPr lang="en-US" sz="2500" dirty="0" err="1"/>
              <a:t>ada</a:t>
            </a:r>
            <a:r>
              <a:rPr lang="en-US" sz="2500" dirty="0"/>
              <a:t> yang </a:t>
            </a:r>
            <a:r>
              <a:rPr lang="en-US" sz="2500" dirty="0" err="1"/>
              <a:t>jauh</a:t>
            </a:r>
            <a:r>
              <a:rPr lang="en-US" sz="2500" dirty="0"/>
              <a:t> (</a:t>
            </a:r>
            <a:r>
              <a:rPr lang="en-US" sz="2500" dirty="0" err="1"/>
              <a:t>misal</a:t>
            </a:r>
            <a:r>
              <a:rPr lang="en-US" sz="2500" dirty="0"/>
              <a:t>: </a:t>
            </a:r>
            <a:r>
              <a:rPr lang="en-US" sz="2500" i="1" dirty="0"/>
              <a:t>nurse-doctor</a:t>
            </a:r>
            <a:r>
              <a:rPr lang="en-US" sz="2500" dirty="0"/>
              <a:t>)</a:t>
            </a:r>
          </a:p>
          <a:p>
            <a:pPr marL="628650" indent="-342900">
              <a:spcBef>
                <a:spcPts val="0"/>
              </a:spcBef>
              <a:spcAft>
                <a:spcPts val="1000"/>
              </a:spcAft>
              <a:buFont typeface="+mj-lt"/>
              <a:buAutoNum type="alphaLcPeriod"/>
              <a:defRPr/>
            </a:pPr>
            <a:r>
              <a:rPr lang="en-US" sz="2500" dirty="0" err="1"/>
              <a:t>pengambilan</a:t>
            </a:r>
            <a:r>
              <a:rPr lang="en-US" sz="2500" dirty="0"/>
              <a:t> </a:t>
            </a:r>
            <a:r>
              <a:rPr lang="en-US" sz="2500" dirty="0" err="1"/>
              <a:t>informasi</a:t>
            </a:r>
            <a:r>
              <a:rPr lang="en-US" sz="2500" dirty="0"/>
              <a:t> </a:t>
            </a:r>
            <a:r>
              <a:rPr lang="en-US" sz="2500" dirty="0" err="1"/>
              <a:t>dari</a:t>
            </a:r>
            <a:r>
              <a:rPr lang="en-US" sz="2500" dirty="0"/>
              <a:t> </a:t>
            </a:r>
            <a:r>
              <a:rPr lang="en-US" sz="2500" dirty="0" err="1"/>
              <a:t>suatu</a:t>
            </a:r>
            <a:r>
              <a:rPr lang="en-US" sz="2500" dirty="0"/>
              <a:t> </a:t>
            </a:r>
            <a:r>
              <a:rPr lang="en-US" sz="2500" dirty="0" err="1"/>
              <a:t>lokasi</a:t>
            </a:r>
            <a:r>
              <a:rPr lang="en-US" sz="2500" dirty="0"/>
              <a:t> </a:t>
            </a:r>
            <a:r>
              <a:rPr lang="en-US" sz="2500" dirty="0" err="1"/>
              <a:t>memori</a:t>
            </a:r>
            <a:r>
              <a:rPr lang="en-US" sz="2500" dirty="0"/>
              <a:t> yang </a:t>
            </a:r>
            <a:r>
              <a:rPr lang="en-US" sz="2500" dirty="0" err="1"/>
              <a:t>spesifik</a:t>
            </a:r>
            <a:r>
              <a:rPr lang="en-US" sz="2500" dirty="0"/>
              <a:t> </a:t>
            </a:r>
            <a:r>
              <a:rPr lang="en-US" sz="2500" dirty="0" err="1"/>
              <a:t>menghasilkan</a:t>
            </a:r>
            <a:r>
              <a:rPr lang="en-US" sz="2500" dirty="0"/>
              <a:t> </a:t>
            </a:r>
            <a:r>
              <a:rPr lang="en-US" sz="2500" dirty="0" err="1"/>
              <a:t>aktivitas</a:t>
            </a:r>
            <a:r>
              <a:rPr lang="en-US" sz="2500" dirty="0"/>
              <a:t> neural yang </a:t>
            </a:r>
            <a:r>
              <a:rPr lang="en-US" sz="2500" dirty="0" err="1"/>
              <a:t>menyebar</a:t>
            </a:r>
            <a:r>
              <a:rPr lang="en-US" sz="2500" dirty="0"/>
              <a:t> </a:t>
            </a:r>
            <a:r>
              <a:rPr lang="en-US" sz="2500" dirty="0" err="1"/>
              <a:t>ke</a:t>
            </a:r>
            <a:r>
              <a:rPr lang="en-US" sz="2500" dirty="0"/>
              <a:t> </a:t>
            </a:r>
            <a:r>
              <a:rPr lang="en-US" sz="2500" dirty="0" err="1"/>
              <a:t>lokasi-lokasi</a:t>
            </a:r>
            <a:r>
              <a:rPr lang="en-US" sz="2500" dirty="0"/>
              <a:t> </a:t>
            </a:r>
            <a:r>
              <a:rPr lang="en-US" sz="2500" dirty="0" err="1"/>
              <a:t>di</a:t>
            </a:r>
            <a:r>
              <a:rPr lang="en-US" sz="2500" dirty="0"/>
              <a:t> </a:t>
            </a:r>
            <a:r>
              <a:rPr lang="en-US" sz="2500" dirty="0" err="1"/>
              <a:t>sekitarnya</a:t>
            </a:r>
            <a:r>
              <a:rPr lang="en-US" sz="2500" dirty="0"/>
              <a:t> </a:t>
            </a:r>
            <a:r>
              <a:rPr lang="en-US" sz="2500" dirty="0">
                <a:sym typeface="Wingdings" pitchFamily="2" charset="2"/>
              </a:rPr>
              <a:t> </a:t>
            </a:r>
            <a:r>
              <a:rPr lang="en-US" sz="2500" dirty="0" err="1"/>
              <a:t>melancarkan</a:t>
            </a:r>
            <a:r>
              <a:rPr lang="en-US" sz="2500" dirty="0"/>
              <a:t> </a:t>
            </a:r>
            <a:r>
              <a:rPr lang="en-US" sz="2500" dirty="0" err="1"/>
              <a:t>rekognisi</a:t>
            </a:r>
            <a:r>
              <a:rPr lang="en-US" sz="2500" dirty="0"/>
              <a:t> </a:t>
            </a:r>
            <a:r>
              <a:rPr lang="en-US" sz="2500" dirty="0" err="1"/>
              <a:t>terhadap</a:t>
            </a:r>
            <a:r>
              <a:rPr lang="en-US" sz="2500" dirty="0"/>
              <a:t> </a:t>
            </a:r>
            <a:r>
              <a:rPr lang="en-US" sz="2500" dirty="0" err="1"/>
              <a:t>memori</a:t>
            </a:r>
            <a:r>
              <a:rPr lang="en-US" sz="2500" dirty="0"/>
              <a:t> yang </a:t>
            </a:r>
            <a:r>
              <a:rPr lang="en-US" sz="2500" dirty="0" err="1"/>
              <a:t>saling</a:t>
            </a:r>
            <a:r>
              <a:rPr lang="en-US" sz="2500" dirty="0"/>
              <a:t> </a:t>
            </a:r>
            <a:r>
              <a:rPr lang="en-US" sz="2500" dirty="0" err="1"/>
              <a:t>memiliki</a:t>
            </a:r>
            <a:r>
              <a:rPr lang="en-US" sz="2500" dirty="0"/>
              <a:t> </a:t>
            </a:r>
            <a:r>
              <a:rPr lang="en-US" sz="2500" dirty="0" err="1"/>
              <a:t>hubungan</a:t>
            </a:r>
            <a:r>
              <a:rPr lang="en-US" sz="2500" dirty="0"/>
              <a:t>.</a:t>
            </a:r>
          </a:p>
          <a:p>
            <a:pPr>
              <a:spcBef>
                <a:spcPts val="0"/>
              </a:spcBef>
              <a:spcAft>
                <a:spcPts val="1000"/>
              </a:spcAft>
              <a:defRPr/>
            </a:pPr>
            <a:endParaRPr lang="en-US" sz="2500" dirty="0"/>
          </a:p>
        </p:txBody>
      </p:sp>
    </p:spTree>
    <p:extLst>
      <p:ext uri="{BB962C8B-B14F-4D97-AF65-F5344CB8AC3E}">
        <p14:creationId xmlns:p14="http://schemas.microsoft.com/office/powerpoint/2010/main" xmlns="" val="3475007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1" y="152400"/>
            <a:ext cx="4264025" cy="1066800"/>
          </a:xfrm>
        </p:spPr>
        <p:txBody>
          <a:bodyPr/>
          <a:lstStyle/>
          <a:p>
            <a:pPr algn="r">
              <a:defRPr/>
            </a:pPr>
            <a:r>
              <a:rPr lang="en-US" sz="3400" i="1" dirty="0" err="1"/>
              <a:t>Dukungan</a:t>
            </a:r>
            <a:r>
              <a:rPr lang="en-US" sz="3400" i="1" dirty="0"/>
              <a:t> </a:t>
            </a:r>
            <a:r>
              <a:rPr lang="en-US" sz="3400" i="1" dirty="0" err="1"/>
              <a:t>neurosains</a:t>
            </a:r>
            <a:r>
              <a:rPr lang="en-US" sz="3400" i="1" dirty="0"/>
              <a:t> </a:t>
            </a:r>
            <a:r>
              <a:rPr lang="en-US" sz="3400" i="1" dirty="0" err="1"/>
              <a:t>kognitif</a:t>
            </a:r>
            <a:endParaRPr lang="en-US" sz="3400" i="1" dirty="0"/>
          </a:p>
        </p:txBody>
      </p:sp>
      <p:sp>
        <p:nvSpPr>
          <p:cNvPr id="30723" name="Content Placeholder 2"/>
          <p:cNvSpPr>
            <a:spLocks noGrp="1"/>
          </p:cNvSpPr>
          <p:nvPr>
            <p:ph sz="quarter" idx="1"/>
          </p:nvPr>
        </p:nvSpPr>
        <p:spPr>
          <a:xfrm>
            <a:off x="5105401" y="1679576"/>
            <a:ext cx="5337175" cy="2816225"/>
          </a:xfrm>
        </p:spPr>
        <p:txBody>
          <a:bodyPr/>
          <a:lstStyle/>
          <a:p>
            <a:pPr marL="342900" indent="-342900">
              <a:spcBef>
                <a:spcPct val="0"/>
              </a:spcBef>
              <a:spcAft>
                <a:spcPts val="1000"/>
              </a:spcAft>
            </a:pPr>
            <a:r>
              <a:rPr lang="en-US" altLang="en-US"/>
              <a:t>Petersen, dkk (1988) </a:t>
            </a:r>
            <a:r>
              <a:rPr lang="en-US" altLang="en-US">
                <a:sym typeface="Wingdings" panose="05000000000000000000" pitchFamily="2" charset="2"/>
              </a:rPr>
              <a:t> </a:t>
            </a:r>
            <a:r>
              <a:rPr lang="en-US" altLang="en-US"/>
              <a:t>Penelitian pemprosesan kata-kata visual &amp; auditorik.</a:t>
            </a:r>
          </a:p>
          <a:p>
            <a:pPr marL="342900" indent="-342900">
              <a:spcBef>
                <a:spcPct val="0"/>
              </a:spcBef>
              <a:spcAft>
                <a:spcPts val="1000"/>
              </a:spcAft>
            </a:pPr>
            <a:r>
              <a:rPr lang="en-US" altLang="en-US"/>
              <a:t>Hasil </a:t>
            </a:r>
            <a:r>
              <a:rPr lang="en-US" altLang="en-US">
                <a:sym typeface="Wingdings" panose="05000000000000000000" pitchFamily="2" charset="2"/>
              </a:rPr>
              <a:t></a:t>
            </a:r>
            <a:r>
              <a:rPr lang="en-US" altLang="en-US"/>
              <a:t> setiap tugas yang berbeda mengaktifkan area-area korteks yang berbeda.</a:t>
            </a:r>
          </a:p>
          <a:p>
            <a:pPr marL="342900" indent="-342900">
              <a:spcBef>
                <a:spcPct val="0"/>
              </a:spcBef>
              <a:spcAft>
                <a:spcPts val="1000"/>
              </a:spcAft>
            </a:pPr>
            <a:endParaRPr lang="en-US" altLang="en-US"/>
          </a:p>
          <a:p>
            <a:pPr marL="342900" indent="-342900">
              <a:spcBef>
                <a:spcPct val="0"/>
              </a:spcBef>
              <a:spcAft>
                <a:spcPts val="1000"/>
              </a:spcAft>
            </a:pPr>
            <a:endParaRPr lang="en-US" altLang="en-US"/>
          </a:p>
        </p:txBody>
      </p:sp>
      <p:pic>
        <p:nvPicPr>
          <p:cNvPr id="28676" name="Picture 4"/>
          <p:cNvPicPr>
            <a:picLocks noChangeAspect="1" noChangeArrowheads="1"/>
          </p:cNvPicPr>
          <p:nvPr/>
        </p:nvPicPr>
        <p:blipFill>
          <a:blip r:embed="rId3"/>
          <a:srcRect/>
          <a:stretch>
            <a:fillRect/>
          </a:stretch>
        </p:blipFill>
        <p:spPr bwMode="auto">
          <a:xfrm>
            <a:off x="2209801" y="1600200"/>
            <a:ext cx="2468563" cy="3124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bwMode="auto">
          <a:xfrm>
            <a:off x="1828800" y="4876800"/>
            <a:ext cx="8534400" cy="17526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30726" name="Rectangle 6"/>
          <p:cNvSpPr>
            <a:spLocks noChangeArrowheads="1"/>
          </p:cNvSpPr>
          <p:nvPr/>
        </p:nvSpPr>
        <p:spPr bwMode="auto">
          <a:xfrm>
            <a:off x="1905000" y="4876800"/>
            <a:ext cx="8458200"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500" b="1"/>
              <a:t>Data pemindaian PET yang menampilkan area-area tempat pemprosesan kata-kata visual &amp; auditorik. </a:t>
            </a:r>
            <a:r>
              <a:rPr lang="en-US" altLang="en-US" sz="1500"/>
              <a:t>(1) area korteks lateralis (korteks bagian samping) ; (2) area korteks medialis (korteks bagian tengah). Kata-kata visual ditandai dengan segitiga (A), analisis semantik ditandai dengan lingkaran (C), &amp; atensi ditandai dengan bujur sangkar atau segi enam. Bentuk-bentuk yang dihitamkan menandai hemisfer kiri, dan bentuk-bentuk yang diwarnai putih menandakan hemisfer kanan. Area yang diaktifkan oleh kata-kata yang disajikan berulang, secara auditorik (secara lisan) dikelilingi oleh garis putus-putus (B).</a:t>
            </a:r>
          </a:p>
        </p:txBody>
      </p:sp>
    </p:spTree>
    <p:extLst>
      <p:ext uri="{BB962C8B-B14F-4D97-AF65-F5344CB8AC3E}">
        <p14:creationId xmlns:p14="http://schemas.microsoft.com/office/powerpoint/2010/main" xmlns="" val="932902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sz="3400" i="1" dirty="0" err="1"/>
              <a:t>Pemahaman</a:t>
            </a:r>
            <a:endParaRPr lang="en-US" sz="3400" i="1" dirty="0"/>
          </a:p>
        </p:txBody>
      </p:sp>
      <p:sp>
        <p:nvSpPr>
          <p:cNvPr id="31747" name="Content Placeholder 2"/>
          <p:cNvSpPr>
            <a:spLocks noGrp="1"/>
          </p:cNvSpPr>
          <p:nvPr>
            <p:ph sz="quarter" idx="1"/>
          </p:nvPr>
        </p:nvSpPr>
        <p:spPr>
          <a:xfrm>
            <a:off x="1749426" y="1828800"/>
            <a:ext cx="4803775" cy="2895600"/>
          </a:xfrm>
        </p:spPr>
        <p:txBody>
          <a:bodyPr/>
          <a:lstStyle/>
          <a:p>
            <a:pPr>
              <a:spcBef>
                <a:spcPct val="0"/>
              </a:spcBef>
              <a:spcAft>
                <a:spcPts val="1000"/>
              </a:spcAft>
            </a:pPr>
            <a:r>
              <a:rPr lang="en-US" altLang="en-US" sz="2500"/>
              <a:t>Pemahaman dalam membaca</a:t>
            </a:r>
            <a:r>
              <a:rPr lang="en-US" altLang="en-US" sz="2500">
                <a:sym typeface="Wingdings" panose="05000000000000000000" pitchFamily="2" charset="2"/>
              </a:rPr>
              <a:t>menggambarkan proses pemahaman terhadap makna suatu materi tertulis.</a:t>
            </a:r>
          </a:p>
          <a:p>
            <a:pPr>
              <a:spcBef>
                <a:spcPct val="0"/>
              </a:spcBef>
              <a:spcAft>
                <a:spcPts val="1000"/>
              </a:spcAft>
            </a:pPr>
            <a:r>
              <a:rPr lang="en-US" altLang="en-US" sz="2500">
                <a:sym typeface="Wingdings" panose="05000000000000000000" pitchFamily="2" charset="2"/>
              </a:rPr>
              <a:t>Just &amp; Carpenter (1987)  model tahapan-tahapan pokok pemprosesan pemahaman.</a:t>
            </a:r>
            <a:endParaRPr lang="en-US" altLang="en-US" sz="2500"/>
          </a:p>
        </p:txBody>
      </p:sp>
      <p:pic>
        <p:nvPicPr>
          <p:cNvPr id="5" name="Picture 2"/>
          <p:cNvPicPr>
            <a:picLocks noChangeAspect="1" noChangeArrowheads="1"/>
          </p:cNvPicPr>
          <p:nvPr/>
        </p:nvPicPr>
        <p:blipFill>
          <a:blip r:embed="rId3"/>
          <a:srcRect/>
          <a:stretch>
            <a:fillRect/>
          </a:stretch>
        </p:blipFill>
        <p:spPr bwMode="auto">
          <a:xfrm>
            <a:off x="7086600" y="1447800"/>
            <a:ext cx="3246438" cy="3206750"/>
          </a:xfrm>
          <a:prstGeom prst="rect">
            <a:avLst/>
          </a:prstGeom>
          <a:ln>
            <a:noFill/>
          </a:ln>
          <a:effectLst>
            <a:outerShdw blurRad="292100" dist="139700" dir="2700000" algn="tl" rotWithShape="0">
              <a:srgbClr val="333333">
                <a:alpha val="65000"/>
              </a:srgbClr>
            </a:outerShdw>
          </a:effectLst>
        </p:spPr>
      </p:pic>
      <p:sp>
        <p:nvSpPr>
          <p:cNvPr id="31749" name="Rectangle 5"/>
          <p:cNvSpPr>
            <a:spLocks noChangeArrowheads="1"/>
          </p:cNvSpPr>
          <p:nvPr/>
        </p:nvSpPr>
        <p:spPr bwMode="auto">
          <a:xfrm>
            <a:off x="1676400" y="4800600"/>
            <a:ext cx="868680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buClr>
                <a:schemeClr val="accent1"/>
              </a:buClr>
              <a:buFont typeface="Arial" panose="020B0604020202020204" pitchFamily="34" charset="0"/>
              <a:buChar char="•"/>
            </a:pPr>
            <a:r>
              <a:rPr lang="en-US" altLang="en-US" sz="2500">
                <a:sym typeface="Wingdings" panose="05000000000000000000" pitchFamily="2" charset="2"/>
              </a:rPr>
              <a:t>Berdasarkan penelitian, dapat diasumsikan adanya keterlibatan yang lebih besar dalam region-region otak (terutama area Wernicke &amp; Broca) seseorang saat ia membaca naskah yang rumit.</a:t>
            </a:r>
            <a:endParaRPr lang="en-US" altLang="en-US" sz="2500"/>
          </a:p>
        </p:txBody>
      </p:sp>
    </p:spTree>
    <p:extLst>
      <p:ext uri="{BB962C8B-B14F-4D97-AF65-F5344CB8AC3E}">
        <p14:creationId xmlns:p14="http://schemas.microsoft.com/office/powerpoint/2010/main" xmlns="" val="3539733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1" y="76200"/>
            <a:ext cx="4645025" cy="1219200"/>
          </a:xfrm>
        </p:spPr>
        <p:txBody>
          <a:bodyPr/>
          <a:lstStyle/>
          <a:p>
            <a:pPr algn="r">
              <a:defRPr/>
            </a:pPr>
            <a:r>
              <a:rPr lang="en-US" sz="3400" i="1" dirty="0" err="1"/>
              <a:t>Kata-kata</a:t>
            </a:r>
            <a:r>
              <a:rPr lang="en-US" sz="3400" i="1" dirty="0"/>
              <a:t> &amp; </a:t>
            </a:r>
            <a:r>
              <a:rPr lang="en-US" sz="3400" i="1" dirty="0" err="1"/>
              <a:t>maknanya</a:t>
            </a:r>
            <a:endParaRPr lang="en-US" sz="3400" i="1" dirty="0"/>
          </a:p>
        </p:txBody>
      </p:sp>
      <p:sp>
        <p:nvSpPr>
          <p:cNvPr id="14339" name="Content Placeholder 2"/>
          <p:cNvSpPr>
            <a:spLocks noGrp="1"/>
          </p:cNvSpPr>
          <p:nvPr>
            <p:ph sz="quarter" idx="1"/>
          </p:nvPr>
        </p:nvSpPr>
        <p:spPr>
          <a:xfrm>
            <a:off x="1825626" y="1527175"/>
            <a:ext cx="8613775" cy="4572000"/>
          </a:xfrm>
        </p:spPr>
        <p:txBody>
          <a:bodyPr/>
          <a:lstStyle/>
          <a:p>
            <a:pPr>
              <a:spcBef>
                <a:spcPct val="0"/>
              </a:spcBef>
              <a:spcAft>
                <a:spcPts val="1800"/>
              </a:spcAft>
              <a:buNone/>
            </a:pPr>
            <a:r>
              <a:rPr lang="en-US" altLang="en-US" sz="2900">
                <a:solidFill>
                  <a:srgbClr val="C00000"/>
                </a:solidFill>
              </a:rPr>
              <a:t>Struktur tata bahasa</a:t>
            </a:r>
          </a:p>
          <a:p>
            <a:pPr>
              <a:spcBef>
                <a:spcPct val="0"/>
              </a:spcBef>
              <a:spcAft>
                <a:spcPts val="1000"/>
              </a:spcAft>
            </a:pPr>
            <a:r>
              <a:rPr lang="en-US" altLang="en-US" smtClean="0"/>
              <a:t>Kata-kata dapat digabungkan menjadi berbagai kombinasi. </a:t>
            </a:r>
          </a:p>
          <a:p>
            <a:r>
              <a:rPr lang="en-US" altLang="en-US" smtClean="0"/>
              <a:t>Studi tata bahasa: 1) fonologi  (mempelajari kombinasi suara-suara dalam suatu bahasa); 2) morfologi (mempelajari kombinasi potongan-potongan kata &amp; kata-kata itu sendiri sehingga menjadi unit-unit yang lebih besar);  3) sintaksis (mempelajari kombinasi kata-kata sehingga menjadi frase dan kalimat).</a:t>
            </a:r>
          </a:p>
          <a:p>
            <a:endParaRPr lang="en-US" altLang="en-US" smtClean="0"/>
          </a:p>
        </p:txBody>
      </p:sp>
    </p:spTree>
    <p:extLst>
      <p:ext uri="{BB962C8B-B14F-4D97-AF65-F5344CB8AC3E}">
        <p14:creationId xmlns:p14="http://schemas.microsoft.com/office/powerpoint/2010/main" xmlns="" val="870577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6"/>
          <p:cNvSpPr>
            <a:spLocks noGrp="1"/>
          </p:cNvSpPr>
          <p:nvPr>
            <p:ph sz="quarter" idx="1"/>
          </p:nvPr>
        </p:nvSpPr>
        <p:spPr>
          <a:xfrm>
            <a:off x="1825625" y="1527175"/>
            <a:ext cx="8504238" cy="4572000"/>
          </a:xfrm>
        </p:spPr>
        <p:txBody>
          <a:bodyPr/>
          <a:lstStyle/>
          <a:p>
            <a:r>
              <a:rPr lang="en-US" altLang="en-US" smtClean="0"/>
              <a:t>Generalisasi, bahwa semakin besar pengetahuan yang dimiliki seorang pembaca, pemahamannya terhadap naskah yang dibaca juga semakin baik.</a:t>
            </a:r>
          </a:p>
          <a:p>
            <a:r>
              <a:rPr lang="en-US" altLang="en-US" smtClean="0"/>
              <a:t>Asumsi</a:t>
            </a:r>
            <a:r>
              <a:rPr lang="en-US" altLang="en-US" smtClean="0">
                <a:sym typeface="Wingdings" panose="05000000000000000000" pitchFamily="2" charset="2"/>
              </a:rPr>
              <a:t> pengetahuan yang tersimpan dalam memori seseorang dapat diumpamakan sebagai suatu koleksi/kumpulan informasi</a:t>
            </a:r>
            <a:r>
              <a:rPr lang="en-US" altLang="en-US" smtClean="0"/>
              <a:t> yang terorganisasi.</a:t>
            </a:r>
          </a:p>
          <a:p>
            <a:endParaRPr lang="en-US" altLang="en-US" smtClean="0"/>
          </a:p>
          <a:p>
            <a:pPr>
              <a:buFont typeface="Wingdings 2" panose="05020102010507070707" pitchFamily="18" charset="2"/>
              <a:buNone/>
            </a:pPr>
            <a:r>
              <a:rPr lang="en-US" altLang="en-US" sz="3000">
                <a:solidFill>
                  <a:srgbClr val="C00000"/>
                </a:solidFill>
              </a:rPr>
              <a:t>Pemprosesan bottom-top</a:t>
            </a:r>
          </a:p>
          <a:p>
            <a:r>
              <a:rPr lang="en-US" altLang="en-US" smtClean="0"/>
              <a:t>Kintsch &amp; van Dijk</a:t>
            </a:r>
            <a:r>
              <a:rPr lang="en-US" altLang="en-US" smtClean="0">
                <a:sym typeface="Wingdings" panose="05000000000000000000" pitchFamily="2" charset="2"/>
              </a:rPr>
              <a:t> penelitian tentang memori &amp; pemahaman terhadap materi tertulis</a:t>
            </a:r>
          </a:p>
        </p:txBody>
      </p:sp>
      <p:sp>
        <p:nvSpPr>
          <p:cNvPr id="8" name="Title 1"/>
          <p:cNvSpPr>
            <a:spLocks noGrp="1"/>
          </p:cNvSpPr>
          <p:nvPr>
            <p:ph type="title"/>
          </p:nvPr>
        </p:nvSpPr>
        <p:spPr>
          <a:xfrm>
            <a:off x="1825626" y="381000"/>
            <a:ext cx="4270375" cy="685800"/>
          </a:xfrm>
        </p:spPr>
        <p:txBody>
          <a:bodyPr/>
          <a:lstStyle/>
          <a:p>
            <a:pPr algn="l">
              <a:defRPr/>
            </a:pPr>
            <a:r>
              <a:rPr lang="en-US" sz="3000" dirty="0" err="1">
                <a:solidFill>
                  <a:srgbClr val="C00000"/>
                </a:solidFill>
                <a:latin typeface="+mn-lt"/>
              </a:rPr>
              <a:t>Pemprosesan</a:t>
            </a:r>
            <a:r>
              <a:rPr lang="en-US" sz="3000" dirty="0">
                <a:solidFill>
                  <a:srgbClr val="C00000"/>
                </a:solidFill>
                <a:latin typeface="+mn-lt"/>
              </a:rPr>
              <a:t> top-down</a:t>
            </a:r>
          </a:p>
        </p:txBody>
      </p:sp>
    </p:spTree>
    <p:extLst>
      <p:ext uri="{BB962C8B-B14F-4D97-AF65-F5344CB8AC3E}">
        <p14:creationId xmlns:p14="http://schemas.microsoft.com/office/powerpoint/2010/main" xmlns="" val="3858092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sz="quarter" idx="4294967295"/>
          </p:nvPr>
        </p:nvSpPr>
        <p:spPr>
          <a:xfrm>
            <a:off x="1752600" y="304800"/>
            <a:ext cx="5532438" cy="6781800"/>
          </a:xfrm>
        </p:spPr>
        <p:txBody>
          <a:bodyPr/>
          <a:lstStyle/>
          <a:p>
            <a:r>
              <a:rPr lang="en-US" altLang="en-US" sz="2600">
                <a:sym typeface="Wingdings" panose="05000000000000000000" pitchFamily="2" charset="2"/>
              </a:rPr>
              <a:t>Hasil: detail spesifik semakin terlupakan seiring dengan berlalunya waktu, tapi intisari cerita tetap diingat.</a:t>
            </a:r>
          </a:p>
          <a:p>
            <a:pPr>
              <a:buFont typeface="Wingdings 2" panose="05020102010507070707" pitchFamily="18" charset="2"/>
              <a:buNone/>
            </a:pPr>
            <a:endParaRPr lang="en-US" altLang="en-US" sz="2000">
              <a:sym typeface="Wingdings" panose="05000000000000000000" pitchFamily="2" charset="2"/>
            </a:endParaRPr>
          </a:p>
          <a:p>
            <a:pPr>
              <a:spcBef>
                <a:spcPct val="0"/>
              </a:spcBef>
              <a:spcAft>
                <a:spcPts val="1000"/>
              </a:spcAft>
              <a:buNone/>
            </a:pPr>
            <a:r>
              <a:rPr lang="en-US" altLang="en-US" sz="2900" u="sng">
                <a:solidFill>
                  <a:srgbClr val="C00000"/>
                </a:solidFill>
                <a:sym typeface="Wingdings" panose="05000000000000000000" pitchFamily="2" charset="2"/>
              </a:rPr>
              <a:t>Sebuah model pemahaman teks </a:t>
            </a:r>
          </a:p>
          <a:p>
            <a:pPr>
              <a:spcBef>
                <a:spcPct val="0"/>
              </a:spcBef>
              <a:spcAft>
                <a:spcPts val="1000"/>
              </a:spcAft>
            </a:pPr>
            <a:r>
              <a:rPr lang="en-US" altLang="en-US" sz="2600">
                <a:sym typeface="Wingdings" panose="05000000000000000000" pitchFamily="2" charset="2"/>
              </a:rPr>
              <a:t>pemahaman bergantung pada 2 sumber: skema sasaran (serupa dengan pemprosesan </a:t>
            </a:r>
            <a:r>
              <a:rPr lang="en-US" altLang="en-US" sz="2600" i="1">
                <a:sym typeface="Wingdings" panose="05000000000000000000" pitchFamily="2" charset="2"/>
              </a:rPr>
              <a:t>top-down</a:t>
            </a:r>
            <a:r>
              <a:rPr lang="en-US" altLang="en-US" sz="2600">
                <a:sym typeface="Wingdings" panose="05000000000000000000" pitchFamily="2" charset="2"/>
              </a:rPr>
              <a:t>), dan struktur permukaan teks (serupa dengan</a:t>
            </a:r>
            <a:r>
              <a:rPr lang="en-US" altLang="en-US" sz="2600" i="1">
                <a:sym typeface="Wingdings" panose="05000000000000000000" pitchFamily="2" charset="2"/>
              </a:rPr>
              <a:t> bottom-up</a:t>
            </a:r>
            <a:r>
              <a:rPr lang="en-US" altLang="en-US" sz="2600">
                <a:sym typeface="Wingdings" panose="05000000000000000000" pitchFamily="2" charset="2"/>
              </a:rPr>
              <a:t>).</a:t>
            </a:r>
          </a:p>
          <a:p>
            <a:pPr>
              <a:buFont typeface="Arial" panose="020B0604020202020204" pitchFamily="34" charset="0"/>
              <a:buChar char="•"/>
            </a:pPr>
            <a:r>
              <a:rPr lang="en-US" altLang="en-US" sz="2600">
                <a:sym typeface="Wingdings" panose="05000000000000000000" pitchFamily="2" charset="2"/>
              </a:rPr>
              <a:t>Model dibentuk berdasarkan </a:t>
            </a:r>
            <a:r>
              <a:rPr lang="en-US" altLang="en-US" sz="2600" i="1">
                <a:sym typeface="Wingdings" panose="05000000000000000000" pitchFamily="2" charset="2"/>
              </a:rPr>
              <a:t>propsisi</a:t>
            </a:r>
            <a:r>
              <a:rPr lang="en-US" altLang="en-US" sz="2600">
                <a:sym typeface="Wingdings" panose="05000000000000000000" pitchFamily="2" charset="2"/>
              </a:rPr>
              <a:t> : abstraksi-abstraksi yang dibentuk berdasarkan observasi.</a:t>
            </a:r>
            <a:endParaRPr lang="en-US" altLang="en-US" sz="2600"/>
          </a:p>
          <a:p>
            <a:endParaRPr lang="en-US" altLang="en-US" smtClean="0"/>
          </a:p>
        </p:txBody>
      </p:sp>
      <p:pic>
        <p:nvPicPr>
          <p:cNvPr id="264194" name="Picture 2"/>
          <p:cNvPicPr>
            <a:picLocks noChangeAspect="1" noChangeArrowheads="1"/>
          </p:cNvPicPr>
          <p:nvPr/>
        </p:nvPicPr>
        <p:blipFill>
          <a:blip r:embed="rId3"/>
          <a:srcRect l="3203" t="4286" b="2527"/>
          <a:stretch>
            <a:fillRect/>
          </a:stretch>
        </p:blipFill>
        <p:spPr bwMode="auto">
          <a:xfrm>
            <a:off x="7477126" y="838200"/>
            <a:ext cx="2809875" cy="3429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7391400" y="4419600"/>
            <a:ext cx="3048000" cy="1524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33797" name="TextBox 4"/>
          <p:cNvSpPr txBox="1">
            <a:spLocks noChangeArrowheads="1"/>
          </p:cNvSpPr>
          <p:nvPr/>
        </p:nvSpPr>
        <p:spPr bwMode="auto">
          <a:xfrm>
            <a:off x="7467600" y="4419601"/>
            <a:ext cx="30480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500" b="1"/>
              <a:t>Proporsi reproduksi, rekonstruksi, dan meta-pernyataan dalam eksperimen mengingat dengan jeda retensi sebanyak tiga kali.</a:t>
            </a:r>
            <a:endParaRPr lang="en-US" altLang="en-US" sz="1500"/>
          </a:p>
          <a:p>
            <a:pPr eaLnBrk="1" hangingPunct="1"/>
            <a:r>
              <a:rPr lang="en-US" altLang="en-US" sz="1500"/>
              <a:t>Kintsch &amp; van Dijk (1978).</a:t>
            </a:r>
          </a:p>
        </p:txBody>
      </p:sp>
    </p:spTree>
    <p:extLst>
      <p:ext uri="{BB962C8B-B14F-4D97-AF65-F5344CB8AC3E}">
        <p14:creationId xmlns:p14="http://schemas.microsoft.com/office/powerpoint/2010/main" xmlns="" val="3804912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752600" y="304800"/>
            <a:ext cx="5257800" cy="5410200"/>
          </a:xfrm>
        </p:spPr>
        <p:txBody>
          <a:bodyPr/>
          <a:lstStyle/>
          <a:p>
            <a:pPr>
              <a:spcBef>
                <a:spcPts val="0"/>
              </a:spcBef>
              <a:spcAft>
                <a:spcPts val="2000"/>
              </a:spcAft>
              <a:buNone/>
              <a:defRPr/>
            </a:pPr>
            <a:r>
              <a:rPr lang="en-US" sz="2900" u="sng" spc="-50" dirty="0" err="1">
                <a:solidFill>
                  <a:srgbClr val="C00000"/>
                </a:solidFill>
                <a:sym typeface="Wingdings" pitchFamily="2" charset="2"/>
              </a:rPr>
              <a:t>Representasi</a:t>
            </a:r>
            <a:r>
              <a:rPr lang="en-US" sz="2900" u="sng" spc="-50" dirty="0">
                <a:solidFill>
                  <a:srgbClr val="C00000"/>
                </a:solidFill>
                <a:sym typeface="Wingdings" pitchFamily="2" charset="2"/>
              </a:rPr>
              <a:t> </a:t>
            </a:r>
            <a:r>
              <a:rPr lang="en-US" sz="2900" u="sng" spc="-50" dirty="0" err="1">
                <a:solidFill>
                  <a:srgbClr val="C00000"/>
                </a:solidFill>
                <a:sym typeface="Wingdings" pitchFamily="2" charset="2"/>
              </a:rPr>
              <a:t>proposisional</a:t>
            </a:r>
            <a:r>
              <a:rPr lang="en-US" sz="2900" u="sng" spc="-50" dirty="0">
                <a:solidFill>
                  <a:srgbClr val="C00000"/>
                </a:solidFill>
                <a:sym typeface="Wingdings" pitchFamily="2" charset="2"/>
              </a:rPr>
              <a:t> </a:t>
            </a:r>
            <a:r>
              <a:rPr lang="en-US" sz="2900" u="sng" spc="-50" dirty="0" err="1">
                <a:solidFill>
                  <a:srgbClr val="C00000"/>
                </a:solidFill>
                <a:sym typeface="Wingdings" pitchFamily="2" charset="2"/>
              </a:rPr>
              <a:t>dari</a:t>
            </a:r>
            <a:r>
              <a:rPr lang="en-US" sz="2900" u="sng" spc="-50" dirty="0">
                <a:solidFill>
                  <a:srgbClr val="C00000"/>
                </a:solidFill>
                <a:sym typeface="Wingdings" pitchFamily="2" charset="2"/>
              </a:rPr>
              <a:t> </a:t>
            </a:r>
            <a:r>
              <a:rPr lang="en-US" sz="2900" u="sng" spc="-50" dirty="0" err="1">
                <a:solidFill>
                  <a:srgbClr val="C00000"/>
                </a:solidFill>
                <a:sym typeface="Wingdings" pitchFamily="2" charset="2"/>
              </a:rPr>
              <a:t>teks</a:t>
            </a:r>
            <a:r>
              <a:rPr lang="en-US" sz="2900" u="sng" spc="-50" dirty="0">
                <a:solidFill>
                  <a:srgbClr val="C00000"/>
                </a:solidFill>
                <a:sym typeface="Wingdings" pitchFamily="2" charset="2"/>
              </a:rPr>
              <a:t> &amp; </a:t>
            </a:r>
            <a:r>
              <a:rPr lang="en-US" sz="2900" u="sng" spc="-50" dirty="0" err="1">
                <a:solidFill>
                  <a:srgbClr val="C00000"/>
                </a:solidFill>
                <a:sym typeface="Wingdings" pitchFamily="2" charset="2"/>
              </a:rPr>
              <a:t>dari</a:t>
            </a:r>
            <a:r>
              <a:rPr lang="en-US" sz="2900" u="sng" spc="-50" dirty="0">
                <a:solidFill>
                  <a:srgbClr val="C00000"/>
                </a:solidFill>
                <a:sym typeface="Wingdings" pitchFamily="2" charset="2"/>
              </a:rPr>
              <a:t> </a:t>
            </a:r>
            <a:r>
              <a:rPr lang="en-US" sz="2900" u="sng" spc="-50" dirty="0" err="1">
                <a:solidFill>
                  <a:srgbClr val="C00000"/>
                </a:solidFill>
                <a:sym typeface="Wingdings" pitchFamily="2" charset="2"/>
              </a:rPr>
              <a:t>membaca</a:t>
            </a:r>
            <a:endParaRPr lang="en-US" sz="2900" u="sng" spc="-50" dirty="0">
              <a:solidFill>
                <a:srgbClr val="C00000"/>
              </a:solidFill>
              <a:sym typeface="Wingdings" pitchFamily="2" charset="2"/>
            </a:endParaRPr>
          </a:p>
          <a:p>
            <a:pPr>
              <a:spcBef>
                <a:spcPts val="0"/>
              </a:spcBef>
              <a:spcAft>
                <a:spcPts val="1200"/>
              </a:spcAft>
              <a:defRPr/>
            </a:pPr>
            <a:r>
              <a:rPr lang="en-US" dirty="0" err="1" smtClean="0">
                <a:sym typeface="Wingdings" pitchFamily="2" charset="2"/>
              </a:rPr>
              <a:t>Kalimat</a:t>
            </a:r>
            <a:r>
              <a:rPr lang="en-US" dirty="0" smtClean="0">
                <a:sym typeface="Wingdings" pitchFamily="2" charset="2"/>
              </a:rPr>
              <a:t> yang </a:t>
            </a:r>
            <a:r>
              <a:rPr lang="en-US" dirty="0" err="1" smtClean="0">
                <a:sym typeface="Wingdings" pitchFamily="2" charset="2"/>
              </a:rPr>
              <a:t>memiliki</a:t>
            </a:r>
            <a:r>
              <a:rPr lang="en-US" dirty="0" smtClean="0">
                <a:sym typeface="Wingdings" pitchFamily="2" charset="2"/>
              </a:rPr>
              <a:t> </a:t>
            </a:r>
            <a:r>
              <a:rPr lang="en-US" dirty="0" err="1" smtClean="0">
                <a:sym typeface="Wingdings" pitchFamily="2" charset="2"/>
              </a:rPr>
              <a:t>kerumitan</a:t>
            </a:r>
            <a:r>
              <a:rPr lang="en-US" dirty="0" smtClean="0">
                <a:sym typeface="Wingdings" pitchFamily="2" charset="2"/>
              </a:rPr>
              <a:t> </a:t>
            </a:r>
            <a:r>
              <a:rPr lang="en-US" dirty="0" err="1" smtClean="0">
                <a:sym typeface="Wingdings" pitchFamily="2" charset="2"/>
              </a:rPr>
              <a:t>proposisi</a:t>
            </a:r>
            <a:r>
              <a:rPr lang="en-US" dirty="0" smtClean="0">
                <a:sym typeface="Wingdings" pitchFamily="2" charset="2"/>
              </a:rPr>
              <a:t> </a:t>
            </a:r>
            <a:r>
              <a:rPr lang="en-US" dirty="0" err="1" smtClean="0">
                <a:sym typeface="Wingdings" pitchFamily="2" charset="2"/>
              </a:rPr>
              <a:t>lebih</a:t>
            </a:r>
            <a:r>
              <a:rPr lang="en-US" dirty="0" smtClean="0">
                <a:sym typeface="Wingdings" pitchFamily="2" charset="2"/>
              </a:rPr>
              <a:t> </a:t>
            </a:r>
            <a:r>
              <a:rPr lang="en-US" dirty="0" err="1" smtClean="0">
                <a:sym typeface="Wingdings" pitchFamily="2" charset="2"/>
              </a:rPr>
              <a:t>tinggi</a:t>
            </a:r>
            <a:r>
              <a:rPr lang="en-US" dirty="0" smtClean="0">
                <a:sym typeface="Wingdings" pitchFamily="2" charset="2"/>
              </a:rPr>
              <a:t>  </a:t>
            </a:r>
            <a:r>
              <a:rPr lang="en-US" dirty="0" err="1" smtClean="0">
                <a:sym typeface="Wingdings" pitchFamily="2" charset="2"/>
              </a:rPr>
              <a:t>lebih</a:t>
            </a:r>
            <a:r>
              <a:rPr lang="en-US" dirty="0" smtClean="0">
                <a:sym typeface="Wingdings" pitchFamily="2" charset="2"/>
              </a:rPr>
              <a:t> </a:t>
            </a:r>
            <a:r>
              <a:rPr lang="en-US" dirty="0" err="1" smtClean="0">
                <a:sym typeface="Wingdings" pitchFamily="2" charset="2"/>
              </a:rPr>
              <a:t>sulit</a:t>
            </a:r>
            <a:r>
              <a:rPr lang="en-US" dirty="0" smtClean="0">
                <a:sym typeface="Wingdings" pitchFamily="2" charset="2"/>
              </a:rPr>
              <a:t> </a:t>
            </a:r>
            <a:r>
              <a:rPr lang="en-US" dirty="0" err="1" smtClean="0">
                <a:sym typeface="Wingdings" pitchFamily="2" charset="2"/>
              </a:rPr>
              <a:t>dipahami</a:t>
            </a:r>
            <a:r>
              <a:rPr lang="en-US" dirty="0" smtClean="0">
                <a:sym typeface="Wingdings" pitchFamily="2" charset="2"/>
              </a:rPr>
              <a:t>.</a:t>
            </a:r>
          </a:p>
          <a:p>
            <a:pPr>
              <a:spcBef>
                <a:spcPts val="0"/>
              </a:spcBef>
              <a:spcAft>
                <a:spcPts val="1200"/>
              </a:spcAft>
              <a:defRPr/>
            </a:pPr>
            <a:r>
              <a:rPr lang="en-US" dirty="0" err="1" smtClean="0">
                <a:sym typeface="Wingdings" pitchFamily="2" charset="2"/>
              </a:rPr>
              <a:t>Penelitian</a:t>
            </a:r>
            <a:r>
              <a:rPr lang="en-US" dirty="0" smtClean="0">
                <a:sym typeface="Wingdings" pitchFamily="2" charset="2"/>
              </a:rPr>
              <a:t> Kitsch &amp; Keenan (1973) </a:t>
            </a:r>
            <a:r>
              <a:rPr lang="en-US" dirty="0" err="1" smtClean="0">
                <a:sym typeface="Wingdings" pitchFamily="2" charset="2"/>
              </a:rPr>
              <a:t>adanya</a:t>
            </a:r>
            <a:r>
              <a:rPr lang="en-US" dirty="0" smtClean="0">
                <a:sym typeface="Wingdings" pitchFamily="2" charset="2"/>
              </a:rPr>
              <a:t> </a:t>
            </a:r>
            <a:r>
              <a:rPr lang="en-US" dirty="0" err="1" smtClean="0">
                <a:sym typeface="Wingdings" pitchFamily="2" charset="2"/>
              </a:rPr>
              <a:t>hubungan</a:t>
            </a:r>
            <a:r>
              <a:rPr lang="en-US" dirty="0" smtClean="0">
                <a:sym typeface="Wingdings" pitchFamily="2" charset="2"/>
              </a:rPr>
              <a:t> yang </a:t>
            </a:r>
            <a:r>
              <a:rPr lang="en-US" dirty="0" err="1" smtClean="0">
                <a:sym typeface="Wingdings" pitchFamily="2" charset="2"/>
              </a:rPr>
              <a:t>sangat</a:t>
            </a:r>
            <a:r>
              <a:rPr lang="en-US" dirty="0" smtClean="0">
                <a:sym typeface="Wingdings" pitchFamily="2" charset="2"/>
              </a:rPr>
              <a:t> </a:t>
            </a:r>
            <a:r>
              <a:rPr lang="en-US" dirty="0" err="1" smtClean="0">
                <a:sym typeface="Wingdings" pitchFamily="2" charset="2"/>
              </a:rPr>
              <a:t>konsisten</a:t>
            </a:r>
            <a:r>
              <a:rPr lang="en-US" dirty="0" smtClean="0">
                <a:sym typeface="Wingdings" pitchFamily="2" charset="2"/>
              </a:rPr>
              <a:t> </a:t>
            </a:r>
            <a:r>
              <a:rPr lang="en-US" dirty="0" err="1" smtClean="0">
                <a:sym typeface="Wingdings" pitchFamily="2" charset="2"/>
              </a:rPr>
              <a:t>antara</a:t>
            </a:r>
            <a:r>
              <a:rPr lang="en-US" dirty="0" smtClean="0">
                <a:sym typeface="Wingdings" pitchFamily="2" charset="2"/>
              </a:rPr>
              <a:t> </a:t>
            </a:r>
            <a:r>
              <a:rPr lang="en-US" dirty="0" err="1" smtClean="0">
                <a:sym typeface="Wingdings" pitchFamily="2" charset="2"/>
              </a:rPr>
              <a:t>jumlah</a:t>
            </a:r>
            <a:r>
              <a:rPr lang="en-US" dirty="0" smtClean="0">
                <a:sym typeface="Wingdings" pitchFamily="2" charset="2"/>
              </a:rPr>
              <a:t> </a:t>
            </a:r>
            <a:r>
              <a:rPr lang="en-US" dirty="0" err="1" smtClean="0">
                <a:sym typeface="Wingdings" pitchFamily="2" charset="2"/>
              </a:rPr>
              <a:t>proposisi</a:t>
            </a:r>
            <a:r>
              <a:rPr lang="en-US" dirty="0" smtClean="0">
                <a:sym typeface="Wingdings" pitchFamily="2" charset="2"/>
              </a:rPr>
              <a:t> &amp; </a:t>
            </a:r>
            <a:r>
              <a:rPr lang="en-US" dirty="0" err="1" smtClean="0">
                <a:sym typeface="Wingdings" pitchFamily="2" charset="2"/>
              </a:rPr>
              <a:t>waktu</a:t>
            </a:r>
            <a:r>
              <a:rPr lang="en-US" dirty="0" smtClean="0">
                <a:sym typeface="Wingdings" pitchFamily="2" charset="2"/>
              </a:rPr>
              <a:t> yang </a:t>
            </a:r>
            <a:r>
              <a:rPr lang="en-US" dirty="0" err="1" smtClean="0">
                <a:sym typeface="Wingdings" pitchFamily="2" charset="2"/>
              </a:rPr>
              <a:t>diperlukan</a:t>
            </a:r>
            <a:r>
              <a:rPr lang="en-US" dirty="0" smtClean="0">
                <a:sym typeface="Wingdings" pitchFamily="2" charset="2"/>
              </a:rPr>
              <a:t> </a:t>
            </a:r>
            <a:r>
              <a:rPr lang="en-US" dirty="0" err="1" smtClean="0">
                <a:sym typeface="Wingdings" pitchFamily="2" charset="2"/>
              </a:rPr>
              <a:t>untuk</a:t>
            </a:r>
            <a:r>
              <a:rPr lang="en-US" dirty="0" smtClean="0">
                <a:sym typeface="Wingdings" pitchFamily="2" charset="2"/>
              </a:rPr>
              <a:t> </a:t>
            </a:r>
            <a:r>
              <a:rPr lang="en-US" dirty="0" err="1" smtClean="0">
                <a:sym typeface="Wingdings" pitchFamily="2" charset="2"/>
              </a:rPr>
              <a:t>membaca</a:t>
            </a:r>
            <a:r>
              <a:rPr lang="en-US" dirty="0" smtClean="0">
                <a:sym typeface="Wingdings" pitchFamily="2" charset="2"/>
              </a:rPr>
              <a:t> </a:t>
            </a:r>
            <a:r>
              <a:rPr lang="en-US" dirty="0" err="1" smtClean="0">
                <a:sym typeface="Wingdings" pitchFamily="2" charset="2"/>
              </a:rPr>
              <a:t>kalimat</a:t>
            </a:r>
            <a:r>
              <a:rPr lang="en-US" dirty="0" smtClean="0">
                <a:sym typeface="Wingdings" pitchFamily="2" charset="2"/>
              </a:rPr>
              <a:t> </a:t>
            </a:r>
            <a:r>
              <a:rPr lang="en-US" dirty="0" err="1" smtClean="0">
                <a:sym typeface="Wingdings" pitchFamily="2" charset="2"/>
              </a:rPr>
              <a:t>ybs</a:t>
            </a:r>
            <a:r>
              <a:rPr lang="en-US" dirty="0" smtClean="0">
                <a:sym typeface="Wingdings" pitchFamily="2" charset="2"/>
              </a:rPr>
              <a:t>.</a:t>
            </a:r>
            <a:endParaRPr lang="en-US" dirty="0" smtClean="0"/>
          </a:p>
        </p:txBody>
      </p:sp>
      <p:sp>
        <p:nvSpPr>
          <p:cNvPr id="6" name="Rectangle 5"/>
          <p:cNvSpPr/>
          <p:nvPr/>
        </p:nvSpPr>
        <p:spPr bwMode="auto">
          <a:xfrm>
            <a:off x="6858000" y="5257800"/>
            <a:ext cx="3352800" cy="9906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34820" name="TextBox 4"/>
          <p:cNvSpPr txBox="1">
            <a:spLocks noChangeArrowheads="1"/>
          </p:cNvSpPr>
          <p:nvPr/>
        </p:nvSpPr>
        <p:spPr bwMode="auto">
          <a:xfrm>
            <a:off x="6934200" y="5334001"/>
            <a:ext cx="3200400"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500" b="1"/>
              <a:t>Waktu membaca sebagai suatu fungsi jumlah proposisi per kalimat. </a:t>
            </a:r>
            <a:r>
              <a:rPr lang="en-US" altLang="en-US" sz="1500"/>
              <a:t>(Kintsch &amp; Keenan,1973).</a:t>
            </a:r>
          </a:p>
        </p:txBody>
      </p:sp>
      <p:pic>
        <p:nvPicPr>
          <p:cNvPr id="265219" name="Picture 3"/>
          <p:cNvPicPr>
            <a:picLocks noChangeAspect="1" noChangeArrowheads="1"/>
          </p:cNvPicPr>
          <p:nvPr/>
        </p:nvPicPr>
        <p:blipFill>
          <a:blip r:embed="rId3"/>
          <a:srcRect/>
          <a:stretch>
            <a:fillRect/>
          </a:stretch>
        </p:blipFill>
        <p:spPr bwMode="auto">
          <a:xfrm>
            <a:off x="7620000" y="977901"/>
            <a:ext cx="2490788" cy="39354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467407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1" y="533400"/>
            <a:ext cx="5026025" cy="685800"/>
          </a:xfrm>
        </p:spPr>
        <p:txBody>
          <a:bodyPr>
            <a:normAutofit fontScale="90000"/>
          </a:bodyPr>
          <a:lstStyle/>
          <a:p>
            <a:pPr algn="r" eaLnBrk="1" hangingPunct="1">
              <a:defRPr/>
            </a:pPr>
            <a:r>
              <a:rPr lang="en-US" sz="3400" i="1" dirty="0" err="1"/>
              <a:t>Kognisi</a:t>
            </a:r>
            <a:r>
              <a:rPr lang="en-US" sz="3400" i="1" dirty="0"/>
              <a:t> </a:t>
            </a:r>
            <a:r>
              <a:rPr lang="en-US" sz="3400" i="1" dirty="0" err="1"/>
              <a:t>sepanjang</a:t>
            </a:r>
            <a:r>
              <a:rPr lang="en-US" sz="3400" i="1" dirty="0"/>
              <a:t> </a:t>
            </a:r>
            <a:r>
              <a:rPr lang="en-US" sz="3400" i="1" dirty="0" err="1"/>
              <a:t>masa</a:t>
            </a:r>
            <a:r>
              <a:rPr lang="en-US" sz="3400" i="1" dirty="0"/>
              <a:t> </a:t>
            </a:r>
            <a:r>
              <a:rPr lang="en-US" sz="3400" i="1" dirty="0" err="1"/>
              <a:t>kehidupan</a:t>
            </a:r>
            <a:endParaRPr lang="en-US" sz="3400" i="1" dirty="0"/>
          </a:p>
        </p:txBody>
      </p:sp>
      <p:sp>
        <p:nvSpPr>
          <p:cNvPr id="36867" name="Content Placeholder 2"/>
          <p:cNvSpPr>
            <a:spLocks noGrp="1"/>
          </p:cNvSpPr>
          <p:nvPr>
            <p:ph sz="quarter" idx="1"/>
          </p:nvPr>
        </p:nvSpPr>
        <p:spPr>
          <a:xfrm>
            <a:off x="1825625" y="1828800"/>
            <a:ext cx="8504238" cy="4572000"/>
          </a:xfrm>
        </p:spPr>
        <p:txBody>
          <a:bodyPr/>
          <a:lstStyle/>
          <a:p>
            <a:pPr>
              <a:spcBef>
                <a:spcPct val="0"/>
              </a:spcBef>
              <a:spcAft>
                <a:spcPts val="1800"/>
              </a:spcAft>
            </a:pPr>
            <a:r>
              <a:rPr lang="en-US" altLang="en-US" smtClean="0"/>
              <a:t>Fokus perkembangan kognitif </a:t>
            </a:r>
            <a:r>
              <a:rPr lang="en-US" altLang="en-US" smtClean="0">
                <a:sym typeface="Wingdings" panose="05000000000000000000" pitchFamily="2" charset="2"/>
              </a:rPr>
              <a:t> perubahan dalam cara berpikir, memecahkan masalah, memori, dan inteligensi.</a:t>
            </a:r>
          </a:p>
          <a:p>
            <a:pPr>
              <a:spcBef>
                <a:spcPct val="0"/>
              </a:spcBef>
              <a:spcAft>
                <a:spcPts val="1800"/>
              </a:spcAft>
            </a:pPr>
            <a:r>
              <a:rPr lang="en-US" altLang="en-US" smtClean="0">
                <a:sym typeface="Wingdings" panose="05000000000000000000" pitchFamily="2" charset="2"/>
              </a:rPr>
              <a:t>Perkembangan kognisi  akibat proses-proses pematangan atau kemunduran neurologis dan fisik individu; keluarga, lingkungan sosial, dan lingkungan pendidikannya; serta akibat interaksi antara perubahan fisik individu dengan lingkungannya.</a:t>
            </a:r>
          </a:p>
        </p:txBody>
      </p:sp>
    </p:spTree>
    <p:extLst>
      <p:ext uri="{BB962C8B-B14F-4D97-AF65-F5344CB8AC3E}">
        <p14:creationId xmlns:p14="http://schemas.microsoft.com/office/powerpoint/2010/main" xmlns="" val="1962145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en-US" sz="3400" i="1" dirty="0" err="1"/>
              <a:t>Perkembangan</a:t>
            </a:r>
            <a:r>
              <a:rPr lang="en-US" sz="3400" i="1" dirty="0"/>
              <a:t> </a:t>
            </a:r>
            <a:r>
              <a:rPr lang="en-US" sz="3400" i="1" dirty="0" err="1"/>
              <a:t>kognitif</a:t>
            </a:r>
            <a:endParaRPr lang="en-US" sz="3400" i="1" dirty="0"/>
          </a:p>
        </p:txBody>
      </p:sp>
      <p:sp>
        <p:nvSpPr>
          <p:cNvPr id="3" name="Content Placeholder 2"/>
          <p:cNvSpPr>
            <a:spLocks noGrp="1"/>
          </p:cNvSpPr>
          <p:nvPr>
            <p:ph sz="quarter" idx="1"/>
          </p:nvPr>
        </p:nvSpPr>
        <p:spPr>
          <a:xfrm>
            <a:off x="5867400" y="1524000"/>
            <a:ext cx="4800600" cy="1143000"/>
          </a:xfrm>
        </p:spPr>
        <p:txBody>
          <a:bodyPr/>
          <a:lstStyle/>
          <a:p>
            <a:pPr marL="31750" indent="-31750">
              <a:buNone/>
              <a:defRPr/>
            </a:pPr>
            <a:r>
              <a:rPr lang="en-US" sz="3000" b="1" dirty="0" err="1">
                <a:solidFill>
                  <a:srgbClr val="C00000"/>
                </a:solidFill>
              </a:rPr>
              <a:t>Asimilasi</a:t>
            </a:r>
            <a:r>
              <a:rPr lang="en-US" sz="3000" b="1" dirty="0">
                <a:solidFill>
                  <a:srgbClr val="C00000"/>
                </a:solidFill>
              </a:rPr>
              <a:t> &amp; </a:t>
            </a:r>
            <a:r>
              <a:rPr lang="en-US" sz="3000" b="1" dirty="0" err="1">
                <a:solidFill>
                  <a:srgbClr val="C00000"/>
                </a:solidFill>
              </a:rPr>
              <a:t>Akomodasi</a:t>
            </a:r>
            <a:r>
              <a:rPr lang="en-US" sz="3000" b="1" dirty="0">
                <a:solidFill>
                  <a:srgbClr val="C00000"/>
                </a:solidFill>
              </a:rPr>
              <a:t>: Piaget</a:t>
            </a:r>
          </a:p>
          <a:p>
            <a:pPr eaLnBrk="1" hangingPunct="1">
              <a:defRPr/>
            </a:pPr>
            <a:endParaRPr lang="en-US" sz="3000" b="1" dirty="0">
              <a:solidFill>
                <a:srgbClr val="C00000"/>
              </a:solidFill>
            </a:endParaRPr>
          </a:p>
        </p:txBody>
      </p:sp>
      <p:pic>
        <p:nvPicPr>
          <p:cNvPr id="31748" name="Picture 3" descr="piaget.jpg"/>
          <p:cNvPicPr>
            <a:picLocks noChangeAspect="1"/>
          </p:cNvPicPr>
          <p:nvPr/>
        </p:nvPicPr>
        <p:blipFill>
          <a:blip r:embed="rId3"/>
          <a:srcRect/>
          <a:stretch>
            <a:fillRect/>
          </a:stretch>
        </p:blipFill>
        <p:spPr bwMode="auto">
          <a:xfrm>
            <a:off x="1905000" y="1600200"/>
            <a:ext cx="3276600" cy="2179638"/>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bwMode="auto">
          <a:xfrm>
            <a:off x="5867400" y="2667000"/>
            <a:ext cx="4419600" cy="1143000"/>
          </a:xfrm>
          <a:prstGeom prst="rect">
            <a:avLst/>
          </a:prstGeom>
          <a:noFill/>
          <a:ln w="9525">
            <a:noFill/>
            <a:miter lim="800000"/>
            <a:headEnd/>
            <a:tailEnd/>
          </a:ln>
        </p:spPr>
        <p:txBody>
          <a:bodyPr/>
          <a:lstStyle/>
          <a:p>
            <a:pPr marL="273050" indent="-273050">
              <a:spcBef>
                <a:spcPct val="20000"/>
              </a:spcBef>
              <a:buClr>
                <a:srgbClr val="C00000"/>
              </a:buClr>
              <a:buSzPct val="85000"/>
              <a:buFont typeface="Wingdings 2" pitchFamily="18" charset="2"/>
              <a:buChar char=""/>
              <a:defRPr/>
            </a:pPr>
            <a:r>
              <a:rPr lang="en-US" sz="2900" dirty="0" err="1"/>
              <a:t>Intelektualitas</a:t>
            </a:r>
            <a:r>
              <a:rPr lang="en-US" sz="2900" dirty="0"/>
              <a:t> </a:t>
            </a:r>
            <a:r>
              <a:rPr lang="en-US" sz="2900" dirty="0">
                <a:sym typeface="Wingdings" pitchFamily="2" charset="2"/>
              </a:rPr>
              <a:t> </a:t>
            </a:r>
            <a:r>
              <a:rPr lang="en-US" sz="2900" dirty="0" err="1">
                <a:sym typeface="Wingdings" pitchFamily="2" charset="2"/>
              </a:rPr>
              <a:t>hasil</a:t>
            </a:r>
            <a:r>
              <a:rPr lang="en-US" sz="2900" dirty="0">
                <a:sym typeface="Wingdings" pitchFamily="2" charset="2"/>
              </a:rPr>
              <a:t> </a:t>
            </a:r>
            <a:r>
              <a:rPr lang="en-US" sz="2900" dirty="0" err="1">
                <a:sym typeface="Wingdings" pitchFamily="2" charset="2"/>
              </a:rPr>
              <a:t>adaptasi</a:t>
            </a:r>
            <a:r>
              <a:rPr lang="en-US" sz="2900" dirty="0">
                <a:sym typeface="Wingdings" pitchFamily="2" charset="2"/>
              </a:rPr>
              <a:t> </a:t>
            </a:r>
            <a:r>
              <a:rPr lang="en-US" sz="2900" dirty="0" err="1">
                <a:sym typeface="Wingdings" pitchFamily="2" charset="2"/>
              </a:rPr>
              <a:t>evolusioner</a:t>
            </a:r>
            <a:r>
              <a:rPr lang="en-US" sz="2900" dirty="0">
                <a:sym typeface="Wingdings" pitchFamily="2" charset="2"/>
              </a:rPr>
              <a:t>.</a:t>
            </a:r>
          </a:p>
          <a:p>
            <a:pPr marL="273050" indent="-273050">
              <a:spcBef>
                <a:spcPct val="20000"/>
              </a:spcBef>
              <a:buClr>
                <a:schemeClr val="accent1"/>
              </a:buClr>
              <a:buSzPct val="85000"/>
              <a:defRPr/>
            </a:pPr>
            <a:endParaRPr lang="en-US" sz="2900" dirty="0"/>
          </a:p>
        </p:txBody>
      </p:sp>
      <p:sp>
        <p:nvSpPr>
          <p:cNvPr id="6" name="Content Placeholder 2"/>
          <p:cNvSpPr txBox="1">
            <a:spLocks/>
          </p:cNvSpPr>
          <p:nvPr/>
        </p:nvSpPr>
        <p:spPr bwMode="auto">
          <a:xfrm>
            <a:off x="1752600" y="4191000"/>
            <a:ext cx="8763000" cy="2057400"/>
          </a:xfrm>
          <a:prstGeom prst="rect">
            <a:avLst/>
          </a:prstGeom>
          <a:noFill/>
          <a:ln w="9525">
            <a:noFill/>
            <a:miter lim="800000"/>
            <a:headEnd/>
            <a:tailEnd/>
          </a:ln>
        </p:spPr>
        <p:txBody>
          <a:bodyPr/>
          <a:lstStyle/>
          <a:p>
            <a:pPr marL="273050" indent="-273050">
              <a:spcBef>
                <a:spcPct val="20000"/>
              </a:spcBef>
              <a:buClr>
                <a:srgbClr val="C00000"/>
              </a:buClr>
              <a:buSzPct val="85000"/>
              <a:buFont typeface="Wingdings 2" pitchFamily="18" charset="2"/>
              <a:buChar char=""/>
              <a:defRPr/>
            </a:pPr>
            <a:r>
              <a:rPr lang="en-US" sz="2900" dirty="0" err="1">
                <a:sym typeface="Wingdings" pitchFamily="2" charset="2"/>
              </a:rPr>
              <a:t>Untuk</a:t>
            </a:r>
            <a:r>
              <a:rPr lang="en-US" sz="2900" dirty="0">
                <a:sym typeface="Wingdings" pitchFamily="2" charset="2"/>
              </a:rPr>
              <a:t> </a:t>
            </a:r>
            <a:r>
              <a:rPr lang="en-US" sz="2900" dirty="0" err="1">
                <a:sym typeface="Wingdings" pitchFamily="2" charset="2"/>
              </a:rPr>
              <a:t>memahami</a:t>
            </a:r>
            <a:r>
              <a:rPr lang="en-US" sz="2900" dirty="0">
                <a:sym typeface="Wingdings" pitchFamily="2" charset="2"/>
              </a:rPr>
              <a:t> </a:t>
            </a:r>
            <a:r>
              <a:rPr lang="en-US" sz="2900" dirty="0" err="1">
                <a:sym typeface="Wingdings" pitchFamily="2" charset="2"/>
              </a:rPr>
              <a:t>sifat</a:t>
            </a:r>
            <a:r>
              <a:rPr lang="en-US" sz="2900" dirty="0">
                <a:sym typeface="Wingdings" pitchFamily="2" charset="2"/>
              </a:rPr>
              <a:t> </a:t>
            </a:r>
            <a:r>
              <a:rPr lang="en-US" sz="2900" dirty="0" err="1">
                <a:sym typeface="Wingdings" pitchFamily="2" charset="2"/>
              </a:rPr>
              <a:t>dasar</a:t>
            </a:r>
            <a:r>
              <a:rPr lang="en-US" sz="2900" dirty="0">
                <a:sym typeface="Wingdings" pitchFamily="2" charset="2"/>
              </a:rPr>
              <a:t> </a:t>
            </a:r>
            <a:r>
              <a:rPr lang="en-US" sz="2900" dirty="0" err="1">
                <a:sym typeface="Wingdings" pitchFamily="2" charset="2"/>
              </a:rPr>
              <a:t>pikiran</a:t>
            </a:r>
            <a:r>
              <a:rPr lang="en-US" sz="2900" dirty="0">
                <a:sym typeface="Wingdings" pitchFamily="2" charset="2"/>
              </a:rPr>
              <a:t> </a:t>
            </a:r>
            <a:r>
              <a:rPr lang="en-US" sz="2900" dirty="0" err="1">
                <a:sym typeface="Wingdings" pitchFamily="2" charset="2"/>
              </a:rPr>
              <a:t>orang</a:t>
            </a:r>
            <a:r>
              <a:rPr lang="en-US" sz="2900" dirty="0">
                <a:sym typeface="Wingdings" pitchFamily="2" charset="2"/>
              </a:rPr>
              <a:t> </a:t>
            </a:r>
            <a:r>
              <a:rPr lang="en-US" sz="2900" dirty="0" err="1">
                <a:sym typeface="Wingdings" pitchFamily="2" charset="2"/>
              </a:rPr>
              <a:t>dewasa</a:t>
            </a:r>
            <a:r>
              <a:rPr lang="en-US" sz="2900" dirty="0">
                <a:sym typeface="Wingdings" pitchFamily="2" charset="2"/>
              </a:rPr>
              <a:t>  </a:t>
            </a:r>
            <a:r>
              <a:rPr lang="en-US" sz="2900" dirty="0" err="1">
                <a:sym typeface="Wingdings" pitchFamily="2" charset="2"/>
              </a:rPr>
              <a:t>melalui</a:t>
            </a:r>
            <a:r>
              <a:rPr lang="en-US" sz="2900" dirty="0">
                <a:sym typeface="Wingdings" pitchFamily="2" charset="2"/>
              </a:rPr>
              <a:t> </a:t>
            </a:r>
            <a:r>
              <a:rPr lang="en-US" sz="2900" dirty="0" err="1">
                <a:sym typeface="Wingdings" pitchFamily="2" charset="2"/>
              </a:rPr>
              <a:t>sudut</a:t>
            </a:r>
            <a:r>
              <a:rPr lang="en-US" sz="2900" dirty="0">
                <a:sym typeface="Wingdings" pitchFamily="2" charset="2"/>
              </a:rPr>
              <a:t> </a:t>
            </a:r>
            <a:r>
              <a:rPr lang="en-US" sz="2900" dirty="0" err="1">
                <a:sym typeface="Wingdings" pitchFamily="2" charset="2"/>
              </a:rPr>
              <a:t>pandang</a:t>
            </a:r>
            <a:r>
              <a:rPr lang="en-US" sz="2900" dirty="0">
                <a:sym typeface="Wingdings" pitchFamily="2" charset="2"/>
              </a:rPr>
              <a:t> </a:t>
            </a:r>
            <a:r>
              <a:rPr lang="en-US" sz="2900" dirty="0" err="1">
                <a:sym typeface="Wingdings" pitchFamily="2" charset="2"/>
              </a:rPr>
              <a:t>biologis</a:t>
            </a:r>
            <a:r>
              <a:rPr lang="en-US" sz="2900" dirty="0">
                <a:sym typeface="Wingdings" pitchFamily="2" charset="2"/>
              </a:rPr>
              <a:t> &amp; </a:t>
            </a:r>
            <a:r>
              <a:rPr lang="en-US" sz="2900" dirty="0" err="1">
                <a:sym typeface="Wingdings" pitchFamily="2" charset="2"/>
              </a:rPr>
              <a:t>evolusioner</a:t>
            </a:r>
            <a:r>
              <a:rPr lang="en-US" sz="2900" dirty="0">
                <a:sym typeface="Wingdings" pitchFamily="2" charset="2"/>
              </a:rPr>
              <a:t>, </a:t>
            </a:r>
            <a:r>
              <a:rPr lang="en-US" sz="2900" dirty="0" err="1">
                <a:sym typeface="Wingdings" pitchFamily="2" charset="2"/>
              </a:rPr>
              <a:t>penelitian</a:t>
            </a:r>
            <a:r>
              <a:rPr lang="en-US" sz="2900" dirty="0">
                <a:sym typeface="Wingdings" pitchFamily="2" charset="2"/>
              </a:rPr>
              <a:t> </a:t>
            </a:r>
            <a:r>
              <a:rPr lang="en-US" sz="2900" dirty="0" err="1">
                <a:sym typeface="Wingdings" pitchFamily="2" charset="2"/>
              </a:rPr>
              <a:t>aktivitas</a:t>
            </a:r>
            <a:r>
              <a:rPr lang="en-US" sz="2900" dirty="0">
                <a:sym typeface="Wingdings" pitchFamily="2" charset="2"/>
              </a:rPr>
              <a:t> mental </a:t>
            </a:r>
            <a:r>
              <a:rPr lang="en-US" sz="2900" dirty="0" err="1">
                <a:sym typeface="Wingdings" pitchFamily="2" charset="2"/>
              </a:rPr>
              <a:t>sejak</a:t>
            </a:r>
            <a:r>
              <a:rPr lang="en-US" sz="2900" dirty="0">
                <a:sym typeface="Wingdings" pitchFamily="2" charset="2"/>
              </a:rPr>
              <a:t> </a:t>
            </a:r>
            <a:r>
              <a:rPr lang="en-US" sz="2900" dirty="0" err="1">
                <a:sym typeface="Wingdings" pitchFamily="2" charset="2"/>
              </a:rPr>
              <a:t>lahir</a:t>
            </a:r>
            <a:r>
              <a:rPr lang="en-US" sz="2900" dirty="0">
                <a:sym typeface="Wingdings" pitchFamily="2" charset="2"/>
              </a:rPr>
              <a:t>, </a:t>
            </a:r>
            <a:r>
              <a:rPr lang="en-US" sz="2900" dirty="0" err="1">
                <a:sym typeface="Wingdings" pitchFamily="2" charset="2"/>
              </a:rPr>
              <a:t>observasi</a:t>
            </a:r>
            <a:r>
              <a:rPr lang="en-US" sz="2900" dirty="0">
                <a:sym typeface="Wingdings" pitchFamily="2" charset="2"/>
              </a:rPr>
              <a:t> </a:t>
            </a:r>
            <a:r>
              <a:rPr lang="en-US" sz="2900" dirty="0" err="1">
                <a:sym typeface="Wingdings" pitchFamily="2" charset="2"/>
              </a:rPr>
              <a:t>perkembangan</a:t>
            </a:r>
            <a:r>
              <a:rPr lang="en-US" sz="2900" dirty="0">
                <a:sym typeface="Wingdings" pitchFamily="2" charset="2"/>
              </a:rPr>
              <a:t> &amp; </a:t>
            </a:r>
            <a:r>
              <a:rPr lang="en-US" sz="2900" dirty="0" err="1">
                <a:sym typeface="Wingdings" pitchFamily="2" charset="2"/>
              </a:rPr>
              <a:t>perubahan</a:t>
            </a:r>
            <a:r>
              <a:rPr lang="en-US" sz="2900" dirty="0">
                <a:sym typeface="Wingdings" pitchFamily="2" charset="2"/>
              </a:rPr>
              <a:t> (</a:t>
            </a:r>
            <a:r>
              <a:rPr lang="en-US" sz="2900" dirty="0" err="1">
                <a:sym typeface="Wingdings" pitchFamily="2" charset="2"/>
              </a:rPr>
              <a:t>proses</a:t>
            </a:r>
            <a:r>
              <a:rPr lang="en-US" sz="2900" dirty="0">
                <a:sym typeface="Wingdings" pitchFamily="2" charset="2"/>
              </a:rPr>
              <a:t> </a:t>
            </a:r>
            <a:r>
              <a:rPr lang="en-US" sz="2900" dirty="0" err="1">
                <a:sym typeface="Wingdings" pitchFamily="2" charset="2"/>
              </a:rPr>
              <a:t>adaptasi</a:t>
            </a:r>
            <a:r>
              <a:rPr lang="en-US" sz="2900" dirty="0">
                <a:sym typeface="Wingdings" pitchFamily="2" charset="2"/>
              </a:rPr>
              <a:t>).</a:t>
            </a:r>
            <a:endParaRPr lang="en-US" sz="2900" dirty="0"/>
          </a:p>
        </p:txBody>
      </p:sp>
    </p:spTree>
    <p:extLst>
      <p:ext uri="{BB962C8B-B14F-4D97-AF65-F5344CB8AC3E}">
        <p14:creationId xmlns:p14="http://schemas.microsoft.com/office/powerpoint/2010/main" xmlns="" val="607453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52600" y="304800"/>
            <a:ext cx="4800600" cy="1143000"/>
          </a:xfrm>
        </p:spPr>
        <p:txBody>
          <a:bodyPr/>
          <a:lstStyle/>
          <a:p>
            <a:pPr marL="31750" indent="-31750">
              <a:buNone/>
              <a:defRPr/>
            </a:pPr>
            <a:r>
              <a:rPr lang="en-US" sz="3000" dirty="0" err="1">
                <a:solidFill>
                  <a:srgbClr val="C00000"/>
                </a:solidFill>
              </a:rPr>
              <a:t>Asimilasi</a:t>
            </a:r>
            <a:r>
              <a:rPr lang="en-US" sz="3000" dirty="0">
                <a:solidFill>
                  <a:srgbClr val="C00000"/>
                </a:solidFill>
              </a:rPr>
              <a:t> &amp; </a:t>
            </a:r>
            <a:r>
              <a:rPr lang="en-US" sz="3000" dirty="0" err="1">
                <a:solidFill>
                  <a:srgbClr val="C00000"/>
                </a:solidFill>
              </a:rPr>
              <a:t>Akomodasi</a:t>
            </a:r>
            <a:r>
              <a:rPr lang="en-US" sz="3000" dirty="0">
                <a:solidFill>
                  <a:srgbClr val="C00000"/>
                </a:solidFill>
              </a:rPr>
              <a:t>: Piaget</a:t>
            </a:r>
          </a:p>
          <a:p>
            <a:pPr eaLnBrk="1" hangingPunct="1">
              <a:defRPr/>
            </a:pPr>
            <a:endParaRPr lang="en-US" sz="3000" dirty="0">
              <a:solidFill>
                <a:srgbClr val="C00000"/>
              </a:solidFill>
            </a:endParaRPr>
          </a:p>
        </p:txBody>
      </p:sp>
      <p:sp>
        <p:nvSpPr>
          <p:cNvPr id="5" name="Content Placeholder 2"/>
          <p:cNvSpPr txBox="1">
            <a:spLocks/>
          </p:cNvSpPr>
          <p:nvPr/>
        </p:nvSpPr>
        <p:spPr bwMode="auto">
          <a:xfrm>
            <a:off x="1752600" y="1524000"/>
            <a:ext cx="8458200" cy="609600"/>
          </a:xfrm>
          <a:prstGeom prst="rect">
            <a:avLst/>
          </a:prstGeom>
          <a:noFill/>
          <a:ln w="9525">
            <a:noFill/>
            <a:miter lim="800000"/>
            <a:headEnd/>
            <a:tailEnd/>
          </a:ln>
        </p:spPr>
        <p:txBody>
          <a:bodyPr/>
          <a:lstStyle/>
          <a:p>
            <a:pPr marL="273050" indent="-273050">
              <a:spcBef>
                <a:spcPct val="20000"/>
              </a:spcBef>
              <a:buClr>
                <a:srgbClr val="C00000"/>
              </a:buClr>
              <a:buSzPct val="85000"/>
              <a:defRPr/>
            </a:pPr>
            <a:r>
              <a:rPr lang="en-US" sz="2900" u="sng" dirty="0" err="1"/>
              <a:t>Prinsip</a:t>
            </a:r>
            <a:r>
              <a:rPr lang="en-US" sz="2900" u="sng" dirty="0"/>
              <a:t> </a:t>
            </a:r>
            <a:r>
              <a:rPr lang="en-US" sz="2900" u="sng" dirty="0" err="1"/>
              <a:t>Umum</a:t>
            </a:r>
            <a:endParaRPr lang="en-US" sz="2900" u="sng" dirty="0"/>
          </a:p>
        </p:txBody>
      </p:sp>
      <p:pic>
        <p:nvPicPr>
          <p:cNvPr id="8" name="Picture 7" descr="newborn-grasping-mommy.jpg"/>
          <p:cNvPicPr>
            <a:picLocks noChangeAspect="1"/>
          </p:cNvPicPr>
          <p:nvPr/>
        </p:nvPicPr>
        <p:blipFill>
          <a:blip r:embed="rId3"/>
          <a:stretch>
            <a:fillRect/>
          </a:stretch>
        </p:blipFill>
        <p:spPr>
          <a:xfrm>
            <a:off x="7115176" y="4295776"/>
            <a:ext cx="3171825" cy="2105025"/>
          </a:xfrm>
          <a:prstGeom prst="rect">
            <a:avLst/>
          </a:prstGeom>
          <a:ln>
            <a:noFill/>
          </a:ln>
          <a:effectLst>
            <a:softEdge rad="112500"/>
          </a:effectLst>
        </p:spPr>
      </p:pic>
      <p:sp>
        <p:nvSpPr>
          <p:cNvPr id="6" name="Content Placeholder 2"/>
          <p:cNvSpPr txBox="1">
            <a:spLocks/>
          </p:cNvSpPr>
          <p:nvPr/>
        </p:nvSpPr>
        <p:spPr bwMode="auto">
          <a:xfrm>
            <a:off x="1752600" y="1981200"/>
            <a:ext cx="8458200" cy="2667000"/>
          </a:xfrm>
          <a:prstGeom prst="rect">
            <a:avLst/>
          </a:prstGeom>
          <a:noFill/>
          <a:ln w="9525">
            <a:noFill/>
            <a:miter lim="800000"/>
            <a:headEnd/>
            <a:tailEnd/>
          </a:ln>
        </p:spPr>
        <p:txBody>
          <a:bodyPr/>
          <a:lstStyle/>
          <a:p>
            <a:pPr marL="457200" indent="-457200">
              <a:spcBef>
                <a:spcPct val="20000"/>
              </a:spcBef>
              <a:buClr>
                <a:srgbClr val="C00000"/>
              </a:buClr>
              <a:buSzPct val="85000"/>
              <a:buFontTx/>
              <a:buAutoNum type="alphaUcPeriod"/>
              <a:defRPr/>
            </a:pPr>
            <a:r>
              <a:rPr lang="en-US" sz="2900" dirty="0" err="1"/>
              <a:t>Organisasi</a:t>
            </a:r>
            <a:endParaRPr lang="en-US" sz="2900" dirty="0"/>
          </a:p>
          <a:p>
            <a:pPr marL="746125" indent="-288925">
              <a:spcBef>
                <a:spcPct val="20000"/>
              </a:spcBef>
              <a:buClr>
                <a:srgbClr val="C00000"/>
              </a:buClr>
              <a:buSzPct val="85000"/>
              <a:buFont typeface="Arial" pitchFamily="34" charset="0"/>
              <a:buChar char="•"/>
              <a:defRPr/>
            </a:pPr>
            <a:r>
              <a:rPr lang="en-US" sz="2900" dirty="0" err="1"/>
              <a:t>Sifat</a:t>
            </a:r>
            <a:r>
              <a:rPr lang="en-US" sz="2900" dirty="0"/>
              <a:t> </a:t>
            </a:r>
            <a:r>
              <a:rPr lang="en-US" sz="2900" dirty="0" err="1"/>
              <a:t>dasar</a:t>
            </a:r>
            <a:r>
              <a:rPr lang="en-US" sz="2900" dirty="0"/>
              <a:t> </a:t>
            </a:r>
            <a:r>
              <a:rPr lang="en-US" sz="2900" dirty="0" err="1"/>
              <a:t>struktur</a:t>
            </a:r>
            <a:r>
              <a:rPr lang="en-US" sz="2900" dirty="0"/>
              <a:t> mental yang </a:t>
            </a:r>
            <a:r>
              <a:rPr lang="en-US" sz="2900" dirty="0" err="1"/>
              <a:t>digunakan</a:t>
            </a:r>
            <a:r>
              <a:rPr lang="en-US" sz="2900" dirty="0"/>
              <a:t> </a:t>
            </a:r>
            <a:r>
              <a:rPr lang="en-US" sz="2900" dirty="0" err="1"/>
              <a:t>untuk</a:t>
            </a:r>
            <a:r>
              <a:rPr lang="en-US" sz="2900" dirty="0"/>
              <a:t> </a:t>
            </a:r>
            <a:r>
              <a:rPr lang="en-US" sz="2900" dirty="0" err="1"/>
              <a:t>mengeksplorasi</a:t>
            </a:r>
            <a:r>
              <a:rPr lang="en-US" sz="2900" dirty="0"/>
              <a:t> &amp; </a:t>
            </a:r>
            <a:r>
              <a:rPr lang="en-US" sz="2900" dirty="0" err="1"/>
              <a:t>memahami</a:t>
            </a:r>
            <a:r>
              <a:rPr lang="en-US" sz="2900" dirty="0"/>
              <a:t> </a:t>
            </a:r>
            <a:r>
              <a:rPr lang="en-US" sz="2900" dirty="0" err="1"/>
              <a:t>dunia</a:t>
            </a:r>
            <a:r>
              <a:rPr lang="en-US" sz="2900" dirty="0"/>
              <a:t>.</a:t>
            </a:r>
          </a:p>
          <a:p>
            <a:pPr marL="746125" indent="-288925">
              <a:spcBef>
                <a:spcPct val="20000"/>
              </a:spcBef>
              <a:buClr>
                <a:srgbClr val="C00000"/>
              </a:buClr>
              <a:buSzPct val="85000"/>
              <a:buFont typeface="Arial" pitchFamily="34" charset="0"/>
              <a:buChar char="•"/>
              <a:defRPr/>
            </a:pPr>
            <a:r>
              <a:rPr lang="en-US" sz="2900" dirty="0" err="1"/>
              <a:t>Skema</a:t>
            </a:r>
            <a:r>
              <a:rPr lang="en-US" sz="2900" dirty="0"/>
              <a:t>: Tingkat </a:t>
            </a:r>
            <a:r>
              <a:rPr lang="en-US" sz="2900" dirty="0" err="1"/>
              <a:t>berpikir</a:t>
            </a:r>
            <a:r>
              <a:rPr lang="en-US" sz="2900" dirty="0"/>
              <a:t> paling </a:t>
            </a:r>
            <a:r>
              <a:rPr lang="en-US" sz="2900" dirty="0" err="1"/>
              <a:t>sederhana</a:t>
            </a:r>
            <a:r>
              <a:rPr lang="en-US" sz="2900" dirty="0"/>
              <a:t>; </a:t>
            </a:r>
            <a:r>
              <a:rPr lang="en-US" sz="2900" dirty="0" err="1"/>
              <a:t>representasi</a:t>
            </a:r>
            <a:r>
              <a:rPr lang="en-US" sz="2900" dirty="0"/>
              <a:t> mental </a:t>
            </a:r>
            <a:r>
              <a:rPr lang="en-US" sz="2900" dirty="0" err="1"/>
              <a:t>beberapa</a:t>
            </a:r>
            <a:r>
              <a:rPr lang="en-US" sz="2900" dirty="0"/>
              <a:t> </a:t>
            </a:r>
            <a:r>
              <a:rPr lang="en-US" sz="2900" dirty="0" err="1"/>
              <a:t>tindakan</a:t>
            </a:r>
            <a:r>
              <a:rPr lang="en-US" sz="2900" dirty="0"/>
              <a:t> (</a:t>
            </a:r>
            <a:r>
              <a:rPr lang="en-US" sz="2900" dirty="0" err="1"/>
              <a:t>fisik</a:t>
            </a:r>
            <a:r>
              <a:rPr lang="en-US" sz="2900" dirty="0"/>
              <a:t>/mental)</a:t>
            </a:r>
          </a:p>
          <a:p>
            <a:pPr marL="746125" indent="-288925">
              <a:spcBef>
                <a:spcPct val="20000"/>
              </a:spcBef>
              <a:buClr>
                <a:srgbClr val="C00000"/>
              </a:buClr>
              <a:buSzPct val="85000"/>
              <a:defRPr/>
            </a:pPr>
            <a:r>
              <a:rPr lang="en-US" sz="2900" dirty="0" err="1">
                <a:solidFill>
                  <a:srgbClr val="C00000"/>
                </a:solidFill>
              </a:rPr>
              <a:t>Contoh</a:t>
            </a:r>
            <a:r>
              <a:rPr lang="en-US" sz="2900" dirty="0">
                <a:solidFill>
                  <a:srgbClr val="C00000"/>
                </a:solidFill>
              </a:rPr>
              <a:t>: </a:t>
            </a:r>
            <a:r>
              <a:rPr lang="en-US" sz="2900" dirty="0" err="1"/>
              <a:t>bayi</a:t>
            </a:r>
            <a:r>
              <a:rPr lang="en-US" sz="2900" dirty="0"/>
              <a:t> </a:t>
            </a:r>
            <a:r>
              <a:rPr lang="en-US" sz="2900" dirty="0" err="1"/>
              <a:t>menggenggam</a:t>
            </a:r>
            <a:endParaRPr lang="en-US" sz="2900" dirty="0"/>
          </a:p>
          <a:p>
            <a:pPr marL="457200" indent="-457200">
              <a:spcBef>
                <a:spcPct val="20000"/>
              </a:spcBef>
              <a:buClr>
                <a:schemeClr val="accent1"/>
              </a:buClr>
              <a:buSzPct val="85000"/>
              <a:defRPr/>
            </a:pPr>
            <a:endParaRPr lang="en-US" sz="2900" dirty="0"/>
          </a:p>
        </p:txBody>
      </p:sp>
    </p:spTree>
    <p:extLst>
      <p:ext uri="{BB962C8B-B14F-4D97-AF65-F5344CB8AC3E}">
        <p14:creationId xmlns:p14="http://schemas.microsoft.com/office/powerpoint/2010/main" xmlns="" val="3970974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52600" y="228600"/>
            <a:ext cx="4724400" cy="1371600"/>
          </a:xfrm>
        </p:spPr>
        <p:txBody>
          <a:bodyPr/>
          <a:lstStyle/>
          <a:p>
            <a:pPr marL="31750" indent="-31750">
              <a:buNone/>
              <a:defRPr/>
            </a:pPr>
            <a:r>
              <a:rPr lang="en-US" sz="3000" dirty="0" err="1">
                <a:solidFill>
                  <a:srgbClr val="C00000"/>
                </a:solidFill>
              </a:rPr>
              <a:t>Asimilasi</a:t>
            </a:r>
            <a:r>
              <a:rPr lang="en-US" sz="3000" dirty="0">
                <a:solidFill>
                  <a:srgbClr val="C00000"/>
                </a:solidFill>
              </a:rPr>
              <a:t> &amp; </a:t>
            </a:r>
            <a:r>
              <a:rPr lang="en-US" sz="3000" dirty="0" err="1">
                <a:solidFill>
                  <a:srgbClr val="C00000"/>
                </a:solidFill>
              </a:rPr>
              <a:t>Akomodasi</a:t>
            </a:r>
            <a:r>
              <a:rPr lang="en-US" sz="3000" dirty="0">
                <a:solidFill>
                  <a:srgbClr val="C00000"/>
                </a:solidFill>
              </a:rPr>
              <a:t>: Piaget</a:t>
            </a:r>
          </a:p>
          <a:p>
            <a:pPr eaLnBrk="1" hangingPunct="1">
              <a:defRPr/>
            </a:pPr>
            <a:endParaRPr lang="en-US" sz="3000" dirty="0">
              <a:solidFill>
                <a:srgbClr val="C00000"/>
              </a:solidFill>
            </a:endParaRPr>
          </a:p>
        </p:txBody>
      </p:sp>
      <p:sp>
        <p:nvSpPr>
          <p:cNvPr id="6" name="Content Placeholder 2"/>
          <p:cNvSpPr txBox="1">
            <a:spLocks/>
          </p:cNvSpPr>
          <p:nvPr/>
        </p:nvSpPr>
        <p:spPr bwMode="auto">
          <a:xfrm>
            <a:off x="1752600" y="1371600"/>
            <a:ext cx="8610600" cy="4724400"/>
          </a:xfrm>
          <a:prstGeom prst="rect">
            <a:avLst/>
          </a:prstGeom>
          <a:noFill/>
          <a:ln w="9525">
            <a:noFill/>
            <a:miter lim="800000"/>
            <a:headEnd/>
            <a:tailEnd/>
          </a:ln>
        </p:spPr>
        <p:txBody>
          <a:bodyPr/>
          <a:lstStyle/>
          <a:p>
            <a:pPr marL="466725" indent="-466725">
              <a:spcBef>
                <a:spcPct val="20000"/>
              </a:spcBef>
              <a:buClr>
                <a:srgbClr val="C00000"/>
              </a:buClr>
              <a:buSzPct val="85000"/>
              <a:defRPr/>
            </a:pPr>
            <a:r>
              <a:rPr lang="en-US" sz="2900" dirty="0">
                <a:solidFill>
                  <a:srgbClr val="C00000"/>
                </a:solidFill>
              </a:rPr>
              <a:t>B</a:t>
            </a:r>
            <a:r>
              <a:rPr lang="en-US" sz="2900" dirty="0"/>
              <a:t>.	</a:t>
            </a:r>
            <a:r>
              <a:rPr lang="en-US" sz="2900" dirty="0" err="1"/>
              <a:t>Adaptasi</a:t>
            </a:r>
            <a:endParaRPr lang="en-US" sz="2900" dirty="0"/>
          </a:p>
          <a:p>
            <a:pPr marL="793750" indent="-336550">
              <a:spcBef>
                <a:spcPct val="20000"/>
              </a:spcBef>
              <a:buClr>
                <a:srgbClr val="C00000"/>
              </a:buClr>
              <a:buSzPct val="85000"/>
              <a:defRPr/>
            </a:pPr>
            <a:r>
              <a:rPr lang="en-US" sz="2900" dirty="0" err="1"/>
              <a:t>Mencakup</a:t>
            </a:r>
            <a:r>
              <a:rPr lang="en-US" sz="2900" dirty="0"/>
              <a:t> 2 </a:t>
            </a:r>
            <a:r>
              <a:rPr lang="en-US" sz="2900" dirty="0" err="1"/>
              <a:t>proses</a:t>
            </a:r>
            <a:r>
              <a:rPr lang="en-US" sz="2900" dirty="0"/>
              <a:t>:</a:t>
            </a:r>
          </a:p>
          <a:p>
            <a:pPr marL="793750" indent="-336550">
              <a:spcBef>
                <a:spcPct val="20000"/>
              </a:spcBef>
              <a:buClr>
                <a:srgbClr val="C00000"/>
              </a:buClr>
              <a:buSzPct val="85000"/>
              <a:buFont typeface="Arial" pitchFamily="34" charset="0"/>
              <a:buChar char="•"/>
              <a:defRPr/>
            </a:pPr>
            <a:r>
              <a:rPr lang="en-US" sz="2900" dirty="0" err="1"/>
              <a:t>Asimilasi</a:t>
            </a:r>
            <a:r>
              <a:rPr lang="en-US" sz="2900" dirty="0"/>
              <a:t> </a:t>
            </a:r>
            <a:r>
              <a:rPr lang="en-US" sz="2900" dirty="0">
                <a:sym typeface="Wingdings" pitchFamily="2" charset="2"/>
              </a:rPr>
              <a:t>  </a:t>
            </a:r>
            <a:r>
              <a:rPr lang="en-US" sz="2900" dirty="0" err="1">
                <a:sym typeface="Wingdings" pitchFamily="2" charset="2"/>
              </a:rPr>
              <a:t>perolehan</a:t>
            </a:r>
            <a:r>
              <a:rPr lang="en-US" sz="2900" dirty="0">
                <a:sym typeface="Wingdings" pitchFamily="2" charset="2"/>
              </a:rPr>
              <a:t> </a:t>
            </a:r>
            <a:r>
              <a:rPr lang="en-US" sz="2900" dirty="0" err="1">
                <a:sym typeface="Wingdings" pitchFamily="2" charset="2"/>
              </a:rPr>
              <a:t>informasi</a:t>
            </a:r>
            <a:r>
              <a:rPr lang="en-US" sz="2900" dirty="0">
                <a:sym typeface="Wingdings" pitchFamily="2" charset="2"/>
              </a:rPr>
              <a:t> </a:t>
            </a:r>
            <a:r>
              <a:rPr lang="en-US" sz="2900" dirty="0" err="1">
                <a:sym typeface="Wingdings" pitchFamily="2" charset="2"/>
              </a:rPr>
              <a:t>dari</a:t>
            </a:r>
            <a:r>
              <a:rPr lang="en-US" sz="2900" dirty="0">
                <a:sym typeface="Wingdings" pitchFamily="2" charset="2"/>
              </a:rPr>
              <a:t> </a:t>
            </a:r>
            <a:r>
              <a:rPr lang="en-US" sz="2900" dirty="0" err="1">
                <a:sym typeface="Wingdings" pitchFamily="2" charset="2"/>
              </a:rPr>
              <a:t>luar</a:t>
            </a:r>
            <a:r>
              <a:rPr lang="en-US" sz="2900" dirty="0">
                <a:sym typeface="Wingdings" pitchFamily="2" charset="2"/>
              </a:rPr>
              <a:t> &amp; </a:t>
            </a:r>
            <a:r>
              <a:rPr lang="en-US" sz="2900" dirty="0" err="1">
                <a:sym typeface="Wingdings" pitchFamily="2" charset="2"/>
              </a:rPr>
              <a:t>pengasimilasiannya</a:t>
            </a:r>
            <a:r>
              <a:rPr lang="en-US" sz="2900" dirty="0">
                <a:sym typeface="Wingdings" pitchFamily="2" charset="2"/>
              </a:rPr>
              <a:t> </a:t>
            </a:r>
            <a:r>
              <a:rPr lang="en-US" sz="2900" dirty="0" err="1">
                <a:sym typeface="Wingdings" pitchFamily="2" charset="2"/>
              </a:rPr>
              <a:t>dengan</a:t>
            </a:r>
            <a:r>
              <a:rPr lang="en-US" sz="2900" dirty="0">
                <a:sym typeface="Wingdings" pitchFamily="2" charset="2"/>
              </a:rPr>
              <a:t> </a:t>
            </a:r>
            <a:r>
              <a:rPr lang="en-US" sz="2900" dirty="0" err="1">
                <a:sym typeface="Wingdings" pitchFamily="2" charset="2"/>
              </a:rPr>
              <a:t>pengetahuan</a:t>
            </a:r>
            <a:r>
              <a:rPr lang="en-US" sz="2900" dirty="0">
                <a:sym typeface="Wingdings" pitchFamily="2" charset="2"/>
              </a:rPr>
              <a:t> &amp; </a:t>
            </a:r>
            <a:r>
              <a:rPr lang="en-US" sz="2900" dirty="0" err="1">
                <a:sym typeface="Wingdings" pitchFamily="2" charset="2"/>
              </a:rPr>
              <a:t>perilaku</a:t>
            </a:r>
            <a:r>
              <a:rPr lang="en-US" sz="2900" dirty="0">
                <a:sym typeface="Wingdings" pitchFamily="2" charset="2"/>
              </a:rPr>
              <a:t> </a:t>
            </a:r>
            <a:r>
              <a:rPr lang="en-US" sz="2900" dirty="0" err="1">
                <a:sym typeface="Wingdings" pitchFamily="2" charset="2"/>
              </a:rPr>
              <a:t>kita</a:t>
            </a:r>
            <a:r>
              <a:rPr lang="en-US" sz="2900" dirty="0">
                <a:sym typeface="Wingdings" pitchFamily="2" charset="2"/>
              </a:rPr>
              <a:t> </a:t>
            </a:r>
            <a:r>
              <a:rPr lang="en-US" sz="2900" dirty="0" err="1">
                <a:sym typeface="Wingdings" pitchFamily="2" charset="2"/>
              </a:rPr>
              <a:t>sebelumnya</a:t>
            </a:r>
            <a:r>
              <a:rPr lang="en-US" sz="2900" dirty="0">
                <a:sym typeface="Wingdings" pitchFamily="2" charset="2"/>
              </a:rPr>
              <a:t>.</a:t>
            </a:r>
            <a:endParaRPr lang="en-US" sz="2900" dirty="0"/>
          </a:p>
          <a:p>
            <a:pPr marL="793750" indent="-336550">
              <a:spcAft>
                <a:spcPts val="1200"/>
              </a:spcAft>
              <a:buClr>
                <a:srgbClr val="C00000"/>
              </a:buClr>
              <a:buSzPct val="85000"/>
              <a:defRPr/>
            </a:pPr>
            <a:r>
              <a:rPr lang="en-US" sz="2900" dirty="0">
                <a:solidFill>
                  <a:srgbClr val="C00000"/>
                </a:solidFill>
              </a:rPr>
              <a:t>	</a:t>
            </a:r>
            <a:r>
              <a:rPr lang="en-US" sz="2900" dirty="0" err="1">
                <a:solidFill>
                  <a:srgbClr val="C00000"/>
                </a:solidFill>
              </a:rPr>
              <a:t>Contoh</a:t>
            </a:r>
            <a:r>
              <a:rPr lang="en-US" sz="2900" dirty="0">
                <a:solidFill>
                  <a:srgbClr val="C00000"/>
                </a:solidFill>
              </a:rPr>
              <a:t>: </a:t>
            </a:r>
            <a:r>
              <a:rPr lang="en-US" sz="2900" dirty="0" err="1"/>
              <a:t>bayi</a:t>
            </a:r>
            <a:r>
              <a:rPr lang="en-US" sz="2900" dirty="0"/>
              <a:t> </a:t>
            </a:r>
            <a:r>
              <a:rPr lang="en-US" sz="2900" dirty="0" err="1"/>
              <a:t>memasukkan</a:t>
            </a:r>
            <a:r>
              <a:rPr lang="en-US" sz="2900" dirty="0"/>
              <a:t> </a:t>
            </a:r>
            <a:r>
              <a:rPr lang="en-US" sz="2900" dirty="0" err="1"/>
              <a:t>benda</a:t>
            </a:r>
            <a:r>
              <a:rPr lang="en-US" sz="2900" dirty="0"/>
              <a:t> </a:t>
            </a:r>
            <a:r>
              <a:rPr lang="en-US" sz="2900" dirty="0" err="1"/>
              <a:t>ke</a:t>
            </a:r>
            <a:r>
              <a:rPr lang="en-US" sz="2900" dirty="0"/>
              <a:t> </a:t>
            </a:r>
            <a:r>
              <a:rPr lang="en-US" sz="2900" dirty="0" err="1"/>
              <a:t>mulut</a:t>
            </a:r>
            <a:r>
              <a:rPr lang="en-US" sz="2900" dirty="0"/>
              <a:t>.</a:t>
            </a:r>
          </a:p>
          <a:p>
            <a:pPr marL="793750" indent="-336550">
              <a:spcBef>
                <a:spcPct val="20000"/>
              </a:spcBef>
              <a:buClr>
                <a:srgbClr val="C00000"/>
              </a:buClr>
              <a:buSzPct val="85000"/>
              <a:buFont typeface="Arial" pitchFamily="34" charset="0"/>
              <a:buChar char="•"/>
              <a:defRPr/>
            </a:pPr>
            <a:r>
              <a:rPr lang="en-US" sz="2900" dirty="0" err="1">
                <a:latin typeface="Arial" charset="0"/>
                <a:cs typeface="Arial" charset="0"/>
              </a:rPr>
              <a:t>Akomodasi</a:t>
            </a:r>
            <a:r>
              <a:rPr lang="en-US" sz="2900" dirty="0">
                <a:latin typeface="Arial" charset="0"/>
                <a:cs typeface="Arial" charset="0"/>
              </a:rPr>
              <a:t> </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proses</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perubahan</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adaptasi</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skema</a:t>
            </a:r>
            <a:r>
              <a:rPr lang="en-US" sz="2900" dirty="0">
                <a:latin typeface="Arial" charset="0"/>
                <a:cs typeface="Arial" charset="0"/>
                <a:sym typeface="Wingdings" pitchFamily="2" charset="2"/>
              </a:rPr>
              <a:t> lama </a:t>
            </a:r>
            <a:r>
              <a:rPr lang="en-US" sz="2900" dirty="0" err="1">
                <a:latin typeface="Arial" charset="0"/>
                <a:cs typeface="Arial" charset="0"/>
                <a:sym typeface="Wingdings" pitchFamily="2" charset="2"/>
              </a:rPr>
              <a:t>untuk</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memproses</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informasi</a:t>
            </a:r>
            <a:r>
              <a:rPr lang="en-US" sz="2900" dirty="0">
                <a:latin typeface="Arial" charset="0"/>
                <a:cs typeface="Arial" charset="0"/>
                <a:sym typeface="Wingdings" pitchFamily="2" charset="2"/>
              </a:rPr>
              <a:t> &amp; </a:t>
            </a:r>
            <a:r>
              <a:rPr lang="en-US" sz="2900" dirty="0" err="1">
                <a:latin typeface="Arial" charset="0"/>
                <a:cs typeface="Arial" charset="0"/>
                <a:sym typeface="Wingdings" pitchFamily="2" charset="2"/>
              </a:rPr>
              <a:t>objek</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baru</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di</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lingkungannya</a:t>
            </a:r>
            <a:r>
              <a:rPr lang="en-US" sz="2900" dirty="0">
                <a:latin typeface="Arial" charset="0"/>
                <a:cs typeface="Arial" charset="0"/>
                <a:sym typeface="Wingdings" pitchFamily="2" charset="2"/>
              </a:rPr>
              <a:t>.</a:t>
            </a:r>
            <a:endParaRPr lang="en-US" sz="2900" dirty="0">
              <a:latin typeface="Arial" charset="0"/>
              <a:cs typeface="Arial" charset="0"/>
            </a:endParaRPr>
          </a:p>
          <a:p>
            <a:pPr marL="793750" indent="-336550">
              <a:spcBef>
                <a:spcPct val="20000"/>
              </a:spcBef>
              <a:buClr>
                <a:srgbClr val="C00000"/>
              </a:buClr>
              <a:buSzPct val="85000"/>
              <a:defRPr/>
            </a:pPr>
            <a:r>
              <a:rPr lang="en-US" sz="2900" dirty="0">
                <a:latin typeface="Arial" charset="0"/>
                <a:cs typeface="Arial" charset="0"/>
              </a:rPr>
              <a:t>	</a:t>
            </a:r>
            <a:r>
              <a:rPr lang="en-US" sz="2900" dirty="0" err="1">
                <a:latin typeface="Arial" charset="0"/>
                <a:cs typeface="Arial" charset="0"/>
              </a:rPr>
              <a:t>C</a:t>
            </a:r>
            <a:r>
              <a:rPr lang="en-US" sz="2900" dirty="0" err="1">
                <a:solidFill>
                  <a:srgbClr val="C00000"/>
                </a:solidFill>
                <a:latin typeface="Arial" charset="0"/>
                <a:cs typeface="Arial" charset="0"/>
              </a:rPr>
              <a:t>ontoh</a:t>
            </a:r>
            <a:r>
              <a:rPr lang="en-US" sz="2900" dirty="0">
                <a:latin typeface="Arial" charset="0"/>
                <a:cs typeface="Arial" charset="0"/>
              </a:rPr>
              <a:t>: </a:t>
            </a:r>
            <a:r>
              <a:rPr lang="en-US" sz="2900" dirty="0" err="1">
                <a:latin typeface="Arial" charset="0"/>
                <a:cs typeface="Arial" charset="0"/>
              </a:rPr>
              <a:t>batita</a:t>
            </a:r>
            <a:r>
              <a:rPr lang="en-US" sz="2900" dirty="0">
                <a:latin typeface="Arial" charset="0"/>
                <a:cs typeface="Arial" charset="0"/>
              </a:rPr>
              <a:t> </a:t>
            </a:r>
            <a:r>
              <a:rPr lang="en-US" sz="2900" dirty="0" err="1">
                <a:latin typeface="Arial" charset="0"/>
                <a:cs typeface="Arial" charset="0"/>
              </a:rPr>
              <a:t>mendekati</a:t>
            </a:r>
            <a:r>
              <a:rPr lang="en-US" sz="2900" dirty="0">
                <a:latin typeface="Arial" charset="0"/>
                <a:cs typeface="Arial" charset="0"/>
              </a:rPr>
              <a:t> </a:t>
            </a:r>
            <a:r>
              <a:rPr lang="en-US" sz="2900" dirty="0" err="1">
                <a:latin typeface="Arial" charset="0"/>
                <a:cs typeface="Arial" charset="0"/>
              </a:rPr>
              <a:t>meja</a:t>
            </a:r>
            <a:r>
              <a:rPr lang="en-US" sz="2900" dirty="0">
                <a:latin typeface="Arial" charset="0"/>
                <a:cs typeface="Arial" charset="0"/>
              </a:rPr>
              <a:t> kopi.</a:t>
            </a:r>
          </a:p>
          <a:p>
            <a:pPr marL="923925" indent="-346075">
              <a:spcBef>
                <a:spcPct val="20000"/>
              </a:spcBef>
              <a:buClr>
                <a:srgbClr val="C00000"/>
              </a:buClr>
              <a:buSzPct val="85000"/>
              <a:buFont typeface="Arial" pitchFamily="34" charset="0"/>
              <a:buChar char="•"/>
              <a:defRPr/>
            </a:pPr>
            <a:endParaRPr lang="en-US" sz="2900" dirty="0"/>
          </a:p>
          <a:p>
            <a:pPr marL="923925" indent="-346075">
              <a:spcBef>
                <a:spcPct val="20000"/>
              </a:spcBef>
              <a:buClr>
                <a:srgbClr val="C00000"/>
              </a:buClr>
              <a:buSzPct val="85000"/>
              <a:buFont typeface="Arial" pitchFamily="34" charset="0"/>
              <a:buChar char="•"/>
              <a:defRPr/>
            </a:pPr>
            <a:endParaRPr lang="en-US" sz="2900" dirty="0"/>
          </a:p>
          <a:p>
            <a:pPr marL="923925" indent="-346075">
              <a:spcBef>
                <a:spcPct val="20000"/>
              </a:spcBef>
              <a:buClr>
                <a:srgbClr val="C00000"/>
              </a:buClr>
              <a:buSzPct val="85000"/>
              <a:buFont typeface="Arial" pitchFamily="34" charset="0"/>
              <a:buChar char="•"/>
              <a:defRPr/>
            </a:pPr>
            <a:endParaRPr lang="en-US" sz="2900" dirty="0"/>
          </a:p>
        </p:txBody>
      </p:sp>
    </p:spTree>
    <p:extLst>
      <p:ext uri="{BB962C8B-B14F-4D97-AF65-F5344CB8AC3E}">
        <p14:creationId xmlns:p14="http://schemas.microsoft.com/office/powerpoint/2010/main" xmlns="" val="1420712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52600" y="304800"/>
            <a:ext cx="4800600" cy="1143000"/>
          </a:xfrm>
        </p:spPr>
        <p:txBody>
          <a:bodyPr/>
          <a:lstStyle/>
          <a:p>
            <a:pPr marL="31750" indent="-31750">
              <a:buNone/>
              <a:defRPr/>
            </a:pPr>
            <a:r>
              <a:rPr lang="en-US" sz="3000" dirty="0" err="1">
                <a:solidFill>
                  <a:srgbClr val="C00000"/>
                </a:solidFill>
              </a:rPr>
              <a:t>Asimilasi</a:t>
            </a:r>
            <a:r>
              <a:rPr lang="en-US" sz="3000" dirty="0">
                <a:solidFill>
                  <a:srgbClr val="C00000"/>
                </a:solidFill>
              </a:rPr>
              <a:t> &amp; </a:t>
            </a:r>
            <a:r>
              <a:rPr lang="en-US" sz="3000" dirty="0" err="1">
                <a:solidFill>
                  <a:srgbClr val="C00000"/>
                </a:solidFill>
              </a:rPr>
              <a:t>Akomodasi</a:t>
            </a:r>
            <a:r>
              <a:rPr lang="en-US" sz="3000" dirty="0">
                <a:solidFill>
                  <a:srgbClr val="C00000"/>
                </a:solidFill>
              </a:rPr>
              <a:t>: Piaget</a:t>
            </a:r>
          </a:p>
          <a:p>
            <a:pPr eaLnBrk="1" hangingPunct="1">
              <a:defRPr/>
            </a:pPr>
            <a:endParaRPr lang="en-US" sz="3000" dirty="0">
              <a:solidFill>
                <a:srgbClr val="C00000"/>
              </a:solidFill>
            </a:endParaRPr>
          </a:p>
        </p:txBody>
      </p:sp>
      <p:sp>
        <p:nvSpPr>
          <p:cNvPr id="5" name="Content Placeholder 2"/>
          <p:cNvSpPr txBox="1">
            <a:spLocks/>
          </p:cNvSpPr>
          <p:nvPr/>
        </p:nvSpPr>
        <p:spPr bwMode="auto">
          <a:xfrm>
            <a:off x="1752600" y="1524000"/>
            <a:ext cx="8458200" cy="609600"/>
          </a:xfrm>
          <a:prstGeom prst="rect">
            <a:avLst/>
          </a:prstGeom>
          <a:noFill/>
          <a:ln w="9525">
            <a:noFill/>
            <a:miter lim="800000"/>
            <a:headEnd/>
            <a:tailEnd/>
          </a:ln>
        </p:spPr>
        <p:txBody>
          <a:bodyPr/>
          <a:lstStyle/>
          <a:p>
            <a:pPr marL="273050" indent="-273050">
              <a:spcBef>
                <a:spcPct val="20000"/>
              </a:spcBef>
              <a:buClr>
                <a:srgbClr val="C00000"/>
              </a:buClr>
              <a:buSzPct val="85000"/>
              <a:defRPr/>
            </a:pPr>
            <a:r>
              <a:rPr lang="en-US" sz="2900" u="sng" dirty="0" err="1"/>
              <a:t>Tahap</a:t>
            </a:r>
            <a:r>
              <a:rPr lang="en-US" sz="2900" u="sng" dirty="0"/>
              <a:t> </a:t>
            </a:r>
            <a:r>
              <a:rPr lang="en-US" sz="2900" u="sng" dirty="0" err="1"/>
              <a:t>Perkembangan</a:t>
            </a:r>
            <a:r>
              <a:rPr lang="en-US" sz="2900" u="sng" dirty="0"/>
              <a:t> </a:t>
            </a:r>
            <a:r>
              <a:rPr lang="en-US" sz="2900" u="sng" dirty="0" err="1"/>
              <a:t>Kognitif</a:t>
            </a:r>
            <a:endParaRPr lang="en-US" sz="2900" u="sng" dirty="0"/>
          </a:p>
        </p:txBody>
      </p:sp>
      <p:sp>
        <p:nvSpPr>
          <p:cNvPr id="6" name="Content Placeholder 2"/>
          <p:cNvSpPr txBox="1">
            <a:spLocks/>
          </p:cNvSpPr>
          <p:nvPr/>
        </p:nvSpPr>
        <p:spPr bwMode="auto">
          <a:xfrm>
            <a:off x="1828800" y="2133600"/>
            <a:ext cx="8458200" cy="2667000"/>
          </a:xfrm>
          <a:prstGeom prst="rect">
            <a:avLst/>
          </a:prstGeom>
          <a:noFill/>
          <a:ln w="9525">
            <a:noFill/>
            <a:miter lim="800000"/>
            <a:headEnd/>
            <a:tailEnd/>
          </a:ln>
        </p:spPr>
        <p:txBody>
          <a:bodyPr/>
          <a:lstStyle/>
          <a:p>
            <a:pPr marL="457200" indent="-457200">
              <a:spcBef>
                <a:spcPct val="20000"/>
              </a:spcBef>
              <a:buClr>
                <a:srgbClr val="C00000"/>
              </a:buClr>
              <a:buSzPct val="85000"/>
              <a:buFont typeface="Wingdings" pitchFamily="2" charset="2"/>
              <a:buChar char="à"/>
              <a:defRPr/>
            </a:pPr>
            <a:r>
              <a:rPr lang="en-US" sz="2900" dirty="0" err="1">
                <a:sym typeface="Wingdings" pitchFamily="2" charset="2"/>
              </a:rPr>
              <a:t>Menunjukkan</a:t>
            </a:r>
            <a:r>
              <a:rPr lang="en-US" sz="2900" dirty="0">
                <a:sym typeface="Wingdings" pitchFamily="2" charset="2"/>
              </a:rPr>
              <a:t> </a:t>
            </a:r>
            <a:r>
              <a:rPr lang="en-US" sz="2900" dirty="0" err="1">
                <a:sym typeface="Wingdings" pitchFamily="2" charset="2"/>
              </a:rPr>
              <a:t>perkembangan</a:t>
            </a:r>
            <a:r>
              <a:rPr lang="en-US" sz="2900" dirty="0">
                <a:sym typeface="Wingdings" pitchFamily="2" charset="2"/>
              </a:rPr>
              <a:t> </a:t>
            </a:r>
            <a:r>
              <a:rPr lang="en-US" sz="2900" dirty="0" err="1">
                <a:sym typeface="Wingdings" pitchFamily="2" charset="2"/>
              </a:rPr>
              <a:t>intelektualitas</a:t>
            </a:r>
            <a:r>
              <a:rPr lang="en-US" sz="2900" dirty="0">
                <a:sym typeface="Wingdings" pitchFamily="2" charset="2"/>
              </a:rPr>
              <a:t> </a:t>
            </a:r>
            <a:r>
              <a:rPr lang="en-US" sz="2900" dirty="0" err="1">
                <a:sym typeface="Wingdings" pitchFamily="2" charset="2"/>
              </a:rPr>
              <a:t>manusia</a:t>
            </a:r>
            <a:r>
              <a:rPr lang="en-US" sz="2900" dirty="0">
                <a:sym typeface="Wingdings" pitchFamily="2" charset="2"/>
              </a:rPr>
              <a:t>.</a:t>
            </a:r>
          </a:p>
          <a:p>
            <a:pPr marL="457200" indent="-457200">
              <a:spcBef>
                <a:spcPct val="20000"/>
              </a:spcBef>
              <a:buClr>
                <a:srgbClr val="C00000"/>
              </a:buClr>
              <a:buSzPct val="85000"/>
              <a:buFont typeface="Wingdings" pitchFamily="2" charset="2"/>
              <a:buChar char="à"/>
              <a:defRPr/>
            </a:pPr>
            <a:r>
              <a:rPr lang="en-US" sz="2900" dirty="0" err="1">
                <a:sym typeface="Wingdings" pitchFamily="2" charset="2"/>
              </a:rPr>
              <a:t>Setiap</a:t>
            </a:r>
            <a:r>
              <a:rPr lang="en-US" sz="2900" dirty="0">
                <a:sym typeface="Wingdings" pitchFamily="2" charset="2"/>
              </a:rPr>
              <a:t> </a:t>
            </a:r>
            <a:r>
              <a:rPr lang="en-US" sz="2900" dirty="0" err="1">
                <a:sym typeface="Wingdings" pitchFamily="2" charset="2"/>
              </a:rPr>
              <a:t>periode</a:t>
            </a:r>
            <a:r>
              <a:rPr lang="en-US" sz="2900" dirty="0">
                <a:sym typeface="Wingdings" pitchFamily="2" charset="2"/>
              </a:rPr>
              <a:t> </a:t>
            </a:r>
            <a:r>
              <a:rPr lang="en-US" sz="2900" dirty="0" err="1">
                <a:sym typeface="Wingdings" pitchFamily="2" charset="2"/>
              </a:rPr>
              <a:t>harus</a:t>
            </a:r>
            <a:r>
              <a:rPr lang="en-US" sz="2900" dirty="0">
                <a:sym typeface="Wingdings" pitchFamily="2" charset="2"/>
              </a:rPr>
              <a:t> </a:t>
            </a:r>
            <a:r>
              <a:rPr lang="en-US" sz="2900" dirty="0" err="1">
                <a:sym typeface="Wingdings" pitchFamily="2" charset="2"/>
              </a:rPr>
              <a:t>dilalui</a:t>
            </a:r>
            <a:r>
              <a:rPr lang="en-US" sz="2900" dirty="0">
                <a:sym typeface="Wingdings" pitchFamily="2" charset="2"/>
              </a:rPr>
              <a:t> </a:t>
            </a:r>
            <a:r>
              <a:rPr lang="en-US" sz="2900" dirty="0" err="1">
                <a:sym typeface="Wingdings" pitchFamily="2" charset="2"/>
              </a:rPr>
              <a:t>secara</a:t>
            </a:r>
            <a:r>
              <a:rPr lang="en-US" sz="2900" dirty="0">
                <a:sym typeface="Wingdings" pitchFamily="2" charset="2"/>
              </a:rPr>
              <a:t> </a:t>
            </a:r>
            <a:r>
              <a:rPr lang="en-US" sz="2900" dirty="0" err="1">
                <a:sym typeface="Wingdings" pitchFamily="2" charset="2"/>
              </a:rPr>
              <a:t>bertahap</a:t>
            </a:r>
            <a:r>
              <a:rPr lang="en-US" sz="2900" dirty="0">
                <a:sym typeface="Wingdings" pitchFamily="2" charset="2"/>
              </a:rPr>
              <a:t>.</a:t>
            </a:r>
          </a:p>
          <a:p>
            <a:pPr marL="457200" indent="-457200">
              <a:spcBef>
                <a:spcPct val="20000"/>
              </a:spcBef>
              <a:buClr>
                <a:srgbClr val="C00000"/>
              </a:buClr>
              <a:buSzPct val="85000"/>
              <a:buFont typeface="Wingdings" pitchFamily="2" charset="2"/>
              <a:buChar char="à"/>
              <a:defRPr/>
            </a:pPr>
            <a:r>
              <a:rPr lang="en-US" sz="2900" dirty="0">
                <a:sym typeface="Wingdings" pitchFamily="2" charset="2"/>
              </a:rPr>
              <a:t>4 </a:t>
            </a:r>
            <a:r>
              <a:rPr lang="en-US" sz="2900" dirty="0" err="1">
                <a:sym typeface="Wingdings" pitchFamily="2" charset="2"/>
              </a:rPr>
              <a:t>periode</a:t>
            </a:r>
            <a:r>
              <a:rPr lang="en-US" sz="2900" dirty="0">
                <a:sym typeface="Wingdings" pitchFamily="2" charset="2"/>
              </a:rPr>
              <a:t>: </a:t>
            </a:r>
          </a:p>
          <a:p>
            <a:pPr marL="866775" indent="-409575">
              <a:spcBef>
                <a:spcPct val="20000"/>
              </a:spcBef>
              <a:buClr>
                <a:srgbClr val="C00000"/>
              </a:buClr>
              <a:buSzPct val="85000"/>
              <a:buFont typeface="Arial" pitchFamily="34" charset="0"/>
              <a:buChar char="•"/>
              <a:defRPr/>
            </a:pPr>
            <a:r>
              <a:rPr lang="en-US" sz="2900" dirty="0">
                <a:sym typeface="Wingdings" pitchFamily="2" charset="2"/>
              </a:rPr>
              <a:t>	</a:t>
            </a:r>
            <a:r>
              <a:rPr lang="en-US" sz="2900" dirty="0" err="1">
                <a:sym typeface="Wingdings" pitchFamily="2" charset="2"/>
              </a:rPr>
              <a:t>Periode</a:t>
            </a:r>
            <a:r>
              <a:rPr lang="en-US" sz="2900" dirty="0">
                <a:sym typeface="Wingdings" pitchFamily="2" charset="2"/>
              </a:rPr>
              <a:t> </a:t>
            </a:r>
            <a:r>
              <a:rPr lang="en-US" sz="2900" dirty="0" err="1">
                <a:sym typeface="Wingdings" pitchFamily="2" charset="2"/>
              </a:rPr>
              <a:t>sensorimotor</a:t>
            </a:r>
            <a:endParaRPr lang="en-US" sz="2900" dirty="0">
              <a:sym typeface="Wingdings" pitchFamily="2" charset="2"/>
            </a:endParaRPr>
          </a:p>
          <a:p>
            <a:pPr marL="866775" indent="-409575">
              <a:spcBef>
                <a:spcPct val="20000"/>
              </a:spcBef>
              <a:buClr>
                <a:srgbClr val="C00000"/>
              </a:buClr>
              <a:buSzPct val="85000"/>
              <a:buFont typeface="Arial" pitchFamily="34" charset="0"/>
              <a:buChar char="•"/>
              <a:defRPr/>
            </a:pP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Periode</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pra-operasional</a:t>
            </a:r>
            <a:endParaRPr lang="en-US" sz="2900" dirty="0">
              <a:latin typeface="Arial" charset="0"/>
              <a:cs typeface="Arial" charset="0"/>
              <a:sym typeface="Wingdings" pitchFamily="2" charset="2"/>
            </a:endParaRPr>
          </a:p>
          <a:p>
            <a:pPr marL="866775" indent="-409575">
              <a:spcBef>
                <a:spcPct val="20000"/>
              </a:spcBef>
              <a:buClr>
                <a:srgbClr val="C00000"/>
              </a:buClr>
              <a:buSzPct val="85000"/>
              <a:buFont typeface="Arial" pitchFamily="34" charset="0"/>
              <a:buChar char="•"/>
              <a:defRPr/>
            </a:pP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Periode</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operasional-konkret</a:t>
            </a:r>
            <a:endParaRPr lang="en-US" sz="2900" dirty="0">
              <a:latin typeface="Arial" charset="0"/>
              <a:cs typeface="Arial" charset="0"/>
              <a:sym typeface="Wingdings" pitchFamily="2" charset="2"/>
            </a:endParaRPr>
          </a:p>
          <a:p>
            <a:pPr marL="866775" indent="-409575">
              <a:spcBef>
                <a:spcPct val="20000"/>
              </a:spcBef>
              <a:buClr>
                <a:srgbClr val="C00000"/>
              </a:buClr>
              <a:buSzPct val="85000"/>
              <a:buFont typeface="Arial" pitchFamily="34" charset="0"/>
              <a:buChar char="•"/>
              <a:defRPr/>
            </a:pP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Periode</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operasional</a:t>
            </a:r>
            <a:r>
              <a:rPr lang="en-US" sz="2900" dirty="0">
                <a:latin typeface="Arial" charset="0"/>
                <a:cs typeface="Arial" charset="0"/>
                <a:sym typeface="Wingdings" pitchFamily="2" charset="2"/>
              </a:rPr>
              <a:t>-formal</a:t>
            </a:r>
          </a:p>
          <a:p>
            <a:pPr marL="457200" indent="-457200">
              <a:spcBef>
                <a:spcPct val="20000"/>
              </a:spcBef>
              <a:buClr>
                <a:srgbClr val="C00000"/>
              </a:buClr>
              <a:buSzPct val="85000"/>
              <a:defRPr/>
            </a:pPr>
            <a:endParaRPr lang="en-US" sz="2900" dirty="0">
              <a:latin typeface="Arial" charset="0"/>
              <a:cs typeface="Arial" charset="0"/>
              <a:sym typeface="Wingdings" pitchFamily="2" charset="2"/>
            </a:endParaRPr>
          </a:p>
          <a:p>
            <a:pPr marL="457200" indent="-457200">
              <a:spcBef>
                <a:spcPct val="20000"/>
              </a:spcBef>
              <a:buClr>
                <a:srgbClr val="C00000"/>
              </a:buClr>
              <a:buSzPct val="85000"/>
              <a:defRPr/>
            </a:pPr>
            <a:endParaRPr lang="en-US" sz="2900" dirty="0">
              <a:sym typeface="Wingdings" pitchFamily="2" charset="2"/>
            </a:endParaRPr>
          </a:p>
          <a:p>
            <a:pPr marL="457200" indent="-457200">
              <a:spcBef>
                <a:spcPct val="20000"/>
              </a:spcBef>
              <a:buClr>
                <a:srgbClr val="C00000"/>
              </a:buClr>
              <a:buSzPct val="85000"/>
              <a:defRPr/>
            </a:pPr>
            <a:endParaRPr lang="en-US" sz="2900" dirty="0"/>
          </a:p>
          <a:p>
            <a:pPr marL="457200" indent="-457200">
              <a:spcBef>
                <a:spcPct val="20000"/>
              </a:spcBef>
              <a:buClr>
                <a:schemeClr val="accent1"/>
              </a:buClr>
              <a:buSzPct val="85000"/>
              <a:defRPr/>
            </a:pPr>
            <a:endParaRPr lang="en-US" sz="2900" dirty="0"/>
          </a:p>
        </p:txBody>
      </p:sp>
    </p:spTree>
    <p:extLst>
      <p:ext uri="{BB962C8B-B14F-4D97-AF65-F5344CB8AC3E}">
        <p14:creationId xmlns:p14="http://schemas.microsoft.com/office/powerpoint/2010/main" xmlns="" val="2156132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p:cNvPicPr>
            <a:picLocks noChangeAspect="1" noChangeArrowheads="1"/>
          </p:cNvPicPr>
          <p:nvPr/>
        </p:nvPicPr>
        <p:blipFill>
          <a:blip r:embed="rId3">
            <a:extLst>
              <a:ext uri="{28A0092B-C50C-407E-A947-70E740481C1C}">
                <a14:useLocalDpi xmlns:a14="http://schemas.microsoft.com/office/drawing/2010/main" xmlns="" val="0"/>
              </a:ext>
            </a:extLst>
          </a:blip>
          <a:srcRect l="4115" t="906" r="4523" b="4715"/>
          <a:stretch>
            <a:fillRect/>
          </a:stretch>
        </p:blipFill>
        <p:spPr bwMode="auto">
          <a:xfrm>
            <a:off x="1828800" y="1371600"/>
            <a:ext cx="83312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p:cNvSpPr txBox="1">
            <a:spLocks/>
          </p:cNvSpPr>
          <p:nvPr/>
        </p:nvSpPr>
        <p:spPr>
          <a:xfrm>
            <a:off x="1752600" y="228600"/>
            <a:ext cx="4800600" cy="1143000"/>
          </a:xfrm>
          <a:prstGeom prst="rect">
            <a:avLst/>
          </a:prstGeom>
        </p:spPr>
        <p:txBody>
          <a:bodyPr/>
          <a:lstStyle/>
          <a:p>
            <a:pPr marL="31750" indent="-31750">
              <a:spcBef>
                <a:spcPct val="20000"/>
              </a:spcBef>
              <a:buClr>
                <a:schemeClr val="accent1"/>
              </a:buClr>
              <a:buSzPct val="85000"/>
              <a:defRPr/>
            </a:pPr>
            <a:r>
              <a:rPr lang="en-US" sz="3000" dirty="0" err="1">
                <a:solidFill>
                  <a:srgbClr val="C00000"/>
                </a:solidFill>
              </a:rPr>
              <a:t>Asimilasi</a:t>
            </a:r>
            <a:r>
              <a:rPr lang="en-US" sz="3000" dirty="0">
                <a:solidFill>
                  <a:srgbClr val="C00000"/>
                </a:solidFill>
              </a:rPr>
              <a:t> &amp; </a:t>
            </a:r>
            <a:r>
              <a:rPr lang="en-US" sz="3000" dirty="0" err="1">
                <a:solidFill>
                  <a:srgbClr val="C00000"/>
                </a:solidFill>
              </a:rPr>
              <a:t>Akomodasi</a:t>
            </a:r>
            <a:r>
              <a:rPr lang="en-US" sz="3000" dirty="0">
                <a:solidFill>
                  <a:srgbClr val="C00000"/>
                </a:solidFill>
              </a:rPr>
              <a:t>: Piaget</a:t>
            </a:r>
          </a:p>
          <a:p>
            <a:pPr marL="273050" indent="-273050">
              <a:spcBef>
                <a:spcPct val="20000"/>
              </a:spcBef>
              <a:buClr>
                <a:schemeClr val="accent1"/>
              </a:buClr>
              <a:buSzPct val="85000"/>
              <a:buFont typeface="Wingdings 2" pitchFamily="18" charset="2"/>
              <a:buChar char=""/>
              <a:defRPr/>
            </a:pPr>
            <a:endParaRPr lang="en-US" sz="3000" dirty="0">
              <a:solidFill>
                <a:srgbClr val="C00000"/>
              </a:solidFill>
            </a:endParaRPr>
          </a:p>
        </p:txBody>
      </p:sp>
    </p:spTree>
    <p:extLst>
      <p:ext uri="{BB962C8B-B14F-4D97-AF65-F5344CB8AC3E}">
        <p14:creationId xmlns:p14="http://schemas.microsoft.com/office/powerpoint/2010/main" xmlns="" val="1048317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sz="quarter" idx="1"/>
          </p:nvPr>
        </p:nvSpPr>
        <p:spPr>
          <a:xfrm>
            <a:off x="1752600" y="1447800"/>
            <a:ext cx="8915400" cy="4572000"/>
          </a:xfrm>
        </p:spPr>
        <p:txBody>
          <a:bodyPr/>
          <a:lstStyle/>
          <a:p>
            <a:pPr>
              <a:spcBef>
                <a:spcPct val="0"/>
              </a:spcBef>
              <a:spcAft>
                <a:spcPts val="1200"/>
              </a:spcAft>
              <a:buNone/>
            </a:pPr>
            <a:r>
              <a:rPr lang="en-US" altLang="en-US" sz="2900">
                <a:solidFill>
                  <a:srgbClr val="C00000"/>
                </a:solidFill>
              </a:rPr>
              <a:t>Kritik atas perspektif Piaget</a:t>
            </a:r>
          </a:p>
          <a:p>
            <a:pPr>
              <a:spcBef>
                <a:spcPct val="0"/>
              </a:spcBef>
              <a:spcAft>
                <a:spcPts val="1200"/>
              </a:spcAft>
            </a:pPr>
            <a:r>
              <a:rPr lang="en-US" altLang="en-US">
                <a:sym typeface="Wingdings" panose="05000000000000000000" pitchFamily="2" charset="2"/>
              </a:rPr>
              <a:t>Penelitian </a:t>
            </a:r>
            <a:r>
              <a:rPr lang="en-US" altLang="en-US"/>
              <a:t>Jean Mandler </a:t>
            </a:r>
            <a:r>
              <a:rPr lang="en-US" altLang="en-US">
                <a:sym typeface="Wingdings" panose="05000000000000000000" pitchFamily="2" charset="2"/>
              </a:rPr>
              <a:t> kemampuan berpikir bayi pada tahap sensorimotor jauh lebih luas.</a:t>
            </a:r>
          </a:p>
          <a:p>
            <a:pPr>
              <a:spcBef>
                <a:spcPct val="0"/>
              </a:spcBef>
              <a:spcAft>
                <a:spcPts val="1200"/>
              </a:spcAft>
              <a:buNone/>
            </a:pPr>
            <a:r>
              <a:rPr lang="en-US" altLang="en-US">
                <a:sym typeface="Wingdings" panose="05000000000000000000" pitchFamily="2" charset="2"/>
              </a:rPr>
              <a:t>	Bukti: konseptualisasi perseptual pada usia dini.</a:t>
            </a:r>
          </a:p>
          <a:p>
            <a:pPr>
              <a:spcBef>
                <a:spcPct val="0"/>
              </a:spcBef>
              <a:spcAft>
                <a:spcPts val="1200"/>
              </a:spcAft>
            </a:pPr>
            <a:r>
              <a:rPr lang="en-US" altLang="en-US">
                <a:sym typeface="Wingdings" panose="05000000000000000000" pitchFamily="2" charset="2"/>
              </a:rPr>
              <a:t>Penelitian Spelke (1979)  bayi usia 4 bulan mampu membedakan dua stimulus terpisah &amp; mengombinasikannya bersama.</a:t>
            </a:r>
          </a:p>
          <a:p>
            <a:pPr>
              <a:spcBef>
                <a:spcPct val="0"/>
              </a:spcBef>
              <a:spcAft>
                <a:spcPts val="1200"/>
              </a:spcAft>
            </a:pPr>
            <a:r>
              <a:rPr lang="en-US" altLang="en-US">
                <a:sym typeface="Wingdings" panose="05000000000000000000" pitchFamily="2" charset="2"/>
              </a:rPr>
              <a:t>Penelitian Meltzoff &amp; Borton (1979)  bayi usia 1 bulan mampu mengingat objek yang dirasakan dalam mulutnya  arti: terdapat persepsi silang. </a:t>
            </a:r>
            <a:endParaRPr lang="en-US" altLang="en-US"/>
          </a:p>
        </p:txBody>
      </p:sp>
      <p:sp>
        <p:nvSpPr>
          <p:cNvPr id="4" name="Content Placeholder 2"/>
          <p:cNvSpPr txBox="1">
            <a:spLocks/>
          </p:cNvSpPr>
          <p:nvPr/>
        </p:nvSpPr>
        <p:spPr>
          <a:xfrm>
            <a:off x="1752600" y="228600"/>
            <a:ext cx="4800600" cy="1143000"/>
          </a:xfrm>
          <a:prstGeom prst="rect">
            <a:avLst/>
          </a:prstGeom>
        </p:spPr>
        <p:txBody>
          <a:bodyPr/>
          <a:lstStyle/>
          <a:p>
            <a:pPr marL="31750" indent="-31750">
              <a:spcBef>
                <a:spcPct val="20000"/>
              </a:spcBef>
              <a:buClr>
                <a:schemeClr val="accent1"/>
              </a:buClr>
              <a:buSzPct val="85000"/>
              <a:defRPr/>
            </a:pPr>
            <a:r>
              <a:rPr lang="en-US" sz="3000" dirty="0" err="1">
                <a:solidFill>
                  <a:srgbClr val="C00000"/>
                </a:solidFill>
              </a:rPr>
              <a:t>Asimilasi</a:t>
            </a:r>
            <a:r>
              <a:rPr lang="en-US" sz="3000" dirty="0">
                <a:solidFill>
                  <a:srgbClr val="C00000"/>
                </a:solidFill>
              </a:rPr>
              <a:t> &amp; </a:t>
            </a:r>
            <a:r>
              <a:rPr lang="en-US" sz="3000" dirty="0" err="1">
                <a:solidFill>
                  <a:srgbClr val="C00000"/>
                </a:solidFill>
              </a:rPr>
              <a:t>Akomodasi</a:t>
            </a:r>
            <a:r>
              <a:rPr lang="en-US" sz="3000" dirty="0">
                <a:solidFill>
                  <a:srgbClr val="C00000"/>
                </a:solidFill>
              </a:rPr>
              <a:t>: Piaget</a:t>
            </a:r>
          </a:p>
          <a:p>
            <a:pPr marL="273050" indent="-273050">
              <a:spcBef>
                <a:spcPct val="20000"/>
              </a:spcBef>
              <a:buClr>
                <a:schemeClr val="accent1"/>
              </a:buClr>
              <a:buSzPct val="85000"/>
              <a:buFont typeface="Wingdings 2" pitchFamily="18" charset="2"/>
              <a:buChar char=""/>
              <a:defRPr/>
            </a:pPr>
            <a:endParaRPr lang="en-US" sz="3000" dirty="0">
              <a:solidFill>
                <a:srgbClr val="C00000"/>
              </a:solidFill>
            </a:endParaRPr>
          </a:p>
        </p:txBody>
      </p:sp>
    </p:spTree>
    <p:extLst>
      <p:ext uri="{BB962C8B-B14F-4D97-AF65-F5344CB8AC3E}">
        <p14:creationId xmlns:p14="http://schemas.microsoft.com/office/powerpoint/2010/main" xmlns="" val="215287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460376"/>
            <a:ext cx="4956175" cy="758825"/>
          </a:xfrm>
        </p:spPr>
        <p:txBody>
          <a:bodyPr/>
          <a:lstStyle/>
          <a:p>
            <a:pPr algn="l">
              <a:defRPr/>
            </a:pPr>
            <a:r>
              <a:rPr lang="en-US" sz="3000" dirty="0" err="1">
                <a:solidFill>
                  <a:srgbClr val="C00000"/>
                </a:solidFill>
                <a:latin typeface="+mn-lt"/>
              </a:rPr>
              <a:t>Dasar</a:t>
            </a:r>
            <a:r>
              <a:rPr lang="en-US" sz="3000" dirty="0">
                <a:solidFill>
                  <a:srgbClr val="C00000"/>
                </a:solidFill>
                <a:latin typeface="+mn-lt"/>
              </a:rPr>
              <a:t> </a:t>
            </a:r>
            <a:r>
              <a:rPr lang="en-US" sz="3000" dirty="0" err="1">
                <a:solidFill>
                  <a:srgbClr val="C00000"/>
                </a:solidFill>
                <a:latin typeface="+mn-lt"/>
              </a:rPr>
              <a:t>neurologis</a:t>
            </a:r>
            <a:r>
              <a:rPr lang="en-US" sz="3000" dirty="0">
                <a:solidFill>
                  <a:srgbClr val="C00000"/>
                </a:solidFill>
                <a:latin typeface="+mn-lt"/>
              </a:rPr>
              <a:t> </a:t>
            </a:r>
            <a:r>
              <a:rPr lang="en-US" sz="3000" dirty="0" err="1">
                <a:solidFill>
                  <a:srgbClr val="C00000"/>
                </a:solidFill>
                <a:latin typeface="+mn-lt"/>
              </a:rPr>
              <a:t>bagi</a:t>
            </a:r>
            <a:r>
              <a:rPr lang="en-US" sz="3000" dirty="0">
                <a:solidFill>
                  <a:srgbClr val="C00000"/>
                </a:solidFill>
                <a:latin typeface="+mn-lt"/>
              </a:rPr>
              <a:t> </a:t>
            </a:r>
            <a:r>
              <a:rPr lang="en-US" sz="3000" dirty="0" err="1">
                <a:solidFill>
                  <a:srgbClr val="C00000"/>
                </a:solidFill>
                <a:latin typeface="+mn-lt"/>
              </a:rPr>
              <a:t>bahasa</a:t>
            </a:r>
            <a:endParaRPr lang="en-US" sz="3000" dirty="0">
              <a:solidFill>
                <a:srgbClr val="C00000"/>
              </a:solidFill>
              <a:latin typeface="+mn-lt"/>
            </a:endParaRPr>
          </a:p>
        </p:txBody>
      </p:sp>
      <p:sp>
        <p:nvSpPr>
          <p:cNvPr id="15363" name="Content Placeholder 2"/>
          <p:cNvSpPr>
            <a:spLocks noGrp="1"/>
          </p:cNvSpPr>
          <p:nvPr>
            <p:ph sz="quarter" idx="1"/>
          </p:nvPr>
        </p:nvSpPr>
        <p:spPr>
          <a:xfrm>
            <a:off x="1752600" y="1600200"/>
            <a:ext cx="5410200" cy="2057400"/>
          </a:xfrm>
        </p:spPr>
        <p:txBody>
          <a:bodyPr>
            <a:normAutofit fontScale="92500"/>
          </a:bodyPr>
          <a:lstStyle/>
          <a:p>
            <a:r>
              <a:rPr lang="en-US" altLang="en-US" sz="2600"/>
              <a:t>Paul Broca (1861)</a:t>
            </a:r>
            <a:r>
              <a:rPr lang="en-US" altLang="en-US" sz="2600">
                <a:sym typeface="Wingdings" panose="05000000000000000000" pitchFamily="2" charset="2"/>
              </a:rPr>
              <a:t></a:t>
            </a:r>
            <a:r>
              <a:rPr lang="en-US" altLang="en-US" sz="2600"/>
              <a:t> observasi pasien dengan paralisis di sebelah sisi tubuh sekaligus hilang kemampuan berbicara akibat kerusakan neurologis. </a:t>
            </a:r>
          </a:p>
          <a:p>
            <a:pPr>
              <a:buFont typeface="Wingdings 2" panose="05020102010507070707" pitchFamily="18" charset="2"/>
              <a:buNone/>
            </a:pPr>
            <a:r>
              <a:rPr lang="en-US" altLang="en-US" sz="2600"/>
              <a:t>	</a:t>
            </a:r>
          </a:p>
        </p:txBody>
      </p:sp>
      <p:pic>
        <p:nvPicPr>
          <p:cNvPr id="231426" name="Picture 2"/>
          <p:cNvPicPr>
            <a:picLocks noChangeAspect="1" noChangeArrowheads="1"/>
          </p:cNvPicPr>
          <p:nvPr/>
        </p:nvPicPr>
        <p:blipFill>
          <a:blip r:embed="rId3"/>
          <a:srcRect l="4571"/>
          <a:stretch>
            <a:fillRect/>
          </a:stretch>
        </p:blipFill>
        <p:spPr bwMode="auto">
          <a:xfrm>
            <a:off x="7162800" y="1600200"/>
            <a:ext cx="3132138" cy="1874838"/>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bwMode="auto">
          <a:xfrm>
            <a:off x="1676400" y="3733800"/>
            <a:ext cx="8991600" cy="2743200"/>
          </a:xfrm>
          <a:prstGeom prst="rect">
            <a:avLst/>
          </a:prstGeom>
          <a:noFill/>
          <a:ln w="9525">
            <a:noFill/>
            <a:miter lim="800000"/>
            <a:headEnd/>
            <a:tailEnd/>
          </a:ln>
        </p:spPr>
        <p:txBody>
          <a:bodyPr/>
          <a:lstStyle/>
          <a:p>
            <a:pPr marL="273050" indent="-273050" eaLnBrk="0" hangingPunct="0">
              <a:spcBef>
                <a:spcPct val="20000"/>
              </a:spcBef>
              <a:buClr>
                <a:schemeClr val="accent1"/>
              </a:buClr>
              <a:buSzPct val="85000"/>
              <a:buFont typeface="Wingdings 2" pitchFamily="18" charset="2"/>
              <a:buChar char=""/>
              <a:defRPr/>
            </a:pPr>
            <a:r>
              <a:rPr lang="en-US" sz="2600" dirty="0"/>
              <a:t> </a:t>
            </a:r>
            <a:r>
              <a:rPr lang="en-US" sz="2600" dirty="0" err="1"/>
              <a:t>Hasil</a:t>
            </a:r>
            <a:r>
              <a:rPr lang="en-US" sz="2600" dirty="0"/>
              <a:t>: </a:t>
            </a:r>
            <a:r>
              <a:rPr lang="en-US" sz="2600" dirty="0" err="1"/>
              <a:t>menemukan</a:t>
            </a:r>
            <a:r>
              <a:rPr lang="en-US" sz="2600" dirty="0"/>
              <a:t> </a:t>
            </a:r>
            <a:r>
              <a:rPr lang="en-US" sz="2600" dirty="0" err="1"/>
              <a:t>cedera</a:t>
            </a:r>
            <a:r>
              <a:rPr lang="en-US" sz="2600" dirty="0"/>
              <a:t> </a:t>
            </a:r>
            <a:r>
              <a:rPr lang="en-US" sz="2600" dirty="0" err="1"/>
              <a:t>di</a:t>
            </a:r>
            <a:r>
              <a:rPr lang="en-US" sz="2600" dirty="0"/>
              <a:t> </a:t>
            </a:r>
            <a:r>
              <a:rPr lang="en-US" sz="2600" dirty="0" err="1"/>
              <a:t>bagian</a:t>
            </a:r>
            <a:r>
              <a:rPr lang="en-US" sz="2600" dirty="0"/>
              <a:t> </a:t>
            </a:r>
            <a:r>
              <a:rPr lang="en-US" sz="2600" dirty="0" err="1"/>
              <a:t>lobus</a:t>
            </a:r>
            <a:r>
              <a:rPr lang="en-US" sz="2600" dirty="0"/>
              <a:t> </a:t>
            </a:r>
            <a:r>
              <a:rPr lang="en-US" sz="2600" dirty="0" err="1"/>
              <a:t>frontalis</a:t>
            </a:r>
            <a:r>
              <a:rPr lang="en-US" sz="2600" dirty="0"/>
              <a:t> </a:t>
            </a:r>
            <a:r>
              <a:rPr lang="en-US" sz="2600" dirty="0" err="1"/>
              <a:t>kiri</a:t>
            </a:r>
            <a:r>
              <a:rPr lang="en-US" sz="2600" dirty="0"/>
              <a:t> </a:t>
            </a:r>
            <a:r>
              <a:rPr lang="en-US" sz="2600" dirty="0">
                <a:sym typeface="Wingdings"/>
              </a:rPr>
              <a:t></a:t>
            </a:r>
            <a:r>
              <a:rPr lang="en-US" sz="2600" dirty="0"/>
              <a:t> area </a:t>
            </a:r>
            <a:r>
              <a:rPr lang="en-US" sz="2600" dirty="0" err="1"/>
              <a:t>Broca</a:t>
            </a:r>
            <a:r>
              <a:rPr lang="en-US" sz="2600" dirty="0"/>
              <a:t>: area yang </a:t>
            </a:r>
            <a:r>
              <a:rPr lang="en-US" sz="2600" dirty="0" err="1"/>
              <a:t>terlibat</a:t>
            </a:r>
            <a:r>
              <a:rPr lang="en-US" sz="2600" dirty="0"/>
              <a:t> </a:t>
            </a:r>
            <a:r>
              <a:rPr lang="en-US" sz="2600" dirty="0" err="1"/>
              <a:t>dalam</a:t>
            </a:r>
            <a:r>
              <a:rPr lang="en-US" sz="2600" dirty="0"/>
              <a:t> </a:t>
            </a:r>
            <a:r>
              <a:rPr lang="en-US" sz="2600" dirty="0" err="1"/>
              <a:t>produksi</a:t>
            </a:r>
            <a:r>
              <a:rPr lang="en-US" sz="2600" dirty="0"/>
              <a:t> </a:t>
            </a:r>
            <a:r>
              <a:rPr lang="en-US" sz="2600" dirty="0" err="1"/>
              <a:t>bahasa</a:t>
            </a:r>
            <a:r>
              <a:rPr lang="en-US" sz="2600" dirty="0"/>
              <a:t>. </a:t>
            </a:r>
          </a:p>
          <a:p>
            <a:pPr marL="273050" indent="-273050" eaLnBrk="0" hangingPunct="0">
              <a:spcBef>
                <a:spcPct val="20000"/>
              </a:spcBef>
              <a:buClr>
                <a:schemeClr val="accent1"/>
              </a:buClr>
              <a:buSzPct val="85000"/>
              <a:buFont typeface="Wingdings 2" pitchFamily="18" charset="2"/>
              <a:buChar char=""/>
              <a:defRPr/>
            </a:pPr>
            <a:r>
              <a:rPr lang="en-US" sz="2600" dirty="0" err="1"/>
              <a:t>Uji</a:t>
            </a:r>
            <a:r>
              <a:rPr lang="en-US" sz="2600" dirty="0"/>
              <a:t> </a:t>
            </a:r>
            <a:r>
              <a:rPr lang="en-US" sz="2600" dirty="0" err="1"/>
              <a:t>klinis</a:t>
            </a:r>
            <a:r>
              <a:rPr lang="en-US" sz="2600" dirty="0"/>
              <a:t> Carl </a:t>
            </a:r>
            <a:r>
              <a:rPr lang="en-US" sz="2600" dirty="0" err="1"/>
              <a:t>Wernicke</a:t>
            </a:r>
            <a:r>
              <a:rPr lang="en-US" sz="2600" dirty="0"/>
              <a:t> (1875) </a:t>
            </a:r>
            <a:r>
              <a:rPr lang="en-US" sz="2600" dirty="0">
                <a:sym typeface="Wingdings"/>
              </a:rPr>
              <a:t></a:t>
            </a:r>
            <a:r>
              <a:rPr lang="en-US" sz="2600" dirty="0"/>
              <a:t> </a:t>
            </a:r>
            <a:r>
              <a:rPr lang="en-US" sz="2600" dirty="0" err="1"/>
              <a:t>menemukan</a:t>
            </a:r>
            <a:r>
              <a:rPr lang="en-US" sz="2600" dirty="0"/>
              <a:t> </a:t>
            </a:r>
            <a:r>
              <a:rPr lang="en-US" sz="2600" dirty="0" err="1"/>
              <a:t>cedera</a:t>
            </a:r>
            <a:r>
              <a:rPr lang="en-US" sz="2600" dirty="0"/>
              <a:t> </a:t>
            </a:r>
            <a:r>
              <a:rPr lang="en-US" sz="2600" dirty="0" err="1"/>
              <a:t>di</a:t>
            </a:r>
            <a:r>
              <a:rPr lang="en-US" sz="2600" dirty="0"/>
              <a:t> </a:t>
            </a:r>
            <a:r>
              <a:rPr lang="en-US" sz="2600" dirty="0" err="1"/>
              <a:t>lobus</a:t>
            </a:r>
            <a:r>
              <a:rPr lang="en-US" sz="2600" dirty="0"/>
              <a:t> </a:t>
            </a:r>
            <a:r>
              <a:rPr lang="en-US" sz="2600" dirty="0" err="1"/>
              <a:t>temporalis</a:t>
            </a:r>
            <a:r>
              <a:rPr lang="en-US" sz="2600" dirty="0"/>
              <a:t> </a:t>
            </a:r>
            <a:r>
              <a:rPr lang="en-US" sz="2600" dirty="0" err="1"/>
              <a:t>kiri</a:t>
            </a:r>
            <a:r>
              <a:rPr lang="en-US" sz="2600" dirty="0"/>
              <a:t> yang </a:t>
            </a:r>
            <a:r>
              <a:rPr lang="en-US" sz="2600" dirty="0" err="1"/>
              <a:t>mempengaruhi</a:t>
            </a:r>
            <a:r>
              <a:rPr lang="en-US" sz="2600" dirty="0"/>
              <a:t> </a:t>
            </a:r>
            <a:r>
              <a:rPr lang="en-US" sz="2600" dirty="0" err="1"/>
              <a:t>pemprosesan</a:t>
            </a:r>
            <a:r>
              <a:rPr lang="en-US" sz="2600" dirty="0"/>
              <a:t> </a:t>
            </a:r>
            <a:r>
              <a:rPr lang="en-US" sz="2600" dirty="0" err="1"/>
              <a:t>bahasa</a:t>
            </a:r>
            <a:r>
              <a:rPr lang="en-US" sz="2600" dirty="0">
                <a:sym typeface="Wingdings"/>
              </a:rPr>
              <a:t></a:t>
            </a:r>
            <a:r>
              <a:rPr lang="en-US" sz="2600" dirty="0"/>
              <a:t> area </a:t>
            </a:r>
            <a:r>
              <a:rPr lang="en-US" sz="2600" dirty="0" err="1"/>
              <a:t>Wernicke</a:t>
            </a:r>
            <a:r>
              <a:rPr lang="en-US" sz="2600" dirty="0"/>
              <a:t>: area yang </a:t>
            </a:r>
            <a:r>
              <a:rPr lang="en-US" sz="2600" dirty="0" err="1"/>
              <a:t>terlibat</a:t>
            </a:r>
            <a:r>
              <a:rPr lang="en-US" sz="2600" dirty="0"/>
              <a:t> </a:t>
            </a:r>
            <a:r>
              <a:rPr lang="en-US" sz="2600" dirty="0" err="1"/>
              <a:t>dalam</a:t>
            </a:r>
            <a:r>
              <a:rPr lang="en-US" sz="2600" dirty="0"/>
              <a:t> </a:t>
            </a:r>
            <a:r>
              <a:rPr lang="en-US" sz="2600" dirty="0" err="1"/>
              <a:t>pemahaman</a:t>
            </a:r>
            <a:r>
              <a:rPr lang="en-US" sz="2600" dirty="0"/>
              <a:t> </a:t>
            </a:r>
            <a:r>
              <a:rPr lang="en-US" sz="2600" dirty="0" err="1"/>
              <a:t>bahasa</a:t>
            </a:r>
            <a:r>
              <a:rPr lang="en-US" sz="2600" dirty="0"/>
              <a:t>.</a:t>
            </a:r>
          </a:p>
          <a:p>
            <a:pPr marL="273050" indent="-273050" eaLnBrk="0" hangingPunct="0">
              <a:spcBef>
                <a:spcPct val="20000"/>
              </a:spcBef>
              <a:buClr>
                <a:schemeClr val="accent1"/>
              </a:buClr>
              <a:buSzPct val="85000"/>
              <a:buFont typeface="Wingdings 2" pitchFamily="18" charset="2"/>
              <a:buChar char=""/>
              <a:defRPr/>
            </a:pPr>
            <a:endParaRPr lang="en-US" sz="2600" dirty="0"/>
          </a:p>
        </p:txBody>
      </p:sp>
    </p:spTree>
    <p:extLst>
      <p:ext uri="{BB962C8B-B14F-4D97-AF65-F5344CB8AC3E}">
        <p14:creationId xmlns:p14="http://schemas.microsoft.com/office/powerpoint/2010/main" xmlns="" val="1788829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752600" y="228600"/>
            <a:ext cx="4800600" cy="1143000"/>
          </a:xfrm>
          <a:prstGeom prst="rect">
            <a:avLst/>
          </a:prstGeom>
        </p:spPr>
        <p:txBody>
          <a:bodyPr/>
          <a:lstStyle/>
          <a:p>
            <a:pPr marL="31750" indent="-31750">
              <a:spcBef>
                <a:spcPct val="20000"/>
              </a:spcBef>
              <a:buClr>
                <a:schemeClr val="accent1"/>
              </a:buClr>
              <a:buSzPct val="85000"/>
              <a:defRPr/>
            </a:pPr>
            <a:r>
              <a:rPr lang="en-US" sz="3000" dirty="0" err="1">
                <a:solidFill>
                  <a:srgbClr val="C00000"/>
                </a:solidFill>
              </a:rPr>
              <a:t>Pikiran</a:t>
            </a:r>
            <a:r>
              <a:rPr lang="en-US" sz="3000" dirty="0">
                <a:solidFill>
                  <a:srgbClr val="C00000"/>
                </a:solidFill>
              </a:rPr>
              <a:t> </a:t>
            </a:r>
            <a:r>
              <a:rPr lang="en-US" sz="3000" dirty="0" err="1">
                <a:solidFill>
                  <a:srgbClr val="C00000"/>
                </a:solidFill>
              </a:rPr>
              <a:t>dalam</a:t>
            </a:r>
            <a:r>
              <a:rPr lang="en-US" sz="3000" dirty="0">
                <a:solidFill>
                  <a:srgbClr val="C00000"/>
                </a:solidFill>
              </a:rPr>
              <a:t> </a:t>
            </a:r>
            <a:r>
              <a:rPr lang="en-US" sz="3000" dirty="0" err="1">
                <a:solidFill>
                  <a:srgbClr val="C00000"/>
                </a:solidFill>
              </a:rPr>
              <a:t>Masyarakat</a:t>
            </a:r>
            <a:r>
              <a:rPr lang="en-US" sz="3000" dirty="0">
                <a:solidFill>
                  <a:srgbClr val="C00000"/>
                </a:solidFill>
              </a:rPr>
              <a:t>: </a:t>
            </a:r>
            <a:r>
              <a:rPr lang="en-US" sz="3000" dirty="0" err="1">
                <a:solidFill>
                  <a:srgbClr val="C00000"/>
                </a:solidFill>
              </a:rPr>
              <a:t>Vygotsky</a:t>
            </a:r>
            <a:endParaRPr lang="en-US" sz="3000" dirty="0">
              <a:solidFill>
                <a:srgbClr val="C00000"/>
              </a:solidFill>
            </a:endParaRPr>
          </a:p>
        </p:txBody>
      </p:sp>
      <p:pic>
        <p:nvPicPr>
          <p:cNvPr id="1026" name="Picture 2"/>
          <p:cNvPicPr>
            <a:picLocks noGrp="1" noChangeAspect="1" noChangeArrowheads="1"/>
          </p:cNvPicPr>
          <p:nvPr>
            <p:ph sz="quarter" idx="1"/>
          </p:nvPr>
        </p:nvPicPr>
        <p:blipFill>
          <a:blip r:embed="rId3"/>
          <a:srcRect l="3030" t="3217" r="4040"/>
          <a:stretch>
            <a:fillRect/>
          </a:stretch>
        </p:blipFill>
        <p:spPr>
          <a:xfrm>
            <a:off x="8131812" y="1800761"/>
            <a:ext cx="2155188" cy="2819400"/>
          </a:xfrm>
          <a:effectLst>
            <a:softEdge rad="112500"/>
          </a:effectLst>
        </p:spPr>
      </p:pic>
      <p:sp>
        <p:nvSpPr>
          <p:cNvPr id="44036" name="TextBox 4"/>
          <p:cNvSpPr txBox="1">
            <a:spLocks noChangeArrowheads="1"/>
          </p:cNvSpPr>
          <p:nvPr/>
        </p:nvSpPr>
        <p:spPr bwMode="auto">
          <a:xfrm>
            <a:off x="7924800" y="4619626"/>
            <a:ext cx="25146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t>Lev Vygotsky  </a:t>
            </a:r>
          </a:p>
          <a:p>
            <a:pPr algn="ctr" eaLnBrk="1" hangingPunct="1"/>
            <a:r>
              <a:rPr lang="en-US" altLang="en-US" sz="2000"/>
              <a:t>(1896 – 1934) </a:t>
            </a:r>
          </a:p>
          <a:p>
            <a:pPr algn="ctr" eaLnBrk="1" hangingPunct="1"/>
            <a:r>
              <a:rPr lang="en-US" altLang="en-US" sz="2000"/>
              <a:t>Teori perkembangan bahasa pada anak.</a:t>
            </a:r>
          </a:p>
        </p:txBody>
      </p:sp>
      <p:sp>
        <p:nvSpPr>
          <p:cNvPr id="6" name="TextBox 5"/>
          <p:cNvSpPr txBox="1"/>
          <p:nvPr/>
        </p:nvSpPr>
        <p:spPr>
          <a:xfrm>
            <a:off x="1828800" y="1773238"/>
            <a:ext cx="5943600" cy="4246562"/>
          </a:xfrm>
          <a:prstGeom prst="rect">
            <a:avLst/>
          </a:prstGeom>
          <a:noFill/>
        </p:spPr>
        <p:txBody>
          <a:bodyPr>
            <a:spAutoFit/>
          </a:bodyPr>
          <a:lstStyle/>
          <a:p>
            <a:pPr marL="342900" indent="-342900">
              <a:spcAft>
                <a:spcPts val="1200"/>
              </a:spcAft>
              <a:buClr>
                <a:srgbClr val="C00000"/>
              </a:buClr>
              <a:buFont typeface="Arial" pitchFamily="34" charset="0"/>
              <a:buChar char="•"/>
              <a:defRPr/>
            </a:pPr>
            <a:r>
              <a:rPr lang="en-US" sz="3000" dirty="0" err="1">
                <a:latin typeface="Arial" charset="0"/>
                <a:cs typeface="Arial" charset="0"/>
              </a:rPr>
              <a:t>Perkembangan</a:t>
            </a:r>
            <a:r>
              <a:rPr lang="en-US" sz="3000" dirty="0">
                <a:latin typeface="Arial" charset="0"/>
                <a:cs typeface="Arial" charset="0"/>
              </a:rPr>
              <a:t> </a:t>
            </a:r>
            <a:r>
              <a:rPr lang="en-US" sz="3000" dirty="0" err="1">
                <a:latin typeface="Arial" charset="0"/>
                <a:cs typeface="Arial" charset="0"/>
              </a:rPr>
              <a:t>didahului</a:t>
            </a:r>
            <a:r>
              <a:rPr lang="en-US" sz="3000" dirty="0">
                <a:latin typeface="Arial" charset="0"/>
                <a:cs typeface="Arial" charset="0"/>
              </a:rPr>
              <a:t> </a:t>
            </a:r>
            <a:r>
              <a:rPr lang="en-US" sz="3000" dirty="0" err="1">
                <a:latin typeface="Arial" charset="0"/>
                <a:cs typeface="Arial" charset="0"/>
              </a:rPr>
              <a:t>oleh</a:t>
            </a:r>
            <a:r>
              <a:rPr lang="en-US" sz="3000" dirty="0">
                <a:latin typeface="Arial" charset="0"/>
                <a:cs typeface="Arial" charset="0"/>
              </a:rPr>
              <a:t> </a:t>
            </a:r>
            <a:r>
              <a:rPr lang="en-US" sz="3000" dirty="0" err="1">
                <a:latin typeface="Arial" charset="0"/>
                <a:cs typeface="Arial" charset="0"/>
              </a:rPr>
              <a:t>proses</a:t>
            </a:r>
            <a:r>
              <a:rPr lang="en-US" sz="3000" dirty="0">
                <a:latin typeface="Arial" charset="0"/>
                <a:cs typeface="Arial" charset="0"/>
              </a:rPr>
              <a:t> </a:t>
            </a:r>
            <a:r>
              <a:rPr lang="en-US" sz="3000" dirty="0" err="1">
                <a:latin typeface="Arial" charset="0"/>
                <a:cs typeface="Arial" charset="0"/>
              </a:rPr>
              <a:t>belajar</a:t>
            </a:r>
            <a:r>
              <a:rPr lang="en-US" sz="3000" dirty="0">
                <a:latin typeface="Arial" charset="0"/>
                <a:cs typeface="Arial" charset="0"/>
              </a:rPr>
              <a:t>.</a:t>
            </a:r>
          </a:p>
          <a:p>
            <a:pPr marL="342900" indent="-342900">
              <a:spcAft>
                <a:spcPts val="1200"/>
              </a:spcAft>
              <a:buClr>
                <a:srgbClr val="C00000"/>
              </a:buClr>
              <a:buFont typeface="Arial" pitchFamily="34" charset="0"/>
              <a:buChar char="•"/>
              <a:defRPr/>
            </a:pPr>
            <a:r>
              <a:rPr lang="en-US" sz="3000" dirty="0" err="1">
                <a:latin typeface="Arial" charset="0"/>
                <a:cs typeface="Arial" charset="0"/>
              </a:rPr>
              <a:t>Pikiran</a:t>
            </a:r>
            <a:r>
              <a:rPr lang="en-US" sz="3000" dirty="0">
                <a:latin typeface="Arial" charset="0"/>
                <a:cs typeface="Arial" charset="0"/>
              </a:rPr>
              <a:t> &amp; </a:t>
            </a:r>
            <a:r>
              <a:rPr lang="en-US" sz="3000" dirty="0" err="1">
                <a:latin typeface="Arial" charset="0"/>
                <a:cs typeface="Arial" charset="0"/>
              </a:rPr>
              <a:t>bahasa</a:t>
            </a:r>
            <a:r>
              <a:rPr lang="en-US" sz="3000" dirty="0">
                <a:latin typeface="Arial" charset="0"/>
                <a:cs typeface="Arial" charset="0"/>
              </a:rPr>
              <a:t> </a:t>
            </a:r>
            <a:r>
              <a:rPr lang="en-US" sz="3000" dirty="0">
                <a:latin typeface="Arial" charset="0"/>
                <a:cs typeface="Arial" charset="0"/>
                <a:sym typeface="Wingdings" pitchFamily="2" charset="2"/>
              </a:rPr>
              <a:t> 2 </a:t>
            </a:r>
            <a:r>
              <a:rPr lang="en-US" sz="3000" dirty="0" err="1">
                <a:latin typeface="Arial" charset="0"/>
                <a:cs typeface="Arial" charset="0"/>
                <a:sym typeface="Wingdings" pitchFamily="2" charset="2"/>
              </a:rPr>
              <a:t>hal</a:t>
            </a:r>
            <a:r>
              <a:rPr lang="en-US" sz="3000" dirty="0">
                <a:latin typeface="Arial" charset="0"/>
                <a:cs typeface="Arial" charset="0"/>
                <a:sym typeface="Wingdings" pitchFamily="2" charset="2"/>
              </a:rPr>
              <a:t> yang </a:t>
            </a:r>
            <a:r>
              <a:rPr lang="en-US" sz="3000" dirty="0" err="1">
                <a:latin typeface="Arial" charset="0"/>
                <a:cs typeface="Arial" charset="0"/>
                <a:sym typeface="Wingdings" pitchFamily="2" charset="2"/>
              </a:rPr>
              <a:t>tidak</a:t>
            </a:r>
            <a:r>
              <a:rPr lang="en-US" sz="3000" dirty="0">
                <a:latin typeface="Arial" charset="0"/>
                <a:cs typeface="Arial" charset="0"/>
                <a:sym typeface="Wingdings" pitchFamily="2" charset="2"/>
              </a:rPr>
              <a:t> </a:t>
            </a:r>
            <a:r>
              <a:rPr lang="en-US" sz="3000" dirty="0" err="1">
                <a:latin typeface="Arial" charset="0"/>
                <a:cs typeface="Arial" charset="0"/>
                <a:sym typeface="Wingdings" pitchFamily="2" charset="2"/>
              </a:rPr>
              <a:t>saling</a:t>
            </a:r>
            <a:r>
              <a:rPr lang="en-US" sz="3000" dirty="0">
                <a:latin typeface="Arial" charset="0"/>
                <a:cs typeface="Arial" charset="0"/>
                <a:sym typeface="Wingdings" pitchFamily="2" charset="2"/>
              </a:rPr>
              <a:t> </a:t>
            </a:r>
            <a:r>
              <a:rPr lang="en-US" sz="3000" dirty="0" err="1">
                <a:latin typeface="Arial" charset="0"/>
                <a:cs typeface="Arial" charset="0"/>
                <a:sym typeface="Wingdings" pitchFamily="2" charset="2"/>
              </a:rPr>
              <a:t>bergantung</a:t>
            </a:r>
            <a:r>
              <a:rPr lang="en-US" sz="3000" dirty="0">
                <a:latin typeface="Arial" charset="0"/>
                <a:cs typeface="Arial" charset="0"/>
                <a:sym typeface="Wingdings" pitchFamily="2" charset="2"/>
              </a:rPr>
              <a:t>.</a:t>
            </a:r>
          </a:p>
          <a:p>
            <a:pPr marL="342900" indent="-342900">
              <a:spcAft>
                <a:spcPts val="1200"/>
              </a:spcAft>
              <a:buClr>
                <a:srgbClr val="C00000"/>
              </a:buClr>
              <a:buFont typeface="Arial" pitchFamily="34" charset="0"/>
              <a:buChar char="•"/>
              <a:defRPr/>
            </a:pPr>
            <a:r>
              <a:rPr lang="en-US" sz="3000" dirty="0" err="1">
                <a:latin typeface="Arial" charset="0"/>
                <a:cs typeface="Arial" charset="0"/>
                <a:sym typeface="Wingdings" pitchFamily="2" charset="2"/>
              </a:rPr>
              <a:t>Pikiran</a:t>
            </a:r>
            <a:r>
              <a:rPr lang="en-US" sz="3000" dirty="0">
                <a:latin typeface="Arial" charset="0"/>
                <a:cs typeface="Arial" charset="0"/>
                <a:sym typeface="Wingdings" pitchFamily="2" charset="2"/>
              </a:rPr>
              <a:t> </a:t>
            </a:r>
            <a:r>
              <a:rPr lang="en-US" sz="3000" dirty="0" err="1">
                <a:latin typeface="Arial" charset="0"/>
                <a:cs typeface="Arial" charset="0"/>
                <a:sym typeface="Wingdings" pitchFamily="2" charset="2"/>
              </a:rPr>
              <a:t>terbentuk</a:t>
            </a:r>
            <a:r>
              <a:rPr lang="en-US" sz="3000" dirty="0">
                <a:latin typeface="Arial" charset="0"/>
                <a:cs typeface="Arial" charset="0"/>
                <a:sym typeface="Wingdings" pitchFamily="2" charset="2"/>
              </a:rPr>
              <a:t> </a:t>
            </a:r>
            <a:r>
              <a:rPr lang="en-US" sz="3000" dirty="0" err="1">
                <a:latin typeface="Arial" charset="0"/>
                <a:cs typeface="Arial" charset="0"/>
                <a:sym typeface="Wingdings" pitchFamily="2" charset="2"/>
              </a:rPr>
              <a:t>secara</a:t>
            </a:r>
            <a:r>
              <a:rPr lang="en-US" sz="3000" dirty="0">
                <a:latin typeface="Arial" charset="0"/>
                <a:cs typeface="Arial" charset="0"/>
                <a:sym typeface="Wingdings" pitchFamily="2" charset="2"/>
              </a:rPr>
              <a:t> </a:t>
            </a:r>
            <a:r>
              <a:rPr lang="en-US" sz="3000" dirty="0" err="1">
                <a:latin typeface="Arial" charset="0"/>
                <a:cs typeface="Arial" charset="0"/>
                <a:sym typeface="Wingdings" pitchFamily="2" charset="2"/>
              </a:rPr>
              <a:t>biologis</a:t>
            </a:r>
            <a:r>
              <a:rPr lang="en-US" sz="3000" dirty="0">
                <a:latin typeface="Arial" charset="0"/>
                <a:cs typeface="Arial" charset="0"/>
                <a:sym typeface="Wingdings" pitchFamily="2" charset="2"/>
              </a:rPr>
              <a:t>; </a:t>
            </a:r>
            <a:r>
              <a:rPr lang="en-US" sz="3000" dirty="0" err="1">
                <a:latin typeface="Arial" charset="0"/>
                <a:cs typeface="Arial" charset="0"/>
                <a:sym typeface="Wingdings" pitchFamily="2" charset="2"/>
              </a:rPr>
              <a:t>bahasa</a:t>
            </a:r>
            <a:r>
              <a:rPr lang="en-US" sz="3000" dirty="0">
                <a:latin typeface="Arial" charset="0"/>
                <a:cs typeface="Arial" charset="0"/>
                <a:sym typeface="Wingdings" pitchFamily="2" charset="2"/>
              </a:rPr>
              <a:t> </a:t>
            </a:r>
            <a:r>
              <a:rPr lang="en-US" sz="3000" dirty="0" err="1">
                <a:latin typeface="Arial" charset="0"/>
                <a:cs typeface="Arial" charset="0"/>
                <a:sym typeface="Wingdings" pitchFamily="2" charset="2"/>
              </a:rPr>
              <a:t>bentukan</a:t>
            </a:r>
            <a:r>
              <a:rPr lang="en-US" sz="3000" dirty="0">
                <a:latin typeface="Arial" charset="0"/>
                <a:cs typeface="Arial" charset="0"/>
                <a:sym typeface="Wingdings" pitchFamily="2" charset="2"/>
              </a:rPr>
              <a:t> </a:t>
            </a:r>
            <a:r>
              <a:rPr lang="en-US" sz="3000" dirty="0" err="1">
                <a:latin typeface="Arial" charset="0"/>
                <a:cs typeface="Arial" charset="0"/>
                <a:sym typeface="Wingdings" pitchFamily="2" charset="2"/>
              </a:rPr>
              <a:t>sosial</a:t>
            </a:r>
            <a:r>
              <a:rPr lang="en-US" sz="3000" dirty="0">
                <a:latin typeface="Arial" charset="0"/>
                <a:cs typeface="Arial" charset="0"/>
                <a:sym typeface="Wingdings" pitchFamily="2" charset="2"/>
              </a:rPr>
              <a:t>.</a:t>
            </a:r>
            <a:endParaRPr lang="en-US" sz="3000" dirty="0">
              <a:latin typeface="Arial" charset="0"/>
              <a:cs typeface="Arial" charset="0"/>
            </a:endParaRPr>
          </a:p>
          <a:p>
            <a:pPr marL="228600" indent="-228600">
              <a:spcAft>
                <a:spcPts val="1200"/>
              </a:spcAft>
              <a:buClr>
                <a:srgbClr val="C00000"/>
              </a:buClr>
              <a:buFont typeface="Arial" pitchFamily="34" charset="0"/>
              <a:buChar char="•"/>
              <a:defRPr/>
            </a:pPr>
            <a:endParaRPr lang="en-US" sz="3000" dirty="0">
              <a:latin typeface="Arial" charset="0"/>
              <a:cs typeface="Arial" charset="0"/>
            </a:endParaRPr>
          </a:p>
        </p:txBody>
      </p:sp>
    </p:spTree>
    <p:extLst>
      <p:ext uri="{BB962C8B-B14F-4D97-AF65-F5344CB8AC3E}">
        <p14:creationId xmlns:p14="http://schemas.microsoft.com/office/powerpoint/2010/main" xmlns="" val="2670224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752600" y="228600"/>
            <a:ext cx="4800600" cy="1143000"/>
          </a:xfrm>
          <a:prstGeom prst="rect">
            <a:avLst/>
          </a:prstGeom>
        </p:spPr>
        <p:txBody>
          <a:bodyPr/>
          <a:lstStyle/>
          <a:p>
            <a:pPr marL="31750" indent="-31750">
              <a:spcBef>
                <a:spcPct val="20000"/>
              </a:spcBef>
              <a:buClr>
                <a:schemeClr val="accent1"/>
              </a:buClr>
              <a:buSzPct val="85000"/>
              <a:defRPr/>
            </a:pPr>
            <a:r>
              <a:rPr lang="en-US" sz="3000" dirty="0" err="1">
                <a:solidFill>
                  <a:srgbClr val="C00000"/>
                </a:solidFill>
              </a:rPr>
              <a:t>Pikiran</a:t>
            </a:r>
            <a:r>
              <a:rPr lang="en-US" sz="3000" dirty="0">
                <a:solidFill>
                  <a:srgbClr val="C00000"/>
                </a:solidFill>
              </a:rPr>
              <a:t> </a:t>
            </a:r>
            <a:r>
              <a:rPr lang="en-US" sz="3000" dirty="0" err="1">
                <a:solidFill>
                  <a:srgbClr val="C00000"/>
                </a:solidFill>
              </a:rPr>
              <a:t>dalam</a:t>
            </a:r>
            <a:r>
              <a:rPr lang="en-US" sz="3000" dirty="0">
                <a:solidFill>
                  <a:srgbClr val="C00000"/>
                </a:solidFill>
              </a:rPr>
              <a:t> </a:t>
            </a:r>
            <a:r>
              <a:rPr lang="en-US" sz="3000" dirty="0" err="1">
                <a:solidFill>
                  <a:srgbClr val="C00000"/>
                </a:solidFill>
              </a:rPr>
              <a:t>Masyarakat</a:t>
            </a:r>
            <a:r>
              <a:rPr lang="en-US" sz="3000" dirty="0">
                <a:solidFill>
                  <a:srgbClr val="C00000"/>
                </a:solidFill>
              </a:rPr>
              <a:t>: </a:t>
            </a:r>
            <a:r>
              <a:rPr lang="en-US" sz="3000" dirty="0" err="1">
                <a:solidFill>
                  <a:srgbClr val="C00000"/>
                </a:solidFill>
              </a:rPr>
              <a:t>Vygotsky</a:t>
            </a:r>
            <a:endParaRPr lang="en-US" sz="3000" dirty="0">
              <a:solidFill>
                <a:srgbClr val="C00000"/>
              </a:solidFill>
            </a:endParaRPr>
          </a:p>
        </p:txBody>
      </p:sp>
      <p:sp>
        <p:nvSpPr>
          <p:cNvPr id="6" name="TextBox 5"/>
          <p:cNvSpPr txBox="1"/>
          <p:nvPr/>
        </p:nvSpPr>
        <p:spPr>
          <a:xfrm>
            <a:off x="1752600" y="1371601"/>
            <a:ext cx="8534400" cy="5273675"/>
          </a:xfrm>
          <a:prstGeom prst="rect">
            <a:avLst/>
          </a:prstGeom>
          <a:noFill/>
        </p:spPr>
        <p:txBody>
          <a:bodyPr>
            <a:spAutoFit/>
          </a:bodyPr>
          <a:lstStyle/>
          <a:p>
            <a:pPr marL="342900" indent="-342900">
              <a:spcAft>
                <a:spcPts val="1200"/>
              </a:spcAft>
              <a:buClr>
                <a:srgbClr val="C00000"/>
              </a:buClr>
              <a:buFont typeface="Arial" pitchFamily="34" charset="0"/>
              <a:buChar char="•"/>
              <a:defRPr/>
            </a:pPr>
            <a:r>
              <a:rPr lang="en-US" sz="2800" dirty="0" err="1">
                <a:latin typeface="Arial" charset="0"/>
                <a:cs typeface="Arial" charset="0"/>
                <a:sym typeface="Wingdings" pitchFamily="2" charset="2"/>
              </a:rPr>
              <a:t>Fenomena</a:t>
            </a:r>
            <a:r>
              <a:rPr lang="en-US" sz="2800" dirty="0">
                <a:latin typeface="Arial" charset="0"/>
                <a:cs typeface="Arial" charset="0"/>
                <a:sym typeface="Wingdings" pitchFamily="2" charset="2"/>
              </a:rPr>
              <a:t> </a:t>
            </a:r>
            <a:r>
              <a:rPr lang="en-US" sz="2800" dirty="0" err="1">
                <a:latin typeface="Arial" charset="0"/>
                <a:cs typeface="Arial" charset="0"/>
                <a:sym typeface="Wingdings" pitchFamily="2" charset="2"/>
              </a:rPr>
              <a:t>internalisasi</a:t>
            </a:r>
            <a:endParaRPr lang="en-US" sz="2800" dirty="0">
              <a:latin typeface="Arial" charset="0"/>
              <a:cs typeface="Arial" charset="0"/>
              <a:sym typeface="Wingdings" pitchFamily="2" charset="2"/>
            </a:endParaRPr>
          </a:p>
          <a:p>
            <a:pPr marL="342900" indent="-342900">
              <a:spcAft>
                <a:spcPts val="1200"/>
              </a:spcAft>
              <a:buClr>
                <a:srgbClr val="C00000"/>
              </a:buClr>
              <a:defRPr/>
            </a:pPr>
            <a:r>
              <a:rPr lang="en-US" sz="2800" dirty="0">
                <a:latin typeface="Arial" charset="0"/>
                <a:cs typeface="Arial" charset="0"/>
                <a:sym typeface="Wingdings" pitchFamily="2" charset="2"/>
              </a:rPr>
              <a:t>	</a:t>
            </a:r>
            <a:r>
              <a:rPr lang="en-US" sz="2800" dirty="0" err="1">
                <a:latin typeface="Arial" charset="0"/>
                <a:cs typeface="Arial" charset="0"/>
                <a:sym typeface="Wingdings" pitchFamily="2" charset="2"/>
              </a:rPr>
              <a:t>Proses</a:t>
            </a:r>
            <a:r>
              <a:rPr lang="en-US" sz="2800" dirty="0">
                <a:latin typeface="Arial" charset="0"/>
                <a:cs typeface="Arial" charset="0"/>
                <a:sym typeface="Wingdings" pitchFamily="2" charset="2"/>
              </a:rPr>
              <a:t> </a:t>
            </a:r>
            <a:r>
              <a:rPr lang="en-US" sz="2800" dirty="0" err="1">
                <a:latin typeface="Arial" charset="0"/>
                <a:cs typeface="Arial" charset="0"/>
                <a:sym typeface="Wingdings" pitchFamily="2" charset="2"/>
              </a:rPr>
              <a:t>tindakan</a:t>
            </a:r>
            <a:r>
              <a:rPr lang="en-US" sz="2800" dirty="0">
                <a:latin typeface="Arial" charset="0"/>
                <a:cs typeface="Arial" charset="0"/>
                <a:sym typeface="Wingdings" pitchFamily="2" charset="2"/>
              </a:rPr>
              <a:t> </a:t>
            </a:r>
            <a:r>
              <a:rPr lang="en-US" sz="2800" dirty="0" err="1">
                <a:latin typeface="Arial" charset="0"/>
                <a:cs typeface="Arial" charset="0"/>
                <a:sym typeface="Wingdings" pitchFamily="2" charset="2"/>
              </a:rPr>
              <a:t>eksternal</a:t>
            </a:r>
            <a:r>
              <a:rPr lang="en-US" sz="2800" dirty="0">
                <a:latin typeface="Arial" charset="0"/>
                <a:cs typeface="Arial" charset="0"/>
                <a:sym typeface="Wingdings" pitchFamily="2" charset="2"/>
              </a:rPr>
              <a:t> (</a:t>
            </a:r>
            <a:r>
              <a:rPr lang="en-US" sz="2800" dirty="0" err="1">
                <a:latin typeface="Arial" charset="0"/>
                <a:cs typeface="Arial" charset="0"/>
                <a:sym typeface="Wingdings" pitchFamily="2" charset="2"/>
              </a:rPr>
              <a:t>perilaku</a:t>
            </a:r>
            <a:r>
              <a:rPr lang="en-US" sz="2800" dirty="0">
                <a:latin typeface="Arial" charset="0"/>
                <a:cs typeface="Arial" charset="0"/>
                <a:sym typeface="Wingdings" pitchFamily="2" charset="2"/>
              </a:rPr>
              <a:t> </a:t>
            </a:r>
            <a:r>
              <a:rPr lang="en-US" sz="2800" dirty="0" err="1">
                <a:latin typeface="Arial" charset="0"/>
                <a:cs typeface="Arial" charset="0"/>
                <a:sym typeface="Wingdings" pitchFamily="2" charset="2"/>
              </a:rPr>
              <a:t>berbicara</a:t>
            </a:r>
            <a:r>
              <a:rPr lang="en-US" sz="2800" dirty="0">
                <a:latin typeface="Arial" charset="0"/>
                <a:cs typeface="Arial" charset="0"/>
                <a:sym typeface="Wingdings" pitchFamily="2" charset="2"/>
              </a:rPr>
              <a:t>) </a:t>
            </a:r>
            <a:r>
              <a:rPr lang="en-US" sz="2800" dirty="0" err="1">
                <a:latin typeface="Arial" charset="0"/>
                <a:cs typeface="Arial" charset="0"/>
                <a:sym typeface="Wingdings" pitchFamily="2" charset="2"/>
              </a:rPr>
              <a:t>ditransformasikan</a:t>
            </a:r>
            <a:r>
              <a:rPr lang="en-US" sz="2800" dirty="0">
                <a:latin typeface="Arial" charset="0"/>
                <a:cs typeface="Arial" charset="0"/>
                <a:sym typeface="Wingdings" pitchFamily="2" charset="2"/>
              </a:rPr>
              <a:t> </a:t>
            </a:r>
            <a:r>
              <a:rPr lang="en-US" sz="2800" dirty="0" err="1">
                <a:latin typeface="Arial" charset="0"/>
                <a:cs typeface="Arial" charset="0"/>
                <a:sym typeface="Wingdings" pitchFamily="2" charset="2"/>
              </a:rPr>
              <a:t>menjadi</a:t>
            </a:r>
            <a:r>
              <a:rPr lang="en-US" sz="2800" dirty="0">
                <a:latin typeface="Arial" charset="0"/>
                <a:cs typeface="Arial" charset="0"/>
                <a:sym typeface="Wingdings" pitchFamily="2" charset="2"/>
              </a:rPr>
              <a:t> </a:t>
            </a:r>
            <a:r>
              <a:rPr lang="en-US" sz="2800" dirty="0" err="1">
                <a:latin typeface="Arial" charset="0"/>
                <a:cs typeface="Arial" charset="0"/>
                <a:sym typeface="Wingdings" pitchFamily="2" charset="2"/>
              </a:rPr>
              <a:t>fungsi</a:t>
            </a:r>
            <a:r>
              <a:rPr lang="en-US" sz="2800" dirty="0">
                <a:latin typeface="Arial" charset="0"/>
                <a:cs typeface="Arial" charset="0"/>
                <a:sym typeface="Wingdings" pitchFamily="2" charset="2"/>
              </a:rPr>
              <a:t> </a:t>
            </a:r>
            <a:r>
              <a:rPr lang="en-US" sz="2800" dirty="0" err="1">
                <a:latin typeface="Arial" charset="0"/>
                <a:cs typeface="Arial" charset="0"/>
                <a:sym typeface="Wingdings" pitchFamily="2" charset="2"/>
              </a:rPr>
              <a:t>psikologis</a:t>
            </a:r>
            <a:r>
              <a:rPr lang="en-US" sz="2800" dirty="0">
                <a:latin typeface="Arial" charset="0"/>
                <a:cs typeface="Arial" charset="0"/>
                <a:sym typeface="Wingdings" pitchFamily="2" charset="2"/>
              </a:rPr>
              <a:t> internal (</a:t>
            </a:r>
            <a:r>
              <a:rPr lang="en-US" sz="2800" dirty="0" err="1">
                <a:latin typeface="Arial" charset="0"/>
                <a:cs typeface="Arial" charset="0"/>
                <a:sym typeface="Wingdings" pitchFamily="2" charset="2"/>
              </a:rPr>
              <a:t>proses</a:t>
            </a:r>
            <a:r>
              <a:rPr lang="en-US" sz="2800" dirty="0">
                <a:latin typeface="Arial" charset="0"/>
                <a:cs typeface="Arial" charset="0"/>
                <a:sym typeface="Wingdings" pitchFamily="2" charset="2"/>
              </a:rPr>
              <a:t> </a:t>
            </a:r>
            <a:r>
              <a:rPr lang="en-US" sz="2800" dirty="0" err="1">
                <a:latin typeface="Arial" charset="0"/>
                <a:cs typeface="Arial" charset="0"/>
                <a:sym typeface="Wingdings" pitchFamily="2" charset="2"/>
              </a:rPr>
              <a:t>berbicara</a:t>
            </a:r>
            <a:r>
              <a:rPr lang="en-US" sz="2800" dirty="0">
                <a:latin typeface="Arial" charset="0"/>
                <a:cs typeface="Arial" charset="0"/>
                <a:sym typeface="Wingdings" pitchFamily="2" charset="2"/>
              </a:rPr>
              <a:t>).</a:t>
            </a:r>
            <a:endParaRPr lang="en-US" sz="2800" dirty="0">
              <a:latin typeface="Arial" charset="0"/>
              <a:cs typeface="Arial" charset="0"/>
            </a:endParaRPr>
          </a:p>
          <a:p>
            <a:pPr marL="342900" indent="-342900">
              <a:spcAft>
                <a:spcPts val="1200"/>
              </a:spcAft>
              <a:buClr>
                <a:srgbClr val="C00000"/>
              </a:buClr>
              <a:buFont typeface="Arial" pitchFamily="34" charset="0"/>
              <a:buChar char="•"/>
              <a:defRPr/>
            </a:pPr>
            <a:r>
              <a:rPr lang="en-US" sz="2800" dirty="0" err="1">
                <a:latin typeface="Arial" charset="0"/>
                <a:cs typeface="Arial" charset="0"/>
              </a:rPr>
              <a:t>Tahap</a:t>
            </a:r>
            <a:r>
              <a:rPr lang="en-US" sz="2800" dirty="0">
                <a:latin typeface="Arial" charset="0"/>
                <a:cs typeface="Arial" charset="0"/>
              </a:rPr>
              <a:t> </a:t>
            </a:r>
            <a:r>
              <a:rPr lang="en-US" sz="2800" dirty="0" err="1">
                <a:latin typeface="Arial" charset="0"/>
                <a:cs typeface="Arial" charset="0"/>
              </a:rPr>
              <a:t>perkembangan</a:t>
            </a:r>
            <a:endParaRPr lang="en-US" sz="2800" dirty="0">
              <a:latin typeface="Arial" charset="0"/>
              <a:cs typeface="Arial" charset="0"/>
            </a:endParaRPr>
          </a:p>
          <a:p>
            <a:pPr marL="342900" indent="-342900">
              <a:spcAft>
                <a:spcPts val="1200"/>
              </a:spcAft>
              <a:buClr>
                <a:srgbClr val="C00000"/>
              </a:buClr>
              <a:defRPr/>
            </a:pPr>
            <a:r>
              <a:rPr lang="en-US" sz="2800" dirty="0">
                <a:latin typeface="Arial" charset="0"/>
                <a:cs typeface="Arial" charset="0"/>
              </a:rPr>
              <a:t>	</a:t>
            </a:r>
            <a:r>
              <a:rPr lang="en-US" sz="2800" dirty="0" err="1">
                <a:latin typeface="Arial" charset="0"/>
                <a:cs typeface="Arial" charset="0"/>
              </a:rPr>
              <a:t>Hasil</a:t>
            </a:r>
            <a:r>
              <a:rPr lang="en-US" sz="2800" dirty="0">
                <a:latin typeface="Arial" charset="0"/>
                <a:cs typeface="Arial" charset="0"/>
              </a:rPr>
              <a:t> </a:t>
            </a:r>
            <a:r>
              <a:rPr lang="en-US" sz="2800" dirty="0" err="1">
                <a:latin typeface="Arial" charset="0"/>
                <a:cs typeface="Arial" charset="0"/>
              </a:rPr>
              <a:t>pengamatan</a:t>
            </a:r>
            <a:r>
              <a:rPr lang="en-US" sz="2800" dirty="0">
                <a:latin typeface="Arial" charset="0"/>
                <a:cs typeface="Arial" charset="0"/>
              </a:rPr>
              <a:t> </a:t>
            </a:r>
            <a:r>
              <a:rPr lang="en-US" sz="2800" dirty="0">
                <a:latin typeface="Arial" charset="0"/>
                <a:cs typeface="Arial" charset="0"/>
                <a:sym typeface="Wingdings" pitchFamily="2" charset="2"/>
              </a:rPr>
              <a:t> </a:t>
            </a:r>
            <a:r>
              <a:rPr lang="en-US" sz="2800" dirty="0" err="1">
                <a:latin typeface="Arial" charset="0"/>
                <a:cs typeface="Arial" charset="0"/>
                <a:sym typeface="Wingdings" pitchFamily="2" charset="2"/>
              </a:rPr>
              <a:t>anak</a:t>
            </a:r>
            <a:r>
              <a:rPr lang="en-US" sz="2800" dirty="0">
                <a:latin typeface="Arial" charset="0"/>
                <a:cs typeface="Arial" charset="0"/>
                <a:sym typeface="Wingdings" pitchFamily="2" charset="2"/>
              </a:rPr>
              <a:t> </a:t>
            </a:r>
            <a:r>
              <a:rPr lang="en-US" sz="2800" dirty="0" err="1">
                <a:latin typeface="Arial" charset="0"/>
                <a:cs typeface="Arial" charset="0"/>
                <a:sym typeface="Wingdings" pitchFamily="2" charset="2"/>
              </a:rPr>
              <a:t>melalui</a:t>
            </a:r>
            <a:r>
              <a:rPr lang="en-US" sz="2800" dirty="0">
                <a:latin typeface="Arial" charset="0"/>
                <a:cs typeface="Arial" charset="0"/>
                <a:sym typeface="Wingdings" pitchFamily="2" charset="2"/>
              </a:rPr>
              <a:t> 3 </a:t>
            </a:r>
            <a:r>
              <a:rPr lang="en-US" sz="2800" dirty="0" err="1">
                <a:latin typeface="Arial" charset="0"/>
                <a:cs typeface="Arial" charset="0"/>
                <a:sym typeface="Wingdings" pitchFamily="2" charset="2"/>
              </a:rPr>
              <a:t>tahap</a:t>
            </a:r>
            <a:r>
              <a:rPr lang="en-US" sz="2800" dirty="0">
                <a:latin typeface="Arial" charset="0"/>
                <a:cs typeface="Arial" charset="0"/>
                <a:sym typeface="Wingdings" pitchFamily="2" charset="2"/>
              </a:rPr>
              <a:t> </a:t>
            </a:r>
            <a:r>
              <a:rPr lang="en-US" sz="2800" dirty="0" err="1">
                <a:latin typeface="Arial" charset="0"/>
                <a:cs typeface="Arial" charset="0"/>
                <a:sym typeface="Wingdings" pitchFamily="2" charset="2"/>
              </a:rPr>
              <a:t>perkembangan</a:t>
            </a:r>
            <a:r>
              <a:rPr lang="en-US" sz="2800" dirty="0">
                <a:latin typeface="Arial" charset="0"/>
                <a:cs typeface="Arial" charset="0"/>
                <a:sym typeface="Wingdings" pitchFamily="2" charset="2"/>
              </a:rPr>
              <a:t> </a:t>
            </a:r>
            <a:r>
              <a:rPr lang="en-US" sz="2800" dirty="0" err="1">
                <a:latin typeface="Arial" charset="0"/>
                <a:cs typeface="Arial" charset="0"/>
                <a:sym typeface="Wingdings" pitchFamily="2" charset="2"/>
              </a:rPr>
              <a:t>konseptual</a:t>
            </a:r>
            <a:r>
              <a:rPr lang="en-US" sz="2800" dirty="0">
                <a:latin typeface="Arial" charset="0"/>
                <a:cs typeface="Arial" charset="0"/>
                <a:sym typeface="Wingdings" pitchFamily="2" charset="2"/>
              </a:rPr>
              <a:t>:</a:t>
            </a:r>
          </a:p>
          <a:p>
            <a:pPr marL="857250" indent="-514350">
              <a:spcAft>
                <a:spcPts val="400"/>
              </a:spcAft>
              <a:buClr>
                <a:srgbClr val="C00000"/>
              </a:buClr>
              <a:buFont typeface="+mj-lt"/>
              <a:buAutoNum type="alphaLcPeriod"/>
              <a:defRPr/>
            </a:pPr>
            <a:r>
              <a:rPr lang="en-US" sz="2800" dirty="0" err="1">
                <a:latin typeface="Arial" charset="0"/>
                <a:cs typeface="Arial" charset="0"/>
                <a:sym typeface="Wingdings" pitchFamily="2" charset="2"/>
              </a:rPr>
              <a:t>Pembentukan</a:t>
            </a:r>
            <a:r>
              <a:rPr lang="en-US" sz="2800" dirty="0">
                <a:latin typeface="Arial" charset="0"/>
                <a:cs typeface="Arial" charset="0"/>
                <a:sym typeface="Wingdings" pitchFamily="2" charset="2"/>
              </a:rPr>
              <a:t> </a:t>
            </a:r>
            <a:r>
              <a:rPr lang="en-US" sz="2800" dirty="0" err="1">
                <a:latin typeface="Arial" charset="0"/>
                <a:cs typeface="Arial" charset="0"/>
                <a:sym typeface="Wingdings" pitchFamily="2" charset="2"/>
              </a:rPr>
              <a:t>konsep</a:t>
            </a:r>
            <a:r>
              <a:rPr lang="en-US" sz="2800" dirty="0">
                <a:latin typeface="Arial" charset="0"/>
                <a:cs typeface="Arial" charset="0"/>
                <a:sym typeface="Wingdings" pitchFamily="2" charset="2"/>
              </a:rPr>
              <a:t> </a:t>
            </a:r>
            <a:r>
              <a:rPr lang="en-US" sz="2800" dirty="0" err="1">
                <a:latin typeface="Arial" charset="0"/>
                <a:cs typeface="Arial" charset="0"/>
                <a:sym typeface="Wingdings" pitchFamily="2" charset="2"/>
              </a:rPr>
              <a:t>tematik</a:t>
            </a:r>
            <a:endParaRPr lang="en-US" sz="2800" dirty="0">
              <a:latin typeface="Arial" charset="0"/>
              <a:cs typeface="Arial" charset="0"/>
              <a:sym typeface="Wingdings" pitchFamily="2" charset="2"/>
            </a:endParaRPr>
          </a:p>
          <a:p>
            <a:pPr marL="857250" indent="-514350">
              <a:spcAft>
                <a:spcPts val="400"/>
              </a:spcAft>
              <a:buClr>
                <a:srgbClr val="C00000"/>
              </a:buClr>
              <a:buFont typeface="+mj-lt"/>
              <a:buAutoNum type="alphaLcPeriod"/>
              <a:defRPr/>
            </a:pPr>
            <a:r>
              <a:rPr lang="en-US" sz="2800" dirty="0" err="1">
                <a:latin typeface="Arial" charset="0"/>
                <a:cs typeface="Arial" charset="0"/>
                <a:sym typeface="Wingdings" pitchFamily="2" charset="2"/>
              </a:rPr>
              <a:t>Pembentukan</a:t>
            </a:r>
            <a:r>
              <a:rPr lang="en-US" sz="2800" dirty="0">
                <a:latin typeface="Arial" charset="0"/>
                <a:cs typeface="Arial" charset="0"/>
                <a:sym typeface="Wingdings" pitchFamily="2" charset="2"/>
              </a:rPr>
              <a:t> </a:t>
            </a:r>
            <a:r>
              <a:rPr lang="en-US" sz="2800" dirty="0" err="1">
                <a:latin typeface="Arial" charset="0"/>
                <a:cs typeface="Arial" charset="0"/>
                <a:sym typeface="Wingdings" pitchFamily="2" charset="2"/>
              </a:rPr>
              <a:t>konsep</a:t>
            </a:r>
            <a:r>
              <a:rPr lang="en-US" sz="2800" dirty="0">
                <a:latin typeface="Arial" charset="0"/>
                <a:cs typeface="Arial" charset="0"/>
                <a:sym typeface="Wingdings" pitchFamily="2" charset="2"/>
              </a:rPr>
              <a:t> </a:t>
            </a:r>
            <a:r>
              <a:rPr lang="en-US" sz="2800" dirty="0" err="1">
                <a:latin typeface="Arial" charset="0"/>
                <a:cs typeface="Arial" charset="0"/>
                <a:sym typeface="Wingdings" pitchFamily="2" charset="2"/>
              </a:rPr>
              <a:t>berantai</a:t>
            </a:r>
            <a:endParaRPr lang="en-US" sz="2800" dirty="0">
              <a:latin typeface="Arial" charset="0"/>
              <a:cs typeface="Arial" charset="0"/>
              <a:sym typeface="Wingdings" pitchFamily="2" charset="2"/>
            </a:endParaRPr>
          </a:p>
          <a:p>
            <a:pPr marL="857250" indent="-514350">
              <a:spcAft>
                <a:spcPts val="400"/>
              </a:spcAft>
              <a:buClr>
                <a:srgbClr val="C00000"/>
              </a:buClr>
              <a:buFont typeface="+mj-lt"/>
              <a:buAutoNum type="alphaLcPeriod"/>
              <a:defRPr/>
            </a:pPr>
            <a:r>
              <a:rPr lang="en-US" sz="2800" dirty="0" err="1">
                <a:latin typeface="Arial" charset="0"/>
                <a:cs typeface="Arial" charset="0"/>
                <a:sym typeface="Wingdings" pitchFamily="2" charset="2"/>
              </a:rPr>
              <a:t>Pembentukan</a:t>
            </a:r>
            <a:r>
              <a:rPr lang="en-US" sz="2800" dirty="0">
                <a:latin typeface="Arial" charset="0"/>
                <a:cs typeface="Arial" charset="0"/>
                <a:sym typeface="Wingdings" pitchFamily="2" charset="2"/>
              </a:rPr>
              <a:t> </a:t>
            </a:r>
            <a:r>
              <a:rPr lang="en-US" sz="2800" dirty="0" err="1">
                <a:latin typeface="Arial" charset="0"/>
                <a:cs typeface="Arial" charset="0"/>
                <a:sym typeface="Wingdings" pitchFamily="2" charset="2"/>
              </a:rPr>
              <a:t>konsep</a:t>
            </a:r>
            <a:r>
              <a:rPr lang="en-US" sz="2800" dirty="0">
                <a:latin typeface="Arial" charset="0"/>
                <a:cs typeface="Arial" charset="0"/>
                <a:sym typeface="Wingdings" pitchFamily="2" charset="2"/>
              </a:rPr>
              <a:t> </a:t>
            </a:r>
            <a:r>
              <a:rPr lang="en-US" sz="2800" dirty="0" err="1">
                <a:latin typeface="Arial" charset="0"/>
                <a:cs typeface="Arial" charset="0"/>
                <a:sym typeface="Wingdings" pitchFamily="2" charset="2"/>
              </a:rPr>
              <a:t>abstrak</a:t>
            </a:r>
            <a:endParaRPr lang="en-US" sz="2800" dirty="0">
              <a:latin typeface="Arial" charset="0"/>
              <a:cs typeface="Arial" charset="0"/>
            </a:endParaRPr>
          </a:p>
        </p:txBody>
      </p:sp>
    </p:spTree>
    <p:extLst>
      <p:ext uri="{BB962C8B-B14F-4D97-AF65-F5344CB8AC3E}">
        <p14:creationId xmlns:p14="http://schemas.microsoft.com/office/powerpoint/2010/main" xmlns="" val="3515498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4572000"/>
            <a:ext cx="8839200" cy="2133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txBox="1">
            <a:spLocks/>
          </p:cNvSpPr>
          <p:nvPr/>
        </p:nvSpPr>
        <p:spPr>
          <a:xfrm>
            <a:off x="1752600" y="228600"/>
            <a:ext cx="4800600" cy="1143000"/>
          </a:xfrm>
          <a:prstGeom prst="rect">
            <a:avLst/>
          </a:prstGeom>
        </p:spPr>
        <p:txBody>
          <a:bodyPr/>
          <a:lstStyle/>
          <a:p>
            <a:pPr marL="31750" indent="-31750">
              <a:spcBef>
                <a:spcPct val="20000"/>
              </a:spcBef>
              <a:buClr>
                <a:schemeClr val="accent1"/>
              </a:buClr>
              <a:buSzPct val="85000"/>
              <a:defRPr/>
            </a:pPr>
            <a:r>
              <a:rPr lang="en-US" sz="3000" dirty="0" err="1">
                <a:solidFill>
                  <a:srgbClr val="C00000"/>
                </a:solidFill>
              </a:rPr>
              <a:t>Pikiran</a:t>
            </a:r>
            <a:r>
              <a:rPr lang="en-US" sz="3000" dirty="0">
                <a:solidFill>
                  <a:srgbClr val="C00000"/>
                </a:solidFill>
              </a:rPr>
              <a:t> </a:t>
            </a:r>
            <a:r>
              <a:rPr lang="en-US" sz="3000" dirty="0" err="1">
                <a:solidFill>
                  <a:srgbClr val="C00000"/>
                </a:solidFill>
              </a:rPr>
              <a:t>dalam</a:t>
            </a:r>
            <a:r>
              <a:rPr lang="en-US" sz="3000" dirty="0">
                <a:solidFill>
                  <a:srgbClr val="C00000"/>
                </a:solidFill>
              </a:rPr>
              <a:t> </a:t>
            </a:r>
            <a:r>
              <a:rPr lang="en-US" sz="3000" dirty="0" err="1">
                <a:solidFill>
                  <a:srgbClr val="C00000"/>
                </a:solidFill>
              </a:rPr>
              <a:t>Masyarakat</a:t>
            </a:r>
            <a:r>
              <a:rPr lang="en-US" sz="3000" dirty="0">
                <a:solidFill>
                  <a:srgbClr val="C00000"/>
                </a:solidFill>
              </a:rPr>
              <a:t>: </a:t>
            </a:r>
            <a:r>
              <a:rPr lang="en-US" sz="3000" dirty="0" err="1">
                <a:solidFill>
                  <a:srgbClr val="C00000"/>
                </a:solidFill>
              </a:rPr>
              <a:t>Vygotsky</a:t>
            </a:r>
            <a:endParaRPr lang="en-US" sz="3000" dirty="0">
              <a:solidFill>
                <a:srgbClr val="C00000"/>
              </a:solidFill>
            </a:endParaRPr>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31976" y="1385888"/>
            <a:ext cx="8607425" cy="3109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752600" y="4645026"/>
            <a:ext cx="8915400" cy="1984375"/>
          </a:xfrm>
          <a:prstGeom prst="rect">
            <a:avLst/>
          </a:prstGeom>
          <a:noFill/>
        </p:spPr>
        <p:txBody>
          <a:bodyPr>
            <a:spAutoFit/>
          </a:bodyPr>
          <a:lstStyle/>
          <a:p>
            <a:pPr>
              <a:defRPr/>
            </a:pPr>
            <a:r>
              <a:rPr lang="en-US" sz="2700" u="sng" spc="-50" dirty="0" err="1">
                <a:solidFill>
                  <a:srgbClr val="C00000"/>
                </a:solidFill>
                <a:latin typeface="Arial" charset="0"/>
                <a:cs typeface="Arial" charset="0"/>
              </a:rPr>
              <a:t>Perkembangan</a:t>
            </a:r>
            <a:r>
              <a:rPr lang="en-US" sz="2700" u="sng" spc="-50" dirty="0">
                <a:solidFill>
                  <a:srgbClr val="C00000"/>
                </a:solidFill>
                <a:latin typeface="Arial" charset="0"/>
                <a:cs typeface="Arial" charset="0"/>
              </a:rPr>
              <a:t> </a:t>
            </a:r>
            <a:r>
              <a:rPr lang="en-US" sz="2700" u="sng" spc="-50" dirty="0" err="1">
                <a:solidFill>
                  <a:srgbClr val="C00000"/>
                </a:solidFill>
                <a:latin typeface="Arial" charset="0"/>
                <a:cs typeface="Arial" charset="0"/>
              </a:rPr>
              <a:t>pikiran</a:t>
            </a:r>
            <a:r>
              <a:rPr lang="en-US" sz="2700" u="sng" spc="-50" dirty="0">
                <a:solidFill>
                  <a:srgbClr val="C00000"/>
                </a:solidFill>
                <a:latin typeface="Arial" charset="0"/>
                <a:cs typeface="Arial" charset="0"/>
              </a:rPr>
              <a:t> &amp; </a:t>
            </a:r>
            <a:r>
              <a:rPr lang="en-US" sz="2700" u="sng" spc="-50" dirty="0" err="1">
                <a:solidFill>
                  <a:srgbClr val="C00000"/>
                </a:solidFill>
                <a:latin typeface="Arial" charset="0"/>
                <a:cs typeface="Arial" charset="0"/>
              </a:rPr>
              <a:t>internalisasi</a:t>
            </a:r>
            <a:r>
              <a:rPr lang="en-US" sz="2700" u="sng" spc="-50" dirty="0">
                <a:solidFill>
                  <a:srgbClr val="C00000"/>
                </a:solidFill>
                <a:latin typeface="Arial" charset="0"/>
                <a:cs typeface="Arial" charset="0"/>
              </a:rPr>
              <a:t> </a:t>
            </a:r>
            <a:r>
              <a:rPr lang="en-US" sz="2700" u="sng" spc="-50" dirty="0" err="1">
                <a:solidFill>
                  <a:srgbClr val="C00000"/>
                </a:solidFill>
                <a:latin typeface="Arial" charset="0"/>
                <a:cs typeface="Arial" charset="0"/>
              </a:rPr>
              <a:t>kemampuan</a:t>
            </a:r>
            <a:r>
              <a:rPr lang="en-US" sz="2700" u="sng" spc="-50" dirty="0">
                <a:solidFill>
                  <a:srgbClr val="C00000"/>
                </a:solidFill>
                <a:latin typeface="Arial" charset="0"/>
                <a:cs typeface="Arial" charset="0"/>
              </a:rPr>
              <a:t> </a:t>
            </a:r>
            <a:r>
              <a:rPr lang="en-US" sz="2700" u="sng" spc="-50" dirty="0" err="1">
                <a:solidFill>
                  <a:srgbClr val="C00000"/>
                </a:solidFill>
                <a:latin typeface="Arial" charset="0"/>
                <a:cs typeface="Arial" charset="0"/>
              </a:rPr>
              <a:t>bicara</a:t>
            </a:r>
            <a:endParaRPr lang="en-US" sz="2700" u="sng" spc="-50" dirty="0">
              <a:solidFill>
                <a:srgbClr val="C00000"/>
              </a:solidFill>
              <a:latin typeface="Arial" charset="0"/>
              <a:cs typeface="Arial" charset="0"/>
            </a:endParaRPr>
          </a:p>
          <a:p>
            <a:pPr>
              <a:defRPr/>
            </a:pPr>
            <a:endParaRPr lang="en-US" dirty="0">
              <a:solidFill>
                <a:srgbClr val="C00000"/>
              </a:solidFill>
              <a:latin typeface="Arial" charset="0"/>
              <a:cs typeface="Arial" charset="0"/>
            </a:endParaRPr>
          </a:p>
          <a:p>
            <a:pPr>
              <a:defRPr/>
            </a:pPr>
            <a:r>
              <a:rPr lang="en-US" sz="2600" dirty="0" err="1">
                <a:latin typeface="Arial" charset="0"/>
                <a:cs typeface="Arial" charset="0"/>
              </a:rPr>
              <a:t>Integrasi</a:t>
            </a:r>
            <a:r>
              <a:rPr lang="en-US" sz="2600" dirty="0">
                <a:latin typeface="Arial" charset="0"/>
                <a:cs typeface="Arial" charset="0"/>
              </a:rPr>
              <a:t> </a:t>
            </a:r>
            <a:r>
              <a:rPr lang="en-US" sz="2600" dirty="0" err="1">
                <a:latin typeface="Arial" charset="0"/>
                <a:cs typeface="Arial" charset="0"/>
              </a:rPr>
              <a:t>terjadi</a:t>
            </a:r>
            <a:r>
              <a:rPr lang="en-US" sz="2600" dirty="0">
                <a:latin typeface="Arial" charset="0"/>
                <a:cs typeface="Arial" charset="0"/>
              </a:rPr>
              <a:t> </a:t>
            </a:r>
            <a:r>
              <a:rPr lang="en-US" sz="2600" dirty="0" err="1">
                <a:latin typeface="Arial" charset="0"/>
                <a:cs typeface="Arial" charset="0"/>
              </a:rPr>
              <a:t>ketika</a:t>
            </a:r>
            <a:r>
              <a:rPr lang="en-US" sz="2600" dirty="0">
                <a:latin typeface="Arial" charset="0"/>
                <a:cs typeface="Arial" charset="0"/>
              </a:rPr>
              <a:t> </a:t>
            </a:r>
            <a:r>
              <a:rPr lang="en-US" sz="2600" dirty="0" err="1">
                <a:latin typeface="Arial" charset="0"/>
                <a:cs typeface="Arial" charset="0"/>
              </a:rPr>
              <a:t>anak</a:t>
            </a:r>
            <a:r>
              <a:rPr lang="en-US" sz="2600" dirty="0">
                <a:latin typeface="Arial" charset="0"/>
                <a:cs typeface="Arial" charset="0"/>
              </a:rPr>
              <a:t> </a:t>
            </a:r>
            <a:r>
              <a:rPr lang="en-US" sz="2600" dirty="0" err="1">
                <a:latin typeface="Arial" charset="0"/>
                <a:cs typeface="Arial" charset="0"/>
              </a:rPr>
              <a:t>menghubungkan</a:t>
            </a:r>
            <a:r>
              <a:rPr lang="en-US" sz="2600" dirty="0">
                <a:latin typeface="Arial" charset="0"/>
                <a:cs typeface="Arial" charset="0"/>
              </a:rPr>
              <a:t> </a:t>
            </a:r>
            <a:r>
              <a:rPr lang="en-US" sz="2600" dirty="0" err="1">
                <a:latin typeface="Arial" charset="0"/>
                <a:cs typeface="Arial" charset="0"/>
              </a:rPr>
              <a:t>pikiran</a:t>
            </a:r>
            <a:r>
              <a:rPr lang="en-US" sz="2600" dirty="0">
                <a:latin typeface="Arial" charset="0"/>
                <a:cs typeface="Arial" charset="0"/>
              </a:rPr>
              <a:t>, </a:t>
            </a:r>
            <a:r>
              <a:rPr lang="en-US" sz="2600" dirty="0" err="1">
                <a:latin typeface="Arial" charset="0"/>
                <a:cs typeface="Arial" charset="0"/>
              </a:rPr>
              <a:t>bahasa</a:t>
            </a:r>
            <a:r>
              <a:rPr lang="en-US" sz="2600" dirty="0">
                <a:latin typeface="Arial" charset="0"/>
                <a:cs typeface="Arial" charset="0"/>
              </a:rPr>
              <a:t>, &amp; </a:t>
            </a:r>
            <a:r>
              <a:rPr lang="en-US" sz="2600" dirty="0" err="1">
                <a:latin typeface="Arial" charset="0"/>
                <a:cs typeface="Arial" charset="0"/>
              </a:rPr>
              <a:t>peristiwa-peristiwa</a:t>
            </a:r>
            <a:r>
              <a:rPr lang="en-US" sz="2600" dirty="0">
                <a:latin typeface="Arial" charset="0"/>
                <a:cs typeface="Arial" charset="0"/>
              </a:rPr>
              <a:t> yang </a:t>
            </a:r>
            <a:r>
              <a:rPr lang="en-US" sz="2600" dirty="0" err="1">
                <a:latin typeface="Arial" charset="0"/>
                <a:cs typeface="Arial" charset="0"/>
              </a:rPr>
              <a:t>terjadi</a:t>
            </a:r>
            <a:r>
              <a:rPr lang="en-US" sz="2600" dirty="0">
                <a:latin typeface="Arial" charset="0"/>
                <a:cs typeface="Arial" charset="0"/>
              </a:rPr>
              <a:t> </a:t>
            </a:r>
            <a:r>
              <a:rPr lang="en-US" sz="2600" dirty="0" err="1">
                <a:latin typeface="Arial" charset="0"/>
                <a:cs typeface="Arial" charset="0"/>
              </a:rPr>
              <a:t>di</a:t>
            </a:r>
            <a:r>
              <a:rPr lang="en-US" sz="2600" dirty="0">
                <a:latin typeface="Arial" charset="0"/>
                <a:cs typeface="Arial" charset="0"/>
              </a:rPr>
              <a:t> </a:t>
            </a:r>
            <a:r>
              <a:rPr lang="en-US" sz="2600" dirty="0" err="1">
                <a:latin typeface="Arial" charset="0"/>
                <a:cs typeface="Arial" charset="0"/>
              </a:rPr>
              <a:t>lingkungannya</a:t>
            </a:r>
            <a:r>
              <a:rPr lang="en-US" sz="2600" dirty="0">
                <a:latin typeface="Arial" charset="0"/>
                <a:cs typeface="Arial" charset="0"/>
              </a:rPr>
              <a:t> </a:t>
            </a:r>
            <a:r>
              <a:rPr lang="en-US" sz="2600" dirty="0" err="1">
                <a:latin typeface="Arial" charset="0"/>
                <a:cs typeface="Arial" charset="0"/>
              </a:rPr>
              <a:t>melalui</a:t>
            </a:r>
            <a:r>
              <a:rPr lang="en-US" sz="2600" dirty="0">
                <a:latin typeface="Arial" charset="0"/>
                <a:cs typeface="Arial" charset="0"/>
              </a:rPr>
              <a:t> </a:t>
            </a:r>
            <a:r>
              <a:rPr lang="en-US" sz="2600" dirty="0" err="1">
                <a:latin typeface="Arial" charset="0"/>
                <a:cs typeface="Arial" charset="0"/>
              </a:rPr>
              <a:t>aktivitas</a:t>
            </a:r>
            <a:r>
              <a:rPr lang="en-US" sz="2600" dirty="0">
                <a:latin typeface="Arial" charset="0"/>
                <a:cs typeface="Arial" charset="0"/>
              </a:rPr>
              <a:t> </a:t>
            </a:r>
            <a:r>
              <a:rPr lang="en-US" sz="2600" dirty="0" err="1">
                <a:latin typeface="Arial" charset="0"/>
                <a:cs typeface="Arial" charset="0"/>
              </a:rPr>
              <a:t>pemberian</a:t>
            </a:r>
            <a:r>
              <a:rPr lang="en-US" sz="2600" dirty="0">
                <a:latin typeface="Arial" charset="0"/>
                <a:cs typeface="Arial" charset="0"/>
              </a:rPr>
              <a:t> </a:t>
            </a:r>
            <a:r>
              <a:rPr lang="en-US" sz="2600" dirty="0" err="1">
                <a:latin typeface="Arial" charset="0"/>
                <a:cs typeface="Arial" charset="0"/>
              </a:rPr>
              <a:t>nama</a:t>
            </a:r>
            <a:r>
              <a:rPr lang="en-US" sz="2600" dirty="0">
                <a:latin typeface="Arial" charset="0"/>
                <a:cs typeface="Arial" charset="0"/>
              </a:rPr>
              <a:t>.</a:t>
            </a:r>
          </a:p>
        </p:txBody>
      </p:sp>
    </p:spTree>
    <p:extLst>
      <p:ext uri="{BB962C8B-B14F-4D97-AF65-F5344CB8AC3E}">
        <p14:creationId xmlns:p14="http://schemas.microsoft.com/office/powerpoint/2010/main" xmlns="" val="911608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4572000"/>
            <a:ext cx="8839200" cy="213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pPr algn="r">
              <a:defRPr/>
            </a:pPr>
            <a:r>
              <a:rPr lang="en-US" sz="3400" i="1" dirty="0" err="1"/>
              <a:t>Perkembangan</a:t>
            </a:r>
            <a:r>
              <a:rPr lang="en-US" sz="3400" i="1" dirty="0"/>
              <a:t> </a:t>
            </a:r>
            <a:r>
              <a:rPr lang="en-US" sz="3400" i="1" dirty="0" err="1"/>
              <a:t>saraf</a:t>
            </a:r>
            <a:endParaRPr lang="en-US" sz="3400" i="1" dirty="0"/>
          </a:p>
        </p:txBody>
      </p:sp>
      <p:sp>
        <p:nvSpPr>
          <p:cNvPr id="3" name="Content Placeholder 2"/>
          <p:cNvSpPr>
            <a:spLocks noGrp="1"/>
          </p:cNvSpPr>
          <p:nvPr>
            <p:ph sz="quarter" idx="1"/>
          </p:nvPr>
        </p:nvSpPr>
        <p:spPr>
          <a:xfrm>
            <a:off x="1825626" y="1447800"/>
            <a:ext cx="8613775" cy="4572000"/>
          </a:xfrm>
        </p:spPr>
        <p:txBody>
          <a:bodyPr>
            <a:normAutofit lnSpcReduction="10000"/>
          </a:bodyPr>
          <a:lstStyle/>
          <a:p>
            <a:pPr>
              <a:spcBef>
                <a:spcPts val="0"/>
              </a:spcBef>
              <a:spcAft>
                <a:spcPts val="800"/>
              </a:spcAft>
              <a:buClr>
                <a:srgbClr val="C00000"/>
              </a:buClr>
              <a:defRPr/>
            </a:pPr>
            <a:r>
              <a:rPr lang="en-US" dirty="0" err="1" smtClean="0"/>
              <a:t>Proses</a:t>
            </a:r>
            <a:r>
              <a:rPr lang="en-US" dirty="0" smtClean="0"/>
              <a:t> </a:t>
            </a:r>
            <a:r>
              <a:rPr lang="en-US" dirty="0" err="1" smtClean="0"/>
              <a:t>kognitif</a:t>
            </a:r>
            <a:r>
              <a:rPr lang="en-US" dirty="0" smtClean="0"/>
              <a:t> (</a:t>
            </a:r>
            <a:r>
              <a:rPr lang="en-US" dirty="0" err="1" smtClean="0"/>
              <a:t>persepsi</a:t>
            </a:r>
            <a:r>
              <a:rPr lang="en-US" dirty="0" smtClean="0"/>
              <a:t>, </a:t>
            </a:r>
            <a:r>
              <a:rPr lang="en-US" dirty="0" err="1" smtClean="0"/>
              <a:t>memori</a:t>
            </a:r>
            <a:r>
              <a:rPr lang="en-US" dirty="0" smtClean="0"/>
              <a:t>, </a:t>
            </a:r>
            <a:r>
              <a:rPr lang="en-US" i="1" dirty="0" smtClean="0"/>
              <a:t>imagery</a:t>
            </a:r>
            <a:r>
              <a:rPr lang="en-US" dirty="0" smtClean="0"/>
              <a:t>, </a:t>
            </a:r>
            <a:r>
              <a:rPr lang="en-US" dirty="0" err="1" smtClean="0"/>
              <a:t>bahasa</a:t>
            </a:r>
            <a:r>
              <a:rPr lang="en-US" dirty="0" smtClean="0"/>
              <a:t>, </a:t>
            </a:r>
            <a:r>
              <a:rPr lang="en-US" dirty="0" err="1" smtClean="0"/>
              <a:t>berpikir</a:t>
            </a:r>
            <a:r>
              <a:rPr lang="en-US" dirty="0" smtClean="0"/>
              <a:t>, &amp; </a:t>
            </a:r>
            <a:r>
              <a:rPr lang="en-US" dirty="0" err="1" smtClean="0"/>
              <a:t>pemecahan</a:t>
            </a:r>
            <a:r>
              <a:rPr lang="en-US" dirty="0" smtClean="0"/>
              <a:t> </a:t>
            </a:r>
            <a:r>
              <a:rPr lang="en-US" dirty="0" err="1" smtClean="0"/>
              <a:t>masalah</a:t>
            </a:r>
            <a:r>
              <a:rPr lang="en-US" dirty="0" smtClean="0"/>
              <a:t>) </a:t>
            </a:r>
            <a:r>
              <a:rPr lang="en-US" dirty="0" err="1" smtClean="0"/>
              <a:t>didasarkan</a:t>
            </a:r>
            <a:r>
              <a:rPr lang="en-US" dirty="0" smtClean="0"/>
              <a:t> </a:t>
            </a:r>
            <a:r>
              <a:rPr lang="en-US" dirty="0" err="1" smtClean="0"/>
              <a:t>pada</a:t>
            </a:r>
            <a:r>
              <a:rPr lang="en-US" dirty="0" smtClean="0"/>
              <a:t> </a:t>
            </a:r>
            <a:r>
              <a:rPr lang="en-US" dirty="0" err="1" smtClean="0"/>
              <a:t>struktur</a:t>
            </a:r>
            <a:r>
              <a:rPr lang="en-US" dirty="0" smtClean="0"/>
              <a:t> &amp; </a:t>
            </a:r>
            <a:r>
              <a:rPr lang="en-US" dirty="0" err="1" smtClean="0"/>
              <a:t>proses-proses</a:t>
            </a:r>
            <a:r>
              <a:rPr lang="en-US" dirty="0" smtClean="0"/>
              <a:t> </a:t>
            </a:r>
            <a:r>
              <a:rPr lang="en-US" dirty="0" err="1" smtClean="0"/>
              <a:t>neurologis</a:t>
            </a:r>
            <a:r>
              <a:rPr lang="en-US" dirty="0" smtClean="0"/>
              <a:t>.</a:t>
            </a:r>
          </a:p>
          <a:p>
            <a:pPr>
              <a:spcBef>
                <a:spcPts val="0"/>
              </a:spcBef>
              <a:spcAft>
                <a:spcPts val="800"/>
              </a:spcAft>
              <a:buClr>
                <a:srgbClr val="C00000"/>
              </a:buClr>
              <a:defRPr/>
            </a:pPr>
            <a:r>
              <a:rPr lang="en-US" dirty="0" err="1" smtClean="0"/>
              <a:t>Pendekatan</a:t>
            </a:r>
            <a:r>
              <a:rPr lang="en-US" dirty="0" smtClean="0"/>
              <a:t> </a:t>
            </a:r>
            <a:r>
              <a:rPr lang="en-US" dirty="0" err="1" smtClean="0"/>
              <a:t>neuropsikologi</a:t>
            </a:r>
            <a:r>
              <a:rPr lang="en-US" dirty="0" smtClean="0"/>
              <a:t> </a:t>
            </a:r>
            <a:r>
              <a:rPr lang="en-US" dirty="0" err="1" smtClean="0"/>
              <a:t>perkembangan</a:t>
            </a:r>
            <a:r>
              <a:rPr lang="en-US" dirty="0" smtClean="0"/>
              <a:t>:</a:t>
            </a:r>
          </a:p>
          <a:p>
            <a:pPr marL="628650" indent="-342900">
              <a:spcBef>
                <a:spcPts val="0"/>
              </a:spcBef>
              <a:spcAft>
                <a:spcPts val="800"/>
              </a:spcAft>
              <a:buClr>
                <a:srgbClr val="C00000"/>
              </a:buClr>
              <a:buFont typeface="+mj-lt"/>
              <a:buAutoNum type="alphaLcPeriod"/>
              <a:defRPr/>
            </a:pPr>
            <a:r>
              <a:rPr lang="en-US" dirty="0" err="1" smtClean="0"/>
              <a:t>Penelitian</a:t>
            </a:r>
            <a:r>
              <a:rPr lang="en-US" dirty="0" smtClean="0"/>
              <a:t> </a:t>
            </a:r>
            <a:r>
              <a:rPr lang="en-US" dirty="0" err="1" smtClean="0"/>
              <a:t>perkembangan</a:t>
            </a:r>
            <a:r>
              <a:rPr lang="en-US" dirty="0" smtClean="0"/>
              <a:t> </a:t>
            </a:r>
            <a:r>
              <a:rPr lang="en-US" dirty="0" err="1" smtClean="0"/>
              <a:t>sistem</a:t>
            </a:r>
            <a:r>
              <a:rPr lang="en-US" dirty="0" smtClean="0"/>
              <a:t> </a:t>
            </a:r>
            <a:r>
              <a:rPr lang="en-US" dirty="0" err="1" smtClean="0"/>
              <a:t>saraf</a:t>
            </a:r>
            <a:r>
              <a:rPr lang="en-US" dirty="0" smtClean="0"/>
              <a:t> </a:t>
            </a:r>
            <a:r>
              <a:rPr lang="en-US" dirty="0" err="1" smtClean="0"/>
              <a:t>dalam</a:t>
            </a:r>
            <a:r>
              <a:rPr lang="en-US" dirty="0" smtClean="0"/>
              <a:t> </a:t>
            </a:r>
            <a:r>
              <a:rPr lang="en-US" dirty="0" err="1" smtClean="0"/>
              <a:t>hubungannya</a:t>
            </a:r>
            <a:r>
              <a:rPr lang="en-US" dirty="0" smtClean="0"/>
              <a:t> </a:t>
            </a:r>
            <a:r>
              <a:rPr lang="en-US" dirty="0" err="1" smtClean="0"/>
              <a:t>dengan</a:t>
            </a:r>
            <a:r>
              <a:rPr lang="en-US" dirty="0" smtClean="0"/>
              <a:t> </a:t>
            </a:r>
            <a:r>
              <a:rPr lang="en-US" dirty="0" err="1" smtClean="0"/>
              <a:t>perubahan</a:t>
            </a:r>
            <a:r>
              <a:rPr lang="en-US" dirty="0" smtClean="0"/>
              <a:t> </a:t>
            </a:r>
            <a:r>
              <a:rPr lang="en-US" dirty="0" err="1" smtClean="0"/>
              <a:t>kognitif</a:t>
            </a:r>
            <a:r>
              <a:rPr lang="en-US" dirty="0" smtClean="0"/>
              <a:t>.</a:t>
            </a:r>
          </a:p>
          <a:p>
            <a:pPr marL="628650" indent="-342900">
              <a:spcBef>
                <a:spcPts val="0"/>
              </a:spcBef>
              <a:spcAft>
                <a:spcPts val="800"/>
              </a:spcAft>
              <a:buClr>
                <a:srgbClr val="C00000"/>
              </a:buClr>
              <a:buFont typeface="+mj-lt"/>
              <a:buAutoNum type="alphaLcPeriod"/>
              <a:defRPr/>
            </a:pPr>
            <a:r>
              <a:rPr lang="en-US" dirty="0" err="1" smtClean="0"/>
              <a:t>Penelitian</a:t>
            </a:r>
            <a:r>
              <a:rPr lang="en-US" dirty="0" smtClean="0"/>
              <a:t> </a:t>
            </a:r>
            <a:r>
              <a:rPr lang="en-US" dirty="0" err="1" smtClean="0"/>
              <a:t>kognitif</a:t>
            </a:r>
            <a:r>
              <a:rPr lang="en-US" dirty="0" smtClean="0"/>
              <a:t> </a:t>
            </a:r>
            <a:r>
              <a:rPr lang="en-US" dirty="0" err="1" smtClean="0"/>
              <a:t>sepanjang</a:t>
            </a:r>
            <a:r>
              <a:rPr lang="en-US" dirty="0" smtClean="0"/>
              <a:t> </a:t>
            </a:r>
            <a:r>
              <a:rPr lang="en-US" dirty="0" err="1" smtClean="0"/>
              <a:t>rentang</a:t>
            </a:r>
            <a:r>
              <a:rPr lang="en-US" dirty="0" smtClean="0"/>
              <a:t> </a:t>
            </a:r>
            <a:r>
              <a:rPr lang="en-US" dirty="0" err="1" smtClean="0"/>
              <a:t>kehidupan</a:t>
            </a:r>
            <a:r>
              <a:rPr lang="en-US" dirty="0" smtClean="0"/>
              <a:t> </a:t>
            </a:r>
            <a:r>
              <a:rPr lang="en-US" dirty="0" err="1" smtClean="0"/>
              <a:t>individu</a:t>
            </a:r>
            <a:r>
              <a:rPr lang="en-US" dirty="0" smtClean="0"/>
              <a:t> </a:t>
            </a:r>
            <a:r>
              <a:rPr lang="en-US" dirty="0" err="1" smtClean="0"/>
              <a:t>berangkat</a:t>
            </a:r>
            <a:r>
              <a:rPr lang="en-US" dirty="0" smtClean="0"/>
              <a:t> </a:t>
            </a:r>
            <a:r>
              <a:rPr lang="en-US" dirty="0" err="1" smtClean="0"/>
              <a:t>dari</a:t>
            </a:r>
            <a:r>
              <a:rPr lang="en-US" dirty="0" smtClean="0"/>
              <a:t> </a:t>
            </a:r>
            <a:r>
              <a:rPr lang="en-US" dirty="0" err="1" smtClean="0"/>
              <a:t>kematangan</a:t>
            </a:r>
            <a:r>
              <a:rPr lang="en-US" dirty="0" smtClean="0"/>
              <a:t> </a:t>
            </a:r>
            <a:r>
              <a:rPr lang="en-US" dirty="0" err="1" smtClean="0"/>
              <a:t>neurologis</a:t>
            </a:r>
            <a:r>
              <a:rPr lang="en-US" dirty="0" smtClean="0"/>
              <a:t>.</a:t>
            </a:r>
          </a:p>
          <a:p>
            <a:pPr marL="628650" indent="-342900">
              <a:spcBef>
                <a:spcPts val="0"/>
              </a:spcBef>
              <a:spcAft>
                <a:spcPts val="800"/>
              </a:spcAft>
              <a:buClr>
                <a:srgbClr val="C00000"/>
              </a:buClr>
              <a:buFont typeface="+mj-lt"/>
              <a:buAutoNum type="alphaLcPeriod"/>
              <a:defRPr/>
            </a:pPr>
            <a:r>
              <a:rPr lang="en-US" dirty="0" err="1" smtClean="0"/>
              <a:t>Penelitian</a:t>
            </a:r>
            <a:r>
              <a:rPr lang="en-US" dirty="0" smtClean="0"/>
              <a:t> </a:t>
            </a:r>
            <a:r>
              <a:rPr lang="en-US" dirty="0" err="1" smtClean="0"/>
              <a:t>patologi</a:t>
            </a:r>
            <a:r>
              <a:rPr lang="en-US" dirty="0" smtClean="0"/>
              <a:t> </a:t>
            </a:r>
            <a:r>
              <a:rPr lang="en-US" dirty="0" err="1" smtClean="0"/>
              <a:t>neurologis</a:t>
            </a:r>
            <a:r>
              <a:rPr lang="en-US" dirty="0" smtClean="0"/>
              <a:t> </a:t>
            </a:r>
            <a:r>
              <a:rPr lang="en-US" dirty="0" err="1" smtClean="0"/>
              <a:t>atau</a:t>
            </a:r>
            <a:r>
              <a:rPr lang="en-US" dirty="0" smtClean="0"/>
              <a:t> </a:t>
            </a:r>
            <a:r>
              <a:rPr lang="en-US" dirty="0" err="1" smtClean="0"/>
              <a:t>kerusakan</a:t>
            </a:r>
            <a:r>
              <a:rPr lang="en-US" dirty="0" smtClean="0"/>
              <a:t> yang </a:t>
            </a:r>
            <a:r>
              <a:rPr lang="en-US" dirty="0" err="1" smtClean="0"/>
              <a:t>mengakibatkan</a:t>
            </a:r>
            <a:r>
              <a:rPr lang="en-US" dirty="0" smtClean="0"/>
              <a:t> </a:t>
            </a:r>
            <a:r>
              <a:rPr lang="en-US" dirty="0" err="1" smtClean="0"/>
              <a:t>perubahan</a:t>
            </a:r>
            <a:r>
              <a:rPr lang="en-US" dirty="0" smtClean="0"/>
              <a:t> </a:t>
            </a:r>
            <a:r>
              <a:rPr lang="en-US" dirty="0" err="1" smtClean="0"/>
              <a:t>kognitif</a:t>
            </a:r>
            <a:r>
              <a:rPr lang="en-US" dirty="0" smtClean="0"/>
              <a:t>.</a:t>
            </a:r>
          </a:p>
          <a:p>
            <a:pPr marL="628650" indent="-342900">
              <a:spcBef>
                <a:spcPts val="0"/>
              </a:spcBef>
              <a:spcAft>
                <a:spcPts val="800"/>
              </a:spcAft>
              <a:buClr>
                <a:srgbClr val="C00000"/>
              </a:buClr>
              <a:buFont typeface="+mj-lt"/>
              <a:buAutoNum type="alphaLcPeriod"/>
              <a:defRPr/>
            </a:pPr>
            <a:r>
              <a:rPr lang="en-US" dirty="0" err="1" smtClean="0"/>
              <a:t>Penelitian</a:t>
            </a:r>
            <a:r>
              <a:rPr lang="en-US" dirty="0" smtClean="0"/>
              <a:t> </a:t>
            </a:r>
            <a:r>
              <a:rPr lang="en-US" dirty="0" err="1" smtClean="0"/>
              <a:t>eksperimental</a:t>
            </a:r>
            <a:r>
              <a:rPr lang="en-US" dirty="0" smtClean="0"/>
              <a:t> </a:t>
            </a:r>
            <a:r>
              <a:rPr lang="en-US" dirty="0" err="1" smtClean="0"/>
              <a:t>dgn</a:t>
            </a:r>
            <a:r>
              <a:rPr lang="en-US" dirty="0" smtClean="0"/>
              <a:t> </a:t>
            </a:r>
            <a:r>
              <a:rPr lang="en-US" dirty="0" err="1" smtClean="0"/>
              <a:t>memanipulasi</a:t>
            </a:r>
            <a:r>
              <a:rPr lang="en-US" dirty="0" smtClean="0"/>
              <a:t> </a:t>
            </a:r>
            <a:r>
              <a:rPr lang="en-US" dirty="0" err="1" smtClean="0"/>
              <a:t>otak</a:t>
            </a:r>
            <a:endParaRPr lang="en-US" dirty="0"/>
          </a:p>
        </p:txBody>
      </p:sp>
    </p:spTree>
    <p:extLst>
      <p:ext uri="{BB962C8B-B14F-4D97-AF65-F5344CB8AC3E}">
        <p14:creationId xmlns:p14="http://schemas.microsoft.com/office/powerpoint/2010/main" xmlns="" val="1151774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76400" y="1524000"/>
            <a:ext cx="3810000" cy="4800600"/>
          </a:xfrm>
          <a:prstGeom prst="rect">
            <a:avLst/>
          </a:prstGeom>
          <a:solidFill>
            <a:srgbClr val="92D05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4" name="Content Placeholder 2"/>
          <p:cNvSpPr txBox="1">
            <a:spLocks/>
          </p:cNvSpPr>
          <p:nvPr/>
        </p:nvSpPr>
        <p:spPr>
          <a:xfrm>
            <a:off x="1676400" y="381000"/>
            <a:ext cx="3733800" cy="1295400"/>
          </a:xfrm>
          <a:prstGeom prst="rect">
            <a:avLst/>
          </a:prstGeom>
        </p:spPr>
        <p:txBody>
          <a:bodyPr/>
          <a:lstStyle/>
          <a:p>
            <a:pPr marL="31750" indent="-31750">
              <a:spcBef>
                <a:spcPct val="20000"/>
              </a:spcBef>
              <a:buClr>
                <a:schemeClr val="accent1"/>
              </a:buClr>
              <a:buSzPct val="85000"/>
              <a:defRPr/>
            </a:pPr>
            <a:r>
              <a:rPr lang="en-US" sz="3000" dirty="0" err="1">
                <a:solidFill>
                  <a:srgbClr val="C00000"/>
                </a:solidFill>
              </a:rPr>
              <a:t>Tahap</a:t>
            </a:r>
            <a:r>
              <a:rPr lang="en-US" sz="3000" dirty="0">
                <a:solidFill>
                  <a:srgbClr val="C00000"/>
                </a:solidFill>
              </a:rPr>
              <a:t> </a:t>
            </a:r>
            <a:r>
              <a:rPr lang="en-US" sz="3000" dirty="0" err="1">
                <a:solidFill>
                  <a:srgbClr val="C00000"/>
                </a:solidFill>
              </a:rPr>
              <a:t>awal</a:t>
            </a:r>
            <a:r>
              <a:rPr lang="en-US" sz="3000" dirty="0">
                <a:solidFill>
                  <a:srgbClr val="C00000"/>
                </a:solidFill>
              </a:rPr>
              <a:t> </a:t>
            </a:r>
            <a:r>
              <a:rPr lang="en-US" sz="3000" dirty="0" err="1">
                <a:solidFill>
                  <a:srgbClr val="C00000"/>
                </a:solidFill>
              </a:rPr>
              <a:t>perkembangan</a:t>
            </a:r>
            <a:r>
              <a:rPr lang="en-US" sz="3000" dirty="0">
                <a:solidFill>
                  <a:srgbClr val="C00000"/>
                </a:solidFill>
              </a:rPr>
              <a:t> </a:t>
            </a:r>
            <a:r>
              <a:rPr lang="en-US" sz="3000" dirty="0" err="1">
                <a:solidFill>
                  <a:srgbClr val="C00000"/>
                </a:solidFill>
              </a:rPr>
              <a:t>saraf</a:t>
            </a:r>
            <a:endParaRPr lang="en-US" sz="3000" dirty="0">
              <a:solidFill>
                <a:srgbClr val="C00000"/>
              </a:solidFill>
            </a:endParaRPr>
          </a:p>
        </p:txBody>
      </p:sp>
      <p:pic>
        <p:nvPicPr>
          <p:cNvPr id="4813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49914" y="274638"/>
            <a:ext cx="4713287" cy="566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676400" y="1600200"/>
            <a:ext cx="3886200" cy="4078288"/>
          </a:xfrm>
          <a:prstGeom prst="rect">
            <a:avLst/>
          </a:prstGeom>
          <a:noFill/>
        </p:spPr>
        <p:txBody>
          <a:bodyPr>
            <a:spAutoFit/>
          </a:bodyPr>
          <a:lstStyle/>
          <a:p>
            <a:pPr>
              <a:spcAft>
                <a:spcPts val="1000"/>
              </a:spcAft>
              <a:defRPr/>
            </a:pPr>
            <a:r>
              <a:rPr lang="en-US" sz="2600" dirty="0" err="1">
                <a:solidFill>
                  <a:srgbClr val="FFFF00"/>
                </a:solidFill>
                <a:latin typeface="Arial" charset="0"/>
                <a:cs typeface="Arial" charset="0"/>
              </a:rPr>
              <a:t>Masa</a:t>
            </a:r>
            <a:r>
              <a:rPr lang="en-US" sz="2600" dirty="0">
                <a:solidFill>
                  <a:srgbClr val="FFFF00"/>
                </a:solidFill>
                <a:latin typeface="Arial" charset="0"/>
                <a:cs typeface="Arial" charset="0"/>
              </a:rPr>
              <a:t> </a:t>
            </a:r>
            <a:r>
              <a:rPr lang="en-US" sz="2600" dirty="0" err="1">
                <a:solidFill>
                  <a:srgbClr val="FFFF00"/>
                </a:solidFill>
                <a:latin typeface="Arial" charset="0"/>
                <a:cs typeface="Arial" charset="0"/>
              </a:rPr>
              <a:t>pranatal</a:t>
            </a:r>
            <a:r>
              <a:rPr lang="en-US" sz="2600" dirty="0">
                <a:solidFill>
                  <a:srgbClr val="FFFF00"/>
                </a:solidFill>
                <a:latin typeface="Arial" charset="0"/>
                <a:cs typeface="Arial" charset="0"/>
              </a:rPr>
              <a:t>:</a:t>
            </a:r>
          </a:p>
          <a:p>
            <a:pPr marL="342900" indent="-342900">
              <a:spcAft>
                <a:spcPts val="1000"/>
              </a:spcAft>
              <a:buClr>
                <a:srgbClr val="FFFF00"/>
              </a:buClr>
              <a:buFont typeface="Arial" pitchFamily="34" charset="0"/>
              <a:buChar char="•"/>
              <a:defRPr/>
            </a:pPr>
            <a:r>
              <a:rPr lang="en-US" sz="2600" dirty="0" err="1">
                <a:latin typeface="Arial" charset="0"/>
                <a:cs typeface="Arial" charset="0"/>
              </a:rPr>
              <a:t>Awal</a:t>
            </a:r>
            <a:r>
              <a:rPr lang="en-US" sz="2600" dirty="0">
                <a:latin typeface="Arial" charset="0"/>
                <a:cs typeface="Arial" charset="0"/>
              </a:rPr>
              <a:t> </a:t>
            </a:r>
            <a:r>
              <a:rPr lang="en-US" sz="2600" dirty="0" err="1">
                <a:latin typeface="Arial" charset="0"/>
                <a:cs typeface="Arial" charset="0"/>
              </a:rPr>
              <a:t>trisemester</a:t>
            </a:r>
            <a:r>
              <a:rPr lang="en-US" sz="2600" dirty="0">
                <a:latin typeface="Arial" charset="0"/>
                <a:cs typeface="Arial" charset="0"/>
              </a:rPr>
              <a:t> </a:t>
            </a:r>
            <a:r>
              <a:rPr lang="en-US" sz="2600" dirty="0" err="1">
                <a:latin typeface="Arial" charset="0"/>
                <a:cs typeface="Arial" charset="0"/>
              </a:rPr>
              <a:t>kedua</a:t>
            </a:r>
            <a:r>
              <a:rPr lang="en-US" sz="2600" dirty="0">
                <a:latin typeface="Arial" charset="0"/>
                <a:cs typeface="Arial" charset="0"/>
              </a:rPr>
              <a:t>: </a:t>
            </a:r>
            <a:r>
              <a:rPr lang="en-US" sz="2600" dirty="0" err="1">
                <a:latin typeface="Arial" charset="0"/>
                <a:cs typeface="Arial" charset="0"/>
              </a:rPr>
              <a:t>korteks</a:t>
            </a:r>
            <a:r>
              <a:rPr lang="en-US" sz="2600" dirty="0">
                <a:latin typeface="Arial" charset="0"/>
                <a:cs typeface="Arial" charset="0"/>
              </a:rPr>
              <a:t> </a:t>
            </a:r>
            <a:r>
              <a:rPr lang="en-US" sz="2600" spc="-70" dirty="0" err="1">
                <a:latin typeface="Arial" charset="0"/>
                <a:cs typeface="Arial" charset="0"/>
              </a:rPr>
              <a:t>serebral</a:t>
            </a:r>
            <a:r>
              <a:rPr lang="en-US" sz="2600" spc="-70" dirty="0">
                <a:latin typeface="Arial" charset="0"/>
                <a:cs typeface="Arial" charset="0"/>
              </a:rPr>
              <a:t> </a:t>
            </a:r>
            <a:r>
              <a:rPr lang="en-US" sz="2600" spc="-70" dirty="0" err="1">
                <a:latin typeface="Arial" charset="0"/>
                <a:cs typeface="Arial" charset="0"/>
              </a:rPr>
              <a:t>terdiferensiasi</a:t>
            </a:r>
            <a:r>
              <a:rPr lang="en-US" sz="2600" spc="-70" dirty="0">
                <a:latin typeface="Arial" charset="0"/>
                <a:cs typeface="Arial" charset="0"/>
              </a:rPr>
              <a:t>.</a:t>
            </a:r>
            <a:endParaRPr lang="en-US" sz="2600" dirty="0">
              <a:latin typeface="Arial" charset="0"/>
              <a:cs typeface="Arial" charset="0"/>
            </a:endParaRPr>
          </a:p>
          <a:p>
            <a:pPr marL="342900" indent="-342900">
              <a:spcAft>
                <a:spcPts val="1000"/>
              </a:spcAft>
              <a:buClr>
                <a:srgbClr val="FFFF00"/>
              </a:buClr>
              <a:buFont typeface="Arial" pitchFamily="34" charset="0"/>
              <a:buChar char="•"/>
              <a:defRPr/>
            </a:pPr>
            <a:r>
              <a:rPr lang="en-US" sz="2600" dirty="0" err="1">
                <a:latin typeface="Arial" charset="0"/>
                <a:cs typeface="Arial" charset="0"/>
              </a:rPr>
              <a:t>Bulan</a:t>
            </a:r>
            <a:r>
              <a:rPr lang="en-US" sz="2600" dirty="0">
                <a:latin typeface="Arial" charset="0"/>
                <a:cs typeface="Arial" charset="0"/>
              </a:rPr>
              <a:t> 7 : </a:t>
            </a:r>
            <a:r>
              <a:rPr lang="en-US" sz="2600" dirty="0" err="1">
                <a:latin typeface="Arial" charset="0"/>
                <a:cs typeface="Arial" charset="0"/>
              </a:rPr>
              <a:t>lobus</a:t>
            </a:r>
            <a:r>
              <a:rPr lang="en-US" sz="2600" dirty="0">
                <a:latin typeface="Arial" charset="0"/>
                <a:cs typeface="Arial" charset="0"/>
              </a:rPr>
              <a:t> </a:t>
            </a:r>
            <a:r>
              <a:rPr lang="en-US" sz="2600" dirty="0" err="1">
                <a:latin typeface="Arial" charset="0"/>
                <a:cs typeface="Arial" charset="0"/>
              </a:rPr>
              <a:t>penting</a:t>
            </a:r>
            <a:r>
              <a:rPr lang="en-US" sz="2600" dirty="0">
                <a:latin typeface="Arial" charset="0"/>
                <a:cs typeface="Arial" charset="0"/>
              </a:rPr>
              <a:t> </a:t>
            </a:r>
            <a:r>
              <a:rPr lang="en-US" sz="2600" dirty="0" err="1">
                <a:latin typeface="Arial" charset="0"/>
                <a:cs typeface="Arial" charset="0"/>
              </a:rPr>
              <a:t>terbentuk</a:t>
            </a:r>
            <a:r>
              <a:rPr lang="en-US" sz="2600" dirty="0">
                <a:latin typeface="Arial" charset="0"/>
                <a:cs typeface="Arial" charset="0"/>
              </a:rPr>
              <a:t>.</a:t>
            </a:r>
          </a:p>
          <a:p>
            <a:pPr marL="342900" indent="-342900">
              <a:spcAft>
                <a:spcPts val="1000"/>
              </a:spcAft>
              <a:buClr>
                <a:srgbClr val="FFFF00"/>
              </a:buClr>
              <a:buFont typeface="Arial" pitchFamily="34" charset="0"/>
              <a:buChar char="•"/>
              <a:defRPr/>
            </a:pPr>
            <a:r>
              <a:rPr lang="en-US" sz="2600" dirty="0" err="1">
                <a:latin typeface="Arial" charset="0"/>
                <a:cs typeface="Arial" charset="0"/>
              </a:rPr>
              <a:t>Bulan</a:t>
            </a:r>
            <a:r>
              <a:rPr lang="en-US" sz="2600" dirty="0">
                <a:latin typeface="Arial" charset="0"/>
                <a:cs typeface="Arial" charset="0"/>
              </a:rPr>
              <a:t> 9 : </a:t>
            </a:r>
            <a:r>
              <a:rPr lang="en-US" sz="2600" dirty="0" err="1">
                <a:latin typeface="Arial" charset="0"/>
                <a:cs typeface="Arial" charset="0"/>
              </a:rPr>
              <a:t>lobus</a:t>
            </a:r>
            <a:r>
              <a:rPr lang="en-US" sz="2600" dirty="0">
                <a:latin typeface="Arial" charset="0"/>
                <a:cs typeface="Arial" charset="0"/>
              </a:rPr>
              <a:t> </a:t>
            </a:r>
            <a:r>
              <a:rPr lang="en-US" sz="2600" dirty="0" err="1">
                <a:latin typeface="Arial" charset="0"/>
                <a:cs typeface="Arial" charset="0"/>
              </a:rPr>
              <a:t>mulai</a:t>
            </a:r>
            <a:r>
              <a:rPr lang="en-US" sz="2600" dirty="0">
                <a:latin typeface="Arial" charset="0"/>
                <a:cs typeface="Arial" charset="0"/>
              </a:rPr>
              <a:t> </a:t>
            </a:r>
            <a:r>
              <a:rPr lang="en-US" sz="2600" dirty="0" err="1">
                <a:latin typeface="Arial" charset="0"/>
                <a:cs typeface="Arial" charset="0"/>
              </a:rPr>
              <a:t>dapat</a:t>
            </a:r>
            <a:r>
              <a:rPr lang="en-US" sz="2600" dirty="0">
                <a:latin typeface="Arial" charset="0"/>
                <a:cs typeface="Arial" charset="0"/>
              </a:rPr>
              <a:t> </a:t>
            </a:r>
            <a:r>
              <a:rPr lang="en-US" sz="2600" dirty="0" err="1">
                <a:latin typeface="Arial" charset="0"/>
                <a:cs typeface="Arial" charset="0"/>
              </a:rPr>
              <a:t>dibedakan</a:t>
            </a:r>
            <a:r>
              <a:rPr lang="en-US" sz="2600" dirty="0">
                <a:latin typeface="Arial" charset="0"/>
                <a:cs typeface="Arial" charset="0"/>
              </a:rPr>
              <a:t> &amp; </a:t>
            </a:r>
            <a:r>
              <a:rPr lang="en-US" sz="2600" dirty="0" err="1">
                <a:latin typeface="Arial" charset="0"/>
                <a:cs typeface="Arial" charset="0"/>
              </a:rPr>
              <a:t>tampak</a:t>
            </a:r>
            <a:r>
              <a:rPr lang="en-US" sz="2600" dirty="0">
                <a:latin typeface="Arial" charset="0"/>
                <a:cs typeface="Arial" charset="0"/>
              </a:rPr>
              <a:t> </a:t>
            </a:r>
            <a:r>
              <a:rPr lang="en-US" sz="2600" dirty="0" err="1">
                <a:latin typeface="Arial" charset="0"/>
                <a:cs typeface="Arial" charset="0"/>
              </a:rPr>
              <a:t>invaginasi</a:t>
            </a:r>
            <a:r>
              <a:rPr lang="en-US" sz="2600" dirty="0">
                <a:latin typeface="Arial" charset="0"/>
                <a:cs typeface="Arial" charset="0"/>
              </a:rPr>
              <a:t>.</a:t>
            </a:r>
          </a:p>
        </p:txBody>
      </p:sp>
    </p:spTree>
    <p:extLst>
      <p:ext uri="{BB962C8B-B14F-4D97-AF65-F5344CB8AC3E}">
        <p14:creationId xmlns:p14="http://schemas.microsoft.com/office/powerpoint/2010/main" xmlns="" val="4093375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76400" y="1143000"/>
            <a:ext cx="8839200" cy="5562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Content Placeholder 2"/>
          <p:cNvSpPr txBox="1">
            <a:spLocks/>
          </p:cNvSpPr>
          <p:nvPr/>
        </p:nvSpPr>
        <p:spPr>
          <a:xfrm>
            <a:off x="1676400" y="152400"/>
            <a:ext cx="3733800" cy="1295400"/>
          </a:xfrm>
          <a:prstGeom prst="rect">
            <a:avLst/>
          </a:prstGeom>
        </p:spPr>
        <p:txBody>
          <a:bodyPr/>
          <a:lstStyle/>
          <a:p>
            <a:pPr marL="31750" indent="-31750">
              <a:spcBef>
                <a:spcPct val="20000"/>
              </a:spcBef>
              <a:buClr>
                <a:schemeClr val="accent1"/>
              </a:buClr>
              <a:buSzPct val="85000"/>
              <a:defRPr/>
            </a:pPr>
            <a:r>
              <a:rPr lang="en-US" sz="3000" dirty="0" err="1">
                <a:solidFill>
                  <a:srgbClr val="C00000"/>
                </a:solidFill>
              </a:rPr>
              <a:t>Tahap</a:t>
            </a:r>
            <a:r>
              <a:rPr lang="en-US" sz="3000" dirty="0">
                <a:solidFill>
                  <a:srgbClr val="C00000"/>
                </a:solidFill>
              </a:rPr>
              <a:t> </a:t>
            </a:r>
            <a:r>
              <a:rPr lang="en-US" sz="3000" dirty="0" err="1">
                <a:solidFill>
                  <a:srgbClr val="C00000"/>
                </a:solidFill>
              </a:rPr>
              <a:t>awal</a:t>
            </a:r>
            <a:r>
              <a:rPr lang="en-US" sz="3000" dirty="0">
                <a:solidFill>
                  <a:srgbClr val="C00000"/>
                </a:solidFill>
              </a:rPr>
              <a:t> </a:t>
            </a:r>
            <a:r>
              <a:rPr lang="en-US" sz="3000" dirty="0" err="1">
                <a:solidFill>
                  <a:srgbClr val="C00000"/>
                </a:solidFill>
              </a:rPr>
              <a:t>perkembangan</a:t>
            </a:r>
            <a:r>
              <a:rPr lang="en-US" sz="3000" dirty="0">
                <a:solidFill>
                  <a:srgbClr val="C00000"/>
                </a:solidFill>
              </a:rPr>
              <a:t> </a:t>
            </a:r>
            <a:r>
              <a:rPr lang="en-US" sz="3000" dirty="0" err="1">
                <a:solidFill>
                  <a:srgbClr val="C00000"/>
                </a:solidFill>
              </a:rPr>
              <a:t>saraf</a:t>
            </a:r>
            <a:endParaRPr lang="en-US" sz="3000" dirty="0">
              <a:solidFill>
                <a:srgbClr val="C00000"/>
              </a:solidFill>
            </a:endParaRPr>
          </a:p>
        </p:txBody>
      </p:sp>
      <p:sp>
        <p:nvSpPr>
          <p:cNvPr id="49156" name="TextBox 5"/>
          <p:cNvSpPr txBox="1">
            <a:spLocks noChangeArrowheads="1"/>
          </p:cNvSpPr>
          <p:nvPr/>
        </p:nvSpPr>
        <p:spPr bwMode="auto">
          <a:xfrm>
            <a:off x="1752600" y="1333500"/>
            <a:ext cx="8534400" cy="293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09575" indent="-409575" eaLnBrk="0" hangingPunct="0">
              <a:tabLst>
                <a:tab pos="2889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889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889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889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889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89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89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89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8925" algn="l"/>
              </a:tabLs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buClr>
                <a:srgbClr val="FFFF00"/>
              </a:buClr>
              <a:buFont typeface="Arial" panose="020B0604020202020204" pitchFamily="34" charset="0"/>
              <a:buChar char="•"/>
            </a:pPr>
            <a:r>
              <a:rPr lang="en-US" altLang="en-US" sz="2800"/>
              <a:t>Pembentukan sinapsis yang berhubungan dengan pembentukan kognitif meningkat hingga sekitar usia 2 tahun.</a:t>
            </a:r>
          </a:p>
          <a:p>
            <a:pPr eaLnBrk="1" hangingPunct="1">
              <a:spcAft>
                <a:spcPts val="1000"/>
              </a:spcAft>
              <a:buClr>
                <a:srgbClr val="FFFF00"/>
              </a:buClr>
              <a:buFont typeface="Arial" panose="020B0604020202020204" pitchFamily="34" charset="0"/>
              <a:buChar char="•"/>
            </a:pPr>
            <a:r>
              <a:rPr lang="en-US" altLang="en-US" sz="2800"/>
              <a:t>Lalu, jumlah sinapsis berkurang hingga 50% (kiri).</a:t>
            </a:r>
          </a:p>
          <a:p>
            <a:pPr eaLnBrk="1" hangingPunct="1">
              <a:spcAft>
                <a:spcPts val="1000"/>
              </a:spcAft>
              <a:buClr>
                <a:srgbClr val="FFFF00"/>
              </a:buClr>
              <a:buFont typeface="Arial" panose="020B0604020202020204" pitchFamily="34" charset="0"/>
              <a:buChar char="•"/>
            </a:pPr>
            <a:r>
              <a:rPr lang="en-US" altLang="en-US" sz="2800"/>
              <a:t>Lalu, dendrit meluas, lebih kompleks, bercabang (kanan)</a:t>
            </a:r>
          </a:p>
        </p:txBody>
      </p:sp>
      <p:pic>
        <p:nvPicPr>
          <p:cNvPr id="5122" name="Picture 2"/>
          <p:cNvPicPr>
            <a:picLocks noChangeAspect="1" noChangeArrowheads="1"/>
          </p:cNvPicPr>
          <p:nvPr/>
        </p:nvPicPr>
        <p:blipFill>
          <a:blip r:embed="rId3"/>
          <a:srcRect r="53081"/>
          <a:stretch>
            <a:fillRect/>
          </a:stretch>
        </p:blipFill>
        <p:spPr bwMode="auto">
          <a:xfrm>
            <a:off x="5731198" y="4038600"/>
            <a:ext cx="1507803" cy="2438400"/>
          </a:xfrm>
          <a:prstGeom prst="rect">
            <a:avLst/>
          </a:prstGeom>
          <a:ln>
            <a:noFill/>
          </a:ln>
          <a:effectLst>
            <a:softEdge rad="112500"/>
          </a:effectLst>
        </p:spPr>
      </p:pic>
      <p:pic>
        <p:nvPicPr>
          <p:cNvPr id="9" name="Picture 2"/>
          <p:cNvPicPr>
            <a:picLocks noChangeAspect="1" noChangeArrowheads="1"/>
          </p:cNvPicPr>
          <p:nvPr/>
        </p:nvPicPr>
        <p:blipFill>
          <a:blip r:embed="rId3"/>
          <a:srcRect l="46919" t="2576" r="4207" b="2093"/>
          <a:stretch>
            <a:fillRect/>
          </a:stretch>
        </p:blipFill>
        <p:spPr bwMode="auto">
          <a:xfrm>
            <a:off x="7292546" y="4038600"/>
            <a:ext cx="1647568" cy="2438400"/>
          </a:xfrm>
          <a:prstGeom prst="rect">
            <a:avLst/>
          </a:prstGeom>
          <a:ln>
            <a:noFill/>
          </a:ln>
          <a:effectLst>
            <a:softEdge rad="112500"/>
          </a:effectLst>
        </p:spPr>
      </p:pic>
      <p:sp>
        <p:nvSpPr>
          <p:cNvPr id="49159" name="TextBox 10"/>
          <p:cNvSpPr txBox="1">
            <a:spLocks noChangeArrowheads="1"/>
          </p:cNvSpPr>
          <p:nvPr/>
        </p:nvSpPr>
        <p:spPr bwMode="auto">
          <a:xfrm>
            <a:off x="1981200" y="6019800"/>
            <a:ext cx="3733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C00000"/>
                </a:solidFill>
              </a:rPr>
              <a:t>Stimulasi awal &amp; pertumbuhan neuron.</a:t>
            </a:r>
          </a:p>
        </p:txBody>
      </p:sp>
    </p:spTree>
    <p:extLst>
      <p:ext uri="{BB962C8B-B14F-4D97-AF65-F5344CB8AC3E}">
        <p14:creationId xmlns:p14="http://schemas.microsoft.com/office/powerpoint/2010/main" xmlns="" val="1830637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76400" y="228600"/>
            <a:ext cx="3733800" cy="1295400"/>
          </a:xfrm>
          <a:prstGeom prst="rect">
            <a:avLst/>
          </a:prstGeom>
        </p:spPr>
        <p:txBody>
          <a:bodyPr/>
          <a:lstStyle/>
          <a:p>
            <a:pPr marL="31750" indent="-31750">
              <a:spcBef>
                <a:spcPct val="20000"/>
              </a:spcBef>
              <a:buClr>
                <a:schemeClr val="accent1"/>
              </a:buClr>
              <a:buSzPct val="85000"/>
              <a:defRPr/>
            </a:pPr>
            <a:r>
              <a:rPr lang="en-US" sz="3000" dirty="0" err="1">
                <a:solidFill>
                  <a:srgbClr val="C00000"/>
                </a:solidFill>
              </a:rPr>
              <a:t>Lingkungan</a:t>
            </a:r>
            <a:r>
              <a:rPr lang="en-US" sz="3000" dirty="0">
                <a:solidFill>
                  <a:srgbClr val="C00000"/>
                </a:solidFill>
              </a:rPr>
              <a:t> &amp; </a:t>
            </a:r>
            <a:r>
              <a:rPr lang="en-US" sz="3000" dirty="0" err="1">
                <a:solidFill>
                  <a:srgbClr val="C00000"/>
                </a:solidFill>
              </a:rPr>
              <a:t>perkembangan</a:t>
            </a:r>
            <a:r>
              <a:rPr lang="en-US" sz="3000" dirty="0">
                <a:solidFill>
                  <a:srgbClr val="C00000"/>
                </a:solidFill>
              </a:rPr>
              <a:t> </a:t>
            </a:r>
            <a:r>
              <a:rPr lang="en-US" sz="3000" dirty="0" err="1">
                <a:solidFill>
                  <a:srgbClr val="C00000"/>
                </a:solidFill>
              </a:rPr>
              <a:t>saraf</a:t>
            </a:r>
            <a:endParaRPr lang="en-US" sz="3000" dirty="0">
              <a:solidFill>
                <a:srgbClr val="C00000"/>
              </a:solidFill>
            </a:endParaRPr>
          </a:p>
        </p:txBody>
      </p:sp>
      <p:sp>
        <p:nvSpPr>
          <p:cNvPr id="50179" name="TextBox 5"/>
          <p:cNvSpPr txBox="1">
            <a:spLocks noChangeArrowheads="1"/>
          </p:cNvSpPr>
          <p:nvPr/>
        </p:nvSpPr>
        <p:spPr bwMode="auto">
          <a:xfrm>
            <a:off x="1752600" y="1539876"/>
            <a:ext cx="8534400" cy="463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09575" indent="-409575" eaLnBrk="0" hangingPunct="0">
              <a:tabLst>
                <a:tab pos="2889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889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889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889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889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89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89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89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8925" algn="l"/>
              </a:tabLs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buClr>
                <a:srgbClr val="C00000"/>
              </a:buClr>
              <a:buFont typeface="Arial" panose="020B0604020202020204" pitchFamily="34" charset="0"/>
              <a:buChar char="•"/>
            </a:pPr>
            <a:r>
              <a:rPr lang="en-US" altLang="en-US" sz="3000"/>
              <a:t>Hasil penelitian: lingkungan mempengaruhi perkembangan otak, kognitif, dan ukuran otak.</a:t>
            </a:r>
          </a:p>
          <a:p>
            <a:pPr eaLnBrk="1" hangingPunct="1">
              <a:spcAft>
                <a:spcPts val="1000"/>
              </a:spcAft>
              <a:buClr>
                <a:srgbClr val="C00000"/>
              </a:buClr>
              <a:buFont typeface="Arial" panose="020B0604020202020204" pitchFamily="34" charset="0"/>
              <a:buChar char="•"/>
            </a:pPr>
            <a:r>
              <a:rPr lang="en-US" altLang="en-US" sz="3000"/>
              <a:t>Efek stimulasi awal terhadap fungsi kognitif sangat penting.</a:t>
            </a:r>
          </a:p>
          <a:p>
            <a:pPr eaLnBrk="1" hangingPunct="1">
              <a:spcAft>
                <a:spcPts val="1000"/>
              </a:spcAft>
              <a:buClr>
                <a:srgbClr val="C00000"/>
              </a:buClr>
              <a:buFont typeface="Arial" panose="020B0604020202020204" pitchFamily="34" charset="0"/>
              <a:buChar char="•"/>
            </a:pPr>
            <a:r>
              <a:rPr lang="en-US" altLang="en-US" sz="3000"/>
              <a:t>Stimulasi diperlukan untuk menjamin bahwa sistem saraf akan berfungsi optimal.</a:t>
            </a:r>
          </a:p>
          <a:p>
            <a:pPr eaLnBrk="1" hangingPunct="1">
              <a:spcAft>
                <a:spcPts val="1000"/>
              </a:spcAft>
              <a:buClr>
                <a:srgbClr val="C00000"/>
              </a:buClr>
              <a:buFont typeface="Arial" panose="020B0604020202020204" pitchFamily="34" charset="0"/>
              <a:buChar char="•"/>
            </a:pPr>
            <a:r>
              <a:rPr lang="en-US" altLang="en-US" sz="3000"/>
              <a:t>Bukti penelitian: lingkungan yang kaya stimulasi mampu meningkatkan ukuran neokorteks otak.</a:t>
            </a:r>
          </a:p>
        </p:txBody>
      </p:sp>
    </p:spTree>
    <p:extLst>
      <p:ext uri="{BB962C8B-B14F-4D97-AF65-F5344CB8AC3E}">
        <p14:creationId xmlns:p14="http://schemas.microsoft.com/office/powerpoint/2010/main" xmlns="" val="357182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76400" y="685800"/>
            <a:ext cx="3200400" cy="609600"/>
          </a:xfrm>
          <a:prstGeom prst="rect">
            <a:avLst/>
          </a:prstGeom>
        </p:spPr>
        <p:txBody>
          <a:bodyPr/>
          <a:lstStyle/>
          <a:p>
            <a:pPr marL="31750" indent="-31750">
              <a:spcBef>
                <a:spcPct val="20000"/>
              </a:spcBef>
              <a:buClr>
                <a:schemeClr val="accent1"/>
              </a:buClr>
              <a:buSzPct val="85000"/>
              <a:defRPr/>
            </a:pPr>
            <a:r>
              <a:rPr lang="en-US" sz="3000" dirty="0" err="1">
                <a:solidFill>
                  <a:srgbClr val="C00000"/>
                </a:solidFill>
              </a:rPr>
              <a:t>Asimetri</a:t>
            </a:r>
            <a:r>
              <a:rPr lang="en-US" sz="3000" dirty="0">
                <a:solidFill>
                  <a:srgbClr val="C00000"/>
                </a:solidFill>
              </a:rPr>
              <a:t> </a:t>
            </a:r>
            <a:r>
              <a:rPr lang="en-US" sz="3000" dirty="0" err="1">
                <a:solidFill>
                  <a:srgbClr val="C00000"/>
                </a:solidFill>
              </a:rPr>
              <a:t>serebral</a:t>
            </a:r>
            <a:endParaRPr lang="en-US" sz="3000" dirty="0">
              <a:solidFill>
                <a:srgbClr val="C00000"/>
              </a:solidFill>
            </a:endParaRPr>
          </a:p>
        </p:txBody>
      </p:sp>
      <p:sp>
        <p:nvSpPr>
          <p:cNvPr id="51203" name="TextBox 5"/>
          <p:cNvSpPr txBox="1">
            <a:spLocks noChangeArrowheads="1"/>
          </p:cNvSpPr>
          <p:nvPr/>
        </p:nvSpPr>
        <p:spPr bwMode="auto">
          <a:xfrm>
            <a:off x="1752600" y="1539875"/>
            <a:ext cx="8534400" cy="378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09575" indent="-409575" eaLnBrk="0" hangingPunct="0">
              <a:tabLst>
                <a:tab pos="2889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889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889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889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889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89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89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89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8925" algn="l"/>
              </a:tabLst>
              <a:defRPr>
                <a:solidFill>
                  <a:schemeClr val="tx1"/>
                </a:solidFill>
                <a:latin typeface="Arial" panose="020B0604020202020204" pitchFamily="34" charset="0"/>
                <a:cs typeface="Arial" panose="020B0604020202020204" pitchFamily="34" charset="0"/>
              </a:defRPr>
            </a:lvl9pPr>
          </a:lstStyle>
          <a:p>
            <a:pPr eaLnBrk="1" hangingPunct="1">
              <a:spcAft>
                <a:spcPts val="1200"/>
              </a:spcAft>
              <a:buClr>
                <a:srgbClr val="C00000"/>
              </a:buClr>
            </a:pPr>
            <a:r>
              <a:rPr lang="en-US" altLang="en-US" sz="3000">
                <a:solidFill>
                  <a:srgbClr val="C00000"/>
                </a:solidFill>
              </a:rPr>
              <a:t>Koenig, Reiss, &amp; Kosslyn (1990)</a:t>
            </a:r>
          </a:p>
          <a:p>
            <a:pPr eaLnBrk="1" hangingPunct="1">
              <a:spcAft>
                <a:spcPts val="1200"/>
              </a:spcAft>
              <a:buClr>
                <a:srgbClr val="C00000"/>
              </a:buClr>
              <a:buFont typeface="Arial" panose="020B0604020202020204" pitchFamily="34" charset="0"/>
              <a:buChar char="•"/>
            </a:pPr>
            <a:r>
              <a:rPr lang="en-US" altLang="en-US" sz="3000"/>
              <a:t>Meneliti lateralisasi kemampuan spasial anak 6--7 tahun.</a:t>
            </a:r>
          </a:p>
          <a:p>
            <a:pPr eaLnBrk="1" hangingPunct="1">
              <a:spcAft>
                <a:spcPts val="1200"/>
              </a:spcAft>
              <a:buClr>
                <a:srgbClr val="C00000"/>
              </a:buClr>
              <a:buFont typeface="Arial" panose="020B0604020202020204" pitchFamily="34" charset="0"/>
              <a:buChar char="•"/>
            </a:pPr>
            <a:r>
              <a:rPr lang="en-US" altLang="en-US" sz="3000"/>
              <a:t>Temuan</a:t>
            </a:r>
            <a:r>
              <a:rPr lang="en-US" altLang="en-US" sz="3000">
                <a:sym typeface="Wingdings" panose="05000000000000000000" pitchFamily="2" charset="2"/>
              </a:rPr>
              <a:t> adanya perbedaan subsistem hemisfer pada anak usia 5 tahun.</a:t>
            </a:r>
          </a:p>
          <a:p>
            <a:pPr eaLnBrk="1" hangingPunct="1">
              <a:spcAft>
                <a:spcPts val="1200"/>
              </a:spcAft>
              <a:buClr>
                <a:srgbClr val="C00000"/>
              </a:buClr>
              <a:buFont typeface="Arial" panose="020B0604020202020204" pitchFamily="34" charset="0"/>
              <a:buChar char="•"/>
            </a:pPr>
            <a:r>
              <a:rPr lang="en-US" altLang="en-US" sz="3000">
                <a:sym typeface="Wingdings" panose="05000000000000000000" pitchFamily="2" charset="2"/>
              </a:rPr>
              <a:t>Simpulan  struktur &amp; proses otak terbentuk sejak dini, atau bahkan pada masa pranatal.</a:t>
            </a:r>
            <a:endParaRPr lang="en-US" altLang="en-US" sz="3000"/>
          </a:p>
        </p:txBody>
      </p:sp>
    </p:spTree>
    <p:extLst>
      <p:ext uri="{BB962C8B-B14F-4D97-AF65-F5344CB8AC3E}">
        <p14:creationId xmlns:p14="http://schemas.microsoft.com/office/powerpoint/2010/main" xmlns="" val="3713715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sz="3400" i="1" dirty="0" err="1"/>
              <a:t>Perkembangan</a:t>
            </a:r>
            <a:r>
              <a:rPr lang="en-US" sz="3400" i="1" dirty="0"/>
              <a:t> </a:t>
            </a:r>
            <a:r>
              <a:rPr lang="en-US" sz="3400" i="1" dirty="0" err="1"/>
              <a:t>kemampuan</a:t>
            </a:r>
            <a:r>
              <a:rPr lang="en-US" sz="3400" i="1" dirty="0"/>
              <a:t> </a:t>
            </a:r>
            <a:r>
              <a:rPr lang="en-US" sz="3400" i="1" dirty="0" err="1"/>
              <a:t>kognitif</a:t>
            </a:r>
            <a:endParaRPr lang="en-US" sz="3400" i="1" dirty="0"/>
          </a:p>
        </p:txBody>
      </p:sp>
      <p:sp>
        <p:nvSpPr>
          <p:cNvPr id="52227" name="Content Placeholder 2"/>
          <p:cNvSpPr>
            <a:spLocks noGrp="1"/>
          </p:cNvSpPr>
          <p:nvPr>
            <p:ph sz="quarter" idx="1"/>
          </p:nvPr>
        </p:nvSpPr>
        <p:spPr>
          <a:xfrm>
            <a:off x="1825625" y="1447800"/>
            <a:ext cx="8504238" cy="4572000"/>
          </a:xfrm>
        </p:spPr>
        <p:txBody>
          <a:bodyPr/>
          <a:lstStyle/>
          <a:p>
            <a:pPr>
              <a:spcBef>
                <a:spcPct val="0"/>
              </a:spcBef>
              <a:spcAft>
                <a:spcPts val="1800"/>
              </a:spcAft>
              <a:buNone/>
            </a:pPr>
            <a:r>
              <a:rPr lang="en-US" altLang="en-US" sz="3000">
                <a:solidFill>
                  <a:srgbClr val="C00000"/>
                </a:solidFill>
              </a:rPr>
              <a:t>Inteligensi</a:t>
            </a:r>
          </a:p>
          <a:p>
            <a:pPr>
              <a:spcBef>
                <a:spcPct val="0"/>
              </a:spcBef>
              <a:spcAft>
                <a:spcPts val="1000"/>
              </a:spcAft>
              <a:buClr>
                <a:srgbClr val="C00000"/>
              </a:buClr>
              <a:buNone/>
            </a:pPr>
            <a:r>
              <a:rPr lang="en-US" altLang="en-US">
                <a:sym typeface="Wingdings" panose="05000000000000000000" pitchFamily="2" charset="2"/>
              </a:rPr>
              <a:t>Hasil penelitian Plomin &amp; DeFries (1998) :</a:t>
            </a:r>
          </a:p>
          <a:p>
            <a:pPr>
              <a:spcBef>
                <a:spcPct val="0"/>
              </a:spcBef>
              <a:spcAft>
                <a:spcPts val="1000"/>
              </a:spcAft>
              <a:buClr>
                <a:srgbClr val="C00000"/>
              </a:buClr>
            </a:pPr>
            <a:r>
              <a:rPr lang="en-US" altLang="en-US">
                <a:sym typeface="Wingdings" panose="05000000000000000000" pitchFamily="2" charset="2"/>
              </a:rPr>
              <a:t>Skor kembar identik lebih mirip dibanding kembar fraternal.</a:t>
            </a:r>
          </a:p>
          <a:p>
            <a:pPr>
              <a:spcBef>
                <a:spcPct val="0"/>
              </a:spcBef>
              <a:spcAft>
                <a:spcPts val="1000"/>
              </a:spcAft>
              <a:buClr>
                <a:srgbClr val="C00000"/>
              </a:buClr>
            </a:pPr>
            <a:r>
              <a:rPr lang="en-US" altLang="en-US">
                <a:sym typeface="Wingdings" panose="05000000000000000000" pitchFamily="2" charset="2"/>
              </a:rPr>
              <a:t>Pengaruh genetik substansial pada kemampuan kognitif spesifik berlangsung dari masa kanak-kanak hingga lanjut usia.</a:t>
            </a:r>
          </a:p>
          <a:p>
            <a:pPr>
              <a:spcBef>
                <a:spcPct val="0"/>
              </a:spcBef>
              <a:spcAft>
                <a:spcPts val="1000"/>
              </a:spcAft>
              <a:buClr>
                <a:srgbClr val="C00000"/>
              </a:buClr>
            </a:pPr>
            <a:r>
              <a:rPr lang="en-US" altLang="en-US">
                <a:sym typeface="Wingdings" panose="05000000000000000000" pitchFamily="2" charset="2"/>
              </a:rPr>
              <a:t>Data ini berlawanan dengan ide bahwa genetik menyusut dari waktu ke waktu.</a:t>
            </a:r>
            <a:endParaRPr lang="en-US" altLang="en-US"/>
          </a:p>
        </p:txBody>
      </p:sp>
    </p:spTree>
    <p:extLst>
      <p:ext uri="{BB962C8B-B14F-4D97-AF65-F5344CB8AC3E}">
        <p14:creationId xmlns:p14="http://schemas.microsoft.com/office/powerpoint/2010/main" xmlns="" val="2953445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762000"/>
            <a:ext cx="8839200" cy="5638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825626" y="-76200"/>
            <a:ext cx="1984375" cy="762000"/>
          </a:xfrm>
        </p:spPr>
        <p:txBody>
          <a:bodyPr/>
          <a:lstStyle/>
          <a:p>
            <a:pPr>
              <a:spcBef>
                <a:spcPts val="0"/>
              </a:spcBef>
              <a:spcAft>
                <a:spcPts val="1800"/>
              </a:spcAft>
              <a:defRPr/>
            </a:pPr>
            <a:r>
              <a:rPr lang="en-US" sz="3000" dirty="0" err="1">
                <a:solidFill>
                  <a:srgbClr val="C00000"/>
                </a:solidFill>
                <a:latin typeface="+mn-lt"/>
              </a:rPr>
              <a:t>Inteligensi</a:t>
            </a:r>
            <a:endParaRPr lang="en-US" sz="3000" dirty="0">
              <a:solidFill>
                <a:srgbClr val="C00000"/>
              </a:solidFill>
              <a:latin typeface="+mn-lt"/>
            </a:endParaRPr>
          </a:p>
        </p:txBody>
      </p:sp>
      <p:sp>
        <p:nvSpPr>
          <p:cNvPr id="53252" name="Content Placeholder 2"/>
          <p:cNvSpPr>
            <a:spLocks noGrp="1"/>
          </p:cNvSpPr>
          <p:nvPr>
            <p:ph sz="quarter" idx="1"/>
          </p:nvPr>
        </p:nvSpPr>
        <p:spPr>
          <a:xfrm>
            <a:off x="1825626" y="838200"/>
            <a:ext cx="8461375" cy="2667000"/>
          </a:xfrm>
        </p:spPr>
        <p:txBody>
          <a:bodyPr/>
          <a:lstStyle/>
          <a:p>
            <a:pPr>
              <a:spcBef>
                <a:spcPct val="0"/>
              </a:spcBef>
              <a:spcAft>
                <a:spcPts val="1000"/>
              </a:spcAft>
              <a:buClr>
                <a:srgbClr val="C00000"/>
              </a:buClr>
              <a:buNone/>
            </a:pPr>
            <a:r>
              <a:rPr lang="en-US" altLang="en-US" smtClean="0">
                <a:sym typeface="Wingdings" panose="05000000000000000000" pitchFamily="2" charset="2"/>
              </a:rPr>
              <a:t>Hasil penelitian Plomin &amp; DeFries (1998):</a:t>
            </a:r>
          </a:p>
          <a:p>
            <a:pPr>
              <a:spcBef>
                <a:spcPct val="0"/>
              </a:spcBef>
              <a:spcAft>
                <a:spcPts val="1000"/>
              </a:spcAft>
              <a:buClr>
                <a:srgbClr val="C00000"/>
              </a:buClr>
            </a:pPr>
            <a:r>
              <a:rPr lang="en-US" altLang="en-US" smtClean="0">
                <a:sym typeface="Wingdings" panose="05000000000000000000" pitchFamily="2" charset="2"/>
              </a:rPr>
              <a:t>Genetik berperan penting menentukan kemampuan verbal &amp; spasial anak.</a:t>
            </a:r>
          </a:p>
          <a:p>
            <a:pPr>
              <a:spcBef>
                <a:spcPct val="0"/>
              </a:spcBef>
              <a:spcAft>
                <a:spcPts val="1000"/>
              </a:spcAft>
              <a:buClr>
                <a:srgbClr val="C00000"/>
              </a:buClr>
            </a:pPr>
            <a:r>
              <a:rPr lang="en-US" altLang="en-US" smtClean="0">
                <a:sym typeface="Wingdings" panose="05000000000000000000" pitchFamily="2" charset="2"/>
              </a:rPr>
              <a:t>Bentuk spesifik perilaku manusia juga dipengaruhi lingkungan tempat dia tumbuh.</a:t>
            </a:r>
          </a:p>
        </p:txBody>
      </p:sp>
      <p:sp>
        <p:nvSpPr>
          <p:cNvPr id="53253" name="TextBox 5"/>
          <p:cNvSpPr txBox="1">
            <a:spLocks noChangeArrowheads="1"/>
          </p:cNvSpPr>
          <p:nvPr/>
        </p:nvSpPr>
        <p:spPr bwMode="auto">
          <a:xfrm>
            <a:off x="2057400" y="5124450"/>
            <a:ext cx="3429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Penelitian pada anak kembar menguji korelasi kemampuan verbal (atas) &amp; spasial (bawah) pada kembar identik &amp; fraternal</a:t>
            </a:r>
          </a:p>
        </p:txBody>
      </p:sp>
      <p:pic>
        <p:nvPicPr>
          <p:cNvPr id="9218" name="Picture 2"/>
          <p:cNvPicPr>
            <a:picLocks noChangeAspect="1" noChangeArrowheads="1"/>
          </p:cNvPicPr>
          <p:nvPr/>
        </p:nvPicPr>
        <p:blipFill>
          <a:blip r:embed="rId3"/>
          <a:srcRect l="2273" r="2273"/>
          <a:stretch>
            <a:fillRect/>
          </a:stretch>
        </p:blipFill>
        <p:spPr bwMode="auto">
          <a:xfrm>
            <a:off x="5638800" y="3352800"/>
            <a:ext cx="4724400" cy="29035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597311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sz="3400" i="1" dirty="0" err="1"/>
              <a:t>Hierarki</a:t>
            </a:r>
            <a:r>
              <a:rPr lang="en-US" sz="3400" i="1" dirty="0"/>
              <a:t> </a:t>
            </a:r>
            <a:r>
              <a:rPr lang="en-US" sz="3400" i="1" dirty="0" err="1"/>
              <a:t>Linguistik</a:t>
            </a:r>
            <a:endParaRPr lang="en-US" sz="3400" i="1" dirty="0"/>
          </a:p>
        </p:txBody>
      </p:sp>
      <p:sp>
        <p:nvSpPr>
          <p:cNvPr id="16387" name="Content Placeholder 2"/>
          <p:cNvSpPr>
            <a:spLocks noGrp="1"/>
          </p:cNvSpPr>
          <p:nvPr>
            <p:ph sz="quarter" idx="1"/>
          </p:nvPr>
        </p:nvSpPr>
        <p:spPr>
          <a:xfrm>
            <a:off x="1676401" y="1524000"/>
            <a:ext cx="8842375" cy="4572000"/>
          </a:xfrm>
        </p:spPr>
        <p:txBody>
          <a:bodyPr/>
          <a:lstStyle/>
          <a:p>
            <a:pPr>
              <a:spcBef>
                <a:spcPct val="0"/>
              </a:spcBef>
              <a:spcAft>
                <a:spcPts val="1000"/>
              </a:spcAft>
            </a:pPr>
            <a:r>
              <a:rPr lang="en-US" altLang="en-US"/>
              <a:t>Hierarki linguistik berkisar dari komponen-komponen yang fundamental ke komponen-komponen gabungan hingga ke komponen-komponen yang sangat rumit.</a:t>
            </a:r>
            <a:r>
              <a:rPr lang="en-US" altLang="en-US" i="1"/>
              <a:t> </a:t>
            </a:r>
          </a:p>
          <a:p>
            <a:pPr>
              <a:spcBef>
                <a:spcPct val="0"/>
              </a:spcBef>
              <a:spcAft>
                <a:spcPts val="1000"/>
              </a:spcAft>
            </a:pPr>
            <a:endParaRPr lang="en-US" altLang="en-US"/>
          </a:p>
          <a:p>
            <a:pPr>
              <a:spcBef>
                <a:spcPct val="0"/>
              </a:spcBef>
              <a:spcAft>
                <a:spcPts val="1000"/>
              </a:spcAft>
              <a:buNone/>
            </a:pPr>
            <a:r>
              <a:rPr lang="en-US" altLang="en-US" sz="3000">
                <a:solidFill>
                  <a:srgbClr val="C00000"/>
                </a:solidFill>
              </a:rPr>
              <a:t>Fonem</a:t>
            </a:r>
          </a:p>
          <a:p>
            <a:pPr>
              <a:spcBef>
                <a:spcPct val="0"/>
              </a:spcBef>
              <a:spcAft>
                <a:spcPts val="1000"/>
              </a:spcAft>
            </a:pPr>
            <a:r>
              <a:rPr lang="en-US" altLang="en-US"/>
              <a:t>Adalah unit dasar bahasa lisan yang digunakan sebagai sebuah unit tunggal, tidak memiliki makna.</a:t>
            </a:r>
          </a:p>
          <a:p>
            <a:pPr>
              <a:spcBef>
                <a:spcPct val="0"/>
              </a:spcBef>
              <a:spcAft>
                <a:spcPts val="1000"/>
              </a:spcAft>
            </a:pPr>
            <a:r>
              <a:rPr lang="en-US" altLang="en-US"/>
              <a:t>Fonem dapat berupa huruf hidup atau konsonan. </a:t>
            </a:r>
          </a:p>
          <a:p>
            <a:pPr>
              <a:spcBef>
                <a:spcPct val="0"/>
              </a:spcBef>
              <a:spcAft>
                <a:spcPts val="1000"/>
              </a:spcAft>
            </a:pPr>
            <a:endParaRPr lang="en-US" altLang="en-US"/>
          </a:p>
        </p:txBody>
      </p:sp>
    </p:spTree>
    <p:extLst>
      <p:ext uri="{BB962C8B-B14F-4D97-AF65-F5344CB8AC3E}">
        <p14:creationId xmlns:p14="http://schemas.microsoft.com/office/powerpoint/2010/main" xmlns="" val="1945508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762000"/>
            <a:ext cx="8839200" cy="5638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825626" y="-76200"/>
            <a:ext cx="5870575" cy="762000"/>
          </a:xfrm>
        </p:spPr>
        <p:txBody>
          <a:bodyPr/>
          <a:lstStyle/>
          <a:p>
            <a:pPr>
              <a:spcBef>
                <a:spcPts val="0"/>
              </a:spcBef>
              <a:spcAft>
                <a:spcPts val="1800"/>
              </a:spcAft>
              <a:defRPr/>
            </a:pPr>
            <a:r>
              <a:rPr lang="en-US" sz="3000" dirty="0" err="1">
                <a:solidFill>
                  <a:srgbClr val="C00000"/>
                </a:solidFill>
                <a:latin typeface="+mn-lt"/>
              </a:rPr>
              <a:t>Kemampuan</a:t>
            </a:r>
            <a:r>
              <a:rPr lang="en-US" sz="3000" dirty="0">
                <a:solidFill>
                  <a:srgbClr val="C00000"/>
                </a:solidFill>
                <a:latin typeface="+mn-lt"/>
              </a:rPr>
              <a:t> </a:t>
            </a:r>
            <a:r>
              <a:rPr lang="en-US" sz="3000" dirty="0" err="1">
                <a:solidFill>
                  <a:srgbClr val="C00000"/>
                </a:solidFill>
                <a:latin typeface="+mn-lt"/>
              </a:rPr>
              <a:t>akuisisi-informasi</a:t>
            </a:r>
            <a:endParaRPr lang="en-US" sz="3000" dirty="0">
              <a:solidFill>
                <a:srgbClr val="C00000"/>
              </a:solidFill>
              <a:latin typeface="+mn-lt"/>
            </a:endParaRPr>
          </a:p>
        </p:txBody>
      </p:sp>
      <p:sp>
        <p:nvSpPr>
          <p:cNvPr id="3" name="Content Placeholder 2"/>
          <p:cNvSpPr>
            <a:spLocks noGrp="1"/>
          </p:cNvSpPr>
          <p:nvPr>
            <p:ph sz="quarter" idx="1"/>
          </p:nvPr>
        </p:nvSpPr>
        <p:spPr>
          <a:xfrm>
            <a:off x="1825626" y="838200"/>
            <a:ext cx="8842375" cy="2667000"/>
          </a:xfrm>
        </p:spPr>
        <p:txBody>
          <a:bodyPr>
            <a:normAutofit fontScale="77500" lnSpcReduction="20000"/>
          </a:bodyPr>
          <a:lstStyle/>
          <a:p>
            <a:pPr marL="336550" indent="-336550">
              <a:spcBef>
                <a:spcPts val="0"/>
              </a:spcBef>
              <a:spcAft>
                <a:spcPts val="1000"/>
              </a:spcAft>
              <a:buClr>
                <a:srgbClr val="C00000"/>
              </a:buClr>
              <a:buFont typeface="Wingdings 2" panose="05020102010507070707" pitchFamily="18" charset="2"/>
              <a:buAutoNum type="arabicPeriod"/>
              <a:defRPr/>
            </a:pPr>
            <a:r>
              <a:rPr lang="en-US" sz="3000" dirty="0" err="1">
                <a:solidFill>
                  <a:srgbClr val="C00000"/>
                </a:solidFill>
                <a:sym typeface="Wingdings" pitchFamily="2" charset="2"/>
              </a:rPr>
              <a:t>Atensi</a:t>
            </a:r>
            <a:r>
              <a:rPr lang="en-US" sz="3000" dirty="0">
                <a:solidFill>
                  <a:srgbClr val="C00000"/>
                </a:solidFill>
                <a:sym typeface="Wingdings" pitchFamily="2" charset="2"/>
              </a:rPr>
              <a:t>/</a:t>
            </a:r>
            <a:r>
              <a:rPr lang="en-US" sz="3000" dirty="0" err="1">
                <a:solidFill>
                  <a:srgbClr val="C00000"/>
                </a:solidFill>
                <a:sym typeface="Wingdings" pitchFamily="2" charset="2"/>
              </a:rPr>
              <a:t>Perhatian</a:t>
            </a:r>
            <a:r>
              <a:rPr lang="en-US" sz="3000" dirty="0">
                <a:solidFill>
                  <a:srgbClr val="C00000"/>
                </a:solidFill>
                <a:sym typeface="Wingdings" pitchFamily="2" charset="2"/>
              </a:rPr>
              <a:t> </a:t>
            </a:r>
            <a:r>
              <a:rPr lang="en-US" sz="3000" dirty="0" err="1">
                <a:solidFill>
                  <a:srgbClr val="C00000"/>
                </a:solidFill>
                <a:sym typeface="Wingdings" pitchFamily="2" charset="2"/>
              </a:rPr>
              <a:t>Selektif</a:t>
            </a:r>
            <a:endParaRPr lang="en-US" sz="3000" dirty="0">
              <a:solidFill>
                <a:srgbClr val="C00000"/>
              </a:solidFill>
              <a:sym typeface="Wingdings" pitchFamily="2" charset="2"/>
            </a:endParaRPr>
          </a:p>
          <a:p>
            <a:pPr marL="625475" indent="-336550">
              <a:spcBef>
                <a:spcPts val="0"/>
              </a:spcBef>
              <a:spcAft>
                <a:spcPts val="1000"/>
              </a:spcAft>
              <a:buClr>
                <a:srgbClr val="C00000"/>
              </a:buClr>
              <a:defRPr/>
            </a:pPr>
            <a:r>
              <a:rPr lang="en-US" sz="2900" dirty="0" err="1">
                <a:sym typeface="Wingdings" pitchFamily="2" charset="2"/>
              </a:rPr>
              <a:t>Kemampuan</a:t>
            </a:r>
            <a:r>
              <a:rPr lang="en-US" sz="2900" dirty="0">
                <a:sym typeface="Wingdings" pitchFamily="2" charset="2"/>
              </a:rPr>
              <a:t> </a:t>
            </a:r>
            <a:r>
              <a:rPr lang="en-US" sz="2900" dirty="0" err="1">
                <a:sym typeface="Wingdings" pitchFamily="2" charset="2"/>
              </a:rPr>
              <a:t>untuk</a:t>
            </a:r>
            <a:r>
              <a:rPr lang="en-US" sz="2900" dirty="0">
                <a:sym typeface="Wingdings" pitchFamily="2" charset="2"/>
              </a:rPr>
              <a:t> </a:t>
            </a:r>
            <a:r>
              <a:rPr lang="en-US" sz="2900" dirty="0" err="1">
                <a:sym typeface="Wingdings" pitchFamily="2" charset="2"/>
              </a:rPr>
              <a:t>fokus</a:t>
            </a:r>
            <a:r>
              <a:rPr lang="en-US" sz="2900" dirty="0">
                <a:sym typeface="Wingdings" pitchFamily="2" charset="2"/>
              </a:rPr>
              <a:t> </a:t>
            </a:r>
            <a:r>
              <a:rPr lang="en-US" sz="2900" dirty="0" err="1">
                <a:sym typeface="Wingdings" pitchFamily="2" charset="2"/>
              </a:rPr>
              <a:t>pada</a:t>
            </a:r>
            <a:r>
              <a:rPr lang="en-US" sz="2900" dirty="0">
                <a:sym typeface="Wingdings" pitchFamily="2" charset="2"/>
              </a:rPr>
              <a:t> </a:t>
            </a:r>
            <a:r>
              <a:rPr lang="en-US" sz="2900" dirty="0" err="1">
                <a:sym typeface="Wingdings" pitchFamily="2" charset="2"/>
              </a:rPr>
              <a:t>informasi</a:t>
            </a:r>
            <a:r>
              <a:rPr lang="en-US" sz="2900" dirty="0">
                <a:sym typeface="Wingdings" pitchFamily="2" charset="2"/>
              </a:rPr>
              <a:t> yang </a:t>
            </a:r>
            <a:r>
              <a:rPr lang="en-US" sz="2900" dirty="0" err="1">
                <a:sym typeface="Wingdings" pitchFamily="2" charset="2"/>
              </a:rPr>
              <a:t>relevan</a:t>
            </a:r>
            <a:r>
              <a:rPr lang="en-US" sz="2900" dirty="0">
                <a:sym typeface="Wingdings" pitchFamily="2" charset="2"/>
              </a:rPr>
              <a:t>.</a:t>
            </a:r>
          </a:p>
          <a:p>
            <a:pPr marL="625475" indent="-336550">
              <a:spcBef>
                <a:spcPts val="0"/>
              </a:spcBef>
              <a:spcAft>
                <a:spcPts val="600"/>
              </a:spcAft>
              <a:buClr>
                <a:srgbClr val="C00000"/>
              </a:buClr>
              <a:defRPr/>
            </a:pPr>
            <a:r>
              <a:rPr lang="en-US" sz="2900" dirty="0" err="1">
                <a:sym typeface="Wingdings" pitchFamily="2" charset="2"/>
              </a:rPr>
              <a:t>Penelitian</a:t>
            </a:r>
            <a:r>
              <a:rPr lang="en-US" sz="2900" dirty="0">
                <a:sym typeface="Wingdings" pitchFamily="2" charset="2"/>
              </a:rPr>
              <a:t> Pick (1975):</a:t>
            </a:r>
          </a:p>
          <a:p>
            <a:pPr marL="625475" indent="-336550">
              <a:spcBef>
                <a:spcPts val="0"/>
              </a:spcBef>
              <a:spcAft>
                <a:spcPts val="1000"/>
              </a:spcAft>
              <a:buClr>
                <a:srgbClr val="C00000"/>
              </a:buClr>
              <a:buNone/>
              <a:defRPr/>
            </a:pPr>
            <a:r>
              <a:rPr lang="en-US" sz="2900" i="1" dirty="0">
                <a:sym typeface="Wingdings" pitchFamily="2" charset="2"/>
              </a:rPr>
              <a:t>	</a:t>
            </a:r>
            <a:r>
              <a:rPr lang="en-US" sz="2900" dirty="0" err="1">
                <a:sym typeface="Wingdings" pitchFamily="2" charset="2"/>
              </a:rPr>
              <a:t>Fleksibilitas</a:t>
            </a:r>
            <a:r>
              <a:rPr lang="en-US" sz="2900" dirty="0">
                <a:sym typeface="Wingdings" pitchFamily="2" charset="2"/>
              </a:rPr>
              <a:t> </a:t>
            </a:r>
            <a:r>
              <a:rPr lang="en-US" sz="2900" dirty="0" err="1">
                <a:sym typeface="Wingdings" pitchFamily="2" charset="2"/>
              </a:rPr>
              <a:t>perhatian</a:t>
            </a:r>
            <a:r>
              <a:rPr lang="en-US" sz="2900" dirty="0">
                <a:sym typeface="Wingdings" pitchFamily="2" charset="2"/>
              </a:rPr>
              <a:t>  </a:t>
            </a:r>
            <a:r>
              <a:rPr lang="en-US" sz="2900" dirty="0" err="1">
                <a:sym typeface="Wingdings" pitchFamily="2" charset="2"/>
              </a:rPr>
              <a:t>anak</a:t>
            </a:r>
            <a:r>
              <a:rPr lang="en-US" sz="2900" dirty="0">
                <a:sym typeface="Wingdings" pitchFamily="2" charset="2"/>
              </a:rPr>
              <a:t> </a:t>
            </a:r>
            <a:r>
              <a:rPr lang="en-US" sz="2900" dirty="0" err="1">
                <a:sym typeface="Wingdings" pitchFamily="2" charset="2"/>
              </a:rPr>
              <a:t>lebih</a:t>
            </a:r>
            <a:r>
              <a:rPr lang="en-US" sz="2900" dirty="0">
                <a:sym typeface="Wingdings" pitchFamily="2" charset="2"/>
              </a:rPr>
              <a:t> </a:t>
            </a:r>
            <a:r>
              <a:rPr lang="en-US" sz="2900" dirty="0" err="1">
                <a:sym typeface="Wingdings" pitchFamily="2" charset="2"/>
              </a:rPr>
              <a:t>mudah</a:t>
            </a:r>
            <a:r>
              <a:rPr lang="en-US" sz="2900" dirty="0">
                <a:sym typeface="Wingdings" pitchFamily="2" charset="2"/>
              </a:rPr>
              <a:t> </a:t>
            </a:r>
            <a:r>
              <a:rPr lang="en-US" sz="2900" dirty="0" err="1">
                <a:sym typeface="Wingdings" pitchFamily="2" charset="2"/>
              </a:rPr>
              <a:t>teralihkan</a:t>
            </a:r>
            <a:r>
              <a:rPr lang="en-US" sz="2900" dirty="0">
                <a:sym typeface="Wingdings" pitchFamily="2" charset="2"/>
              </a:rPr>
              <a:t> </a:t>
            </a:r>
            <a:r>
              <a:rPr lang="en-US" sz="2900" dirty="0" err="1">
                <a:sym typeface="Wingdings" pitchFamily="2" charset="2"/>
              </a:rPr>
              <a:t>perhatiannya</a:t>
            </a:r>
            <a:r>
              <a:rPr lang="en-US" sz="2900" dirty="0">
                <a:sym typeface="Wingdings" pitchFamily="2" charset="2"/>
              </a:rPr>
              <a:t>.</a:t>
            </a:r>
          </a:p>
          <a:p>
            <a:pPr marL="625475" indent="-336550">
              <a:spcBef>
                <a:spcPts val="0"/>
              </a:spcBef>
              <a:spcAft>
                <a:spcPts val="1000"/>
              </a:spcAft>
              <a:buClr>
                <a:srgbClr val="C00000"/>
              </a:buClr>
              <a:buNone/>
              <a:defRPr/>
            </a:pPr>
            <a:endParaRPr lang="en-US" sz="1800" dirty="0">
              <a:sym typeface="Wingdings" pitchFamily="2" charset="2"/>
            </a:endParaRPr>
          </a:p>
          <a:p>
            <a:pPr marL="336550" indent="-336550">
              <a:spcBef>
                <a:spcPts val="0"/>
              </a:spcBef>
              <a:spcAft>
                <a:spcPts val="1000"/>
              </a:spcAft>
              <a:buClr>
                <a:srgbClr val="C00000"/>
              </a:buClr>
              <a:buFont typeface="Wingdings 2" panose="05020102010507070707" pitchFamily="18" charset="2"/>
              <a:buAutoNum type="arabicPeriod" startAt="2"/>
              <a:defRPr/>
            </a:pPr>
            <a:r>
              <a:rPr lang="en-US" sz="3000" dirty="0" err="1">
                <a:solidFill>
                  <a:srgbClr val="C00000"/>
                </a:solidFill>
                <a:sym typeface="Wingdings" pitchFamily="2" charset="2"/>
              </a:rPr>
              <a:t>Perhatian</a:t>
            </a:r>
            <a:r>
              <a:rPr lang="en-US" sz="3000" dirty="0">
                <a:solidFill>
                  <a:srgbClr val="C00000"/>
                </a:solidFill>
                <a:sym typeface="Wingdings" pitchFamily="2" charset="2"/>
              </a:rPr>
              <a:t> </a:t>
            </a:r>
            <a:r>
              <a:rPr lang="en-US" sz="3000" dirty="0" err="1">
                <a:solidFill>
                  <a:srgbClr val="C00000"/>
                </a:solidFill>
                <a:sym typeface="Wingdings" pitchFamily="2" charset="2"/>
              </a:rPr>
              <a:t>pada</a:t>
            </a:r>
            <a:r>
              <a:rPr lang="en-US" sz="3000" dirty="0">
                <a:solidFill>
                  <a:srgbClr val="C00000"/>
                </a:solidFill>
                <a:sym typeface="Wingdings" pitchFamily="2" charset="2"/>
              </a:rPr>
              <a:t> </a:t>
            </a:r>
            <a:r>
              <a:rPr lang="en-US" sz="3000" dirty="0" err="1">
                <a:solidFill>
                  <a:srgbClr val="C00000"/>
                </a:solidFill>
                <a:sym typeface="Wingdings" pitchFamily="2" charset="2"/>
              </a:rPr>
              <a:t>Wajah</a:t>
            </a:r>
            <a:r>
              <a:rPr lang="en-US" sz="3000" dirty="0">
                <a:solidFill>
                  <a:srgbClr val="C00000"/>
                </a:solidFill>
                <a:sym typeface="Wingdings" pitchFamily="2" charset="2"/>
              </a:rPr>
              <a:t> </a:t>
            </a:r>
          </a:p>
          <a:p>
            <a:pPr marL="698500" indent="-336550">
              <a:spcBef>
                <a:spcPts val="0"/>
              </a:spcBef>
              <a:spcAft>
                <a:spcPts val="1000"/>
              </a:spcAft>
              <a:buClr>
                <a:srgbClr val="C00000"/>
              </a:buClr>
              <a:defRPr/>
            </a:pPr>
            <a:r>
              <a:rPr lang="en-US" sz="2900" dirty="0" err="1">
                <a:sym typeface="Wingdings" pitchFamily="2" charset="2"/>
              </a:rPr>
              <a:t>Fokus</a:t>
            </a:r>
            <a:r>
              <a:rPr lang="en-US" sz="2900" dirty="0">
                <a:sym typeface="Wingdings" pitchFamily="2" charset="2"/>
              </a:rPr>
              <a:t>: </a:t>
            </a:r>
            <a:r>
              <a:rPr lang="en-US" sz="2900" dirty="0" err="1">
                <a:sym typeface="Wingdings" pitchFamily="2" charset="2"/>
              </a:rPr>
              <a:t>ciri</a:t>
            </a:r>
            <a:r>
              <a:rPr lang="en-US" sz="2900" dirty="0">
                <a:sym typeface="Wingdings" pitchFamily="2" charset="2"/>
              </a:rPr>
              <a:t> </a:t>
            </a:r>
            <a:r>
              <a:rPr lang="en-US" sz="2900" dirty="0" err="1">
                <a:sym typeface="Wingdings" pitchFamily="2" charset="2"/>
              </a:rPr>
              <a:t>pemandangan</a:t>
            </a:r>
            <a:r>
              <a:rPr lang="en-US" sz="2900" dirty="0">
                <a:sym typeface="Wingdings" pitchFamily="2" charset="2"/>
              </a:rPr>
              <a:t> visual </a:t>
            </a:r>
            <a:r>
              <a:rPr lang="en-US" sz="2900" dirty="0" err="1">
                <a:sym typeface="Wingdings" pitchFamily="2" charset="2"/>
              </a:rPr>
              <a:t>apa</a:t>
            </a:r>
            <a:r>
              <a:rPr lang="en-US" sz="2900" dirty="0">
                <a:sym typeface="Wingdings" pitchFamily="2" charset="2"/>
              </a:rPr>
              <a:t> yang </a:t>
            </a:r>
            <a:r>
              <a:rPr lang="en-US" sz="2900" dirty="0" err="1">
                <a:sym typeface="Wingdings" pitchFamily="2" charset="2"/>
              </a:rPr>
              <a:t>orang</a:t>
            </a:r>
            <a:r>
              <a:rPr lang="en-US" sz="2900" dirty="0">
                <a:sym typeface="Wingdings" pitchFamily="2" charset="2"/>
              </a:rPr>
              <a:t>/</a:t>
            </a:r>
            <a:r>
              <a:rPr lang="en-US" sz="2900" dirty="0" err="1">
                <a:sym typeface="Wingdings" pitchFamily="2" charset="2"/>
              </a:rPr>
              <a:t>anak</a:t>
            </a:r>
            <a:r>
              <a:rPr lang="en-US" sz="2900" dirty="0">
                <a:sym typeface="Wingdings" pitchFamily="2" charset="2"/>
              </a:rPr>
              <a:t> </a:t>
            </a:r>
            <a:r>
              <a:rPr lang="en-US" sz="2900" dirty="0" err="1">
                <a:sym typeface="Wingdings" pitchFamily="2" charset="2"/>
              </a:rPr>
              <a:t>perhatikan</a:t>
            </a:r>
            <a:r>
              <a:rPr lang="en-US" sz="2900" dirty="0">
                <a:sym typeface="Wingdings" pitchFamily="2" charset="2"/>
              </a:rPr>
              <a:t>.</a:t>
            </a:r>
          </a:p>
          <a:p>
            <a:pPr marL="336550" indent="-336550">
              <a:spcBef>
                <a:spcPts val="0"/>
              </a:spcBef>
              <a:spcAft>
                <a:spcPts val="1000"/>
              </a:spcAft>
              <a:buClr>
                <a:srgbClr val="C00000"/>
              </a:buClr>
              <a:buNone/>
              <a:defRPr/>
            </a:pPr>
            <a:endParaRPr lang="en-US" sz="3000" dirty="0">
              <a:sym typeface="Wingdings" pitchFamily="2" charset="2"/>
            </a:endParaRPr>
          </a:p>
        </p:txBody>
      </p:sp>
    </p:spTree>
    <p:extLst>
      <p:ext uri="{BB962C8B-B14F-4D97-AF65-F5344CB8AC3E}">
        <p14:creationId xmlns:p14="http://schemas.microsoft.com/office/powerpoint/2010/main" xmlns="" val="888849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762000"/>
            <a:ext cx="8839200" cy="5638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825626" y="-76200"/>
            <a:ext cx="5870575" cy="762000"/>
          </a:xfrm>
        </p:spPr>
        <p:txBody>
          <a:bodyPr/>
          <a:lstStyle/>
          <a:p>
            <a:pPr>
              <a:spcBef>
                <a:spcPts val="0"/>
              </a:spcBef>
              <a:spcAft>
                <a:spcPts val="1800"/>
              </a:spcAft>
              <a:defRPr/>
            </a:pPr>
            <a:r>
              <a:rPr lang="en-US" sz="3000" dirty="0" err="1">
                <a:solidFill>
                  <a:srgbClr val="C00000"/>
                </a:solidFill>
                <a:latin typeface="+mn-lt"/>
              </a:rPr>
              <a:t>Kemampuan</a:t>
            </a:r>
            <a:r>
              <a:rPr lang="en-US" sz="3000" dirty="0">
                <a:solidFill>
                  <a:srgbClr val="C00000"/>
                </a:solidFill>
                <a:latin typeface="+mn-lt"/>
              </a:rPr>
              <a:t> </a:t>
            </a:r>
            <a:r>
              <a:rPr lang="en-US" sz="3000" dirty="0" err="1">
                <a:solidFill>
                  <a:srgbClr val="C00000"/>
                </a:solidFill>
                <a:latin typeface="+mn-lt"/>
              </a:rPr>
              <a:t>akuisisi-informasi</a:t>
            </a:r>
            <a:endParaRPr lang="en-US" sz="3000" dirty="0">
              <a:solidFill>
                <a:srgbClr val="C00000"/>
              </a:solidFill>
              <a:latin typeface="+mn-lt"/>
            </a:endParaRPr>
          </a:p>
        </p:txBody>
      </p:sp>
      <p:sp>
        <p:nvSpPr>
          <p:cNvPr id="3" name="Content Placeholder 2"/>
          <p:cNvSpPr>
            <a:spLocks noGrp="1"/>
          </p:cNvSpPr>
          <p:nvPr>
            <p:ph sz="quarter" idx="1"/>
          </p:nvPr>
        </p:nvSpPr>
        <p:spPr>
          <a:xfrm>
            <a:off x="1524000" y="838200"/>
            <a:ext cx="8991600" cy="2667000"/>
          </a:xfrm>
        </p:spPr>
        <p:txBody>
          <a:bodyPr/>
          <a:lstStyle/>
          <a:p>
            <a:pPr marL="698500" indent="-336550">
              <a:spcBef>
                <a:spcPts val="0"/>
              </a:spcBef>
              <a:spcAft>
                <a:spcPts val="1000"/>
              </a:spcAft>
              <a:buClr>
                <a:srgbClr val="C00000"/>
              </a:buClr>
              <a:defRPr/>
            </a:pPr>
            <a:r>
              <a:rPr lang="en-US" dirty="0" err="1">
                <a:sym typeface="Wingdings" pitchFamily="2" charset="2"/>
              </a:rPr>
              <a:t>Penelitian</a:t>
            </a:r>
            <a:r>
              <a:rPr lang="en-US" dirty="0">
                <a:sym typeface="Wingdings" pitchFamily="2" charset="2"/>
              </a:rPr>
              <a:t> </a:t>
            </a:r>
            <a:r>
              <a:rPr lang="en-US" dirty="0" err="1">
                <a:sym typeface="Wingdings" pitchFamily="2" charset="2"/>
              </a:rPr>
              <a:t>Haith</a:t>
            </a:r>
            <a:r>
              <a:rPr lang="en-US" dirty="0">
                <a:sym typeface="Wingdings" pitchFamily="2" charset="2"/>
              </a:rPr>
              <a:t>, Bergman, &amp; Moore (1977)  </a:t>
            </a:r>
            <a:r>
              <a:rPr lang="en-US" dirty="0" err="1">
                <a:sym typeface="Wingdings" pitchFamily="2" charset="2"/>
              </a:rPr>
              <a:t>alat</a:t>
            </a:r>
            <a:r>
              <a:rPr lang="en-US" dirty="0">
                <a:sym typeface="Wingdings" pitchFamily="2" charset="2"/>
              </a:rPr>
              <a:t> </a:t>
            </a:r>
            <a:r>
              <a:rPr lang="en-US" i="1" dirty="0">
                <a:sym typeface="Wingdings" pitchFamily="2" charset="2"/>
              </a:rPr>
              <a:t>eye tracking.</a:t>
            </a:r>
          </a:p>
          <a:p>
            <a:pPr marL="698500" indent="-336550">
              <a:spcBef>
                <a:spcPts val="0"/>
              </a:spcBef>
              <a:spcAft>
                <a:spcPts val="1000"/>
              </a:spcAft>
              <a:buClr>
                <a:srgbClr val="C00000"/>
              </a:buClr>
              <a:buNone/>
              <a:defRPr/>
            </a:pPr>
            <a:r>
              <a:rPr lang="en-US" dirty="0">
                <a:sym typeface="Wingdings" pitchFamily="2" charset="2"/>
              </a:rPr>
              <a:t>	</a:t>
            </a:r>
            <a:r>
              <a:rPr lang="en-US" dirty="0" err="1">
                <a:sym typeface="Wingdings" pitchFamily="2" charset="2"/>
              </a:rPr>
              <a:t>Hasil</a:t>
            </a:r>
            <a:r>
              <a:rPr lang="en-US" dirty="0">
                <a:sym typeface="Wingdings" pitchFamily="2" charset="2"/>
              </a:rPr>
              <a:t> </a:t>
            </a:r>
            <a:r>
              <a:rPr lang="en-US" dirty="0" err="1">
                <a:sym typeface="Wingdings" pitchFamily="2" charset="2"/>
              </a:rPr>
              <a:t>penelitian</a:t>
            </a:r>
            <a:r>
              <a:rPr lang="en-US" dirty="0">
                <a:sym typeface="Wingdings" pitchFamily="2" charset="2"/>
              </a:rPr>
              <a:t>: </a:t>
            </a:r>
            <a:r>
              <a:rPr lang="en-US" dirty="0" err="1">
                <a:sym typeface="Wingdings" pitchFamily="2" charset="2"/>
              </a:rPr>
              <a:t>wajah</a:t>
            </a:r>
            <a:r>
              <a:rPr lang="en-US" dirty="0">
                <a:sym typeface="Wingdings" pitchFamily="2" charset="2"/>
              </a:rPr>
              <a:t> </a:t>
            </a:r>
            <a:r>
              <a:rPr lang="en-US" dirty="0" err="1">
                <a:sym typeface="Wingdings" pitchFamily="2" charset="2"/>
              </a:rPr>
              <a:t>ibu</a:t>
            </a:r>
            <a:r>
              <a:rPr lang="en-US" dirty="0">
                <a:sym typeface="Wingdings" pitchFamily="2" charset="2"/>
              </a:rPr>
              <a:t> </a:t>
            </a:r>
            <a:r>
              <a:rPr lang="en-US" dirty="0" err="1">
                <a:sym typeface="Wingdings" pitchFamily="2" charset="2"/>
              </a:rPr>
              <a:t>bukan</a:t>
            </a:r>
            <a:r>
              <a:rPr lang="en-US" dirty="0">
                <a:sym typeface="Wingdings" pitchFamily="2" charset="2"/>
              </a:rPr>
              <a:t> </a:t>
            </a:r>
            <a:r>
              <a:rPr lang="en-US" dirty="0" err="1">
                <a:sym typeface="Wingdings" pitchFamily="2" charset="2"/>
              </a:rPr>
              <a:t>semata</a:t>
            </a:r>
            <a:r>
              <a:rPr lang="en-US" dirty="0">
                <a:sym typeface="Wingdings" pitchFamily="2" charset="2"/>
              </a:rPr>
              <a:t> </a:t>
            </a:r>
            <a:r>
              <a:rPr lang="en-US" dirty="0" err="1">
                <a:sym typeface="Wingdings" pitchFamily="2" charset="2"/>
              </a:rPr>
              <a:t>kumpulan</a:t>
            </a:r>
            <a:r>
              <a:rPr lang="en-US" dirty="0">
                <a:sym typeface="Wingdings" pitchFamily="2" charset="2"/>
              </a:rPr>
              <a:t> stimulus, </a:t>
            </a:r>
            <a:r>
              <a:rPr lang="en-US" dirty="0" err="1">
                <a:sym typeface="Wingdings" pitchFamily="2" charset="2"/>
              </a:rPr>
              <a:t>melainkan</a:t>
            </a:r>
            <a:r>
              <a:rPr lang="en-US" dirty="0">
                <a:sym typeface="Wingdings" pitchFamily="2" charset="2"/>
              </a:rPr>
              <a:t> </a:t>
            </a:r>
            <a:r>
              <a:rPr lang="en-US" dirty="0" err="1">
                <a:sym typeface="Wingdings" pitchFamily="2" charset="2"/>
              </a:rPr>
              <a:t>satu</a:t>
            </a:r>
            <a:r>
              <a:rPr lang="en-US" dirty="0">
                <a:sym typeface="Wingdings" pitchFamily="2" charset="2"/>
              </a:rPr>
              <a:t> </a:t>
            </a:r>
            <a:r>
              <a:rPr lang="en-US" dirty="0" err="1">
                <a:sym typeface="Wingdings" pitchFamily="2" charset="2"/>
              </a:rPr>
              <a:t>entitas</a:t>
            </a:r>
            <a:r>
              <a:rPr lang="en-US" dirty="0">
                <a:sym typeface="Wingdings" pitchFamily="2" charset="2"/>
              </a:rPr>
              <a:t> </a:t>
            </a:r>
            <a:r>
              <a:rPr lang="en-US" dirty="0" err="1">
                <a:sym typeface="Wingdings" pitchFamily="2" charset="2"/>
              </a:rPr>
              <a:t>bermakna</a:t>
            </a:r>
            <a:r>
              <a:rPr lang="en-US" dirty="0">
                <a:sym typeface="Wingdings" pitchFamily="2" charset="2"/>
              </a:rPr>
              <a:t>. </a:t>
            </a:r>
          </a:p>
          <a:p>
            <a:pPr marL="336550" indent="-336550">
              <a:spcBef>
                <a:spcPts val="0"/>
              </a:spcBef>
              <a:spcAft>
                <a:spcPts val="1000"/>
              </a:spcAft>
              <a:buClr>
                <a:srgbClr val="C00000"/>
              </a:buClr>
              <a:buFont typeface="Wingdings 2" panose="05020102010507070707" pitchFamily="18" charset="2"/>
              <a:buAutoNum type="arabicPeriod" startAt="2"/>
              <a:defRPr/>
            </a:pPr>
            <a:endParaRPr lang="en-US" dirty="0">
              <a:sym typeface="Wingdings" pitchFamily="2" charset="2"/>
            </a:endParaRPr>
          </a:p>
          <a:p>
            <a:pPr marL="336550" indent="-336550">
              <a:spcBef>
                <a:spcPts val="0"/>
              </a:spcBef>
              <a:spcAft>
                <a:spcPts val="1000"/>
              </a:spcAft>
              <a:buClr>
                <a:srgbClr val="C00000"/>
              </a:buClr>
              <a:buNone/>
              <a:defRPr/>
            </a:pPr>
            <a:endParaRPr lang="en-US" dirty="0">
              <a:sym typeface="Wingdings" pitchFamily="2" charset="2"/>
            </a:endParaRPr>
          </a:p>
        </p:txBody>
      </p:sp>
      <p:sp>
        <p:nvSpPr>
          <p:cNvPr id="55301" name="TextBox 6"/>
          <p:cNvSpPr txBox="1">
            <a:spLocks noChangeArrowheads="1"/>
          </p:cNvSpPr>
          <p:nvPr/>
        </p:nvSpPr>
        <p:spPr bwMode="auto">
          <a:xfrm>
            <a:off x="1752600" y="5334001"/>
            <a:ext cx="51054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t>(atas) Zona wajah ibu dalam </a:t>
            </a:r>
            <a:r>
              <a:rPr lang="en-US" altLang="en-US" sz="1600" i="1"/>
              <a:t>eye-tracking</a:t>
            </a:r>
            <a:r>
              <a:rPr lang="en-US" altLang="en-US" sz="1600"/>
              <a:t>.</a:t>
            </a:r>
          </a:p>
          <a:p>
            <a:pPr eaLnBrk="1" hangingPunct="1"/>
            <a:r>
              <a:rPr lang="en-US" altLang="en-US" sz="1600"/>
              <a:t>(kanan) Persentase waktu untuk memandang mata, tepian, hidung, dan mulut pada bayi dengan 3 usia berbeda.</a:t>
            </a:r>
          </a:p>
        </p:txBody>
      </p:sp>
      <p:pic>
        <p:nvPicPr>
          <p:cNvPr id="7172" name="Picture 4"/>
          <p:cNvPicPr>
            <a:picLocks noChangeAspect="1" noChangeArrowheads="1"/>
          </p:cNvPicPr>
          <p:nvPr/>
        </p:nvPicPr>
        <p:blipFill>
          <a:blip r:embed="rId3"/>
          <a:srcRect/>
          <a:stretch>
            <a:fillRect/>
          </a:stretch>
        </p:blipFill>
        <p:spPr bwMode="auto">
          <a:xfrm>
            <a:off x="6553200" y="2895600"/>
            <a:ext cx="3775212" cy="3276600"/>
          </a:xfrm>
          <a:prstGeom prst="rect">
            <a:avLst/>
          </a:prstGeom>
          <a:ln>
            <a:noFill/>
          </a:ln>
          <a:effectLst>
            <a:softEdge rad="112500"/>
          </a:effectLst>
        </p:spPr>
      </p:pic>
      <p:pic>
        <p:nvPicPr>
          <p:cNvPr id="7173" name="Picture 5"/>
          <p:cNvPicPr>
            <a:picLocks noChangeAspect="1" noChangeArrowheads="1"/>
          </p:cNvPicPr>
          <p:nvPr/>
        </p:nvPicPr>
        <p:blipFill>
          <a:blip r:embed="rId4"/>
          <a:srcRect/>
          <a:stretch>
            <a:fillRect/>
          </a:stretch>
        </p:blipFill>
        <p:spPr bwMode="auto">
          <a:xfrm>
            <a:off x="2286000" y="3048001"/>
            <a:ext cx="2286000" cy="22256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030344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838200"/>
            <a:ext cx="8839200" cy="5867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825626" y="0"/>
            <a:ext cx="5870575" cy="762000"/>
          </a:xfrm>
        </p:spPr>
        <p:txBody>
          <a:bodyPr/>
          <a:lstStyle/>
          <a:p>
            <a:pPr>
              <a:spcBef>
                <a:spcPts val="0"/>
              </a:spcBef>
              <a:spcAft>
                <a:spcPts val="1800"/>
              </a:spcAft>
              <a:defRPr/>
            </a:pPr>
            <a:r>
              <a:rPr lang="en-US" sz="3000" dirty="0" err="1">
                <a:solidFill>
                  <a:srgbClr val="C00000"/>
                </a:solidFill>
                <a:latin typeface="+mn-lt"/>
              </a:rPr>
              <a:t>Kemampuan</a:t>
            </a:r>
            <a:r>
              <a:rPr lang="en-US" sz="3000" dirty="0">
                <a:solidFill>
                  <a:srgbClr val="C00000"/>
                </a:solidFill>
                <a:latin typeface="+mn-lt"/>
              </a:rPr>
              <a:t> </a:t>
            </a:r>
            <a:r>
              <a:rPr lang="en-US" sz="3000" dirty="0" err="1">
                <a:solidFill>
                  <a:srgbClr val="C00000"/>
                </a:solidFill>
                <a:latin typeface="+mn-lt"/>
              </a:rPr>
              <a:t>akuisisi-informasi</a:t>
            </a:r>
            <a:endParaRPr lang="en-US" sz="3000" dirty="0">
              <a:solidFill>
                <a:srgbClr val="C00000"/>
              </a:solidFill>
              <a:latin typeface="+mn-lt"/>
            </a:endParaRPr>
          </a:p>
        </p:txBody>
      </p:sp>
      <p:sp>
        <p:nvSpPr>
          <p:cNvPr id="56324" name="Content Placeholder 2"/>
          <p:cNvSpPr>
            <a:spLocks noGrp="1"/>
          </p:cNvSpPr>
          <p:nvPr>
            <p:ph sz="quarter" idx="1"/>
          </p:nvPr>
        </p:nvSpPr>
        <p:spPr>
          <a:xfrm>
            <a:off x="1825626" y="838200"/>
            <a:ext cx="8842375" cy="2667000"/>
          </a:xfrm>
        </p:spPr>
        <p:txBody>
          <a:bodyPr>
            <a:normAutofit fontScale="40000" lnSpcReduction="20000"/>
          </a:bodyPr>
          <a:lstStyle/>
          <a:p>
            <a:pPr marL="457200">
              <a:spcBef>
                <a:spcPct val="0"/>
              </a:spcBef>
              <a:spcAft>
                <a:spcPts val="600"/>
              </a:spcAft>
              <a:buClr>
                <a:srgbClr val="C00000"/>
              </a:buClr>
            </a:pPr>
            <a:r>
              <a:rPr lang="en-US" altLang="en-US">
                <a:sym typeface="Wingdings" panose="05000000000000000000" pitchFamily="2" charset="2"/>
              </a:rPr>
              <a:t>Hasil penelitian Mondloch dkk (1999):</a:t>
            </a:r>
          </a:p>
          <a:p>
            <a:pPr marL="457200">
              <a:spcBef>
                <a:spcPct val="0"/>
              </a:spcBef>
              <a:spcAft>
                <a:spcPts val="1600"/>
              </a:spcAft>
              <a:buClr>
                <a:srgbClr val="C00000"/>
              </a:buClr>
              <a:buNone/>
            </a:pPr>
            <a:r>
              <a:rPr lang="en-US" altLang="en-US">
                <a:sym typeface="Wingdings" panose="05000000000000000000" pitchFamily="2" charset="2"/>
              </a:rPr>
              <a:t>	Bayi lebih menyukai stimulus yang mirip wajah dibanding yang tidak mirip wajah.</a:t>
            </a:r>
          </a:p>
          <a:p>
            <a:pPr marL="457200">
              <a:spcBef>
                <a:spcPct val="0"/>
              </a:spcBef>
              <a:spcAft>
                <a:spcPts val="800"/>
              </a:spcAft>
              <a:buClr>
                <a:srgbClr val="C00000"/>
              </a:buClr>
            </a:pPr>
            <a:r>
              <a:rPr lang="en-US" altLang="en-US">
                <a:sym typeface="Wingdings" panose="05000000000000000000" pitchFamily="2" charset="2"/>
              </a:rPr>
              <a:t>Simpulan  persepsi wajah sarana penting awal untuk merekognisi tanda-tanda kritis selama menit-menit pertama setelah kelahiran.</a:t>
            </a:r>
            <a:r>
              <a:rPr lang="en-US" altLang="en-US" sz="2900">
                <a:sym typeface="Wingdings" panose="05000000000000000000" pitchFamily="2" charset="2"/>
              </a:rPr>
              <a:t> </a:t>
            </a:r>
          </a:p>
          <a:p>
            <a:pPr marL="457200">
              <a:spcBef>
                <a:spcPct val="0"/>
              </a:spcBef>
              <a:spcAft>
                <a:spcPts val="1000"/>
              </a:spcAft>
              <a:buClr>
                <a:srgbClr val="C00000"/>
              </a:buClr>
              <a:buNone/>
            </a:pPr>
            <a:endParaRPr lang="en-US" altLang="en-US" sz="1400">
              <a:sym typeface="Wingdings" panose="05000000000000000000" pitchFamily="2" charset="2"/>
            </a:endParaRPr>
          </a:p>
          <a:p>
            <a:pPr marL="457200">
              <a:spcBef>
                <a:spcPct val="0"/>
              </a:spcBef>
              <a:spcAft>
                <a:spcPts val="1000"/>
              </a:spcAft>
              <a:buClr>
                <a:srgbClr val="C00000"/>
              </a:buClr>
              <a:buFont typeface="Wingdings 2" panose="05020102010507070707" pitchFamily="18" charset="2"/>
              <a:buAutoNum type="arabicPeriod" startAt="3"/>
            </a:pPr>
            <a:r>
              <a:rPr lang="en-US" altLang="en-US" sz="3000">
                <a:solidFill>
                  <a:srgbClr val="C00000"/>
                </a:solidFill>
                <a:sym typeface="Wingdings" panose="05000000000000000000" pitchFamily="2" charset="2"/>
              </a:rPr>
              <a:t>Memori</a:t>
            </a:r>
          </a:p>
          <a:p>
            <a:pPr marL="457200">
              <a:spcBef>
                <a:spcPct val="0"/>
              </a:spcBef>
              <a:spcAft>
                <a:spcPts val="1000"/>
              </a:spcAft>
              <a:buClr>
                <a:srgbClr val="C00000"/>
              </a:buClr>
            </a:pPr>
            <a:r>
              <a:rPr lang="en-US" altLang="en-US">
                <a:sym typeface="Wingdings" panose="05000000000000000000" pitchFamily="2" charset="2"/>
              </a:rPr>
              <a:t>Diragukan apakah memori bayi dini yang reliabel telah terbentuk atau tidak sebelum usia 2 tahun.</a:t>
            </a:r>
          </a:p>
          <a:p>
            <a:pPr marL="457200">
              <a:spcBef>
                <a:spcPct val="0"/>
              </a:spcBef>
              <a:spcAft>
                <a:spcPts val="1000"/>
              </a:spcAft>
              <a:buClr>
                <a:srgbClr val="C00000"/>
              </a:buClr>
            </a:pPr>
            <a:r>
              <a:rPr lang="en-US" altLang="en-US">
                <a:sym typeface="Wingdings" panose="05000000000000000000" pitchFamily="2" charset="2"/>
              </a:rPr>
              <a:t>Pengalaman yang paling banyak diingat di kemudian hari  sepanjang rentang 10-30 tahun.</a:t>
            </a:r>
          </a:p>
          <a:p>
            <a:pPr marL="457200">
              <a:spcBef>
                <a:spcPct val="0"/>
              </a:spcBef>
              <a:spcAft>
                <a:spcPts val="1000"/>
              </a:spcAft>
              <a:buClr>
                <a:srgbClr val="C00000"/>
              </a:buClr>
              <a:buNone/>
            </a:pPr>
            <a:endParaRPr lang="en-US" altLang="en-US" sz="3000">
              <a:sym typeface="Wingdings" panose="05000000000000000000" pitchFamily="2" charset="2"/>
            </a:endParaRPr>
          </a:p>
          <a:p>
            <a:pPr marL="457200">
              <a:spcBef>
                <a:spcPct val="0"/>
              </a:spcBef>
              <a:spcAft>
                <a:spcPts val="1000"/>
              </a:spcAft>
              <a:buClr>
                <a:srgbClr val="C00000"/>
              </a:buClr>
              <a:buFont typeface="Wingdings 2" panose="05020102010507070707" pitchFamily="18" charset="2"/>
              <a:buAutoNum type="arabicPeriod"/>
            </a:pPr>
            <a:r>
              <a:rPr lang="en-US" altLang="en-US" sz="3000">
                <a:sym typeface="Wingdings" panose="05000000000000000000" pitchFamily="2" charset="2"/>
              </a:rPr>
              <a:t>Kognisi Tingkat Lanjut</a:t>
            </a:r>
          </a:p>
          <a:p>
            <a:pPr marL="457200">
              <a:spcBef>
                <a:spcPct val="0"/>
              </a:spcBef>
              <a:spcAft>
                <a:spcPts val="1000"/>
              </a:spcAft>
              <a:buClr>
                <a:srgbClr val="C00000"/>
              </a:buClr>
              <a:buFont typeface="Wingdings 2" panose="05020102010507070707" pitchFamily="18" charset="2"/>
              <a:buAutoNum type="arabicPeriod"/>
            </a:pPr>
            <a:r>
              <a:rPr lang="en-US" altLang="en-US" sz="3000">
                <a:sym typeface="Wingdings" panose="05000000000000000000" pitchFamily="2" charset="2"/>
              </a:rPr>
              <a:t>Pembentukan Prototipe pada Anak</a:t>
            </a:r>
          </a:p>
          <a:p>
            <a:pPr marL="457200">
              <a:spcBef>
                <a:spcPct val="0"/>
              </a:spcBef>
              <a:spcAft>
                <a:spcPts val="1000"/>
              </a:spcAft>
              <a:buClr>
                <a:srgbClr val="C00000"/>
              </a:buClr>
              <a:buFont typeface="Wingdings 2" panose="05020102010507070707" pitchFamily="18" charset="2"/>
              <a:buAutoNum type="arabicPeriod"/>
            </a:pPr>
            <a:endParaRPr lang="en-US" altLang="en-US" sz="3000">
              <a:sym typeface="Wingdings" panose="05000000000000000000" pitchFamily="2" charset="2"/>
            </a:endParaRPr>
          </a:p>
        </p:txBody>
      </p:sp>
    </p:spTree>
    <p:extLst>
      <p:ext uri="{BB962C8B-B14F-4D97-AF65-F5344CB8AC3E}">
        <p14:creationId xmlns:p14="http://schemas.microsoft.com/office/powerpoint/2010/main" xmlns="" val="3294143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838200"/>
            <a:ext cx="8839200" cy="5867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825626" y="0"/>
            <a:ext cx="5870575" cy="762000"/>
          </a:xfrm>
        </p:spPr>
        <p:txBody>
          <a:bodyPr/>
          <a:lstStyle/>
          <a:p>
            <a:pPr>
              <a:spcBef>
                <a:spcPts val="0"/>
              </a:spcBef>
              <a:spcAft>
                <a:spcPts val="1800"/>
              </a:spcAft>
              <a:defRPr/>
            </a:pPr>
            <a:r>
              <a:rPr lang="en-US" sz="3000" dirty="0" err="1">
                <a:solidFill>
                  <a:srgbClr val="C00000"/>
                </a:solidFill>
                <a:latin typeface="+mn-lt"/>
              </a:rPr>
              <a:t>Kemampuan</a:t>
            </a:r>
            <a:r>
              <a:rPr lang="en-US" sz="3000" dirty="0">
                <a:solidFill>
                  <a:srgbClr val="C00000"/>
                </a:solidFill>
                <a:latin typeface="+mn-lt"/>
              </a:rPr>
              <a:t> </a:t>
            </a:r>
            <a:r>
              <a:rPr lang="en-US" sz="3000" dirty="0" err="1">
                <a:solidFill>
                  <a:srgbClr val="C00000"/>
                </a:solidFill>
                <a:latin typeface="+mn-lt"/>
              </a:rPr>
              <a:t>akuisisi-informasi</a:t>
            </a:r>
            <a:endParaRPr lang="en-US" sz="3000" dirty="0">
              <a:solidFill>
                <a:srgbClr val="C00000"/>
              </a:solidFill>
              <a:latin typeface="+mn-lt"/>
            </a:endParaRPr>
          </a:p>
        </p:txBody>
      </p:sp>
      <p:sp>
        <p:nvSpPr>
          <p:cNvPr id="57348" name="Content Placeholder 2"/>
          <p:cNvSpPr>
            <a:spLocks noGrp="1"/>
          </p:cNvSpPr>
          <p:nvPr>
            <p:ph sz="quarter" idx="1"/>
          </p:nvPr>
        </p:nvSpPr>
        <p:spPr>
          <a:xfrm>
            <a:off x="1828800" y="990600"/>
            <a:ext cx="8915400" cy="2667000"/>
          </a:xfrm>
        </p:spPr>
        <p:txBody>
          <a:bodyPr>
            <a:normAutofit fontScale="77500" lnSpcReduction="20000"/>
          </a:bodyPr>
          <a:lstStyle/>
          <a:p>
            <a:pPr marL="514350">
              <a:spcBef>
                <a:spcPct val="0"/>
              </a:spcBef>
              <a:spcAft>
                <a:spcPts val="1000"/>
              </a:spcAft>
              <a:buClr>
                <a:srgbClr val="C00000"/>
              </a:buClr>
              <a:buNone/>
            </a:pPr>
            <a:r>
              <a:rPr lang="en-US" altLang="en-US" u="sng">
                <a:sym typeface="Wingdings" panose="05000000000000000000" pitchFamily="2" charset="2"/>
              </a:rPr>
              <a:t>Organisasi (</a:t>
            </a:r>
            <a:r>
              <a:rPr lang="en-US" altLang="en-US" i="1" u="sng">
                <a:sym typeface="Wingdings" panose="05000000000000000000" pitchFamily="2" charset="2"/>
              </a:rPr>
              <a:t>chunking</a:t>
            </a:r>
            <a:r>
              <a:rPr lang="en-US" altLang="en-US" u="sng">
                <a:sym typeface="Wingdings" panose="05000000000000000000" pitchFamily="2" charset="2"/>
              </a:rPr>
              <a:t>)</a:t>
            </a:r>
          </a:p>
          <a:p>
            <a:pPr marL="514350">
              <a:spcBef>
                <a:spcPct val="0"/>
              </a:spcBef>
              <a:spcAft>
                <a:spcPts val="1000"/>
              </a:spcAft>
              <a:buClr>
                <a:srgbClr val="C00000"/>
              </a:buClr>
            </a:pPr>
            <a:r>
              <a:rPr lang="en-US" altLang="en-US">
                <a:sym typeface="Wingdings" panose="05000000000000000000" pitchFamily="2" charset="2"/>
              </a:rPr>
              <a:t>Penggabungan potongan-potongan kecil informasi menjadi unit informasi yang lebih besar &amp; bermakna.</a:t>
            </a:r>
          </a:p>
          <a:p>
            <a:pPr marL="514350">
              <a:spcBef>
                <a:spcPct val="0"/>
              </a:spcBef>
              <a:spcAft>
                <a:spcPts val="1000"/>
              </a:spcAft>
              <a:buClr>
                <a:srgbClr val="C00000"/>
              </a:buClr>
            </a:pPr>
            <a:r>
              <a:rPr lang="en-US" altLang="en-US">
                <a:sym typeface="Wingdings" panose="05000000000000000000" pitchFamily="2" charset="2"/>
              </a:rPr>
              <a:t>Hasil penelitian: anak usia besar lebih mampu melihat &amp; memanfaatkan hubungan higher order pada stimulus, dan menjadikannya dasar pengelompokan.</a:t>
            </a:r>
          </a:p>
          <a:p>
            <a:pPr marL="514350">
              <a:spcBef>
                <a:spcPct val="0"/>
              </a:spcBef>
              <a:spcAft>
                <a:spcPts val="1000"/>
              </a:spcAft>
              <a:buClr>
                <a:srgbClr val="C00000"/>
              </a:buClr>
            </a:pPr>
            <a:r>
              <a:rPr lang="en-US" altLang="en-US">
                <a:sym typeface="Wingdings" panose="05000000000000000000" pitchFamily="2" charset="2"/>
              </a:rPr>
              <a:t>Simpulan: perkembangan organisasi yang aktif, terencana, dan spontan merupakan karakteristik pertumbuhan kemampuan memori anak sekolah.</a:t>
            </a:r>
            <a:endParaRPr lang="en-US" altLang="en-US" sz="3000">
              <a:sym typeface="Wingdings" panose="05000000000000000000" pitchFamily="2" charset="2"/>
            </a:endParaRPr>
          </a:p>
        </p:txBody>
      </p:sp>
    </p:spTree>
    <p:extLst>
      <p:ext uri="{BB962C8B-B14F-4D97-AF65-F5344CB8AC3E}">
        <p14:creationId xmlns:p14="http://schemas.microsoft.com/office/powerpoint/2010/main" xmlns="" val="42698182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838200"/>
            <a:ext cx="8839200" cy="5867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825626" y="0"/>
            <a:ext cx="5870575" cy="762000"/>
          </a:xfrm>
        </p:spPr>
        <p:txBody>
          <a:bodyPr/>
          <a:lstStyle/>
          <a:p>
            <a:pPr>
              <a:spcBef>
                <a:spcPts val="0"/>
              </a:spcBef>
              <a:spcAft>
                <a:spcPts val="1800"/>
              </a:spcAft>
              <a:defRPr/>
            </a:pPr>
            <a:r>
              <a:rPr lang="en-US" sz="3000" dirty="0" err="1">
                <a:solidFill>
                  <a:srgbClr val="C00000"/>
                </a:solidFill>
                <a:latin typeface="+mn-lt"/>
              </a:rPr>
              <a:t>Kemampuan</a:t>
            </a:r>
            <a:r>
              <a:rPr lang="en-US" sz="3000" dirty="0">
                <a:solidFill>
                  <a:srgbClr val="C00000"/>
                </a:solidFill>
                <a:latin typeface="+mn-lt"/>
              </a:rPr>
              <a:t> </a:t>
            </a:r>
            <a:r>
              <a:rPr lang="en-US" sz="3000" dirty="0" err="1">
                <a:solidFill>
                  <a:srgbClr val="C00000"/>
                </a:solidFill>
                <a:latin typeface="+mn-lt"/>
              </a:rPr>
              <a:t>akuisisi-informasi</a:t>
            </a:r>
            <a:endParaRPr lang="en-US" sz="3000" dirty="0">
              <a:solidFill>
                <a:srgbClr val="C00000"/>
              </a:solidFill>
              <a:latin typeface="+mn-lt"/>
            </a:endParaRPr>
          </a:p>
        </p:txBody>
      </p:sp>
      <p:sp>
        <p:nvSpPr>
          <p:cNvPr id="3" name="Content Placeholder 2"/>
          <p:cNvSpPr>
            <a:spLocks noGrp="1"/>
          </p:cNvSpPr>
          <p:nvPr>
            <p:ph sz="quarter" idx="1"/>
          </p:nvPr>
        </p:nvSpPr>
        <p:spPr>
          <a:xfrm>
            <a:off x="1752600" y="914400"/>
            <a:ext cx="8915400" cy="2667000"/>
          </a:xfrm>
        </p:spPr>
        <p:txBody>
          <a:bodyPr>
            <a:normAutofit fontScale="47500" lnSpcReduction="20000"/>
          </a:bodyPr>
          <a:lstStyle/>
          <a:p>
            <a:pPr marL="400050" indent="-400050">
              <a:spcBef>
                <a:spcPts val="0"/>
              </a:spcBef>
              <a:spcAft>
                <a:spcPts val="1000"/>
              </a:spcAft>
              <a:buClr>
                <a:srgbClr val="C00000"/>
              </a:buClr>
              <a:buFont typeface="Wingdings 2" panose="05020102010507070707" pitchFamily="18" charset="2"/>
              <a:buAutoNum type="arabicPeriod" startAt="4"/>
              <a:defRPr/>
            </a:pPr>
            <a:r>
              <a:rPr lang="en-US" sz="3000" dirty="0" err="1">
                <a:solidFill>
                  <a:srgbClr val="C00000"/>
                </a:solidFill>
                <a:sym typeface="Wingdings" pitchFamily="2" charset="2"/>
              </a:rPr>
              <a:t>Kognisi</a:t>
            </a:r>
            <a:r>
              <a:rPr lang="en-US" sz="3000" dirty="0">
                <a:solidFill>
                  <a:srgbClr val="C00000"/>
                </a:solidFill>
                <a:sym typeface="Wingdings" pitchFamily="2" charset="2"/>
              </a:rPr>
              <a:t> Tingkat </a:t>
            </a:r>
            <a:r>
              <a:rPr lang="en-US" sz="3000" dirty="0" err="1">
                <a:solidFill>
                  <a:srgbClr val="C00000"/>
                </a:solidFill>
                <a:sym typeface="Wingdings" pitchFamily="2" charset="2"/>
              </a:rPr>
              <a:t>Lanjut</a:t>
            </a:r>
            <a:endParaRPr lang="en-US" sz="3000" dirty="0">
              <a:solidFill>
                <a:srgbClr val="C00000"/>
              </a:solidFill>
              <a:sym typeface="Wingdings" pitchFamily="2" charset="2"/>
            </a:endParaRPr>
          </a:p>
          <a:p>
            <a:pPr marL="400050" indent="-400050">
              <a:spcBef>
                <a:spcPts val="0"/>
              </a:spcBef>
              <a:spcAft>
                <a:spcPts val="1000"/>
              </a:spcAft>
              <a:buClr>
                <a:srgbClr val="C00000"/>
              </a:buClr>
              <a:buNone/>
              <a:defRPr/>
            </a:pPr>
            <a:r>
              <a:rPr lang="en-US" sz="2900" dirty="0">
                <a:sym typeface="Wingdings" pitchFamily="2" charset="2"/>
              </a:rPr>
              <a:t>	</a:t>
            </a:r>
            <a:r>
              <a:rPr lang="en-US" sz="2900" u="sng" dirty="0" err="1">
                <a:sym typeface="Wingdings" pitchFamily="2" charset="2"/>
              </a:rPr>
              <a:t>Struktur</a:t>
            </a:r>
            <a:r>
              <a:rPr lang="en-US" sz="2900" u="sng" dirty="0">
                <a:sym typeface="Wingdings" pitchFamily="2" charset="2"/>
              </a:rPr>
              <a:t> </a:t>
            </a:r>
            <a:r>
              <a:rPr lang="en-US" sz="2900" u="sng" dirty="0" err="1">
                <a:sym typeface="Wingdings" pitchFamily="2" charset="2"/>
              </a:rPr>
              <a:t>pengetahuan</a:t>
            </a:r>
            <a:r>
              <a:rPr lang="en-US" sz="2900" u="sng" dirty="0">
                <a:sym typeface="Wingdings" pitchFamily="2" charset="2"/>
              </a:rPr>
              <a:t> &amp; </a:t>
            </a:r>
            <a:r>
              <a:rPr lang="en-US" sz="2900" u="sng" dirty="0" err="1">
                <a:sym typeface="Wingdings" pitchFamily="2" charset="2"/>
              </a:rPr>
              <a:t>memori</a:t>
            </a:r>
            <a:endParaRPr lang="en-US" sz="2900" u="sng" dirty="0">
              <a:sym typeface="Wingdings" pitchFamily="2" charset="2"/>
            </a:endParaRPr>
          </a:p>
          <a:p>
            <a:pPr marL="400050" indent="-400050">
              <a:spcBef>
                <a:spcPts val="0"/>
              </a:spcBef>
              <a:spcAft>
                <a:spcPts val="1000"/>
              </a:spcAft>
              <a:buClr>
                <a:srgbClr val="C00000"/>
              </a:buClr>
              <a:buNone/>
              <a:defRPr/>
            </a:pPr>
            <a:r>
              <a:rPr lang="en-US" sz="2900" dirty="0">
                <a:sym typeface="Wingdings" pitchFamily="2" charset="2"/>
              </a:rPr>
              <a:t>	</a:t>
            </a:r>
            <a:r>
              <a:rPr lang="en-US" sz="2900" dirty="0" err="1">
                <a:sym typeface="Wingdings" pitchFamily="2" charset="2"/>
              </a:rPr>
              <a:t>Bentuk</a:t>
            </a:r>
            <a:r>
              <a:rPr lang="en-US" sz="2900" dirty="0">
                <a:sym typeface="Wingdings" pitchFamily="2" charset="2"/>
              </a:rPr>
              <a:t> </a:t>
            </a:r>
            <a:r>
              <a:rPr lang="en-US" sz="2900" dirty="0" err="1">
                <a:sym typeface="Wingdings" pitchFamily="2" charset="2"/>
              </a:rPr>
              <a:t>penyimpanan</a:t>
            </a:r>
            <a:r>
              <a:rPr lang="en-US" sz="2900" dirty="0">
                <a:sym typeface="Wingdings" pitchFamily="2" charset="2"/>
              </a:rPr>
              <a:t> </a:t>
            </a:r>
            <a:r>
              <a:rPr lang="en-US" sz="2900" dirty="0" err="1">
                <a:sym typeface="Wingdings" pitchFamily="2" charset="2"/>
              </a:rPr>
              <a:t>informasi</a:t>
            </a:r>
            <a:r>
              <a:rPr lang="en-US" sz="2900" dirty="0">
                <a:sym typeface="Wingdings" pitchFamily="2" charset="2"/>
              </a:rPr>
              <a:t> </a:t>
            </a:r>
            <a:r>
              <a:rPr lang="en-US" sz="2900" dirty="0" err="1">
                <a:sym typeface="Wingdings" pitchFamily="2" charset="2"/>
              </a:rPr>
              <a:t>sangat</a:t>
            </a:r>
            <a:r>
              <a:rPr lang="en-US" sz="2900" dirty="0">
                <a:sym typeface="Wingdings" pitchFamily="2" charset="2"/>
              </a:rPr>
              <a:t> </a:t>
            </a:r>
            <a:r>
              <a:rPr lang="en-US" sz="2900" dirty="0" err="1">
                <a:sym typeface="Wingdings" pitchFamily="2" charset="2"/>
              </a:rPr>
              <a:t>bergantung</a:t>
            </a:r>
            <a:r>
              <a:rPr lang="en-US" sz="2900" dirty="0">
                <a:sym typeface="Wingdings" pitchFamily="2" charset="2"/>
              </a:rPr>
              <a:t> </a:t>
            </a:r>
            <a:r>
              <a:rPr lang="en-US" sz="2900" dirty="0" err="1">
                <a:sym typeface="Wingdings" pitchFamily="2" charset="2"/>
              </a:rPr>
              <a:t>pada</a:t>
            </a:r>
            <a:r>
              <a:rPr lang="en-US" sz="2900" dirty="0">
                <a:sym typeface="Wingdings" pitchFamily="2" charset="2"/>
              </a:rPr>
              <a:t> </a:t>
            </a:r>
            <a:r>
              <a:rPr lang="en-US" sz="2900" dirty="0" err="1">
                <a:sym typeface="Wingdings" pitchFamily="2" charset="2"/>
              </a:rPr>
              <a:t>beberapa</a:t>
            </a:r>
            <a:r>
              <a:rPr lang="en-US" sz="2900" dirty="0">
                <a:sym typeface="Wingdings" pitchFamily="2" charset="2"/>
              </a:rPr>
              <a:t> </a:t>
            </a:r>
            <a:r>
              <a:rPr lang="en-US" sz="2900" dirty="0" err="1">
                <a:sym typeface="Wingdings" pitchFamily="2" charset="2"/>
              </a:rPr>
              <a:t>faktor</a:t>
            </a:r>
            <a:r>
              <a:rPr lang="en-US" sz="2900" dirty="0">
                <a:sym typeface="Wingdings" pitchFamily="2" charset="2"/>
              </a:rPr>
              <a:t>, </a:t>
            </a:r>
            <a:r>
              <a:rPr lang="en-US" sz="2900" dirty="0" err="1">
                <a:sym typeface="Wingdings" pitchFamily="2" charset="2"/>
              </a:rPr>
              <a:t>meliputi</a:t>
            </a:r>
            <a:r>
              <a:rPr lang="en-US" sz="2900" dirty="0">
                <a:sym typeface="Wingdings" pitchFamily="2" charset="2"/>
              </a:rPr>
              <a:t>: </a:t>
            </a:r>
            <a:r>
              <a:rPr lang="en-US" sz="2900" dirty="0" err="1">
                <a:sym typeface="Wingdings" pitchFamily="2" charset="2"/>
              </a:rPr>
              <a:t>sumber</a:t>
            </a:r>
            <a:r>
              <a:rPr lang="en-US" sz="2900" dirty="0">
                <a:sym typeface="Wingdings" pitchFamily="2" charset="2"/>
              </a:rPr>
              <a:t> </a:t>
            </a:r>
            <a:r>
              <a:rPr lang="en-US" sz="2900" dirty="0" err="1">
                <a:sym typeface="Wingdings" pitchFamily="2" charset="2"/>
              </a:rPr>
              <a:t>informasi</a:t>
            </a:r>
            <a:r>
              <a:rPr lang="en-US" sz="2900" dirty="0">
                <a:sym typeface="Wingdings" pitchFamily="2" charset="2"/>
              </a:rPr>
              <a:t>, </a:t>
            </a:r>
            <a:r>
              <a:rPr lang="en-US" sz="2900" dirty="0" err="1">
                <a:sym typeface="Wingdings" pitchFamily="2" charset="2"/>
              </a:rPr>
              <a:t>pengetahuan</a:t>
            </a:r>
            <a:r>
              <a:rPr lang="en-US" sz="2900" dirty="0">
                <a:sym typeface="Wingdings" pitchFamily="2" charset="2"/>
              </a:rPr>
              <a:t> </a:t>
            </a:r>
            <a:r>
              <a:rPr lang="en-US" sz="2900" dirty="0" err="1">
                <a:sym typeface="Wingdings" pitchFamily="2" charset="2"/>
              </a:rPr>
              <a:t>individu</a:t>
            </a:r>
            <a:r>
              <a:rPr lang="en-US" sz="2900" dirty="0">
                <a:sym typeface="Wingdings" pitchFamily="2" charset="2"/>
              </a:rPr>
              <a:t> </a:t>
            </a:r>
            <a:r>
              <a:rPr lang="en-US" sz="2900" dirty="0" err="1">
                <a:sym typeface="Wingdings" pitchFamily="2" charset="2"/>
              </a:rPr>
              <a:t>sebelumnya</a:t>
            </a:r>
            <a:r>
              <a:rPr lang="en-US" sz="2900" dirty="0">
                <a:sym typeface="Wingdings" pitchFamily="2" charset="2"/>
              </a:rPr>
              <a:t>, </a:t>
            </a:r>
            <a:r>
              <a:rPr lang="en-US" sz="2900" dirty="0" err="1">
                <a:sym typeface="Wingdings" pitchFamily="2" charset="2"/>
              </a:rPr>
              <a:t>dan</a:t>
            </a:r>
            <a:r>
              <a:rPr lang="en-US" sz="2900" dirty="0">
                <a:sym typeface="Wingdings" pitchFamily="2" charset="2"/>
              </a:rPr>
              <a:t> </a:t>
            </a:r>
            <a:r>
              <a:rPr lang="en-US" sz="2900" dirty="0" err="1">
                <a:sym typeface="Wingdings" pitchFamily="2" charset="2"/>
              </a:rPr>
              <a:t>jaringan</a:t>
            </a:r>
            <a:r>
              <a:rPr lang="en-US" sz="2900" dirty="0">
                <a:sym typeface="Wingdings" pitchFamily="2" charset="2"/>
              </a:rPr>
              <a:t> </a:t>
            </a:r>
            <a:r>
              <a:rPr lang="en-US" sz="2900" dirty="0" err="1">
                <a:sym typeface="Wingdings" pitchFamily="2" charset="2"/>
              </a:rPr>
              <a:t>struktural</a:t>
            </a:r>
            <a:r>
              <a:rPr lang="en-US" sz="2900" dirty="0">
                <a:sym typeface="Wingdings" pitchFamily="2" charset="2"/>
              </a:rPr>
              <a:t> yang </a:t>
            </a:r>
            <a:r>
              <a:rPr lang="en-US" sz="2900" dirty="0" err="1">
                <a:sym typeface="Wingdings" pitchFamily="2" charset="2"/>
              </a:rPr>
              <a:t>telah</a:t>
            </a:r>
            <a:r>
              <a:rPr lang="en-US" sz="2900" dirty="0">
                <a:sym typeface="Wingdings" pitchFamily="2" charset="2"/>
              </a:rPr>
              <a:t> </a:t>
            </a:r>
            <a:r>
              <a:rPr lang="en-US" sz="2900" dirty="0" err="1">
                <a:sym typeface="Wingdings" pitchFamily="2" charset="2"/>
              </a:rPr>
              <a:t>terpola</a:t>
            </a:r>
            <a:r>
              <a:rPr lang="en-US" sz="2900" dirty="0">
                <a:sym typeface="Wingdings" pitchFamily="2" charset="2"/>
              </a:rPr>
              <a:t>.</a:t>
            </a:r>
          </a:p>
          <a:p>
            <a:pPr marL="400050" indent="-400050">
              <a:spcBef>
                <a:spcPts val="0"/>
              </a:spcBef>
              <a:spcAft>
                <a:spcPts val="1000"/>
              </a:spcAft>
              <a:buClr>
                <a:srgbClr val="C00000"/>
              </a:buClr>
              <a:buNone/>
              <a:defRPr/>
            </a:pPr>
            <a:r>
              <a:rPr lang="en-US" sz="2900" dirty="0">
                <a:sym typeface="Wingdings" pitchFamily="2" charset="2"/>
              </a:rPr>
              <a:t>	</a:t>
            </a:r>
            <a:r>
              <a:rPr lang="en-US" sz="2900" u="sng" dirty="0" err="1">
                <a:sym typeface="Wingdings" pitchFamily="2" charset="2"/>
              </a:rPr>
              <a:t>Berpikir</a:t>
            </a:r>
            <a:r>
              <a:rPr lang="en-US" sz="2900" u="sng" dirty="0">
                <a:sym typeface="Wingdings" pitchFamily="2" charset="2"/>
              </a:rPr>
              <a:t> </a:t>
            </a:r>
            <a:r>
              <a:rPr lang="en-US" sz="2900" u="sng" dirty="0" err="1">
                <a:sym typeface="Wingdings" pitchFamily="2" charset="2"/>
              </a:rPr>
              <a:t>metaforis</a:t>
            </a:r>
            <a:endParaRPr lang="en-US" sz="2900" u="sng" dirty="0">
              <a:sym typeface="Wingdings" pitchFamily="2" charset="2"/>
            </a:endParaRPr>
          </a:p>
          <a:p>
            <a:pPr marL="685800" indent="-285750">
              <a:spcBef>
                <a:spcPts val="0"/>
              </a:spcBef>
              <a:spcAft>
                <a:spcPts val="1000"/>
              </a:spcAft>
              <a:buClr>
                <a:srgbClr val="C00000"/>
              </a:buClr>
              <a:defRPr/>
            </a:pPr>
            <a:r>
              <a:rPr lang="en-US" sz="2900" dirty="0" err="1">
                <a:sym typeface="Wingdings" pitchFamily="2" charset="2"/>
              </a:rPr>
              <a:t>Khas</a:t>
            </a:r>
            <a:r>
              <a:rPr lang="en-US" sz="2900" dirty="0">
                <a:sym typeface="Wingdings" pitchFamily="2" charset="2"/>
              </a:rPr>
              <a:t> </a:t>
            </a:r>
            <a:r>
              <a:rPr lang="en-US" sz="2900" dirty="0" err="1">
                <a:sym typeface="Wingdings" pitchFamily="2" charset="2"/>
              </a:rPr>
              <a:t>anak</a:t>
            </a:r>
            <a:r>
              <a:rPr lang="en-US" sz="2900" dirty="0">
                <a:sym typeface="Wingdings" pitchFamily="2" charset="2"/>
              </a:rPr>
              <a:t>  </a:t>
            </a:r>
            <a:r>
              <a:rPr lang="en-US" sz="2900" dirty="0" err="1">
                <a:sym typeface="Wingdings" pitchFamily="2" charset="2"/>
              </a:rPr>
              <a:t>dunia</a:t>
            </a:r>
            <a:r>
              <a:rPr lang="en-US" sz="2900" dirty="0">
                <a:sym typeface="Wingdings" pitchFamily="2" charset="2"/>
              </a:rPr>
              <a:t> </a:t>
            </a:r>
            <a:r>
              <a:rPr lang="en-US" sz="2900" i="1" dirty="0">
                <a:sym typeface="Wingdings" pitchFamily="2" charset="2"/>
              </a:rPr>
              <a:t>make-believe</a:t>
            </a:r>
            <a:r>
              <a:rPr lang="en-US" sz="2900" dirty="0">
                <a:sym typeface="Wingdings" pitchFamily="2" charset="2"/>
              </a:rPr>
              <a:t>.</a:t>
            </a:r>
          </a:p>
          <a:p>
            <a:pPr marL="685800" indent="-285750">
              <a:spcBef>
                <a:spcPts val="0"/>
              </a:spcBef>
              <a:spcAft>
                <a:spcPts val="1000"/>
              </a:spcAft>
              <a:buClr>
                <a:srgbClr val="C00000"/>
              </a:buClr>
              <a:defRPr/>
            </a:pPr>
            <a:r>
              <a:rPr lang="en-US" sz="2900" dirty="0" err="1">
                <a:sym typeface="Wingdings" pitchFamily="2" charset="2"/>
              </a:rPr>
              <a:t>Perkembangan</a:t>
            </a:r>
            <a:r>
              <a:rPr lang="en-US" sz="2900" dirty="0">
                <a:sym typeface="Wingdings" pitchFamily="2" charset="2"/>
              </a:rPr>
              <a:t> </a:t>
            </a:r>
            <a:r>
              <a:rPr lang="en-US" sz="2900" dirty="0" err="1">
                <a:sym typeface="Wingdings" pitchFamily="2" charset="2"/>
              </a:rPr>
              <a:t>kemampuan</a:t>
            </a:r>
            <a:r>
              <a:rPr lang="en-US" sz="2900" dirty="0">
                <a:sym typeface="Wingdings" pitchFamily="2" charset="2"/>
              </a:rPr>
              <a:t> </a:t>
            </a:r>
            <a:r>
              <a:rPr lang="en-US" sz="2900" dirty="0" err="1">
                <a:sym typeface="Wingdings" pitchFamily="2" charset="2"/>
              </a:rPr>
              <a:t>intelektual</a:t>
            </a:r>
            <a:r>
              <a:rPr lang="en-US" sz="2900" dirty="0">
                <a:sym typeface="Wingdings" pitchFamily="2" charset="2"/>
              </a:rPr>
              <a:t>, </a:t>
            </a:r>
            <a:r>
              <a:rPr lang="en-US" sz="2900" dirty="0" err="1">
                <a:sym typeface="Wingdings" pitchFamily="2" charset="2"/>
              </a:rPr>
              <a:t>kreativitas</a:t>
            </a:r>
            <a:r>
              <a:rPr lang="en-US" sz="2900" dirty="0">
                <a:sym typeface="Wingdings" pitchFamily="2" charset="2"/>
              </a:rPr>
              <a:t>, </a:t>
            </a:r>
            <a:r>
              <a:rPr lang="en-US" sz="2900" dirty="0" err="1">
                <a:sym typeface="Wingdings" pitchFamily="2" charset="2"/>
              </a:rPr>
              <a:t>dan</a:t>
            </a:r>
            <a:r>
              <a:rPr lang="en-US" sz="2900" dirty="0">
                <a:sym typeface="Wingdings" pitchFamily="2" charset="2"/>
              </a:rPr>
              <a:t> imagery </a:t>
            </a:r>
            <a:r>
              <a:rPr lang="en-US" sz="2900" dirty="0" err="1">
                <a:sym typeface="Wingdings" pitchFamily="2" charset="2"/>
              </a:rPr>
              <a:t>berhubungan</a:t>
            </a:r>
            <a:r>
              <a:rPr lang="en-US" sz="2900" dirty="0">
                <a:sym typeface="Wingdings" pitchFamily="2" charset="2"/>
              </a:rPr>
              <a:t> </a:t>
            </a:r>
            <a:r>
              <a:rPr lang="en-US" sz="2900" dirty="0" err="1">
                <a:sym typeface="Wingdings" pitchFamily="2" charset="2"/>
              </a:rPr>
              <a:t>dengan</a:t>
            </a:r>
            <a:r>
              <a:rPr lang="en-US" sz="2900" dirty="0">
                <a:sym typeface="Wingdings" pitchFamily="2" charset="2"/>
              </a:rPr>
              <a:t> </a:t>
            </a:r>
            <a:r>
              <a:rPr lang="en-US" sz="2900" dirty="0" err="1">
                <a:sym typeface="Wingdings" pitchFamily="2" charset="2"/>
              </a:rPr>
              <a:t>pemikiran</a:t>
            </a:r>
            <a:r>
              <a:rPr lang="en-US" sz="2900" dirty="0">
                <a:sym typeface="Wingdings" pitchFamily="2" charset="2"/>
              </a:rPr>
              <a:t> </a:t>
            </a:r>
            <a:r>
              <a:rPr lang="en-US" sz="2900" dirty="0" err="1">
                <a:sym typeface="Wingdings" pitchFamily="2" charset="2"/>
              </a:rPr>
              <a:t>metaforis</a:t>
            </a:r>
            <a:r>
              <a:rPr lang="en-US" sz="2900" dirty="0">
                <a:sym typeface="Wingdings" pitchFamily="2" charset="2"/>
              </a:rPr>
              <a:t> </a:t>
            </a:r>
            <a:r>
              <a:rPr lang="en-US" sz="2900" dirty="0" err="1">
                <a:sym typeface="Wingdings" pitchFamily="2" charset="2"/>
              </a:rPr>
              <a:t>pada</a:t>
            </a:r>
            <a:r>
              <a:rPr lang="en-US" sz="2900" dirty="0">
                <a:sym typeface="Wingdings" pitchFamily="2" charset="2"/>
              </a:rPr>
              <a:t> </a:t>
            </a:r>
            <a:r>
              <a:rPr lang="en-US" sz="2900" dirty="0" err="1">
                <a:sym typeface="Wingdings" pitchFamily="2" charset="2"/>
              </a:rPr>
              <a:t>anak</a:t>
            </a:r>
            <a:r>
              <a:rPr lang="en-US" sz="2900" dirty="0">
                <a:sym typeface="Wingdings" pitchFamily="2" charset="2"/>
              </a:rPr>
              <a:t>.</a:t>
            </a:r>
          </a:p>
          <a:p>
            <a:pPr marL="336550" indent="-336550">
              <a:spcBef>
                <a:spcPts val="0"/>
              </a:spcBef>
              <a:spcAft>
                <a:spcPts val="1000"/>
              </a:spcAft>
              <a:buClr>
                <a:srgbClr val="C00000"/>
              </a:buClr>
              <a:buFont typeface="Wingdings 2" panose="05020102010507070707" pitchFamily="18" charset="2"/>
              <a:buAutoNum type="arabicPeriod"/>
              <a:defRPr/>
            </a:pPr>
            <a:endParaRPr lang="en-US" sz="3000" dirty="0">
              <a:sym typeface="Wingdings" pitchFamily="2" charset="2"/>
            </a:endParaRPr>
          </a:p>
          <a:p>
            <a:pPr marL="336550" indent="-336550">
              <a:spcBef>
                <a:spcPts val="0"/>
              </a:spcBef>
              <a:spcAft>
                <a:spcPts val="1000"/>
              </a:spcAft>
              <a:buClr>
                <a:srgbClr val="C00000"/>
              </a:buClr>
              <a:buFont typeface="Wingdings 2" panose="05020102010507070707" pitchFamily="18" charset="2"/>
              <a:buAutoNum type="arabicPeriod"/>
              <a:defRPr/>
            </a:pPr>
            <a:r>
              <a:rPr lang="en-US" sz="3000" dirty="0" err="1">
                <a:sym typeface="Wingdings" pitchFamily="2" charset="2"/>
              </a:rPr>
              <a:t>Pembentukan</a:t>
            </a:r>
            <a:r>
              <a:rPr lang="en-US" sz="3000" dirty="0">
                <a:sym typeface="Wingdings" pitchFamily="2" charset="2"/>
              </a:rPr>
              <a:t> </a:t>
            </a:r>
            <a:r>
              <a:rPr lang="en-US" sz="3000" dirty="0" err="1">
                <a:sym typeface="Wingdings" pitchFamily="2" charset="2"/>
              </a:rPr>
              <a:t>Prototipe</a:t>
            </a:r>
            <a:r>
              <a:rPr lang="en-US" sz="3000" dirty="0">
                <a:sym typeface="Wingdings" pitchFamily="2" charset="2"/>
              </a:rPr>
              <a:t> </a:t>
            </a:r>
            <a:r>
              <a:rPr lang="en-US" sz="3000" dirty="0" err="1">
                <a:sym typeface="Wingdings" pitchFamily="2" charset="2"/>
              </a:rPr>
              <a:t>pada</a:t>
            </a:r>
            <a:r>
              <a:rPr lang="en-US" sz="3000" dirty="0">
                <a:sym typeface="Wingdings" pitchFamily="2" charset="2"/>
              </a:rPr>
              <a:t> </a:t>
            </a:r>
            <a:r>
              <a:rPr lang="en-US" sz="3000" dirty="0" err="1">
                <a:sym typeface="Wingdings" pitchFamily="2" charset="2"/>
              </a:rPr>
              <a:t>Anak</a:t>
            </a:r>
            <a:endParaRPr lang="en-US" sz="3000" dirty="0">
              <a:sym typeface="Wingdings" pitchFamily="2" charset="2"/>
            </a:endParaRPr>
          </a:p>
          <a:p>
            <a:pPr marL="336550" indent="-336550">
              <a:spcBef>
                <a:spcPts val="0"/>
              </a:spcBef>
              <a:spcAft>
                <a:spcPts val="1000"/>
              </a:spcAft>
              <a:buClr>
                <a:srgbClr val="C00000"/>
              </a:buClr>
              <a:buFont typeface="Wingdings 2" panose="05020102010507070707" pitchFamily="18" charset="2"/>
              <a:buAutoNum type="arabicPeriod"/>
              <a:defRPr/>
            </a:pPr>
            <a:endParaRPr lang="en-US" sz="3000" dirty="0">
              <a:sym typeface="Wingdings" pitchFamily="2" charset="2"/>
            </a:endParaRPr>
          </a:p>
        </p:txBody>
      </p:sp>
    </p:spTree>
    <p:extLst>
      <p:ext uri="{BB962C8B-B14F-4D97-AF65-F5344CB8AC3E}">
        <p14:creationId xmlns:p14="http://schemas.microsoft.com/office/powerpoint/2010/main" xmlns="" val="3848596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838200"/>
            <a:ext cx="8839200" cy="5257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825625" y="76201"/>
            <a:ext cx="8534400" cy="758825"/>
          </a:xfrm>
        </p:spPr>
        <p:txBody>
          <a:bodyPr/>
          <a:lstStyle/>
          <a:p>
            <a:pPr>
              <a:spcBef>
                <a:spcPts val="0"/>
              </a:spcBef>
              <a:spcAft>
                <a:spcPts val="1800"/>
              </a:spcAft>
              <a:defRPr/>
            </a:pPr>
            <a:r>
              <a:rPr lang="en-US" sz="3000" dirty="0" err="1">
                <a:solidFill>
                  <a:srgbClr val="C00000"/>
                </a:solidFill>
                <a:latin typeface="+mn-lt"/>
              </a:rPr>
              <a:t>Kemampuan</a:t>
            </a:r>
            <a:r>
              <a:rPr lang="en-US" sz="3000" dirty="0">
                <a:solidFill>
                  <a:srgbClr val="C00000"/>
                </a:solidFill>
                <a:latin typeface="+mn-lt"/>
              </a:rPr>
              <a:t> </a:t>
            </a:r>
            <a:r>
              <a:rPr lang="en-US" sz="3000" dirty="0" err="1">
                <a:solidFill>
                  <a:srgbClr val="C00000"/>
                </a:solidFill>
                <a:latin typeface="+mn-lt"/>
              </a:rPr>
              <a:t>akuisisi-informasi</a:t>
            </a:r>
            <a:endParaRPr lang="en-US" sz="3000" dirty="0">
              <a:solidFill>
                <a:srgbClr val="C00000"/>
              </a:solidFill>
              <a:latin typeface="+mn-lt"/>
            </a:endParaRPr>
          </a:p>
        </p:txBody>
      </p:sp>
      <p:sp>
        <p:nvSpPr>
          <p:cNvPr id="3" name="Content Placeholder 2"/>
          <p:cNvSpPr>
            <a:spLocks noGrp="1"/>
          </p:cNvSpPr>
          <p:nvPr>
            <p:ph sz="quarter" idx="4294967295"/>
          </p:nvPr>
        </p:nvSpPr>
        <p:spPr>
          <a:xfrm>
            <a:off x="1752600" y="1066800"/>
            <a:ext cx="8915400" cy="2667000"/>
          </a:xfrm>
        </p:spPr>
        <p:txBody>
          <a:bodyPr>
            <a:normAutofit fontScale="92500" lnSpcReduction="20000"/>
          </a:bodyPr>
          <a:lstStyle/>
          <a:p>
            <a:pPr marL="400050" indent="-400050">
              <a:spcBef>
                <a:spcPts val="0"/>
              </a:spcBef>
              <a:spcAft>
                <a:spcPts val="1000"/>
              </a:spcAft>
              <a:buClr>
                <a:srgbClr val="C00000"/>
              </a:buClr>
              <a:buFont typeface="Wingdings 2" panose="05020102010507070707" pitchFamily="18" charset="2"/>
              <a:buAutoNum type="arabicPeriod" startAt="4"/>
              <a:defRPr/>
            </a:pPr>
            <a:r>
              <a:rPr lang="en-US" sz="3000" dirty="0" err="1">
                <a:solidFill>
                  <a:srgbClr val="C00000"/>
                </a:solidFill>
                <a:sym typeface="Wingdings" pitchFamily="2" charset="2"/>
              </a:rPr>
              <a:t>Kognisi</a:t>
            </a:r>
            <a:r>
              <a:rPr lang="en-US" sz="3000" dirty="0">
                <a:solidFill>
                  <a:srgbClr val="C00000"/>
                </a:solidFill>
                <a:sym typeface="Wingdings" pitchFamily="2" charset="2"/>
              </a:rPr>
              <a:t> Tingkat </a:t>
            </a:r>
            <a:r>
              <a:rPr lang="en-US" sz="3000" dirty="0" err="1">
                <a:solidFill>
                  <a:srgbClr val="C00000"/>
                </a:solidFill>
                <a:sym typeface="Wingdings" pitchFamily="2" charset="2"/>
              </a:rPr>
              <a:t>Lanjut</a:t>
            </a:r>
            <a:endParaRPr lang="en-US" sz="3000" dirty="0">
              <a:solidFill>
                <a:srgbClr val="C00000"/>
              </a:solidFill>
              <a:sym typeface="Wingdings" pitchFamily="2" charset="2"/>
            </a:endParaRPr>
          </a:p>
          <a:p>
            <a:pPr marL="400050" indent="-400050">
              <a:spcBef>
                <a:spcPts val="0"/>
              </a:spcBef>
              <a:spcAft>
                <a:spcPts val="1000"/>
              </a:spcAft>
              <a:buClr>
                <a:srgbClr val="C00000"/>
              </a:buClr>
              <a:buNone/>
              <a:defRPr/>
            </a:pPr>
            <a:r>
              <a:rPr lang="en-US" sz="2900" dirty="0">
                <a:sym typeface="Wingdings" pitchFamily="2" charset="2"/>
              </a:rPr>
              <a:t>	</a:t>
            </a:r>
            <a:r>
              <a:rPr lang="en-US" sz="2900" u="sng" dirty="0" err="1">
                <a:sym typeface="Wingdings" pitchFamily="2" charset="2"/>
              </a:rPr>
              <a:t>Membayangkan</a:t>
            </a:r>
            <a:r>
              <a:rPr lang="en-US" sz="2900" u="sng" dirty="0">
                <a:sym typeface="Wingdings" pitchFamily="2" charset="2"/>
              </a:rPr>
              <a:t> (</a:t>
            </a:r>
            <a:r>
              <a:rPr lang="en-US" sz="2900" i="1" u="sng" dirty="0">
                <a:sym typeface="Wingdings" pitchFamily="2" charset="2"/>
              </a:rPr>
              <a:t>imagery</a:t>
            </a:r>
            <a:r>
              <a:rPr lang="en-US" sz="2900" u="sng" dirty="0">
                <a:sym typeface="Wingdings" pitchFamily="2" charset="2"/>
              </a:rPr>
              <a:t>)</a:t>
            </a:r>
          </a:p>
          <a:p>
            <a:pPr marL="685800" indent="-285750">
              <a:spcBef>
                <a:spcPts val="0"/>
              </a:spcBef>
              <a:spcAft>
                <a:spcPts val="1000"/>
              </a:spcAft>
              <a:buClr>
                <a:srgbClr val="C00000"/>
              </a:buClr>
              <a:defRPr/>
            </a:pPr>
            <a:r>
              <a:rPr lang="en-US" sz="2900" dirty="0" err="1">
                <a:sym typeface="Wingdings" pitchFamily="2" charset="2"/>
              </a:rPr>
              <a:t>Representasi</a:t>
            </a:r>
            <a:r>
              <a:rPr lang="en-US" sz="2900" dirty="0">
                <a:sym typeface="Wingdings" pitchFamily="2" charset="2"/>
              </a:rPr>
              <a:t> </a:t>
            </a:r>
            <a:r>
              <a:rPr lang="en-US" sz="2900" dirty="0" err="1">
                <a:sym typeface="Wingdings" pitchFamily="2" charset="2"/>
              </a:rPr>
              <a:t>gagasan</a:t>
            </a:r>
            <a:r>
              <a:rPr lang="en-US" sz="2900" dirty="0">
                <a:sym typeface="Wingdings" pitchFamily="2" charset="2"/>
              </a:rPr>
              <a:t> </a:t>
            </a:r>
            <a:r>
              <a:rPr lang="en-US" sz="2900" dirty="0" err="1">
                <a:sym typeface="Wingdings" pitchFamily="2" charset="2"/>
              </a:rPr>
              <a:t>pada</a:t>
            </a:r>
            <a:r>
              <a:rPr lang="en-US" sz="2900" dirty="0">
                <a:sym typeface="Wingdings" pitchFamily="2" charset="2"/>
              </a:rPr>
              <a:t> </a:t>
            </a:r>
            <a:r>
              <a:rPr lang="en-US" sz="2900" dirty="0" err="1">
                <a:sym typeface="Wingdings" pitchFamily="2" charset="2"/>
              </a:rPr>
              <a:t>anak</a:t>
            </a:r>
            <a:r>
              <a:rPr lang="en-US" sz="2900" dirty="0">
                <a:sym typeface="Wingdings" pitchFamily="2" charset="2"/>
              </a:rPr>
              <a:t> </a:t>
            </a:r>
            <a:r>
              <a:rPr lang="en-US" sz="2900" dirty="0" err="1">
                <a:sym typeface="Wingdings" pitchFamily="2" charset="2"/>
              </a:rPr>
              <a:t>lebih</a:t>
            </a:r>
            <a:r>
              <a:rPr lang="en-US" sz="2900" dirty="0">
                <a:sym typeface="Wingdings" pitchFamily="2" charset="2"/>
              </a:rPr>
              <a:t> </a:t>
            </a:r>
            <a:r>
              <a:rPr lang="en-US" sz="2900" dirty="0" err="1">
                <a:sym typeface="Wingdings" pitchFamily="2" charset="2"/>
              </a:rPr>
              <a:t>didasari</a:t>
            </a:r>
            <a:r>
              <a:rPr lang="en-US" sz="2900" dirty="0">
                <a:sym typeface="Wingdings" pitchFamily="2" charset="2"/>
              </a:rPr>
              <a:t> </a:t>
            </a:r>
            <a:r>
              <a:rPr lang="en-US" sz="2900" dirty="0" err="1">
                <a:sym typeface="Wingdings" pitchFamily="2" charset="2"/>
              </a:rPr>
              <a:t>oleh</a:t>
            </a:r>
            <a:r>
              <a:rPr lang="en-US" sz="2900" dirty="0">
                <a:sym typeface="Wingdings" pitchFamily="2" charset="2"/>
              </a:rPr>
              <a:t> </a:t>
            </a:r>
            <a:r>
              <a:rPr lang="en-US" sz="2900" dirty="0" err="1">
                <a:sym typeface="Wingdings" pitchFamily="2" charset="2"/>
              </a:rPr>
              <a:t>persepsi</a:t>
            </a:r>
            <a:r>
              <a:rPr lang="en-US" sz="2900" dirty="0">
                <a:sym typeface="Wingdings" pitchFamily="2" charset="2"/>
              </a:rPr>
              <a:t>; </a:t>
            </a:r>
            <a:r>
              <a:rPr lang="en-US" sz="2900" dirty="0" err="1">
                <a:sym typeface="Wingdings" pitchFamily="2" charset="2"/>
              </a:rPr>
              <a:t>orang</a:t>
            </a:r>
            <a:r>
              <a:rPr lang="en-US" sz="2900" dirty="0">
                <a:sym typeface="Wingdings" pitchFamily="2" charset="2"/>
              </a:rPr>
              <a:t> </a:t>
            </a:r>
            <a:r>
              <a:rPr lang="en-US" sz="2900" dirty="0" err="1">
                <a:sym typeface="Wingdings" pitchFamily="2" charset="2"/>
              </a:rPr>
              <a:t>dewasa</a:t>
            </a:r>
            <a:r>
              <a:rPr lang="en-US" sz="2900" dirty="0">
                <a:sym typeface="Wingdings" pitchFamily="2" charset="2"/>
              </a:rPr>
              <a:t> </a:t>
            </a:r>
            <a:r>
              <a:rPr lang="en-US" sz="2900" dirty="0" err="1">
                <a:sym typeface="Wingdings" pitchFamily="2" charset="2"/>
              </a:rPr>
              <a:t>didasari</a:t>
            </a:r>
            <a:r>
              <a:rPr lang="en-US" sz="2900" dirty="0">
                <a:sym typeface="Wingdings" pitchFamily="2" charset="2"/>
              </a:rPr>
              <a:t> </a:t>
            </a:r>
            <a:r>
              <a:rPr lang="en-US" sz="2900" dirty="0" err="1">
                <a:sym typeface="Wingdings" pitchFamily="2" charset="2"/>
              </a:rPr>
              <a:t>arti</a:t>
            </a:r>
            <a:r>
              <a:rPr lang="en-US" sz="2900" dirty="0">
                <a:sym typeface="Wingdings" pitchFamily="2" charset="2"/>
              </a:rPr>
              <a:t> </a:t>
            </a:r>
            <a:r>
              <a:rPr lang="en-US" sz="2900" dirty="0" err="1">
                <a:sym typeface="Wingdings" pitchFamily="2" charset="2"/>
              </a:rPr>
              <a:t>semantik</a:t>
            </a:r>
            <a:r>
              <a:rPr lang="en-US" sz="2900" dirty="0">
                <a:sym typeface="Wingdings" pitchFamily="2" charset="2"/>
              </a:rPr>
              <a:t>.</a:t>
            </a:r>
          </a:p>
          <a:p>
            <a:pPr marL="685800" indent="-285750">
              <a:spcBef>
                <a:spcPts val="0"/>
              </a:spcBef>
              <a:spcAft>
                <a:spcPts val="1000"/>
              </a:spcAft>
              <a:buClr>
                <a:srgbClr val="C00000"/>
              </a:buClr>
              <a:defRPr/>
            </a:pPr>
            <a:r>
              <a:rPr lang="en-US" sz="2900" dirty="0" err="1">
                <a:sym typeface="Wingdings" pitchFamily="2" charset="2"/>
              </a:rPr>
              <a:t>Dalam</a:t>
            </a:r>
            <a:r>
              <a:rPr lang="en-US" sz="2900" dirty="0">
                <a:sym typeface="Wingdings" pitchFamily="2" charset="2"/>
              </a:rPr>
              <a:t> </a:t>
            </a:r>
            <a:r>
              <a:rPr lang="en-US" sz="2900" dirty="0" err="1">
                <a:sym typeface="Wingdings" pitchFamily="2" charset="2"/>
              </a:rPr>
              <a:t>menjawab</a:t>
            </a:r>
            <a:r>
              <a:rPr lang="en-US" sz="2900" dirty="0">
                <a:sym typeface="Wingdings" pitchFamily="2" charset="2"/>
              </a:rPr>
              <a:t> </a:t>
            </a:r>
            <a:r>
              <a:rPr lang="en-US" sz="2900" dirty="0" err="1">
                <a:sym typeface="Wingdings" pitchFamily="2" charset="2"/>
              </a:rPr>
              <a:t>pertanyaan</a:t>
            </a:r>
            <a:r>
              <a:rPr lang="en-US" sz="2900" dirty="0">
                <a:sym typeface="Wingdings" pitchFamily="2" charset="2"/>
              </a:rPr>
              <a:t>, </a:t>
            </a:r>
            <a:r>
              <a:rPr lang="en-US" sz="2900" dirty="0" err="1">
                <a:sym typeface="Wingdings" pitchFamily="2" charset="2"/>
              </a:rPr>
              <a:t>anak</a:t>
            </a:r>
            <a:r>
              <a:rPr lang="en-US" sz="2900" dirty="0">
                <a:sym typeface="Wingdings" pitchFamily="2" charset="2"/>
              </a:rPr>
              <a:t> </a:t>
            </a:r>
            <a:r>
              <a:rPr lang="en-US" sz="2900" dirty="0" err="1">
                <a:sym typeface="Wingdings" pitchFamily="2" charset="2"/>
              </a:rPr>
              <a:t>cenderung</a:t>
            </a:r>
            <a:r>
              <a:rPr lang="en-US" sz="2900" dirty="0">
                <a:sym typeface="Wingdings" pitchFamily="2" charset="2"/>
              </a:rPr>
              <a:t> </a:t>
            </a:r>
            <a:r>
              <a:rPr lang="en-US" sz="2900" dirty="0" err="1">
                <a:sym typeface="Wingdings" pitchFamily="2" charset="2"/>
              </a:rPr>
              <a:t>menggunakan</a:t>
            </a:r>
            <a:r>
              <a:rPr lang="en-US" sz="2900" dirty="0">
                <a:sym typeface="Wingdings" pitchFamily="2" charset="2"/>
              </a:rPr>
              <a:t> </a:t>
            </a:r>
            <a:r>
              <a:rPr lang="en-US" sz="2900" i="1" dirty="0">
                <a:sym typeface="Wingdings" pitchFamily="2" charset="2"/>
              </a:rPr>
              <a:t>imagery</a:t>
            </a:r>
            <a:r>
              <a:rPr lang="en-US" sz="2900" dirty="0">
                <a:sym typeface="Wingdings" pitchFamily="2" charset="2"/>
              </a:rPr>
              <a:t>, </a:t>
            </a:r>
            <a:r>
              <a:rPr lang="en-US" sz="2900" dirty="0" err="1">
                <a:sym typeface="Wingdings" pitchFamily="2" charset="2"/>
              </a:rPr>
              <a:t>orang</a:t>
            </a:r>
            <a:r>
              <a:rPr lang="en-US" sz="2900" dirty="0">
                <a:sym typeface="Wingdings" pitchFamily="2" charset="2"/>
              </a:rPr>
              <a:t> </a:t>
            </a:r>
            <a:r>
              <a:rPr lang="en-US" sz="2900" dirty="0" err="1">
                <a:sym typeface="Wingdings" pitchFamily="2" charset="2"/>
              </a:rPr>
              <a:t>dewasa</a:t>
            </a:r>
            <a:r>
              <a:rPr lang="en-US" sz="2900" dirty="0">
                <a:sym typeface="Wingdings" pitchFamily="2" charset="2"/>
              </a:rPr>
              <a:t> </a:t>
            </a:r>
            <a:r>
              <a:rPr lang="en-US" sz="2900" dirty="0" err="1">
                <a:sym typeface="Wingdings" pitchFamily="2" charset="2"/>
              </a:rPr>
              <a:t>menggunakan</a:t>
            </a:r>
            <a:r>
              <a:rPr lang="en-US" sz="2900" dirty="0">
                <a:sym typeface="Wingdings" pitchFamily="2" charset="2"/>
              </a:rPr>
              <a:t> </a:t>
            </a:r>
            <a:r>
              <a:rPr lang="en-US" sz="2900" dirty="0" err="1">
                <a:sym typeface="Wingdings" pitchFamily="2" charset="2"/>
              </a:rPr>
              <a:t>penyimpanan</a:t>
            </a:r>
            <a:r>
              <a:rPr lang="en-US" sz="2900" dirty="0">
                <a:sym typeface="Wingdings" pitchFamily="2" charset="2"/>
              </a:rPr>
              <a:t> </a:t>
            </a:r>
            <a:r>
              <a:rPr lang="en-US" sz="2900" dirty="0" err="1">
                <a:sym typeface="Wingdings" pitchFamily="2" charset="2"/>
              </a:rPr>
              <a:t>informasi</a:t>
            </a:r>
            <a:r>
              <a:rPr lang="en-US" sz="2900" dirty="0">
                <a:sym typeface="Wingdings" pitchFamily="2" charset="2"/>
              </a:rPr>
              <a:t> </a:t>
            </a:r>
            <a:r>
              <a:rPr lang="en-US" sz="2900" dirty="0" err="1">
                <a:sym typeface="Wingdings" pitchFamily="2" charset="2"/>
              </a:rPr>
              <a:t>berbasis</a:t>
            </a:r>
            <a:r>
              <a:rPr lang="en-US" sz="2900" dirty="0">
                <a:sym typeface="Wingdings" pitchFamily="2" charset="2"/>
              </a:rPr>
              <a:t> </a:t>
            </a:r>
            <a:r>
              <a:rPr lang="en-US" sz="2900" dirty="0" err="1">
                <a:sym typeface="Wingdings" pitchFamily="2" charset="2"/>
              </a:rPr>
              <a:t>proporsisional</a:t>
            </a:r>
            <a:r>
              <a:rPr lang="en-US" sz="2900" dirty="0">
                <a:sym typeface="Wingdings" pitchFamily="2" charset="2"/>
              </a:rPr>
              <a:t>.</a:t>
            </a:r>
            <a:endParaRPr lang="en-US" sz="3000" dirty="0">
              <a:sym typeface="Wingdings" pitchFamily="2" charset="2"/>
            </a:endParaRPr>
          </a:p>
          <a:p>
            <a:pPr marL="336550" indent="-336550">
              <a:spcBef>
                <a:spcPts val="0"/>
              </a:spcBef>
              <a:spcAft>
                <a:spcPts val="1000"/>
              </a:spcAft>
              <a:buClr>
                <a:srgbClr val="C00000"/>
              </a:buClr>
              <a:buFont typeface="Wingdings 2" panose="05020102010507070707" pitchFamily="18" charset="2"/>
              <a:buAutoNum type="arabicPeriod"/>
              <a:defRPr/>
            </a:pPr>
            <a:endParaRPr lang="en-US" sz="3000" dirty="0">
              <a:sym typeface="Wingdings" pitchFamily="2" charset="2"/>
            </a:endParaRPr>
          </a:p>
        </p:txBody>
      </p:sp>
    </p:spTree>
    <p:extLst>
      <p:ext uri="{BB962C8B-B14F-4D97-AF65-F5344CB8AC3E}">
        <p14:creationId xmlns:p14="http://schemas.microsoft.com/office/powerpoint/2010/main" xmlns="" val="3021990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838200"/>
            <a:ext cx="8839200" cy="5257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825625" y="76201"/>
            <a:ext cx="8534400" cy="758825"/>
          </a:xfrm>
        </p:spPr>
        <p:txBody>
          <a:bodyPr/>
          <a:lstStyle/>
          <a:p>
            <a:pPr>
              <a:spcBef>
                <a:spcPts val="0"/>
              </a:spcBef>
              <a:spcAft>
                <a:spcPts val="1800"/>
              </a:spcAft>
              <a:defRPr/>
            </a:pPr>
            <a:r>
              <a:rPr lang="en-US" sz="3000" dirty="0" err="1">
                <a:solidFill>
                  <a:srgbClr val="C00000"/>
                </a:solidFill>
                <a:latin typeface="+mn-lt"/>
              </a:rPr>
              <a:t>Kemampuan</a:t>
            </a:r>
            <a:r>
              <a:rPr lang="en-US" sz="3000" dirty="0">
                <a:solidFill>
                  <a:srgbClr val="C00000"/>
                </a:solidFill>
                <a:latin typeface="+mn-lt"/>
              </a:rPr>
              <a:t> </a:t>
            </a:r>
            <a:r>
              <a:rPr lang="en-US" sz="3000" dirty="0" err="1">
                <a:solidFill>
                  <a:srgbClr val="C00000"/>
                </a:solidFill>
                <a:latin typeface="+mn-lt"/>
              </a:rPr>
              <a:t>akuisisi-informasi</a:t>
            </a:r>
            <a:endParaRPr lang="en-US" sz="3000" dirty="0">
              <a:solidFill>
                <a:srgbClr val="C00000"/>
              </a:solidFill>
              <a:latin typeface="+mn-lt"/>
            </a:endParaRPr>
          </a:p>
        </p:txBody>
      </p:sp>
      <p:sp>
        <p:nvSpPr>
          <p:cNvPr id="3" name="Content Placeholder 2"/>
          <p:cNvSpPr>
            <a:spLocks noGrp="1"/>
          </p:cNvSpPr>
          <p:nvPr>
            <p:ph sz="quarter" idx="4294967295"/>
          </p:nvPr>
        </p:nvSpPr>
        <p:spPr>
          <a:xfrm>
            <a:off x="1752600" y="1066800"/>
            <a:ext cx="8915400" cy="2667000"/>
          </a:xfrm>
        </p:spPr>
        <p:txBody>
          <a:bodyPr>
            <a:normAutofit fontScale="85000" lnSpcReduction="20000"/>
          </a:bodyPr>
          <a:lstStyle/>
          <a:p>
            <a:pPr marL="457200" indent="-457200">
              <a:spcBef>
                <a:spcPts val="0"/>
              </a:spcBef>
              <a:spcAft>
                <a:spcPts val="1000"/>
              </a:spcAft>
              <a:buClr>
                <a:srgbClr val="C00000"/>
              </a:buClr>
              <a:buNone/>
              <a:defRPr/>
            </a:pPr>
            <a:r>
              <a:rPr lang="en-US" sz="3000" dirty="0">
                <a:solidFill>
                  <a:srgbClr val="C00000"/>
                </a:solidFill>
                <a:sym typeface="Wingdings" pitchFamily="2" charset="2"/>
              </a:rPr>
              <a:t>5.	</a:t>
            </a:r>
            <a:r>
              <a:rPr lang="en-US" sz="3000" dirty="0" err="1">
                <a:solidFill>
                  <a:srgbClr val="C00000"/>
                </a:solidFill>
                <a:sym typeface="Wingdings" pitchFamily="2" charset="2"/>
              </a:rPr>
              <a:t>Pembentukan</a:t>
            </a:r>
            <a:r>
              <a:rPr lang="en-US" sz="3000" dirty="0">
                <a:solidFill>
                  <a:srgbClr val="C00000"/>
                </a:solidFill>
                <a:sym typeface="Wingdings" pitchFamily="2" charset="2"/>
              </a:rPr>
              <a:t> </a:t>
            </a:r>
            <a:r>
              <a:rPr lang="en-US" sz="3000" dirty="0" err="1">
                <a:solidFill>
                  <a:srgbClr val="C00000"/>
                </a:solidFill>
                <a:sym typeface="Wingdings" pitchFamily="2" charset="2"/>
              </a:rPr>
              <a:t>Prototipe</a:t>
            </a:r>
            <a:r>
              <a:rPr lang="en-US" sz="3000" dirty="0">
                <a:solidFill>
                  <a:srgbClr val="C00000"/>
                </a:solidFill>
                <a:sym typeface="Wingdings" pitchFamily="2" charset="2"/>
              </a:rPr>
              <a:t> </a:t>
            </a:r>
            <a:r>
              <a:rPr lang="en-US" sz="3000" dirty="0" err="1">
                <a:solidFill>
                  <a:srgbClr val="C00000"/>
                </a:solidFill>
                <a:sym typeface="Wingdings" pitchFamily="2" charset="2"/>
              </a:rPr>
              <a:t>pada</a:t>
            </a:r>
            <a:r>
              <a:rPr lang="en-US" sz="3000" dirty="0">
                <a:solidFill>
                  <a:srgbClr val="C00000"/>
                </a:solidFill>
                <a:sym typeface="Wingdings" pitchFamily="2" charset="2"/>
              </a:rPr>
              <a:t> </a:t>
            </a:r>
            <a:r>
              <a:rPr lang="en-US" sz="3000" dirty="0" err="1">
                <a:solidFill>
                  <a:srgbClr val="C00000"/>
                </a:solidFill>
                <a:sym typeface="Wingdings" pitchFamily="2" charset="2"/>
              </a:rPr>
              <a:t>Anak</a:t>
            </a:r>
            <a:endParaRPr lang="en-US" sz="3000" dirty="0">
              <a:solidFill>
                <a:srgbClr val="C00000"/>
              </a:solidFill>
              <a:sym typeface="Wingdings" pitchFamily="2" charset="2"/>
            </a:endParaRPr>
          </a:p>
          <a:p>
            <a:pPr marL="679450" indent="-336550">
              <a:spcBef>
                <a:spcPts val="0"/>
              </a:spcBef>
              <a:spcAft>
                <a:spcPts val="1000"/>
              </a:spcAft>
              <a:buClr>
                <a:srgbClr val="C00000"/>
              </a:buClr>
              <a:defRPr/>
            </a:pPr>
            <a:r>
              <a:rPr lang="en-US" sz="2900" dirty="0" err="1">
                <a:sym typeface="Wingdings" pitchFamily="2" charset="2"/>
              </a:rPr>
              <a:t>Manusia</a:t>
            </a:r>
            <a:r>
              <a:rPr lang="en-US" sz="2900" dirty="0">
                <a:sym typeface="Wingdings" pitchFamily="2" charset="2"/>
              </a:rPr>
              <a:t> </a:t>
            </a:r>
            <a:r>
              <a:rPr lang="en-US" sz="2900" dirty="0" err="1">
                <a:sym typeface="Wingdings" pitchFamily="2" charset="2"/>
              </a:rPr>
              <a:t>tidak</a:t>
            </a:r>
            <a:r>
              <a:rPr lang="en-US" sz="2900" dirty="0">
                <a:sym typeface="Wingdings" pitchFamily="2" charset="2"/>
              </a:rPr>
              <a:t> </a:t>
            </a:r>
            <a:r>
              <a:rPr lang="en-US" sz="2900" dirty="0" err="1">
                <a:sym typeface="Wingdings" pitchFamily="2" charset="2"/>
              </a:rPr>
              <a:t>dapat</a:t>
            </a:r>
            <a:r>
              <a:rPr lang="en-US" sz="2900" dirty="0">
                <a:sym typeface="Wingdings" pitchFamily="2" charset="2"/>
              </a:rPr>
              <a:t> </a:t>
            </a:r>
            <a:r>
              <a:rPr lang="en-US" sz="2900" dirty="0" err="1">
                <a:sym typeface="Wingdings" pitchFamily="2" charset="2"/>
              </a:rPr>
              <a:t>menyimpan</a:t>
            </a:r>
            <a:r>
              <a:rPr lang="en-US" sz="2900" dirty="0">
                <a:sym typeface="Wingdings" pitchFamily="2" charset="2"/>
              </a:rPr>
              <a:t> </a:t>
            </a:r>
            <a:r>
              <a:rPr lang="en-US" sz="2900" dirty="0" err="1">
                <a:sym typeface="Wingdings" pitchFamily="2" charset="2"/>
              </a:rPr>
              <a:t>segala</a:t>
            </a:r>
            <a:r>
              <a:rPr lang="en-US" sz="2900" dirty="0">
                <a:sym typeface="Wingdings" pitchFamily="2" charset="2"/>
              </a:rPr>
              <a:t> </a:t>
            </a:r>
            <a:r>
              <a:rPr lang="en-US" sz="2900" dirty="0" err="1">
                <a:sym typeface="Wingdings" pitchFamily="2" charset="2"/>
              </a:rPr>
              <a:t>sesuatu</a:t>
            </a:r>
            <a:r>
              <a:rPr lang="en-US" sz="2900" dirty="0">
                <a:sym typeface="Wingdings" pitchFamily="2" charset="2"/>
              </a:rPr>
              <a:t> yang </a:t>
            </a:r>
            <a:r>
              <a:rPr lang="en-US" sz="2900" dirty="0" err="1">
                <a:sym typeface="Wingdings" pitchFamily="2" charset="2"/>
              </a:rPr>
              <a:t>terdeteksi</a:t>
            </a:r>
            <a:r>
              <a:rPr lang="en-US" sz="2900" dirty="0">
                <a:sym typeface="Wingdings" pitchFamily="2" charset="2"/>
              </a:rPr>
              <a:t> </a:t>
            </a:r>
            <a:r>
              <a:rPr lang="en-US" sz="2900" dirty="0" err="1">
                <a:sym typeface="Wingdings" pitchFamily="2" charset="2"/>
              </a:rPr>
              <a:t>oleh</a:t>
            </a:r>
            <a:r>
              <a:rPr lang="en-US" sz="2900" dirty="0">
                <a:sym typeface="Wingdings" pitchFamily="2" charset="2"/>
              </a:rPr>
              <a:t> </a:t>
            </a:r>
            <a:r>
              <a:rPr lang="en-US" sz="2900" dirty="0" err="1">
                <a:sym typeface="Wingdings" pitchFamily="2" charset="2"/>
              </a:rPr>
              <a:t>sistem</a:t>
            </a:r>
            <a:r>
              <a:rPr lang="en-US" sz="2900" dirty="0">
                <a:sym typeface="Wingdings" pitchFamily="2" charset="2"/>
              </a:rPr>
              <a:t> </a:t>
            </a:r>
            <a:r>
              <a:rPr lang="en-US" sz="2900" dirty="0" err="1">
                <a:sym typeface="Wingdings" pitchFamily="2" charset="2"/>
              </a:rPr>
              <a:t>sensoriknya</a:t>
            </a:r>
            <a:r>
              <a:rPr lang="en-US" sz="2900" dirty="0">
                <a:sym typeface="Wingdings" pitchFamily="2" charset="2"/>
              </a:rPr>
              <a:t>.</a:t>
            </a:r>
          </a:p>
          <a:p>
            <a:pPr marL="679450" indent="-336550">
              <a:spcBef>
                <a:spcPts val="0"/>
              </a:spcBef>
              <a:spcAft>
                <a:spcPts val="1000"/>
              </a:spcAft>
              <a:buClr>
                <a:srgbClr val="C00000"/>
              </a:buClr>
              <a:defRPr/>
            </a:pPr>
            <a:r>
              <a:rPr lang="en-US" sz="2900" dirty="0" err="1">
                <a:sym typeface="Wingdings" pitchFamily="2" charset="2"/>
              </a:rPr>
              <a:t>Alternatif</a:t>
            </a:r>
            <a:r>
              <a:rPr lang="en-US" sz="2900" dirty="0">
                <a:sym typeface="Wingdings" pitchFamily="2" charset="2"/>
              </a:rPr>
              <a:t> </a:t>
            </a:r>
            <a:r>
              <a:rPr lang="en-US" sz="2900" dirty="0" err="1">
                <a:sym typeface="Wingdings" pitchFamily="2" charset="2"/>
              </a:rPr>
              <a:t>penyimpanan</a:t>
            </a:r>
            <a:r>
              <a:rPr lang="en-US" sz="2900" dirty="0">
                <a:sym typeface="Wingdings" pitchFamily="2" charset="2"/>
              </a:rPr>
              <a:t>  </a:t>
            </a:r>
            <a:r>
              <a:rPr lang="en-US" sz="2900" dirty="0" err="1">
                <a:sym typeface="Wingdings" pitchFamily="2" charset="2"/>
              </a:rPr>
              <a:t>membentuk</a:t>
            </a:r>
            <a:r>
              <a:rPr lang="en-US" sz="2900" dirty="0">
                <a:sym typeface="Wingdings" pitchFamily="2" charset="2"/>
              </a:rPr>
              <a:t> </a:t>
            </a:r>
            <a:r>
              <a:rPr lang="en-US" sz="2900" dirty="0" err="1">
                <a:sym typeface="Wingdings" pitchFamily="2" charset="2"/>
              </a:rPr>
              <a:t>representasi</a:t>
            </a:r>
            <a:r>
              <a:rPr lang="en-US" sz="2900" dirty="0">
                <a:sym typeface="Wingdings" pitchFamily="2" charset="2"/>
              </a:rPr>
              <a:t> </a:t>
            </a:r>
            <a:r>
              <a:rPr lang="en-US" sz="2900" dirty="0" err="1">
                <a:sym typeface="Wingdings" pitchFamily="2" charset="2"/>
              </a:rPr>
              <a:t>abstrak</a:t>
            </a:r>
            <a:r>
              <a:rPr lang="en-US" sz="2900" dirty="0">
                <a:sym typeface="Wingdings" pitchFamily="2" charset="2"/>
              </a:rPr>
              <a:t> </a:t>
            </a:r>
            <a:r>
              <a:rPr lang="en-US" sz="2900" dirty="0" err="1">
                <a:sym typeface="Wingdings" pitchFamily="2" charset="2"/>
              </a:rPr>
              <a:t>impresi</a:t>
            </a:r>
            <a:r>
              <a:rPr lang="en-US" sz="2900" dirty="0">
                <a:sym typeface="Wingdings" pitchFamily="2" charset="2"/>
              </a:rPr>
              <a:t> </a:t>
            </a:r>
            <a:r>
              <a:rPr lang="en-US" sz="2900" dirty="0" err="1">
                <a:sym typeface="Wingdings" pitchFamily="2" charset="2"/>
              </a:rPr>
              <a:t>sensorik</a:t>
            </a:r>
            <a:r>
              <a:rPr lang="en-US" sz="2900" dirty="0">
                <a:sym typeface="Wingdings" pitchFamily="2" charset="2"/>
              </a:rPr>
              <a:t> </a:t>
            </a:r>
            <a:r>
              <a:rPr lang="en-US" sz="2900" dirty="0" err="1">
                <a:sym typeface="Wingdings" pitchFamily="2" charset="2"/>
              </a:rPr>
              <a:t>dalam</a:t>
            </a:r>
            <a:r>
              <a:rPr lang="en-US" sz="2900" dirty="0">
                <a:sym typeface="Wingdings" pitchFamily="2" charset="2"/>
              </a:rPr>
              <a:t> </a:t>
            </a:r>
            <a:r>
              <a:rPr lang="en-US" sz="2900" dirty="0" err="1">
                <a:sym typeface="Wingdings" pitchFamily="2" charset="2"/>
              </a:rPr>
              <a:t>bentuk</a:t>
            </a:r>
            <a:r>
              <a:rPr lang="en-US" sz="2900" dirty="0">
                <a:sym typeface="Wingdings" pitchFamily="2" charset="2"/>
              </a:rPr>
              <a:t> </a:t>
            </a:r>
            <a:r>
              <a:rPr lang="en-US" sz="2900" dirty="0" err="1">
                <a:sym typeface="Wingdings" pitchFamily="2" charset="2"/>
              </a:rPr>
              <a:t>prototipe</a:t>
            </a:r>
            <a:r>
              <a:rPr lang="en-US" sz="2900" dirty="0">
                <a:sym typeface="Wingdings" pitchFamily="2" charset="2"/>
              </a:rPr>
              <a:t> </a:t>
            </a:r>
            <a:r>
              <a:rPr lang="en-US" sz="2900" dirty="0" err="1">
                <a:sym typeface="Wingdings" pitchFamily="2" charset="2"/>
              </a:rPr>
              <a:t>dan</a:t>
            </a:r>
            <a:r>
              <a:rPr lang="en-US" sz="2900" dirty="0">
                <a:sym typeface="Wingdings" pitchFamily="2" charset="2"/>
              </a:rPr>
              <a:t>/</a:t>
            </a:r>
            <a:r>
              <a:rPr lang="en-US" sz="2900" dirty="0" err="1">
                <a:sym typeface="Wingdings" pitchFamily="2" charset="2"/>
              </a:rPr>
              <a:t>atau</a:t>
            </a:r>
            <a:r>
              <a:rPr lang="en-US" sz="2900" dirty="0">
                <a:sym typeface="Wingdings" pitchFamily="2" charset="2"/>
              </a:rPr>
              <a:t> </a:t>
            </a:r>
            <a:r>
              <a:rPr lang="en-US" sz="2900" dirty="0" err="1">
                <a:sym typeface="Wingdings" pitchFamily="2" charset="2"/>
              </a:rPr>
              <a:t>kategori-kategori</a:t>
            </a:r>
            <a:r>
              <a:rPr lang="en-US" sz="2900" dirty="0">
                <a:sym typeface="Wingdings" pitchFamily="2" charset="2"/>
              </a:rPr>
              <a:t> </a:t>
            </a:r>
            <a:r>
              <a:rPr lang="en-US" sz="2900" dirty="0" err="1">
                <a:sym typeface="Wingdings" pitchFamily="2" charset="2"/>
              </a:rPr>
              <a:t>konseptual</a:t>
            </a:r>
            <a:r>
              <a:rPr lang="en-US" sz="2900" dirty="0">
                <a:sym typeface="Wingdings" pitchFamily="2" charset="2"/>
              </a:rPr>
              <a:t>.</a:t>
            </a:r>
          </a:p>
          <a:p>
            <a:pPr marL="679450" indent="-336550">
              <a:spcBef>
                <a:spcPts val="0"/>
              </a:spcBef>
              <a:spcAft>
                <a:spcPts val="1000"/>
              </a:spcAft>
              <a:buClr>
                <a:srgbClr val="C00000"/>
              </a:buClr>
              <a:defRPr/>
            </a:pPr>
            <a:r>
              <a:rPr lang="en-US" sz="2900" dirty="0" err="1">
                <a:sym typeface="Wingdings" pitchFamily="2" charset="2"/>
              </a:rPr>
              <a:t>Pembentukan</a:t>
            </a:r>
            <a:r>
              <a:rPr lang="en-US" sz="2900" dirty="0">
                <a:sym typeface="Wingdings" pitchFamily="2" charset="2"/>
              </a:rPr>
              <a:t> </a:t>
            </a:r>
            <a:r>
              <a:rPr lang="en-US" sz="2900" dirty="0" err="1">
                <a:sym typeface="Wingdings" pitchFamily="2" charset="2"/>
              </a:rPr>
              <a:t>kategori</a:t>
            </a:r>
            <a:r>
              <a:rPr lang="en-US" sz="2900" dirty="0">
                <a:sym typeface="Wingdings" pitchFamily="2" charset="2"/>
              </a:rPr>
              <a:t> </a:t>
            </a:r>
            <a:r>
              <a:rPr lang="en-US" sz="2900" dirty="0" err="1">
                <a:sym typeface="Wingdings" pitchFamily="2" charset="2"/>
              </a:rPr>
              <a:t>konseptual</a:t>
            </a:r>
            <a:r>
              <a:rPr lang="en-US" sz="2900" dirty="0">
                <a:sym typeface="Wingdings" pitchFamily="2" charset="2"/>
              </a:rPr>
              <a:t> </a:t>
            </a:r>
            <a:r>
              <a:rPr lang="en-US" sz="2900" dirty="0" err="1">
                <a:sym typeface="Wingdings" pitchFamily="2" charset="2"/>
              </a:rPr>
              <a:t>ada</a:t>
            </a:r>
            <a:r>
              <a:rPr lang="en-US" sz="2900" dirty="0">
                <a:sym typeface="Wingdings" pitchFamily="2" charset="2"/>
              </a:rPr>
              <a:t> </a:t>
            </a:r>
            <a:r>
              <a:rPr lang="en-US" sz="2900" dirty="0" err="1">
                <a:sym typeface="Wingdings" pitchFamily="2" charset="2"/>
              </a:rPr>
              <a:t>sejak</a:t>
            </a:r>
            <a:r>
              <a:rPr lang="en-US" sz="2900" dirty="0">
                <a:sym typeface="Wingdings" pitchFamily="2" charset="2"/>
              </a:rPr>
              <a:t> </a:t>
            </a:r>
            <a:r>
              <a:rPr lang="en-US" sz="2900" dirty="0" err="1">
                <a:sym typeface="Wingdings" pitchFamily="2" charset="2"/>
              </a:rPr>
              <a:t>bayi</a:t>
            </a:r>
            <a:r>
              <a:rPr lang="en-US" sz="2900" dirty="0">
                <a:sym typeface="Wingdings" pitchFamily="2" charset="2"/>
              </a:rPr>
              <a:t>, </a:t>
            </a:r>
            <a:r>
              <a:rPr lang="en-US" sz="2900" dirty="0" err="1">
                <a:sym typeface="Wingdings" pitchFamily="2" charset="2"/>
              </a:rPr>
              <a:t>bahkan</a:t>
            </a:r>
            <a:r>
              <a:rPr lang="en-US" sz="2900" dirty="0">
                <a:sym typeface="Wingdings" pitchFamily="2" charset="2"/>
              </a:rPr>
              <a:t> </a:t>
            </a:r>
            <a:r>
              <a:rPr lang="en-US" sz="2900" dirty="0" err="1">
                <a:sym typeface="Wingdings" pitchFamily="2" charset="2"/>
              </a:rPr>
              <a:t>sebelum</a:t>
            </a:r>
            <a:r>
              <a:rPr lang="en-US" sz="2900" dirty="0">
                <a:sym typeface="Wingdings" pitchFamily="2" charset="2"/>
              </a:rPr>
              <a:t> </a:t>
            </a:r>
            <a:r>
              <a:rPr lang="en-US" sz="2900" dirty="0" err="1">
                <a:sym typeface="Wingdings" pitchFamily="2" charset="2"/>
              </a:rPr>
              <a:t>bahasa</a:t>
            </a:r>
            <a:r>
              <a:rPr lang="en-US" sz="2900" dirty="0">
                <a:sym typeface="Wingdings" pitchFamily="2" charset="2"/>
              </a:rPr>
              <a:t> </a:t>
            </a:r>
            <a:r>
              <a:rPr lang="en-US" sz="2900" dirty="0" err="1">
                <a:sym typeface="Wingdings" pitchFamily="2" charset="2"/>
              </a:rPr>
              <a:t>berkembang</a:t>
            </a:r>
            <a:r>
              <a:rPr lang="en-US" sz="2900" dirty="0">
                <a:sym typeface="Wingdings" pitchFamily="2" charset="2"/>
              </a:rPr>
              <a:t>.</a:t>
            </a:r>
          </a:p>
        </p:txBody>
      </p:sp>
    </p:spTree>
    <p:extLst>
      <p:ext uri="{BB962C8B-B14F-4D97-AF65-F5344CB8AC3E}">
        <p14:creationId xmlns:p14="http://schemas.microsoft.com/office/powerpoint/2010/main" xmlns="" val="2421965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838200"/>
            <a:ext cx="8839200" cy="5562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825625" y="76201"/>
            <a:ext cx="8534400" cy="758825"/>
          </a:xfrm>
        </p:spPr>
        <p:txBody>
          <a:bodyPr/>
          <a:lstStyle/>
          <a:p>
            <a:pPr>
              <a:spcBef>
                <a:spcPts val="0"/>
              </a:spcBef>
              <a:spcAft>
                <a:spcPts val="1800"/>
              </a:spcAft>
              <a:defRPr/>
            </a:pPr>
            <a:r>
              <a:rPr lang="en-US" sz="3000" dirty="0" err="1">
                <a:solidFill>
                  <a:srgbClr val="C00000"/>
                </a:solidFill>
                <a:latin typeface="+mn-lt"/>
              </a:rPr>
              <a:t>Kemampuan</a:t>
            </a:r>
            <a:r>
              <a:rPr lang="en-US" sz="3000" dirty="0">
                <a:solidFill>
                  <a:srgbClr val="C00000"/>
                </a:solidFill>
                <a:latin typeface="+mn-lt"/>
              </a:rPr>
              <a:t> </a:t>
            </a:r>
            <a:r>
              <a:rPr lang="en-US" sz="3000" dirty="0" err="1">
                <a:solidFill>
                  <a:srgbClr val="C00000"/>
                </a:solidFill>
                <a:latin typeface="+mn-lt"/>
              </a:rPr>
              <a:t>akuisisi-informasi</a:t>
            </a:r>
            <a:endParaRPr lang="en-US" sz="3000" dirty="0">
              <a:solidFill>
                <a:srgbClr val="C00000"/>
              </a:solidFill>
              <a:latin typeface="+mn-lt"/>
            </a:endParaRPr>
          </a:p>
        </p:txBody>
      </p:sp>
      <p:sp>
        <p:nvSpPr>
          <p:cNvPr id="61444" name="Content Placeholder 2"/>
          <p:cNvSpPr>
            <a:spLocks noGrp="1"/>
          </p:cNvSpPr>
          <p:nvPr>
            <p:ph sz="quarter" idx="4294967295"/>
          </p:nvPr>
        </p:nvSpPr>
        <p:spPr>
          <a:xfrm>
            <a:off x="1752600" y="1066800"/>
            <a:ext cx="8915400" cy="2667000"/>
          </a:xfrm>
        </p:spPr>
        <p:txBody>
          <a:bodyPr/>
          <a:lstStyle/>
          <a:p>
            <a:pPr marL="742950" indent="-285750">
              <a:spcBef>
                <a:spcPct val="0"/>
              </a:spcBef>
              <a:spcAft>
                <a:spcPts val="1000"/>
              </a:spcAft>
              <a:buClr>
                <a:srgbClr val="C00000"/>
              </a:buClr>
            </a:pPr>
            <a:r>
              <a:rPr lang="en-US" altLang="en-US" sz="2900">
                <a:sym typeface="Wingdings" panose="05000000000000000000" pitchFamily="2" charset="2"/>
              </a:rPr>
              <a:t>Penelitian Walton &amp; Bower (1993)  bayi yang baru lahir membentuk representasi mental dengan menggunakan skema atau prototipe, dan representasi dibentuk dengan cepat.</a:t>
            </a:r>
          </a:p>
          <a:p>
            <a:pPr marL="742950" indent="-285750">
              <a:spcBef>
                <a:spcPct val="0"/>
              </a:spcBef>
              <a:spcAft>
                <a:spcPts val="1000"/>
              </a:spcAft>
              <a:buClr>
                <a:srgbClr val="C00000"/>
              </a:buClr>
            </a:pPr>
            <a:r>
              <a:rPr lang="en-US" altLang="en-US" sz="2900">
                <a:sym typeface="Wingdings" panose="05000000000000000000" pitchFamily="2" charset="2"/>
              </a:rPr>
              <a:t>Penelitian Inn, Walden, &amp; Solso (1993)</a:t>
            </a:r>
          </a:p>
        </p:txBody>
      </p:sp>
      <p:pic>
        <p:nvPicPr>
          <p:cNvPr id="8195" name="Picture 3"/>
          <p:cNvPicPr>
            <a:picLocks noChangeAspect="1" noChangeArrowheads="1"/>
          </p:cNvPicPr>
          <p:nvPr/>
        </p:nvPicPr>
        <p:blipFill>
          <a:blip r:embed="rId3"/>
          <a:srcRect r="2662" b="2662"/>
          <a:stretch>
            <a:fillRect/>
          </a:stretch>
        </p:blipFill>
        <p:spPr bwMode="auto">
          <a:xfrm>
            <a:off x="6934200" y="3505200"/>
            <a:ext cx="2819400" cy="2819400"/>
          </a:xfrm>
          <a:prstGeom prst="rect">
            <a:avLst/>
          </a:prstGeom>
          <a:ln>
            <a:noFill/>
          </a:ln>
          <a:effectLst>
            <a:softEdge rad="112500"/>
          </a:effectLst>
        </p:spPr>
      </p:pic>
      <p:sp>
        <p:nvSpPr>
          <p:cNvPr id="61446" name="TextBox 6"/>
          <p:cNvSpPr txBox="1">
            <a:spLocks noChangeArrowheads="1"/>
          </p:cNvSpPr>
          <p:nvPr/>
        </p:nvSpPr>
        <p:spPr bwMode="auto">
          <a:xfrm>
            <a:off x="3886200" y="5105401"/>
            <a:ext cx="2971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600"/>
              <a:t>Persentase alarm kesalahan terhadap wajah baru pada anak usia dini (Inn, dkk)</a:t>
            </a:r>
          </a:p>
        </p:txBody>
      </p:sp>
    </p:spTree>
    <p:extLst>
      <p:ext uri="{BB962C8B-B14F-4D97-AF65-F5344CB8AC3E}">
        <p14:creationId xmlns:p14="http://schemas.microsoft.com/office/powerpoint/2010/main" xmlns="" val="1888323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sz="3400" i="1" dirty="0" err="1"/>
              <a:t>Kognisi</a:t>
            </a:r>
            <a:r>
              <a:rPr lang="en-US" sz="3400" i="1" dirty="0"/>
              <a:t>  &amp; </a:t>
            </a:r>
            <a:r>
              <a:rPr lang="en-US" sz="3400" i="1" dirty="0" err="1"/>
              <a:t>penuaan</a:t>
            </a:r>
            <a:endParaRPr lang="en-US" sz="3400" i="1" dirty="0"/>
          </a:p>
        </p:txBody>
      </p:sp>
      <p:sp>
        <p:nvSpPr>
          <p:cNvPr id="62467" name="Content Placeholder 2"/>
          <p:cNvSpPr>
            <a:spLocks noGrp="1"/>
          </p:cNvSpPr>
          <p:nvPr>
            <p:ph sz="quarter" idx="1"/>
          </p:nvPr>
        </p:nvSpPr>
        <p:spPr>
          <a:xfrm>
            <a:off x="1825625" y="1527175"/>
            <a:ext cx="8504238" cy="4572000"/>
          </a:xfrm>
        </p:spPr>
        <p:txBody>
          <a:bodyPr/>
          <a:lstStyle/>
          <a:p>
            <a:pPr>
              <a:spcBef>
                <a:spcPct val="0"/>
              </a:spcBef>
              <a:spcAft>
                <a:spcPts val="1200"/>
              </a:spcAft>
            </a:pPr>
            <a:r>
              <a:rPr lang="en-US" altLang="en-US" sz="3000"/>
              <a:t>Kemajuan bidang medis &amp; pendidikan </a:t>
            </a:r>
            <a:r>
              <a:rPr lang="en-US" altLang="en-US" sz="3000">
                <a:sym typeface="Wingdings" panose="05000000000000000000" pitchFamily="2" charset="2"/>
              </a:rPr>
              <a:t> usia harapan hidup meningkat.</a:t>
            </a:r>
          </a:p>
          <a:p>
            <a:pPr>
              <a:spcBef>
                <a:spcPct val="0"/>
              </a:spcBef>
              <a:spcAft>
                <a:spcPts val="1200"/>
              </a:spcAft>
            </a:pPr>
            <a:r>
              <a:rPr lang="en-US" altLang="en-US" sz="3000">
                <a:sym typeface="Wingdings" panose="05000000000000000000" pitchFamily="2" charset="2"/>
              </a:rPr>
              <a:t>Gerontologi  mempelajari masalah penuaan.</a:t>
            </a:r>
          </a:p>
          <a:p>
            <a:pPr>
              <a:spcBef>
                <a:spcPct val="0"/>
              </a:spcBef>
              <a:spcAft>
                <a:spcPts val="1200"/>
              </a:spcAft>
            </a:pPr>
            <a:r>
              <a:rPr lang="en-US" altLang="en-US" sz="3000">
                <a:sym typeface="Wingdings" panose="05000000000000000000" pitchFamily="2" charset="2"/>
              </a:rPr>
              <a:t>Gerotologis  mempelajari perubahan sosial, fisik, &amp; mental pada lansia.</a:t>
            </a:r>
          </a:p>
          <a:p>
            <a:pPr>
              <a:spcBef>
                <a:spcPct val="0"/>
              </a:spcBef>
              <a:spcAft>
                <a:spcPts val="1200"/>
              </a:spcAft>
            </a:pPr>
            <a:r>
              <a:rPr lang="en-US" altLang="en-US" sz="3000">
                <a:sym typeface="Wingdings" panose="05000000000000000000" pitchFamily="2" charset="2"/>
              </a:rPr>
              <a:t>Fokus psikologi kognitif  dampak penuaan terhadap kemampuan mental kognitif (pembuatan keputusan, memori, &amp; kemampuan perseptual).</a:t>
            </a:r>
            <a:endParaRPr lang="en-US" altLang="en-US" sz="3000"/>
          </a:p>
        </p:txBody>
      </p:sp>
    </p:spTree>
    <p:extLst>
      <p:ext uri="{BB962C8B-B14F-4D97-AF65-F5344CB8AC3E}">
        <p14:creationId xmlns:p14="http://schemas.microsoft.com/office/powerpoint/2010/main" xmlns="" val="3118479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536576"/>
            <a:ext cx="8534400" cy="758825"/>
          </a:xfrm>
        </p:spPr>
        <p:txBody>
          <a:bodyPr/>
          <a:lstStyle/>
          <a:p>
            <a:pPr algn="r">
              <a:spcBef>
                <a:spcPts val="0"/>
              </a:spcBef>
              <a:spcAft>
                <a:spcPts val="1200"/>
              </a:spcAft>
              <a:defRPr/>
            </a:pPr>
            <a:r>
              <a:rPr lang="en-US" sz="3000" i="1" dirty="0" err="1"/>
              <a:t>Kognisi</a:t>
            </a:r>
            <a:r>
              <a:rPr lang="en-US" sz="3000" i="1" dirty="0"/>
              <a:t>  &amp; </a:t>
            </a:r>
            <a:r>
              <a:rPr lang="en-US" sz="3000" i="1" dirty="0" err="1"/>
              <a:t>penuaan</a:t>
            </a:r>
            <a:endParaRPr lang="en-US" sz="3000" i="1" dirty="0"/>
          </a:p>
        </p:txBody>
      </p:sp>
      <p:sp>
        <p:nvSpPr>
          <p:cNvPr id="63491" name="Content Placeholder 2"/>
          <p:cNvSpPr>
            <a:spLocks noGrp="1"/>
          </p:cNvSpPr>
          <p:nvPr>
            <p:ph sz="quarter" idx="1"/>
          </p:nvPr>
        </p:nvSpPr>
        <p:spPr>
          <a:xfrm>
            <a:off x="1825625" y="1676400"/>
            <a:ext cx="8504238" cy="4572000"/>
          </a:xfrm>
        </p:spPr>
        <p:txBody>
          <a:bodyPr/>
          <a:lstStyle/>
          <a:p>
            <a:pPr>
              <a:spcBef>
                <a:spcPct val="0"/>
              </a:spcBef>
              <a:spcAft>
                <a:spcPts val="1200"/>
              </a:spcAft>
            </a:pPr>
            <a:r>
              <a:rPr lang="en-US" altLang="en-US" sz="3000"/>
              <a:t>Penelitian Lars Nilsson (2003) </a:t>
            </a:r>
            <a:r>
              <a:rPr lang="en-US" altLang="en-US" sz="3000">
                <a:sym typeface="Wingdings" panose="05000000000000000000" pitchFamily="2" charset="2"/>
              </a:rPr>
              <a:t> performa memori jangka pendek, memori semantik, &amp; memori prosedural tidak berhubungan dengan penuaan yang normal; memori episodik menurun.</a:t>
            </a:r>
          </a:p>
          <a:p>
            <a:pPr>
              <a:spcBef>
                <a:spcPct val="0"/>
              </a:spcBef>
              <a:spcAft>
                <a:spcPts val="1200"/>
              </a:spcAft>
            </a:pPr>
            <a:r>
              <a:rPr lang="en-US" altLang="en-US" sz="3000">
                <a:sym typeface="Wingdings" panose="05000000000000000000" pitchFamily="2" charset="2"/>
              </a:rPr>
              <a:t>David Rubin (1987)  orang mengingat beberapa periode dalam kehidupannya lebih baik dibandingkan periode yang lain.</a:t>
            </a:r>
            <a:endParaRPr lang="en-US" altLang="en-US" sz="3000"/>
          </a:p>
        </p:txBody>
      </p:sp>
    </p:spTree>
    <p:extLst>
      <p:ext uri="{BB962C8B-B14F-4D97-AF65-F5344CB8AC3E}">
        <p14:creationId xmlns:p14="http://schemas.microsoft.com/office/powerpoint/2010/main" xmlns="" val="144468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460376"/>
            <a:ext cx="1679575" cy="758825"/>
          </a:xfrm>
        </p:spPr>
        <p:txBody>
          <a:bodyPr/>
          <a:lstStyle/>
          <a:p>
            <a:pPr algn="l">
              <a:defRPr/>
            </a:pPr>
            <a:r>
              <a:rPr lang="en-US" sz="3000" dirty="0" err="1">
                <a:solidFill>
                  <a:srgbClr val="C00000"/>
                </a:solidFill>
                <a:latin typeface="+mn-lt"/>
              </a:rPr>
              <a:t>Fonem</a:t>
            </a:r>
            <a:endParaRPr lang="en-US" sz="3000" dirty="0">
              <a:solidFill>
                <a:srgbClr val="C00000"/>
              </a:solidFill>
              <a:latin typeface="+mn-lt"/>
            </a:endParaRPr>
          </a:p>
        </p:txBody>
      </p:sp>
      <p:sp>
        <p:nvSpPr>
          <p:cNvPr id="17411" name="Content Placeholder 2"/>
          <p:cNvSpPr>
            <a:spLocks noGrp="1"/>
          </p:cNvSpPr>
          <p:nvPr>
            <p:ph sz="quarter" idx="1"/>
          </p:nvPr>
        </p:nvSpPr>
        <p:spPr>
          <a:xfrm>
            <a:off x="1825625" y="1527175"/>
            <a:ext cx="8504238" cy="4572000"/>
          </a:xfrm>
        </p:spPr>
        <p:txBody>
          <a:bodyPr/>
          <a:lstStyle/>
          <a:p>
            <a:r>
              <a:rPr lang="en-US" altLang="en-US" smtClean="0"/>
              <a:t>Bunyi-bunyian yang membentuk percakapan dapat diklasifikasikan sebagai bunyi yang diucapkan (misal </a:t>
            </a:r>
            <a:r>
              <a:rPr lang="en-US" altLang="en-US" i="1" smtClean="0"/>
              <a:t>a </a:t>
            </a:r>
            <a:r>
              <a:rPr lang="en-US" altLang="en-US" smtClean="0"/>
              <a:t>atau </a:t>
            </a:r>
            <a:r>
              <a:rPr lang="en-US" altLang="en-US" i="1" smtClean="0"/>
              <a:t>z</a:t>
            </a:r>
            <a:r>
              <a:rPr lang="en-US" altLang="en-US" smtClean="0"/>
              <a:t>) atau bunyi yang tidak disuarakan (seperti </a:t>
            </a:r>
            <a:r>
              <a:rPr lang="en-US" altLang="en-US" i="1" smtClean="0"/>
              <a:t>t </a:t>
            </a:r>
            <a:r>
              <a:rPr lang="en-US" altLang="en-US" smtClean="0"/>
              <a:t>dalam </a:t>
            </a:r>
            <a:r>
              <a:rPr lang="en-US" altLang="en-US" i="1" smtClean="0"/>
              <a:t>ssstt</a:t>
            </a:r>
            <a:r>
              <a:rPr lang="en-US" altLang="en-US" smtClean="0"/>
              <a:t>).</a:t>
            </a:r>
          </a:p>
          <a:p>
            <a:endParaRPr lang="en-US" altLang="en-US" smtClean="0"/>
          </a:p>
          <a:p>
            <a:pPr>
              <a:buFont typeface="Wingdings 2" panose="05020102010507070707" pitchFamily="18" charset="2"/>
              <a:buNone/>
            </a:pPr>
            <a:r>
              <a:rPr lang="en-US" altLang="en-US" sz="3000">
                <a:solidFill>
                  <a:srgbClr val="C00000"/>
                </a:solidFill>
              </a:rPr>
              <a:t>Morfem</a:t>
            </a:r>
          </a:p>
          <a:p>
            <a:r>
              <a:rPr lang="en-US" altLang="en-US" smtClean="0"/>
              <a:t>Adalah unit-unit terkecil yang memiliki makna. </a:t>
            </a:r>
          </a:p>
          <a:p>
            <a:r>
              <a:rPr lang="en-US" altLang="en-US" smtClean="0"/>
              <a:t>Dapat berupa kata-kata atau bagian-bagian kata seperti prefiks (awalan), sufiks (akhiran), atau kombinasi prefiks-sufiks.</a:t>
            </a:r>
          </a:p>
          <a:p>
            <a:pPr>
              <a:buFont typeface="Wingdings 2" panose="05020102010507070707" pitchFamily="18" charset="2"/>
              <a:buNone/>
            </a:pPr>
            <a:endParaRPr lang="en-US" altLang="en-US" smtClean="0"/>
          </a:p>
          <a:p>
            <a:endParaRPr lang="en-US" altLang="en-US" smtClean="0"/>
          </a:p>
        </p:txBody>
      </p:sp>
    </p:spTree>
    <p:extLst>
      <p:ext uri="{BB962C8B-B14F-4D97-AF65-F5344CB8AC3E}">
        <p14:creationId xmlns:p14="http://schemas.microsoft.com/office/powerpoint/2010/main" xmlns="" val="358113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1524000" y="76201"/>
            <a:ext cx="8534400" cy="758825"/>
          </a:xfrm>
        </p:spPr>
        <p:txBody>
          <a:bodyPr/>
          <a:lstStyle/>
          <a:p>
            <a:pPr algn="r">
              <a:spcAft>
                <a:spcPts val="1200"/>
              </a:spcAft>
            </a:pPr>
            <a:r>
              <a:rPr lang="en-US" altLang="en-US" sz="3000" i="1"/>
              <a:t>Kognisi  &amp; penuaan</a:t>
            </a:r>
          </a:p>
        </p:txBody>
      </p:sp>
      <p:pic>
        <p:nvPicPr>
          <p:cNvPr id="6451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9400" y="1071564"/>
            <a:ext cx="6172200" cy="525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89870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685800"/>
            <a:ext cx="4270375" cy="1981200"/>
          </a:xfrm>
        </p:spPr>
        <p:txBody>
          <a:bodyPr/>
          <a:lstStyle/>
          <a:p>
            <a:pPr algn="l">
              <a:defRPr/>
            </a:pPr>
            <a:r>
              <a:rPr lang="en-US" sz="3000" dirty="0" err="1">
                <a:solidFill>
                  <a:srgbClr val="C00000"/>
                </a:solidFill>
                <a:latin typeface="+mn-lt"/>
              </a:rPr>
              <a:t>Dukungan</a:t>
            </a:r>
            <a:r>
              <a:rPr lang="en-US" sz="3000" dirty="0">
                <a:solidFill>
                  <a:srgbClr val="C00000"/>
                </a:solidFill>
                <a:latin typeface="+mn-lt"/>
              </a:rPr>
              <a:t> </a:t>
            </a:r>
            <a:r>
              <a:rPr lang="en-US" sz="3000" dirty="0" err="1">
                <a:solidFill>
                  <a:srgbClr val="C00000"/>
                </a:solidFill>
                <a:latin typeface="+mn-lt"/>
              </a:rPr>
              <a:t>Neurosains</a:t>
            </a:r>
            <a:r>
              <a:rPr lang="en-US" sz="3000" dirty="0">
                <a:solidFill>
                  <a:srgbClr val="C00000"/>
                </a:solidFill>
                <a:latin typeface="+mn-lt"/>
              </a:rPr>
              <a:t> </a:t>
            </a:r>
            <a:r>
              <a:rPr lang="en-US" sz="3000" dirty="0" err="1">
                <a:solidFill>
                  <a:srgbClr val="C00000"/>
                </a:solidFill>
                <a:latin typeface="+mn-lt"/>
              </a:rPr>
              <a:t>Kognitif</a:t>
            </a:r>
            <a:endParaRPr lang="en-US" sz="3000" dirty="0">
              <a:solidFill>
                <a:srgbClr val="C00000"/>
              </a:solidFill>
              <a:latin typeface="+mn-lt"/>
            </a:endParaRPr>
          </a:p>
        </p:txBody>
      </p:sp>
      <p:sp>
        <p:nvSpPr>
          <p:cNvPr id="65539" name="Content Placeholder 2"/>
          <p:cNvSpPr>
            <a:spLocks noGrp="1"/>
          </p:cNvSpPr>
          <p:nvPr>
            <p:ph sz="quarter" idx="1"/>
          </p:nvPr>
        </p:nvSpPr>
        <p:spPr>
          <a:xfrm>
            <a:off x="1752600" y="1527176"/>
            <a:ext cx="5334000" cy="4797425"/>
          </a:xfrm>
        </p:spPr>
        <p:txBody>
          <a:bodyPr/>
          <a:lstStyle/>
          <a:p>
            <a:r>
              <a:rPr lang="en-US" altLang="en-US" sz="2900">
                <a:solidFill>
                  <a:srgbClr val="C00000"/>
                </a:solidFill>
              </a:rPr>
              <a:t>Roberto Cabeza (2002) </a:t>
            </a:r>
            <a:endParaRPr lang="en-US" altLang="en-US" sz="2900">
              <a:solidFill>
                <a:srgbClr val="C00000"/>
              </a:solidFill>
              <a:sym typeface="Wingdings" panose="05000000000000000000" pitchFamily="2" charset="2"/>
            </a:endParaRPr>
          </a:p>
          <a:p>
            <a:pPr>
              <a:spcBef>
                <a:spcPct val="0"/>
              </a:spcBef>
              <a:spcAft>
                <a:spcPts val="1200"/>
              </a:spcAft>
              <a:buNone/>
            </a:pPr>
            <a:r>
              <a:rPr lang="en-US" altLang="en-US" sz="2900">
                <a:sym typeface="Wingdings" panose="05000000000000000000" pitchFamily="2" charset="2"/>
              </a:rPr>
              <a:t>	Model HAROLD  untuk reduksi simetri hemisfer pada orang dewasa lanjut usia.</a:t>
            </a:r>
          </a:p>
          <a:p>
            <a:r>
              <a:rPr lang="en-US" altLang="en-US" sz="2900">
                <a:sym typeface="Wingdings" panose="05000000000000000000" pitchFamily="2" charset="2"/>
              </a:rPr>
              <a:t>Hasil HAROLD  usia bertambah, pemprosesan tugas dilakukan di kedua sisi hemisfer; sebaliknya, reduksi asimetri hemisfer terjadi.</a:t>
            </a:r>
            <a:endParaRPr lang="en-US" altLang="en-US" sz="2900"/>
          </a:p>
        </p:txBody>
      </p:sp>
      <p:pic>
        <p:nvPicPr>
          <p:cNvPr id="11266" name="Picture 2"/>
          <p:cNvPicPr>
            <a:picLocks noChangeAspect="1" noChangeArrowheads="1"/>
          </p:cNvPicPr>
          <p:nvPr/>
        </p:nvPicPr>
        <p:blipFill>
          <a:blip r:embed="rId3"/>
          <a:srcRect/>
          <a:stretch>
            <a:fillRect/>
          </a:stretch>
        </p:blipFill>
        <p:spPr bwMode="auto">
          <a:xfrm>
            <a:off x="7239000" y="1665586"/>
            <a:ext cx="3048000" cy="45066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310101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782764" y="228600"/>
            <a:ext cx="8885237" cy="6248400"/>
          </a:xfrm>
        </p:spPr>
        <p:txBody>
          <a:bodyPr/>
          <a:lstStyle/>
          <a:p>
            <a:pPr>
              <a:spcBef>
                <a:spcPts val="0"/>
              </a:spcBef>
              <a:spcAft>
                <a:spcPts val="1500"/>
              </a:spcAft>
              <a:defRPr/>
            </a:pPr>
            <a:r>
              <a:rPr lang="en-US" dirty="0" err="1" smtClean="0"/>
              <a:t>Berpikir</a:t>
            </a:r>
            <a:r>
              <a:rPr lang="en-US" dirty="0" smtClean="0"/>
              <a:t> </a:t>
            </a:r>
            <a:r>
              <a:rPr lang="en-US" dirty="0" smtClean="0">
                <a:sym typeface="Wingdings"/>
              </a:rPr>
              <a:t></a:t>
            </a:r>
            <a:r>
              <a:rPr lang="en-US" dirty="0" err="1" smtClean="0"/>
              <a:t>proses</a:t>
            </a:r>
            <a:r>
              <a:rPr lang="en-US" dirty="0" smtClean="0"/>
              <a:t> yang </a:t>
            </a:r>
            <a:r>
              <a:rPr lang="en-US" dirty="0" err="1" smtClean="0"/>
              <a:t>membentuk</a:t>
            </a:r>
            <a:r>
              <a:rPr lang="en-US" dirty="0" smtClean="0"/>
              <a:t> </a:t>
            </a:r>
            <a:r>
              <a:rPr lang="en-US" dirty="0" err="1" smtClean="0"/>
              <a:t>representasi</a:t>
            </a:r>
            <a:r>
              <a:rPr lang="en-US" dirty="0" smtClean="0"/>
              <a:t> mental </a:t>
            </a:r>
            <a:r>
              <a:rPr lang="en-US" dirty="0" err="1" smtClean="0"/>
              <a:t>baru</a:t>
            </a:r>
            <a:r>
              <a:rPr lang="en-US" dirty="0" smtClean="0"/>
              <a:t> </a:t>
            </a:r>
            <a:r>
              <a:rPr lang="en-US" dirty="0" err="1" smtClean="0"/>
              <a:t>melalui</a:t>
            </a:r>
            <a:r>
              <a:rPr lang="en-US" dirty="0" smtClean="0"/>
              <a:t> </a:t>
            </a:r>
            <a:r>
              <a:rPr lang="en-US" dirty="0" err="1" smtClean="0"/>
              <a:t>transformasi</a:t>
            </a:r>
            <a:r>
              <a:rPr lang="en-US" dirty="0" smtClean="0"/>
              <a:t> </a:t>
            </a:r>
            <a:r>
              <a:rPr lang="en-US" dirty="0" err="1" smtClean="0"/>
              <a:t>informasi</a:t>
            </a:r>
            <a:r>
              <a:rPr lang="en-US" dirty="0" smtClean="0"/>
              <a:t> </a:t>
            </a:r>
            <a:r>
              <a:rPr lang="en-US" dirty="0" err="1" smtClean="0"/>
              <a:t>oleh</a:t>
            </a:r>
            <a:r>
              <a:rPr lang="en-US" dirty="0" smtClean="0"/>
              <a:t> </a:t>
            </a:r>
            <a:r>
              <a:rPr lang="en-US" dirty="0" err="1" smtClean="0"/>
              <a:t>interaksi</a:t>
            </a:r>
            <a:r>
              <a:rPr lang="en-US" dirty="0" smtClean="0"/>
              <a:t> </a:t>
            </a:r>
            <a:r>
              <a:rPr lang="en-US" dirty="0" err="1" smtClean="0"/>
              <a:t>kompleks</a:t>
            </a:r>
            <a:r>
              <a:rPr lang="en-US" dirty="0" smtClean="0"/>
              <a:t> </a:t>
            </a:r>
            <a:r>
              <a:rPr lang="en-US" dirty="0" err="1" smtClean="0"/>
              <a:t>dari</a:t>
            </a:r>
            <a:r>
              <a:rPr lang="en-US" dirty="0" smtClean="0"/>
              <a:t> </a:t>
            </a:r>
            <a:r>
              <a:rPr lang="en-US" dirty="0" err="1" smtClean="0"/>
              <a:t>atribusi</a:t>
            </a:r>
            <a:r>
              <a:rPr lang="en-US" dirty="0" smtClean="0"/>
              <a:t> mental yang </a:t>
            </a:r>
            <a:r>
              <a:rPr lang="en-US" dirty="0" err="1" smtClean="0"/>
              <a:t>mencakup</a:t>
            </a:r>
            <a:r>
              <a:rPr lang="en-US" dirty="0" smtClean="0"/>
              <a:t> </a:t>
            </a:r>
            <a:r>
              <a:rPr lang="en-US" dirty="0" err="1" smtClean="0"/>
              <a:t>pertimbangan</a:t>
            </a:r>
            <a:r>
              <a:rPr lang="en-US" dirty="0" smtClean="0"/>
              <a:t>, </a:t>
            </a:r>
            <a:r>
              <a:rPr lang="en-US" dirty="0" err="1" smtClean="0"/>
              <a:t>pengabstrakan</a:t>
            </a:r>
            <a:r>
              <a:rPr lang="en-US" dirty="0" smtClean="0"/>
              <a:t>, </a:t>
            </a:r>
            <a:r>
              <a:rPr lang="en-US" dirty="0" err="1" smtClean="0"/>
              <a:t>penalaran</a:t>
            </a:r>
            <a:r>
              <a:rPr lang="en-US" dirty="0" smtClean="0"/>
              <a:t>, </a:t>
            </a:r>
            <a:r>
              <a:rPr lang="en-US" dirty="0" err="1" smtClean="0"/>
              <a:t>penggam-baran</a:t>
            </a:r>
            <a:r>
              <a:rPr lang="en-US" dirty="0" smtClean="0"/>
              <a:t>, </a:t>
            </a:r>
            <a:r>
              <a:rPr lang="en-US" dirty="0" err="1" smtClean="0"/>
              <a:t>pemecahan</a:t>
            </a:r>
            <a:r>
              <a:rPr lang="en-US" dirty="0" smtClean="0"/>
              <a:t> </a:t>
            </a:r>
            <a:r>
              <a:rPr lang="en-US" dirty="0" err="1" smtClean="0"/>
              <a:t>masalah</a:t>
            </a:r>
            <a:r>
              <a:rPr lang="en-US" dirty="0" smtClean="0"/>
              <a:t> </a:t>
            </a:r>
            <a:r>
              <a:rPr lang="en-US" dirty="0" err="1" smtClean="0"/>
              <a:t>logis</a:t>
            </a:r>
            <a:r>
              <a:rPr lang="en-US" dirty="0" smtClean="0"/>
              <a:t>, </a:t>
            </a:r>
            <a:r>
              <a:rPr lang="en-US" dirty="0" err="1" smtClean="0"/>
              <a:t>pembentukan</a:t>
            </a:r>
            <a:r>
              <a:rPr lang="en-US" dirty="0" smtClean="0"/>
              <a:t> </a:t>
            </a:r>
            <a:r>
              <a:rPr lang="en-US" dirty="0" err="1" smtClean="0"/>
              <a:t>konsep</a:t>
            </a:r>
            <a:r>
              <a:rPr lang="en-US" dirty="0" smtClean="0"/>
              <a:t>, </a:t>
            </a:r>
            <a:r>
              <a:rPr lang="en-US" dirty="0" err="1" smtClean="0"/>
              <a:t>kreativitas</a:t>
            </a:r>
            <a:r>
              <a:rPr lang="en-US" dirty="0" smtClean="0"/>
              <a:t>, &amp; </a:t>
            </a:r>
            <a:r>
              <a:rPr lang="en-US" dirty="0" err="1" smtClean="0"/>
              <a:t>kecerdasan</a:t>
            </a:r>
            <a:r>
              <a:rPr lang="en-US" dirty="0" smtClean="0"/>
              <a:t>.</a:t>
            </a:r>
          </a:p>
          <a:p>
            <a:pPr>
              <a:spcBef>
                <a:spcPts val="0"/>
              </a:spcBef>
              <a:spcAft>
                <a:spcPts val="1000"/>
              </a:spcAft>
              <a:buNone/>
              <a:defRPr/>
            </a:pPr>
            <a:r>
              <a:rPr lang="en-US" u="sng" dirty="0" err="1" smtClean="0">
                <a:solidFill>
                  <a:srgbClr val="C00000"/>
                </a:solidFill>
              </a:rPr>
              <a:t>Tiga</a:t>
            </a:r>
            <a:r>
              <a:rPr lang="en-US" u="sng" dirty="0" smtClean="0">
                <a:solidFill>
                  <a:srgbClr val="C00000"/>
                </a:solidFill>
              </a:rPr>
              <a:t> </a:t>
            </a:r>
            <a:r>
              <a:rPr lang="en-US" u="sng" dirty="0" err="1" smtClean="0">
                <a:solidFill>
                  <a:srgbClr val="C00000"/>
                </a:solidFill>
              </a:rPr>
              <a:t>ide</a:t>
            </a:r>
            <a:r>
              <a:rPr lang="en-US" u="sng" dirty="0" smtClean="0">
                <a:solidFill>
                  <a:srgbClr val="C00000"/>
                </a:solidFill>
              </a:rPr>
              <a:t> </a:t>
            </a:r>
            <a:r>
              <a:rPr lang="en-US" u="sng" dirty="0" err="1" smtClean="0">
                <a:solidFill>
                  <a:srgbClr val="C00000"/>
                </a:solidFill>
              </a:rPr>
              <a:t>dasar</a:t>
            </a:r>
            <a:r>
              <a:rPr lang="en-US" u="sng" dirty="0" smtClean="0">
                <a:solidFill>
                  <a:srgbClr val="C00000"/>
                </a:solidFill>
              </a:rPr>
              <a:t> </a:t>
            </a:r>
            <a:r>
              <a:rPr lang="en-US" u="sng" dirty="0" err="1" smtClean="0">
                <a:solidFill>
                  <a:srgbClr val="C00000"/>
                </a:solidFill>
              </a:rPr>
              <a:t>berpikir</a:t>
            </a:r>
            <a:r>
              <a:rPr lang="en-US" u="sng" dirty="0" smtClean="0">
                <a:solidFill>
                  <a:srgbClr val="C00000"/>
                </a:solidFill>
              </a:rPr>
              <a:t>: </a:t>
            </a:r>
          </a:p>
          <a:p>
            <a:pPr marL="514350" indent="-514350">
              <a:spcBef>
                <a:spcPts val="0"/>
              </a:spcBef>
              <a:spcAft>
                <a:spcPts val="800"/>
              </a:spcAft>
              <a:buFont typeface="+mj-lt"/>
              <a:buAutoNum type="alphaLcPeriod"/>
              <a:defRPr/>
            </a:pPr>
            <a:r>
              <a:rPr lang="en-US" dirty="0" err="1" smtClean="0"/>
              <a:t>Berpikir</a:t>
            </a:r>
            <a:r>
              <a:rPr lang="en-US" dirty="0" smtClean="0"/>
              <a:t> </a:t>
            </a:r>
            <a:r>
              <a:rPr lang="en-US" dirty="0" err="1" smtClean="0"/>
              <a:t>adalah</a:t>
            </a:r>
            <a:r>
              <a:rPr lang="en-US" dirty="0" smtClean="0"/>
              <a:t> </a:t>
            </a:r>
            <a:r>
              <a:rPr lang="en-US" dirty="0" err="1" smtClean="0"/>
              <a:t>kognitif</a:t>
            </a:r>
            <a:r>
              <a:rPr lang="en-US" dirty="0" smtClean="0"/>
              <a:t>, </a:t>
            </a:r>
            <a:r>
              <a:rPr lang="en-US" dirty="0" err="1" smtClean="0"/>
              <a:t>terjadi</a:t>
            </a:r>
            <a:r>
              <a:rPr lang="en-US" dirty="0" smtClean="0"/>
              <a:t> </a:t>
            </a:r>
            <a:r>
              <a:rPr lang="en-US" dirty="0" err="1" smtClean="0"/>
              <a:t>secara</a:t>
            </a:r>
            <a:r>
              <a:rPr lang="en-US" dirty="0" smtClean="0"/>
              <a:t> “internal”, </a:t>
            </a:r>
            <a:r>
              <a:rPr lang="en-US" dirty="0" err="1" smtClean="0"/>
              <a:t>tapi</a:t>
            </a:r>
            <a:r>
              <a:rPr lang="en-US" dirty="0" smtClean="0"/>
              <a:t> </a:t>
            </a:r>
            <a:r>
              <a:rPr lang="en-US" dirty="0" err="1" smtClean="0"/>
              <a:t>keputusan</a:t>
            </a:r>
            <a:r>
              <a:rPr lang="en-US" dirty="0" smtClean="0"/>
              <a:t> </a:t>
            </a:r>
            <a:r>
              <a:rPr lang="en-US" dirty="0" err="1" smtClean="0"/>
              <a:t>diambil</a:t>
            </a:r>
            <a:r>
              <a:rPr lang="en-US" dirty="0" smtClean="0"/>
              <a:t> </a:t>
            </a:r>
            <a:r>
              <a:rPr lang="en-US" dirty="0" err="1" smtClean="0"/>
              <a:t>lewat</a:t>
            </a:r>
            <a:r>
              <a:rPr lang="en-US" dirty="0" smtClean="0"/>
              <a:t> </a:t>
            </a:r>
            <a:r>
              <a:rPr lang="en-US" dirty="0" err="1" smtClean="0"/>
              <a:t>perilaku</a:t>
            </a:r>
            <a:r>
              <a:rPr lang="en-US" dirty="0" smtClean="0"/>
              <a:t>. </a:t>
            </a:r>
          </a:p>
          <a:p>
            <a:pPr marL="514350" indent="-514350">
              <a:spcBef>
                <a:spcPts val="0"/>
              </a:spcBef>
              <a:spcAft>
                <a:spcPts val="800"/>
              </a:spcAft>
              <a:buFont typeface="+mj-lt"/>
              <a:buAutoNum type="alphaLcPeriod"/>
              <a:defRPr/>
            </a:pPr>
            <a:r>
              <a:rPr lang="en-US" dirty="0" err="1" smtClean="0"/>
              <a:t>Berpikir</a:t>
            </a:r>
            <a:r>
              <a:rPr lang="en-US" dirty="0" smtClean="0"/>
              <a:t> </a:t>
            </a:r>
            <a:r>
              <a:rPr lang="en-US" dirty="0" err="1" smtClean="0"/>
              <a:t>adalah</a:t>
            </a:r>
            <a:r>
              <a:rPr lang="en-US" dirty="0" smtClean="0"/>
              <a:t> </a:t>
            </a:r>
            <a:r>
              <a:rPr lang="en-US" dirty="0" err="1" smtClean="0"/>
              <a:t>proses</a:t>
            </a:r>
            <a:r>
              <a:rPr lang="en-US" dirty="0" smtClean="0"/>
              <a:t> yang </a:t>
            </a:r>
            <a:r>
              <a:rPr lang="en-US" dirty="0" err="1" smtClean="0"/>
              <a:t>melibatkan</a:t>
            </a:r>
            <a:r>
              <a:rPr lang="en-US" dirty="0" smtClean="0"/>
              <a:t> </a:t>
            </a:r>
            <a:r>
              <a:rPr lang="en-US" dirty="0" err="1" smtClean="0"/>
              <a:t>beberapa</a:t>
            </a:r>
            <a:r>
              <a:rPr lang="en-US" dirty="0" smtClean="0"/>
              <a:t> </a:t>
            </a:r>
            <a:r>
              <a:rPr lang="en-US" dirty="0" err="1" smtClean="0"/>
              <a:t>manipulasi</a:t>
            </a:r>
            <a:r>
              <a:rPr lang="en-US" dirty="0" smtClean="0"/>
              <a:t> </a:t>
            </a:r>
            <a:r>
              <a:rPr lang="en-US" dirty="0" err="1" smtClean="0"/>
              <a:t>pengetahuan</a:t>
            </a:r>
            <a:r>
              <a:rPr lang="en-US" dirty="0" smtClean="0"/>
              <a:t> </a:t>
            </a:r>
            <a:r>
              <a:rPr lang="en-US" dirty="0" err="1" smtClean="0"/>
              <a:t>dalam</a:t>
            </a:r>
            <a:r>
              <a:rPr lang="en-US" dirty="0" smtClean="0"/>
              <a:t> </a:t>
            </a:r>
            <a:r>
              <a:rPr lang="en-US" dirty="0" err="1" smtClean="0"/>
              <a:t>sistem</a:t>
            </a:r>
            <a:r>
              <a:rPr lang="en-US" dirty="0" smtClean="0"/>
              <a:t> </a:t>
            </a:r>
            <a:r>
              <a:rPr lang="en-US" dirty="0" err="1" smtClean="0"/>
              <a:t>kognitif</a:t>
            </a:r>
            <a:r>
              <a:rPr lang="en-US" dirty="0" smtClean="0"/>
              <a:t>. </a:t>
            </a:r>
          </a:p>
          <a:p>
            <a:pPr marL="514350" indent="-514350">
              <a:spcBef>
                <a:spcPts val="0"/>
              </a:spcBef>
              <a:spcAft>
                <a:spcPts val="800"/>
              </a:spcAft>
              <a:buFont typeface="+mj-lt"/>
              <a:buAutoNum type="alphaLcPeriod"/>
              <a:defRPr/>
            </a:pPr>
            <a:r>
              <a:rPr lang="en-US" dirty="0" err="1" smtClean="0"/>
              <a:t>Berpikir</a:t>
            </a:r>
            <a:r>
              <a:rPr lang="en-US" dirty="0" smtClean="0"/>
              <a:t> </a:t>
            </a:r>
            <a:r>
              <a:rPr lang="en-US" dirty="0" err="1" smtClean="0"/>
              <a:t>bersifat</a:t>
            </a:r>
            <a:r>
              <a:rPr lang="en-US" dirty="0" smtClean="0"/>
              <a:t> </a:t>
            </a:r>
            <a:r>
              <a:rPr lang="en-US" dirty="0" err="1" smtClean="0"/>
              <a:t>langsung</a:t>
            </a:r>
            <a:r>
              <a:rPr lang="en-US" dirty="0" smtClean="0"/>
              <a:t> &amp; </a:t>
            </a:r>
            <a:r>
              <a:rPr lang="en-US" dirty="0" err="1" smtClean="0"/>
              <a:t>menghasilkan</a:t>
            </a:r>
            <a:r>
              <a:rPr lang="en-US" dirty="0" smtClean="0"/>
              <a:t> </a:t>
            </a:r>
            <a:r>
              <a:rPr lang="en-US" dirty="0" err="1" smtClean="0"/>
              <a:t>perilaku</a:t>
            </a:r>
            <a:r>
              <a:rPr lang="en-US" dirty="0" smtClean="0"/>
              <a:t> yang “</a:t>
            </a:r>
            <a:r>
              <a:rPr lang="en-US" dirty="0" err="1" smtClean="0"/>
              <a:t>memecahkan</a:t>
            </a:r>
            <a:r>
              <a:rPr lang="en-US" dirty="0" smtClean="0"/>
              <a:t>” </a:t>
            </a:r>
            <a:r>
              <a:rPr lang="en-US" dirty="0" err="1" smtClean="0"/>
              <a:t>masalah</a:t>
            </a:r>
            <a:r>
              <a:rPr lang="en-US" dirty="0" smtClean="0"/>
              <a:t> </a:t>
            </a:r>
            <a:r>
              <a:rPr lang="en-US" dirty="0" err="1" smtClean="0"/>
              <a:t>atau</a:t>
            </a:r>
            <a:r>
              <a:rPr lang="en-US" dirty="0" smtClean="0"/>
              <a:t> </a:t>
            </a:r>
            <a:r>
              <a:rPr lang="en-US" dirty="0" err="1" smtClean="0"/>
              <a:t>langsung</a:t>
            </a:r>
            <a:r>
              <a:rPr lang="en-US" dirty="0" smtClean="0"/>
              <a:t> </a:t>
            </a:r>
            <a:r>
              <a:rPr lang="en-US" dirty="0" err="1" smtClean="0"/>
              <a:t>menuju</a:t>
            </a:r>
            <a:r>
              <a:rPr lang="en-US" dirty="0" smtClean="0"/>
              <a:t> </a:t>
            </a:r>
            <a:r>
              <a:rPr lang="en-US" dirty="0" err="1" smtClean="0"/>
              <a:t>solusi</a:t>
            </a:r>
            <a:r>
              <a:rPr lang="en-US" dirty="0" smtClean="0"/>
              <a:t>.</a:t>
            </a:r>
          </a:p>
          <a:p>
            <a:pPr>
              <a:spcBef>
                <a:spcPts val="0"/>
              </a:spcBef>
              <a:spcAft>
                <a:spcPts val="1000"/>
              </a:spcAft>
              <a:defRPr/>
            </a:pPr>
            <a:endParaRPr lang="en-US" dirty="0" smtClean="0"/>
          </a:p>
          <a:p>
            <a:pPr>
              <a:spcBef>
                <a:spcPts val="0"/>
              </a:spcBef>
              <a:spcAft>
                <a:spcPts val="1000"/>
              </a:spcAft>
              <a:defRPr/>
            </a:pPr>
            <a:endParaRPr lang="en-US" dirty="0"/>
          </a:p>
        </p:txBody>
      </p:sp>
    </p:spTree>
    <p:extLst>
      <p:ext uri="{BB962C8B-B14F-4D97-AF65-F5344CB8AC3E}">
        <p14:creationId xmlns:p14="http://schemas.microsoft.com/office/powerpoint/2010/main" xmlns="" val="2220951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sz="3400" i="1" dirty="0" err="1"/>
              <a:t>Pembentukan</a:t>
            </a:r>
            <a:r>
              <a:rPr lang="en-US" sz="3400" i="1" dirty="0"/>
              <a:t> </a:t>
            </a:r>
            <a:r>
              <a:rPr lang="en-US" sz="3400" i="1" dirty="0" err="1"/>
              <a:t>konsep</a:t>
            </a:r>
            <a:endParaRPr lang="en-US" sz="3400" i="1" dirty="0"/>
          </a:p>
        </p:txBody>
      </p:sp>
      <p:sp>
        <p:nvSpPr>
          <p:cNvPr id="3" name="Content Placeholder 2"/>
          <p:cNvSpPr>
            <a:spLocks noGrp="1"/>
          </p:cNvSpPr>
          <p:nvPr>
            <p:ph sz="quarter" idx="1"/>
          </p:nvPr>
        </p:nvSpPr>
        <p:spPr>
          <a:xfrm>
            <a:off x="1749426" y="1371600"/>
            <a:ext cx="8842375" cy="4572000"/>
          </a:xfrm>
        </p:spPr>
        <p:txBody>
          <a:bodyPr>
            <a:normAutofit lnSpcReduction="10000"/>
          </a:bodyPr>
          <a:lstStyle/>
          <a:p>
            <a:pPr>
              <a:defRPr/>
            </a:pPr>
            <a:r>
              <a:rPr lang="en-US" sz="2500" dirty="0" err="1"/>
              <a:t>Pembentukan</a:t>
            </a:r>
            <a:r>
              <a:rPr lang="en-US" sz="2500" dirty="0"/>
              <a:t> </a:t>
            </a:r>
            <a:r>
              <a:rPr lang="en-US" sz="2500" dirty="0" err="1"/>
              <a:t>konsep</a:t>
            </a:r>
            <a:r>
              <a:rPr lang="en-US" sz="2500" dirty="0"/>
              <a:t> </a:t>
            </a:r>
            <a:r>
              <a:rPr lang="en-US" sz="2500" dirty="0" err="1"/>
              <a:t>berhubungan</a:t>
            </a:r>
            <a:r>
              <a:rPr lang="en-US" sz="2500" dirty="0"/>
              <a:t> </a:t>
            </a:r>
            <a:r>
              <a:rPr lang="en-US" sz="2500" dirty="0" err="1"/>
              <a:t>dengan</a:t>
            </a:r>
            <a:r>
              <a:rPr lang="en-US" sz="2500" dirty="0"/>
              <a:t> </a:t>
            </a:r>
            <a:r>
              <a:rPr lang="en-US" sz="2500" dirty="0" err="1"/>
              <a:t>pengasah</a:t>
            </a:r>
            <a:r>
              <a:rPr lang="en-US" sz="2500" dirty="0"/>
              <a:t>-an </a:t>
            </a:r>
            <a:r>
              <a:rPr lang="en-US" sz="2500" dirty="0" err="1"/>
              <a:t>sifat-sifat</a:t>
            </a:r>
            <a:r>
              <a:rPr lang="en-US" sz="2500" dirty="0"/>
              <a:t> yang </a:t>
            </a:r>
            <a:r>
              <a:rPr lang="en-US" sz="2500" dirty="0" err="1"/>
              <a:t>sesuai</a:t>
            </a:r>
            <a:r>
              <a:rPr lang="en-US" sz="2500" dirty="0"/>
              <a:t> </a:t>
            </a:r>
            <a:r>
              <a:rPr lang="en-US" sz="2500" dirty="0" err="1"/>
              <a:t>dengan</a:t>
            </a:r>
            <a:r>
              <a:rPr lang="en-US" sz="2500" dirty="0"/>
              <a:t> </a:t>
            </a:r>
            <a:r>
              <a:rPr lang="en-US" sz="2500" dirty="0" err="1"/>
              <a:t>kelas</a:t>
            </a:r>
            <a:r>
              <a:rPr lang="en-US" sz="2500" dirty="0"/>
              <a:t> </a:t>
            </a:r>
            <a:r>
              <a:rPr lang="en-US" sz="2500" dirty="0" err="1"/>
              <a:t>objek</a:t>
            </a:r>
            <a:r>
              <a:rPr lang="en-US" sz="2500" dirty="0"/>
              <a:t> </a:t>
            </a:r>
            <a:r>
              <a:rPr lang="en-US" sz="2500" dirty="0" err="1"/>
              <a:t>atau</a:t>
            </a:r>
            <a:r>
              <a:rPr lang="en-US" sz="2500" dirty="0"/>
              <a:t> </a:t>
            </a:r>
            <a:r>
              <a:rPr lang="en-US" sz="2500" dirty="0" err="1"/>
              <a:t>ide</a:t>
            </a:r>
            <a:r>
              <a:rPr lang="en-US" sz="2500" dirty="0"/>
              <a:t>.</a:t>
            </a:r>
          </a:p>
          <a:p>
            <a:pPr>
              <a:defRPr/>
            </a:pPr>
            <a:endParaRPr lang="en-US" sz="2500" dirty="0"/>
          </a:p>
          <a:p>
            <a:pPr>
              <a:buFont typeface="Wingdings 2" panose="05020102010507070707" pitchFamily="18" charset="2"/>
              <a:buNone/>
              <a:defRPr/>
            </a:pPr>
            <a:r>
              <a:rPr lang="en-US" sz="2900" dirty="0" err="1">
                <a:solidFill>
                  <a:srgbClr val="C00000"/>
                </a:solidFill>
              </a:rPr>
              <a:t>Asosiasi</a:t>
            </a:r>
            <a:endParaRPr lang="en-US" sz="2900" dirty="0">
              <a:solidFill>
                <a:srgbClr val="C00000"/>
              </a:solidFill>
            </a:endParaRPr>
          </a:p>
          <a:p>
            <a:pPr>
              <a:defRPr/>
            </a:pPr>
            <a:r>
              <a:rPr lang="en-US" sz="2500" dirty="0" err="1"/>
              <a:t>Teori</a:t>
            </a:r>
            <a:r>
              <a:rPr lang="en-US" sz="2500" dirty="0"/>
              <a:t> </a:t>
            </a:r>
            <a:r>
              <a:rPr lang="en-US" sz="2500" dirty="0" err="1"/>
              <a:t>pembentukan</a:t>
            </a:r>
            <a:r>
              <a:rPr lang="en-US" sz="2500" dirty="0"/>
              <a:t> </a:t>
            </a:r>
            <a:r>
              <a:rPr lang="en-US" sz="2500" dirty="0" err="1"/>
              <a:t>konsep</a:t>
            </a:r>
            <a:r>
              <a:rPr lang="en-US" sz="2500" dirty="0"/>
              <a:t> </a:t>
            </a:r>
            <a:r>
              <a:rPr lang="en-US" sz="2500" dirty="0" err="1"/>
              <a:t>tertua</a:t>
            </a:r>
            <a:r>
              <a:rPr lang="en-US" sz="2500" dirty="0"/>
              <a:t> &amp; </a:t>
            </a:r>
            <a:r>
              <a:rPr lang="en-US" sz="2500" dirty="0" err="1"/>
              <a:t>berpengaruh</a:t>
            </a:r>
            <a:r>
              <a:rPr lang="en-US" sz="2500" dirty="0"/>
              <a:t>.</a:t>
            </a:r>
          </a:p>
          <a:p>
            <a:pPr>
              <a:defRPr/>
            </a:pPr>
            <a:r>
              <a:rPr lang="en-US" sz="2500" dirty="0" err="1"/>
              <a:t>Pembelajaran</a:t>
            </a:r>
            <a:r>
              <a:rPr lang="en-US" sz="2500" dirty="0"/>
              <a:t> </a:t>
            </a:r>
            <a:r>
              <a:rPr lang="en-US" sz="2500" dirty="0" err="1"/>
              <a:t>konsep</a:t>
            </a:r>
            <a:r>
              <a:rPr lang="en-US" sz="2500" dirty="0"/>
              <a:t> </a:t>
            </a:r>
            <a:r>
              <a:rPr lang="en-US" sz="2500" dirty="0" err="1"/>
              <a:t>adalah</a:t>
            </a:r>
            <a:r>
              <a:rPr lang="en-US" sz="2500" dirty="0"/>
              <a:t> </a:t>
            </a:r>
            <a:r>
              <a:rPr lang="en-US" sz="2500" dirty="0" err="1"/>
              <a:t>hasil</a:t>
            </a:r>
            <a:r>
              <a:rPr lang="en-US" sz="2500" dirty="0"/>
              <a:t> </a:t>
            </a:r>
            <a:r>
              <a:rPr lang="en-US" sz="2500" dirty="0" err="1"/>
              <a:t>dari</a:t>
            </a:r>
            <a:r>
              <a:rPr lang="en-US" sz="2500" dirty="0"/>
              <a:t>: </a:t>
            </a:r>
          </a:p>
          <a:p>
            <a:pPr marL="708025" indent="-466725">
              <a:buFont typeface="+mj-lt"/>
              <a:buAutoNum type="arabicPeriod"/>
              <a:defRPr/>
            </a:pPr>
            <a:r>
              <a:rPr lang="en-US" sz="2500" dirty="0" err="1"/>
              <a:t>menguatkan</a:t>
            </a:r>
            <a:r>
              <a:rPr lang="en-US" sz="2500" dirty="0"/>
              <a:t> </a:t>
            </a:r>
            <a:r>
              <a:rPr lang="en-US" sz="2500" dirty="0" err="1"/>
              <a:t>pasangan</a:t>
            </a:r>
            <a:r>
              <a:rPr lang="en-US" sz="2500" dirty="0"/>
              <a:t> </a:t>
            </a:r>
            <a:r>
              <a:rPr lang="en-US" sz="2500" dirty="0" err="1"/>
              <a:t>tepat</a:t>
            </a:r>
            <a:r>
              <a:rPr lang="en-US" sz="2500" dirty="0"/>
              <a:t> </a:t>
            </a:r>
            <a:r>
              <a:rPr lang="en-US" sz="2500" dirty="0" err="1"/>
              <a:t>dari</a:t>
            </a:r>
            <a:r>
              <a:rPr lang="en-US" sz="2500" dirty="0"/>
              <a:t> </a:t>
            </a:r>
            <a:r>
              <a:rPr lang="en-US" sz="2500" dirty="0" err="1"/>
              <a:t>sebuah</a:t>
            </a:r>
            <a:r>
              <a:rPr lang="en-US" sz="2500" dirty="0"/>
              <a:t> stimulus, </a:t>
            </a:r>
            <a:r>
              <a:rPr lang="en-US" sz="2500" dirty="0" err="1"/>
              <a:t>dengan</a:t>
            </a:r>
            <a:r>
              <a:rPr lang="en-US" sz="2500" dirty="0"/>
              <a:t> </a:t>
            </a:r>
            <a:r>
              <a:rPr lang="en-US" sz="2500" dirty="0" err="1"/>
              <a:t>respons</a:t>
            </a:r>
            <a:r>
              <a:rPr lang="en-US" sz="2500" dirty="0"/>
              <a:t> yang </a:t>
            </a:r>
            <a:r>
              <a:rPr lang="en-US" sz="2500" dirty="0" err="1"/>
              <a:t>mengidentifikasikannya</a:t>
            </a:r>
            <a:r>
              <a:rPr lang="en-US" sz="2500" dirty="0"/>
              <a:t> </a:t>
            </a:r>
            <a:r>
              <a:rPr lang="en-US" sz="2500" dirty="0" err="1"/>
              <a:t>sebagai</a:t>
            </a:r>
            <a:r>
              <a:rPr lang="en-US" sz="2500" dirty="0"/>
              <a:t> </a:t>
            </a:r>
            <a:r>
              <a:rPr lang="en-US" sz="2500" dirty="0" err="1"/>
              <a:t>sebuah</a:t>
            </a:r>
            <a:r>
              <a:rPr lang="en-US" sz="2500" dirty="0"/>
              <a:t> </a:t>
            </a:r>
            <a:r>
              <a:rPr lang="en-US" sz="2500" dirty="0" err="1"/>
              <a:t>konsep</a:t>
            </a:r>
            <a:endParaRPr lang="en-US" sz="2500" dirty="0"/>
          </a:p>
          <a:p>
            <a:pPr marL="708025" indent="-466725">
              <a:buFont typeface="+mj-lt"/>
              <a:buAutoNum type="arabicPeriod"/>
              <a:defRPr/>
            </a:pPr>
            <a:r>
              <a:rPr lang="en-US" sz="2500" dirty="0"/>
              <a:t>non-</a:t>
            </a:r>
            <a:r>
              <a:rPr lang="en-US" sz="2500" dirty="0" err="1"/>
              <a:t>penguatan</a:t>
            </a:r>
            <a:r>
              <a:rPr lang="en-US" sz="2500" dirty="0"/>
              <a:t> (</a:t>
            </a:r>
            <a:r>
              <a:rPr lang="en-US" sz="2500" dirty="0" err="1"/>
              <a:t>bentuk</a:t>
            </a:r>
            <a:r>
              <a:rPr lang="en-US" sz="2500" dirty="0"/>
              <a:t> </a:t>
            </a:r>
            <a:r>
              <a:rPr lang="en-US" sz="2500" dirty="0" err="1"/>
              <a:t>hukuman</a:t>
            </a:r>
            <a:r>
              <a:rPr lang="en-US" sz="2500" dirty="0"/>
              <a:t>) </a:t>
            </a:r>
            <a:r>
              <a:rPr lang="en-US" sz="2500" dirty="0" err="1"/>
              <a:t>pasangan</a:t>
            </a:r>
            <a:r>
              <a:rPr lang="en-US" sz="2500" dirty="0"/>
              <a:t> yang </a:t>
            </a:r>
            <a:r>
              <a:rPr lang="en-US" sz="2500" dirty="0" err="1"/>
              <a:t>tidak</a:t>
            </a:r>
            <a:r>
              <a:rPr lang="en-US" sz="2500" dirty="0"/>
              <a:t> </a:t>
            </a:r>
            <a:r>
              <a:rPr lang="en-US" sz="2500" dirty="0" err="1"/>
              <a:t>tepat</a:t>
            </a:r>
            <a:r>
              <a:rPr lang="en-US" sz="2500" dirty="0"/>
              <a:t> </a:t>
            </a:r>
            <a:r>
              <a:rPr lang="en-US" sz="2500" dirty="0" err="1"/>
              <a:t>dari</a:t>
            </a:r>
            <a:r>
              <a:rPr lang="en-US" sz="2500" dirty="0"/>
              <a:t> </a:t>
            </a:r>
            <a:r>
              <a:rPr lang="en-US" sz="2500" dirty="0" err="1"/>
              <a:t>sebuah</a:t>
            </a:r>
            <a:r>
              <a:rPr lang="en-US" sz="2500" dirty="0"/>
              <a:t> stimulus </a:t>
            </a:r>
            <a:r>
              <a:rPr lang="en-US" sz="2500" dirty="0" err="1"/>
              <a:t>dengan</a:t>
            </a:r>
            <a:r>
              <a:rPr lang="en-US" sz="2500" dirty="0"/>
              <a:t> </a:t>
            </a:r>
            <a:r>
              <a:rPr lang="en-US" sz="2500" dirty="0" err="1"/>
              <a:t>respons</a:t>
            </a:r>
            <a:r>
              <a:rPr lang="en-US" sz="2500" dirty="0"/>
              <a:t> </a:t>
            </a:r>
            <a:r>
              <a:rPr lang="en-US" sz="2500" dirty="0" err="1"/>
              <a:t>untuk</a:t>
            </a:r>
            <a:r>
              <a:rPr lang="en-US" sz="2500" dirty="0"/>
              <a:t> </a:t>
            </a:r>
            <a:r>
              <a:rPr lang="en-US" sz="2500" dirty="0" err="1"/>
              <a:t>mengidentifikasikannya</a:t>
            </a:r>
            <a:r>
              <a:rPr lang="en-US" sz="2500" dirty="0"/>
              <a:t> </a:t>
            </a:r>
            <a:r>
              <a:rPr lang="en-US" sz="2500" dirty="0" err="1"/>
              <a:t>sebagai</a:t>
            </a:r>
            <a:r>
              <a:rPr lang="en-US" sz="2500" dirty="0"/>
              <a:t> </a:t>
            </a:r>
            <a:r>
              <a:rPr lang="en-US" sz="2500" dirty="0" err="1"/>
              <a:t>konsep</a:t>
            </a:r>
            <a:r>
              <a:rPr lang="en-US" sz="2500" dirty="0"/>
              <a:t>.</a:t>
            </a:r>
          </a:p>
          <a:p>
            <a:pPr>
              <a:defRPr/>
            </a:pPr>
            <a:endParaRPr lang="en-US" sz="2500" dirty="0"/>
          </a:p>
        </p:txBody>
      </p:sp>
    </p:spTree>
    <p:extLst>
      <p:ext uri="{BB962C8B-B14F-4D97-AF65-F5344CB8AC3E}">
        <p14:creationId xmlns:p14="http://schemas.microsoft.com/office/powerpoint/2010/main" xmlns="" val="2133683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384176"/>
            <a:ext cx="3660775" cy="758825"/>
          </a:xfrm>
        </p:spPr>
        <p:txBody>
          <a:bodyPr/>
          <a:lstStyle/>
          <a:p>
            <a:pPr algn="l">
              <a:defRPr/>
            </a:pPr>
            <a:r>
              <a:rPr lang="en-US" sz="2900" dirty="0" err="1">
                <a:solidFill>
                  <a:srgbClr val="C00000"/>
                </a:solidFill>
                <a:latin typeface="+mn-lt"/>
              </a:rPr>
              <a:t>Pengujian</a:t>
            </a:r>
            <a:r>
              <a:rPr lang="en-US" sz="2900" dirty="0">
                <a:solidFill>
                  <a:srgbClr val="C00000"/>
                </a:solidFill>
                <a:latin typeface="+mn-lt"/>
              </a:rPr>
              <a:t> </a:t>
            </a:r>
            <a:r>
              <a:rPr lang="en-US" sz="2900" dirty="0" err="1">
                <a:solidFill>
                  <a:srgbClr val="C00000"/>
                </a:solidFill>
                <a:latin typeface="+mn-lt"/>
              </a:rPr>
              <a:t>hipotesis</a:t>
            </a:r>
            <a:endParaRPr lang="en-US" sz="2900" dirty="0">
              <a:solidFill>
                <a:srgbClr val="C00000"/>
              </a:solidFill>
              <a:latin typeface="+mn-lt"/>
            </a:endParaRPr>
          </a:p>
        </p:txBody>
      </p:sp>
      <p:sp>
        <p:nvSpPr>
          <p:cNvPr id="69635" name="Content Placeholder 2"/>
          <p:cNvSpPr>
            <a:spLocks noGrp="1"/>
          </p:cNvSpPr>
          <p:nvPr>
            <p:ph sz="quarter" idx="1"/>
          </p:nvPr>
        </p:nvSpPr>
        <p:spPr>
          <a:xfrm>
            <a:off x="1825625" y="1527175"/>
            <a:ext cx="8504238" cy="4572000"/>
          </a:xfrm>
        </p:spPr>
        <p:txBody>
          <a:bodyPr/>
          <a:lstStyle/>
          <a:p>
            <a:r>
              <a:rPr lang="en-US" altLang="en-US" smtClean="0"/>
              <a:t>Bruner, Goodnow, &amp; Austin (1956)</a:t>
            </a:r>
            <a:r>
              <a:rPr lang="en-US" altLang="en-US" smtClean="0">
                <a:sym typeface="Wingdings" panose="05000000000000000000" pitchFamily="2" charset="2"/>
              </a:rPr>
              <a:t></a:t>
            </a:r>
            <a:r>
              <a:rPr lang="en-US" altLang="en-US" smtClean="0"/>
              <a:t> buku </a:t>
            </a:r>
            <a:r>
              <a:rPr lang="en-US" altLang="en-US" i="1" smtClean="0"/>
              <a:t>A Study of Thinking</a:t>
            </a:r>
            <a:r>
              <a:rPr lang="en-US" altLang="en-US" smtClean="0">
                <a:sym typeface="Wingdings" panose="05000000000000000000" pitchFamily="2" charset="2"/>
              </a:rPr>
              <a:t></a:t>
            </a:r>
            <a:r>
              <a:rPr lang="en-US" altLang="en-US" smtClean="0"/>
              <a:t>memperkenalkan analisis hasil metodologi sederhana dalam pembentukan konsep.</a:t>
            </a:r>
          </a:p>
          <a:p>
            <a:r>
              <a:rPr lang="en-US" altLang="en-US" smtClean="0"/>
              <a:t>Tahap awal dalam pembentukan konsep: memilih hipotesis/strategis yang konsisten dengan objek penyelidikan.</a:t>
            </a:r>
          </a:p>
          <a:p>
            <a:endParaRPr lang="en-US" altLang="en-US" smtClean="0"/>
          </a:p>
        </p:txBody>
      </p:sp>
      <p:pic>
        <p:nvPicPr>
          <p:cNvPr id="6963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72401" y="3886200"/>
            <a:ext cx="2098675"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7" name="TextBox 4"/>
          <p:cNvSpPr txBox="1">
            <a:spLocks noChangeArrowheads="1"/>
          </p:cNvSpPr>
          <p:nvPr/>
        </p:nvSpPr>
        <p:spPr bwMode="auto">
          <a:xfrm>
            <a:off x="5105400" y="5867400"/>
            <a:ext cx="2514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t>Jerome Bruner</a:t>
            </a:r>
          </a:p>
        </p:txBody>
      </p:sp>
    </p:spTree>
    <p:extLst>
      <p:ext uri="{BB962C8B-B14F-4D97-AF65-F5344CB8AC3E}">
        <p14:creationId xmlns:p14="http://schemas.microsoft.com/office/powerpoint/2010/main" xmlns="" val="13158634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sz="3400" i="1" dirty="0" err="1"/>
              <a:t>Logika</a:t>
            </a:r>
            <a:endParaRPr lang="en-US" sz="3400" i="1" dirty="0"/>
          </a:p>
        </p:txBody>
      </p:sp>
      <p:sp>
        <p:nvSpPr>
          <p:cNvPr id="70659" name="Content Placeholder 2"/>
          <p:cNvSpPr>
            <a:spLocks noGrp="1"/>
          </p:cNvSpPr>
          <p:nvPr>
            <p:ph sz="quarter" idx="1"/>
          </p:nvPr>
        </p:nvSpPr>
        <p:spPr>
          <a:xfrm>
            <a:off x="1749426" y="1447800"/>
            <a:ext cx="8842375" cy="4572000"/>
          </a:xfrm>
        </p:spPr>
        <p:txBody>
          <a:bodyPr/>
          <a:lstStyle/>
          <a:p>
            <a:pPr>
              <a:spcBef>
                <a:spcPct val="0"/>
              </a:spcBef>
              <a:spcAft>
                <a:spcPts val="1000"/>
              </a:spcAft>
            </a:pPr>
            <a:r>
              <a:rPr lang="en-US" altLang="en-US" smtClean="0"/>
              <a:t>Logika: ilmu berpikir</a:t>
            </a:r>
          </a:p>
          <a:p>
            <a:pPr>
              <a:spcBef>
                <a:spcPct val="0"/>
              </a:spcBef>
              <a:spcAft>
                <a:spcPts val="1000"/>
              </a:spcAft>
            </a:pPr>
            <a:r>
              <a:rPr lang="en-US" altLang="en-US" smtClean="0"/>
              <a:t>Aristoteles </a:t>
            </a:r>
            <a:r>
              <a:rPr lang="en-US" altLang="en-US" smtClean="0">
                <a:sym typeface="Wingdings" panose="05000000000000000000" pitchFamily="2" charset="2"/>
              </a:rPr>
              <a:t> memperkenalkan sistem penalaran atau validasi argumen: silogisme.</a:t>
            </a:r>
          </a:p>
          <a:p>
            <a:pPr>
              <a:spcBef>
                <a:spcPct val="0"/>
              </a:spcBef>
              <a:spcAft>
                <a:spcPts val="1000"/>
              </a:spcAft>
            </a:pPr>
            <a:r>
              <a:rPr lang="en-US" altLang="en-US" smtClean="0">
                <a:sym typeface="Wingdings" panose="05000000000000000000" pitchFamily="2" charset="2"/>
              </a:rPr>
              <a:t>Silogisme memiliki 3 langkah: premis mayor, premis minor, dan konklusi.</a:t>
            </a:r>
          </a:p>
          <a:p>
            <a:pPr>
              <a:spcBef>
                <a:spcPct val="0"/>
              </a:spcBef>
              <a:spcAft>
                <a:spcPts val="1000"/>
              </a:spcAft>
            </a:pPr>
            <a:r>
              <a:rPr lang="en-US" altLang="en-US" smtClean="0">
                <a:sym typeface="Wingdings" panose="05000000000000000000" pitchFamily="2" charset="2"/>
              </a:rPr>
              <a:t>Konklusi diperoleh ketika penalaran silogistik diakui valid, jika premis-premisnya akurat &amp; bentuknya benar.</a:t>
            </a:r>
          </a:p>
          <a:p>
            <a:pPr>
              <a:spcBef>
                <a:spcPct val="0"/>
              </a:spcBef>
              <a:spcAft>
                <a:spcPts val="1000"/>
              </a:spcAft>
            </a:pPr>
            <a:r>
              <a:rPr lang="en-US" altLang="en-US" smtClean="0"/>
              <a:t>Contoh:</a:t>
            </a:r>
          </a:p>
          <a:p>
            <a:pPr>
              <a:spcBef>
                <a:spcPct val="0"/>
              </a:spcBef>
              <a:spcAft>
                <a:spcPts val="1000"/>
              </a:spcAft>
            </a:pPr>
            <a:endParaRPr lang="en-US" altLang="en-US" smtClean="0"/>
          </a:p>
        </p:txBody>
      </p:sp>
      <p:pic>
        <p:nvPicPr>
          <p:cNvPr id="267266" name="Picture 2"/>
          <p:cNvPicPr>
            <a:picLocks noChangeAspect="1" noChangeArrowheads="1"/>
          </p:cNvPicPr>
          <p:nvPr/>
        </p:nvPicPr>
        <p:blipFill>
          <a:blip r:embed="rId3"/>
          <a:srcRect/>
          <a:stretch>
            <a:fillRect/>
          </a:stretch>
        </p:blipFill>
        <p:spPr bwMode="auto">
          <a:xfrm>
            <a:off x="3581401" y="5029200"/>
            <a:ext cx="5910263" cy="152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33634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384176"/>
            <a:ext cx="3660775" cy="758825"/>
          </a:xfrm>
        </p:spPr>
        <p:txBody>
          <a:bodyPr/>
          <a:lstStyle/>
          <a:p>
            <a:pPr algn="l">
              <a:defRPr/>
            </a:pPr>
            <a:r>
              <a:rPr lang="en-US" sz="3000" dirty="0" err="1">
                <a:solidFill>
                  <a:srgbClr val="C00000"/>
                </a:solidFill>
                <a:latin typeface="+mn-lt"/>
              </a:rPr>
              <a:t>Penalaran</a:t>
            </a:r>
            <a:r>
              <a:rPr lang="en-US" sz="3000" dirty="0">
                <a:solidFill>
                  <a:srgbClr val="C00000"/>
                </a:solidFill>
                <a:latin typeface="+mn-lt"/>
              </a:rPr>
              <a:t> </a:t>
            </a:r>
            <a:r>
              <a:rPr lang="en-US" sz="3000" dirty="0" err="1">
                <a:solidFill>
                  <a:srgbClr val="C00000"/>
                </a:solidFill>
                <a:latin typeface="+mn-lt"/>
              </a:rPr>
              <a:t>deduktif</a:t>
            </a:r>
            <a:endParaRPr lang="en-US" sz="3000" dirty="0">
              <a:solidFill>
                <a:srgbClr val="C00000"/>
              </a:solidFill>
              <a:latin typeface="+mn-lt"/>
            </a:endParaRPr>
          </a:p>
        </p:txBody>
      </p:sp>
      <p:sp>
        <p:nvSpPr>
          <p:cNvPr id="3" name="Content Placeholder 2"/>
          <p:cNvSpPr>
            <a:spLocks noGrp="1"/>
          </p:cNvSpPr>
          <p:nvPr>
            <p:ph sz="quarter" idx="1"/>
          </p:nvPr>
        </p:nvSpPr>
        <p:spPr>
          <a:xfrm>
            <a:off x="1752601" y="1524000"/>
            <a:ext cx="8842375" cy="4572000"/>
          </a:xfrm>
        </p:spPr>
        <p:txBody>
          <a:bodyPr/>
          <a:lstStyle/>
          <a:p>
            <a:pPr marL="0" indent="0">
              <a:buNone/>
              <a:defRPr/>
            </a:pPr>
            <a:r>
              <a:rPr lang="en-US" sz="2600" dirty="0"/>
              <a:t>4 </a:t>
            </a:r>
            <a:r>
              <a:rPr lang="en-US" sz="2600" dirty="0" err="1"/>
              <a:t>kemungkinan</a:t>
            </a:r>
            <a:r>
              <a:rPr lang="en-US" sz="2600" dirty="0"/>
              <a:t> </a:t>
            </a:r>
            <a:r>
              <a:rPr lang="en-US" sz="2600" dirty="0" err="1"/>
              <a:t>logika</a:t>
            </a:r>
            <a:r>
              <a:rPr lang="en-US" sz="2600" dirty="0"/>
              <a:t> </a:t>
            </a:r>
            <a:r>
              <a:rPr lang="en-US" sz="2600" dirty="0" err="1"/>
              <a:t>deduktif</a:t>
            </a:r>
            <a:r>
              <a:rPr lang="en-US" sz="2600" dirty="0"/>
              <a:t> (Johnson-Laird, 1995):</a:t>
            </a:r>
          </a:p>
          <a:p>
            <a:pPr marL="457200" indent="-400050">
              <a:buFont typeface="+mj-lt"/>
              <a:buAutoNum type="alphaLcPeriod"/>
              <a:defRPr/>
            </a:pPr>
            <a:r>
              <a:rPr lang="en-US" sz="2600" dirty="0" err="1"/>
              <a:t>Kesimpulan</a:t>
            </a:r>
            <a:r>
              <a:rPr lang="en-US" sz="2600" dirty="0"/>
              <a:t> </a:t>
            </a:r>
            <a:r>
              <a:rPr lang="en-US" sz="2600" dirty="0" err="1"/>
              <a:t>relasional</a:t>
            </a:r>
            <a:r>
              <a:rPr lang="en-US" sz="2600" dirty="0"/>
              <a:t> </a:t>
            </a:r>
            <a:r>
              <a:rPr lang="en-US" sz="2600" dirty="0" err="1"/>
              <a:t>berdasarkan</a:t>
            </a:r>
            <a:r>
              <a:rPr lang="en-US" sz="2600" dirty="0"/>
              <a:t> </a:t>
            </a:r>
            <a:r>
              <a:rPr lang="en-US" sz="2600" dirty="0" err="1"/>
              <a:t>perangkat</a:t>
            </a:r>
            <a:r>
              <a:rPr lang="en-US" sz="2600" dirty="0"/>
              <a:t> </a:t>
            </a:r>
            <a:r>
              <a:rPr lang="en-US" sz="2600" dirty="0" err="1"/>
              <a:t>logis</a:t>
            </a:r>
            <a:r>
              <a:rPr lang="en-US" sz="2600" dirty="0"/>
              <a:t> </a:t>
            </a:r>
            <a:r>
              <a:rPr lang="en-US" sz="2600" dirty="0" err="1"/>
              <a:t>dari</a:t>
            </a:r>
            <a:r>
              <a:rPr lang="en-US" sz="2600" dirty="0"/>
              <a:t> </a:t>
            </a:r>
            <a:r>
              <a:rPr lang="en-US" sz="2600" dirty="0" err="1"/>
              <a:t>hubungan</a:t>
            </a:r>
            <a:r>
              <a:rPr lang="en-US" sz="2600" dirty="0"/>
              <a:t> </a:t>
            </a:r>
            <a:r>
              <a:rPr lang="en-US" sz="2600" dirty="0" err="1"/>
              <a:t>sebagai</a:t>
            </a:r>
            <a:r>
              <a:rPr lang="en-US" sz="2600" dirty="0"/>
              <a:t>: </a:t>
            </a:r>
            <a:r>
              <a:rPr lang="en-US" sz="2600" dirty="0" err="1"/>
              <a:t>l</a:t>
            </a:r>
            <a:r>
              <a:rPr lang="en-US" sz="2600" i="1" dirty="0" err="1"/>
              <a:t>ebih</a:t>
            </a:r>
            <a:r>
              <a:rPr lang="en-US" sz="2600" i="1" dirty="0"/>
              <a:t> </a:t>
            </a:r>
            <a:r>
              <a:rPr lang="en-US" sz="2600" i="1" dirty="0" err="1"/>
              <a:t>dari</a:t>
            </a:r>
            <a:r>
              <a:rPr lang="en-US" sz="2600" i="1" dirty="0"/>
              <a:t>, </a:t>
            </a:r>
            <a:r>
              <a:rPr lang="en-US" sz="2600" i="1" dirty="0" err="1"/>
              <a:t>di</a:t>
            </a:r>
            <a:r>
              <a:rPr lang="en-US" sz="2600" i="1" dirty="0"/>
              <a:t> </a:t>
            </a:r>
            <a:r>
              <a:rPr lang="en-US" sz="2600" i="1" dirty="0" err="1"/>
              <a:t>sebelah</a:t>
            </a:r>
            <a:r>
              <a:rPr lang="en-US" sz="2600" i="1" dirty="0"/>
              <a:t> </a:t>
            </a:r>
            <a:r>
              <a:rPr lang="en-US" sz="2600" i="1" dirty="0" err="1"/>
              <a:t>kanan</a:t>
            </a:r>
            <a:r>
              <a:rPr lang="en-US" sz="2600" i="1" dirty="0"/>
              <a:t> </a:t>
            </a:r>
            <a:r>
              <a:rPr lang="en-US" sz="2600" i="1" dirty="0" err="1"/>
              <a:t>dari</a:t>
            </a:r>
            <a:r>
              <a:rPr lang="en-US" sz="2600" dirty="0"/>
              <a:t>, </a:t>
            </a:r>
            <a:r>
              <a:rPr lang="en-US" sz="2600" dirty="0" err="1"/>
              <a:t>dan</a:t>
            </a:r>
            <a:r>
              <a:rPr lang="en-US" sz="2600" dirty="0"/>
              <a:t> </a:t>
            </a:r>
            <a:r>
              <a:rPr lang="en-US" sz="2600" i="1" dirty="0" err="1"/>
              <a:t>setelah</a:t>
            </a:r>
            <a:r>
              <a:rPr lang="en-US" sz="2600" dirty="0"/>
              <a:t>. </a:t>
            </a:r>
          </a:p>
          <a:p>
            <a:pPr marL="457200" indent="-400050">
              <a:buFont typeface="+mj-lt"/>
              <a:buAutoNum type="alphaLcPeriod"/>
              <a:defRPr/>
            </a:pPr>
            <a:r>
              <a:rPr lang="en-US" sz="2600" dirty="0" err="1"/>
              <a:t>Kesimpulan</a:t>
            </a:r>
            <a:r>
              <a:rPr lang="en-US" sz="2600" dirty="0"/>
              <a:t> </a:t>
            </a:r>
            <a:r>
              <a:rPr lang="en-US" sz="2600" dirty="0" err="1"/>
              <a:t>preposisional</a:t>
            </a:r>
            <a:r>
              <a:rPr lang="en-US" sz="2600" dirty="0"/>
              <a:t> </a:t>
            </a:r>
            <a:r>
              <a:rPr lang="en-US" sz="2600" dirty="0" err="1"/>
              <a:t>berdasarkan</a:t>
            </a:r>
            <a:r>
              <a:rPr lang="en-US" sz="2600" dirty="0"/>
              <a:t> </a:t>
            </a:r>
            <a:r>
              <a:rPr lang="en-US" sz="2600" dirty="0" err="1"/>
              <a:t>negasi</a:t>
            </a:r>
            <a:r>
              <a:rPr lang="en-US" sz="2600" dirty="0"/>
              <a:t> &amp; </a:t>
            </a:r>
            <a:r>
              <a:rPr lang="en-US" sz="2600" dirty="0" err="1"/>
              <a:t>dalam</a:t>
            </a:r>
            <a:r>
              <a:rPr lang="en-US" sz="2600" dirty="0"/>
              <a:t> </a:t>
            </a:r>
            <a:r>
              <a:rPr lang="en-US" sz="2600" dirty="0" err="1"/>
              <a:t>koneksi</a:t>
            </a:r>
            <a:r>
              <a:rPr lang="en-US" sz="2600" dirty="0"/>
              <a:t> </a:t>
            </a:r>
            <a:r>
              <a:rPr lang="en-US" sz="2600" dirty="0" err="1"/>
              <a:t>seperti</a:t>
            </a:r>
            <a:r>
              <a:rPr lang="en-US" sz="2600" dirty="0"/>
              <a:t> </a:t>
            </a:r>
            <a:r>
              <a:rPr lang="en-US" sz="2600" i="1" dirty="0" err="1"/>
              <a:t>jika</a:t>
            </a:r>
            <a:r>
              <a:rPr lang="en-US" sz="2600" i="1" dirty="0"/>
              <a:t>, </a:t>
            </a:r>
            <a:r>
              <a:rPr lang="en-US" sz="2600" i="1" dirty="0" err="1"/>
              <a:t>atau</a:t>
            </a:r>
            <a:r>
              <a:rPr lang="en-US" sz="2600" dirty="0"/>
              <a:t>, &amp; </a:t>
            </a:r>
            <a:r>
              <a:rPr lang="en-US" sz="2600" i="1" dirty="0" err="1"/>
              <a:t>dan</a:t>
            </a:r>
            <a:r>
              <a:rPr lang="en-US" sz="2600" dirty="0"/>
              <a:t>. </a:t>
            </a:r>
          </a:p>
          <a:p>
            <a:pPr marL="457200" indent="-400050">
              <a:buFont typeface="+mj-lt"/>
              <a:buAutoNum type="alphaLcPeriod"/>
              <a:defRPr/>
            </a:pPr>
            <a:r>
              <a:rPr lang="en-US" sz="2600" dirty="0" err="1"/>
              <a:t>Silogisme</a:t>
            </a:r>
            <a:r>
              <a:rPr lang="en-US" sz="2600" dirty="0"/>
              <a:t> </a:t>
            </a:r>
            <a:r>
              <a:rPr lang="en-US" sz="2600" dirty="0" err="1"/>
              <a:t>berdasarkan</a:t>
            </a:r>
            <a:r>
              <a:rPr lang="en-US" sz="2600" dirty="0"/>
              <a:t> </a:t>
            </a:r>
            <a:r>
              <a:rPr lang="en-US" sz="2600" dirty="0" err="1"/>
              <a:t>pasangan</a:t>
            </a:r>
            <a:r>
              <a:rPr lang="en-US" sz="2600" dirty="0"/>
              <a:t> </a:t>
            </a:r>
            <a:r>
              <a:rPr lang="en-US" sz="2600" dirty="0" err="1"/>
              <a:t>premis</a:t>
            </a:r>
            <a:r>
              <a:rPr lang="en-US" sz="2600" dirty="0"/>
              <a:t> yang </a:t>
            </a:r>
            <a:r>
              <a:rPr lang="en-US" sz="2600" dirty="0" err="1"/>
              <a:t>masing-masing</a:t>
            </a:r>
            <a:r>
              <a:rPr lang="en-US" sz="2600" dirty="0"/>
              <a:t> </a:t>
            </a:r>
            <a:r>
              <a:rPr lang="en-US" sz="2600" dirty="0" err="1"/>
              <a:t>berisi</a:t>
            </a:r>
            <a:r>
              <a:rPr lang="en-US" sz="2600" dirty="0"/>
              <a:t> </a:t>
            </a:r>
            <a:r>
              <a:rPr lang="en-US" sz="2600" dirty="0" err="1"/>
              <a:t>pemberi</a:t>
            </a:r>
            <a:r>
              <a:rPr lang="en-US" sz="2600" dirty="0"/>
              <a:t> </a:t>
            </a:r>
            <a:r>
              <a:rPr lang="en-US" sz="2600" dirty="0" err="1"/>
              <a:t>sifat</a:t>
            </a:r>
            <a:r>
              <a:rPr lang="en-US" sz="2600" dirty="0"/>
              <a:t> </a:t>
            </a:r>
            <a:r>
              <a:rPr lang="en-US" sz="2600" dirty="0" err="1"/>
              <a:t>tunggal</a:t>
            </a:r>
            <a:r>
              <a:rPr lang="en-US" sz="2600" dirty="0"/>
              <a:t> </a:t>
            </a:r>
            <a:r>
              <a:rPr lang="en-US" sz="2600" dirty="0" err="1"/>
              <a:t>seperti</a:t>
            </a:r>
            <a:r>
              <a:rPr lang="en-US" sz="2600" dirty="0"/>
              <a:t> </a:t>
            </a:r>
            <a:r>
              <a:rPr lang="en-US" sz="2600" i="1" dirty="0" err="1"/>
              <a:t>seluruh</a:t>
            </a:r>
            <a:r>
              <a:rPr lang="en-US" sz="2600" i="1" dirty="0"/>
              <a:t> </a:t>
            </a:r>
            <a:r>
              <a:rPr lang="en-US" sz="2600" dirty="0" err="1"/>
              <a:t>atau</a:t>
            </a:r>
            <a:r>
              <a:rPr lang="en-US" sz="2600" dirty="0"/>
              <a:t> </a:t>
            </a:r>
            <a:r>
              <a:rPr lang="en-US" sz="2600" i="1" dirty="0" err="1"/>
              <a:t>sebagian</a:t>
            </a:r>
            <a:r>
              <a:rPr lang="en-US" sz="2600" dirty="0"/>
              <a:t>. </a:t>
            </a:r>
          </a:p>
          <a:p>
            <a:pPr marL="457200" indent="-400050">
              <a:buFont typeface="+mj-lt"/>
              <a:buAutoNum type="alphaLcPeriod"/>
              <a:defRPr/>
            </a:pPr>
            <a:r>
              <a:rPr lang="en-US" sz="2600" dirty="0" err="1"/>
              <a:t>Menjumlahkan</a:t>
            </a:r>
            <a:r>
              <a:rPr lang="en-US" sz="2600" dirty="0"/>
              <a:t> </a:t>
            </a:r>
            <a:r>
              <a:rPr lang="en-US" sz="2600" dirty="0" err="1"/>
              <a:t>kesimpulan</a:t>
            </a:r>
            <a:r>
              <a:rPr lang="en-US" sz="2600" dirty="0"/>
              <a:t> </a:t>
            </a:r>
            <a:r>
              <a:rPr lang="en-US" sz="2600" dirty="0" err="1"/>
              <a:t>kuantitatif</a:t>
            </a:r>
            <a:r>
              <a:rPr lang="en-US" sz="2600" dirty="0"/>
              <a:t> </a:t>
            </a:r>
            <a:r>
              <a:rPr lang="en-US" sz="2600" dirty="0" err="1"/>
              <a:t>berdasarkan</a:t>
            </a:r>
            <a:r>
              <a:rPr lang="en-US" sz="2600" dirty="0"/>
              <a:t> </a:t>
            </a:r>
            <a:r>
              <a:rPr lang="en-US" sz="2600" dirty="0" err="1"/>
              <a:t>premis</a:t>
            </a:r>
            <a:r>
              <a:rPr lang="en-US" sz="2600" dirty="0"/>
              <a:t> yang </a:t>
            </a:r>
            <a:r>
              <a:rPr lang="en-US" sz="2600" dirty="0" err="1"/>
              <a:t>berisi</a:t>
            </a:r>
            <a:r>
              <a:rPr lang="en-US" sz="2600" dirty="0"/>
              <a:t> </a:t>
            </a:r>
            <a:r>
              <a:rPr lang="en-US" sz="2600" dirty="0" err="1"/>
              <a:t>lebih</a:t>
            </a:r>
            <a:r>
              <a:rPr lang="en-US" sz="2600" dirty="0"/>
              <a:t> </a:t>
            </a:r>
            <a:r>
              <a:rPr lang="en-US" sz="2600" dirty="0" err="1"/>
              <a:t>dari</a:t>
            </a:r>
            <a:r>
              <a:rPr lang="en-US" sz="2600" dirty="0"/>
              <a:t> </a:t>
            </a:r>
            <a:r>
              <a:rPr lang="en-US" sz="2600" dirty="0" err="1"/>
              <a:t>satu</a:t>
            </a:r>
            <a:r>
              <a:rPr lang="en-US" sz="2600" dirty="0"/>
              <a:t> </a:t>
            </a:r>
            <a:r>
              <a:rPr lang="en-US" sz="2600" dirty="0" err="1"/>
              <a:t>kesimpulan</a:t>
            </a:r>
            <a:r>
              <a:rPr lang="en-US" sz="2600" dirty="0"/>
              <a:t>.</a:t>
            </a:r>
          </a:p>
          <a:p>
            <a:pPr>
              <a:defRPr/>
            </a:pPr>
            <a:endParaRPr lang="en-US" sz="2600" dirty="0"/>
          </a:p>
        </p:txBody>
      </p:sp>
    </p:spTree>
    <p:extLst>
      <p:ext uri="{BB962C8B-B14F-4D97-AF65-F5344CB8AC3E}">
        <p14:creationId xmlns:p14="http://schemas.microsoft.com/office/powerpoint/2010/main" xmlns="" val="3196637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sz="quarter" idx="1"/>
          </p:nvPr>
        </p:nvSpPr>
        <p:spPr>
          <a:xfrm>
            <a:off x="1825625" y="1447800"/>
            <a:ext cx="8504238" cy="4572000"/>
          </a:xfrm>
        </p:spPr>
        <p:txBody>
          <a:bodyPr/>
          <a:lstStyle/>
          <a:p>
            <a:pPr>
              <a:buFont typeface="Wingdings 2" panose="05020102010507070707" pitchFamily="18" charset="2"/>
              <a:buNone/>
            </a:pPr>
            <a:r>
              <a:rPr lang="en-US" altLang="en-US" sz="2900" u="sng"/>
              <a:t>Bentuk</a:t>
            </a:r>
          </a:p>
          <a:p>
            <a:r>
              <a:rPr lang="en-US" altLang="en-US" smtClean="0"/>
              <a:t>Bentuk dasar: </a:t>
            </a:r>
          </a:p>
          <a:p>
            <a:endParaRPr lang="en-US" altLang="en-US" smtClean="0"/>
          </a:p>
          <a:p>
            <a:r>
              <a:rPr lang="en-US" altLang="en-US" smtClean="0"/>
              <a:t>Salah satu cara untuk memecahkan silogisme dengan menggambar diagram Venn.</a:t>
            </a:r>
          </a:p>
        </p:txBody>
      </p:sp>
      <p:sp>
        <p:nvSpPr>
          <p:cNvPr id="4" name="Title 1"/>
          <p:cNvSpPr>
            <a:spLocks noGrp="1"/>
          </p:cNvSpPr>
          <p:nvPr>
            <p:ph type="title"/>
          </p:nvPr>
        </p:nvSpPr>
        <p:spPr>
          <a:xfrm>
            <a:off x="1825626" y="384176"/>
            <a:ext cx="3660775" cy="758825"/>
          </a:xfrm>
        </p:spPr>
        <p:txBody>
          <a:bodyPr/>
          <a:lstStyle/>
          <a:p>
            <a:pPr algn="l">
              <a:defRPr/>
            </a:pPr>
            <a:r>
              <a:rPr lang="en-US" sz="3000" dirty="0" err="1">
                <a:solidFill>
                  <a:srgbClr val="C00000"/>
                </a:solidFill>
                <a:latin typeface="+mn-lt"/>
              </a:rPr>
              <a:t>Penalaran</a:t>
            </a:r>
            <a:r>
              <a:rPr lang="en-US" sz="3000" dirty="0">
                <a:solidFill>
                  <a:srgbClr val="C00000"/>
                </a:solidFill>
                <a:latin typeface="+mn-lt"/>
              </a:rPr>
              <a:t> </a:t>
            </a:r>
            <a:r>
              <a:rPr lang="en-US" sz="3000" dirty="0" err="1">
                <a:solidFill>
                  <a:srgbClr val="C00000"/>
                </a:solidFill>
                <a:latin typeface="+mn-lt"/>
              </a:rPr>
              <a:t>silogistik</a:t>
            </a:r>
            <a:endParaRPr lang="en-US" sz="3000" dirty="0">
              <a:solidFill>
                <a:srgbClr val="C00000"/>
              </a:solidFill>
              <a:latin typeface="+mn-lt"/>
            </a:endParaRPr>
          </a:p>
        </p:txBody>
      </p:sp>
      <p:pic>
        <p:nvPicPr>
          <p:cNvPr id="7270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67226" y="2025650"/>
            <a:ext cx="200977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0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81201" y="4235450"/>
            <a:ext cx="4824413" cy="193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10" name="TextBox 6"/>
          <p:cNvSpPr txBox="1">
            <a:spLocks noChangeArrowheads="1"/>
          </p:cNvSpPr>
          <p:nvPr/>
        </p:nvSpPr>
        <p:spPr bwMode="auto">
          <a:xfrm>
            <a:off x="6934200" y="4906964"/>
            <a:ext cx="3429000"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t>Contoh diagram Venn: </a:t>
            </a:r>
          </a:p>
          <a:p>
            <a:pPr eaLnBrk="1" hangingPunct="1"/>
            <a:r>
              <a:rPr lang="en-US" altLang="en-US" sz="1600"/>
              <a:t>semua dan beberapa anggota </a:t>
            </a:r>
            <a:r>
              <a:rPr lang="en-US" altLang="en-US" sz="1600" i="1"/>
              <a:t>A </a:t>
            </a:r>
            <a:r>
              <a:rPr lang="en-US" altLang="en-US" sz="1600"/>
              <a:t>adalah anggota </a:t>
            </a:r>
            <a:r>
              <a:rPr lang="en-US" altLang="en-US" sz="1600" i="1"/>
              <a:t>B </a:t>
            </a:r>
            <a:r>
              <a:rPr lang="en-US" altLang="en-US" sz="1600"/>
              <a:t>dan tidak ada atau beberapa anggota </a:t>
            </a:r>
            <a:r>
              <a:rPr lang="en-US" altLang="en-US" sz="1600" i="1"/>
              <a:t>A </a:t>
            </a:r>
            <a:r>
              <a:rPr lang="en-US" altLang="en-US" sz="1600"/>
              <a:t>adalah anggota </a:t>
            </a:r>
            <a:r>
              <a:rPr lang="en-US" altLang="en-US" sz="1600" i="1"/>
              <a:t>B</a:t>
            </a:r>
            <a:r>
              <a:rPr lang="en-US" altLang="en-US" sz="1600"/>
              <a:t>.</a:t>
            </a:r>
          </a:p>
          <a:p>
            <a:pPr eaLnBrk="1" hangingPunct="1"/>
            <a:endParaRPr lang="en-US" altLang="en-US" sz="1600"/>
          </a:p>
        </p:txBody>
      </p:sp>
    </p:spTree>
    <p:extLst>
      <p:ext uri="{BB962C8B-B14F-4D97-AF65-F5344CB8AC3E}">
        <p14:creationId xmlns:p14="http://schemas.microsoft.com/office/powerpoint/2010/main" xmlns="" val="19203929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676400" y="152400"/>
            <a:ext cx="8991600" cy="4572000"/>
          </a:xfrm>
        </p:spPr>
        <p:txBody>
          <a:bodyPr>
            <a:normAutofit lnSpcReduction="10000"/>
          </a:bodyPr>
          <a:lstStyle/>
          <a:p>
            <a:pPr>
              <a:spcBef>
                <a:spcPts val="0"/>
              </a:spcBef>
              <a:spcAft>
                <a:spcPts val="600"/>
              </a:spcAft>
              <a:buNone/>
              <a:defRPr/>
            </a:pPr>
            <a:r>
              <a:rPr lang="en-US" sz="2500" u="sng" dirty="0" err="1"/>
              <a:t>Efek</a:t>
            </a:r>
            <a:r>
              <a:rPr lang="en-US" sz="2500" u="sng" dirty="0"/>
              <a:t> </a:t>
            </a:r>
            <a:r>
              <a:rPr lang="en-US" sz="2500" u="sng" dirty="0" err="1"/>
              <a:t>Atmosfer</a:t>
            </a:r>
            <a:r>
              <a:rPr lang="en-US" sz="2500" u="sng" dirty="0"/>
              <a:t> </a:t>
            </a:r>
            <a:endParaRPr lang="en-US" sz="2500" dirty="0"/>
          </a:p>
          <a:p>
            <a:pPr marL="342900" indent="-342900">
              <a:spcBef>
                <a:spcPts val="0"/>
              </a:spcBef>
              <a:spcAft>
                <a:spcPts val="600"/>
              </a:spcAft>
              <a:defRPr/>
            </a:pPr>
            <a:r>
              <a:rPr lang="en-US" sz="2500" dirty="0" err="1"/>
              <a:t>Adalah</a:t>
            </a:r>
            <a:r>
              <a:rPr lang="en-US" sz="2500" dirty="0"/>
              <a:t> </a:t>
            </a:r>
            <a:r>
              <a:rPr lang="en-US" sz="2500" dirty="0" err="1"/>
              <a:t>kecenderungan</a:t>
            </a:r>
            <a:r>
              <a:rPr lang="en-US" sz="2500" dirty="0"/>
              <a:t> </a:t>
            </a:r>
            <a:r>
              <a:rPr lang="en-US" sz="2500" dirty="0" err="1"/>
              <a:t>untuk</a:t>
            </a:r>
            <a:r>
              <a:rPr lang="en-US" sz="2500" dirty="0"/>
              <a:t> </a:t>
            </a:r>
            <a:r>
              <a:rPr lang="en-US" sz="2500" dirty="0" err="1"/>
              <a:t>menerima</a:t>
            </a:r>
            <a:r>
              <a:rPr lang="en-US" sz="2500" dirty="0"/>
              <a:t>/</a:t>
            </a:r>
            <a:r>
              <a:rPr lang="en-US" sz="2500" dirty="0" err="1"/>
              <a:t>menolak</a:t>
            </a:r>
            <a:r>
              <a:rPr lang="en-US" sz="2500" dirty="0"/>
              <a:t> </a:t>
            </a:r>
            <a:r>
              <a:rPr lang="en-US" sz="2500" dirty="0" err="1"/>
              <a:t>suatu</a:t>
            </a:r>
            <a:r>
              <a:rPr lang="en-US" sz="2500" dirty="0"/>
              <a:t> </a:t>
            </a:r>
            <a:r>
              <a:rPr lang="en-US" sz="2500" dirty="0" err="1"/>
              <a:t>argumen</a:t>
            </a:r>
            <a:r>
              <a:rPr lang="en-US" sz="2500" dirty="0"/>
              <a:t> </a:t>
            </a:r>
            <a:r>
              <a:rPr lang="en-US" sz="2500" dirty="0" err="1"/>
              <a:t>berdasarkan</a:t>
            </a:r>
            <a:r>
              <a:rPr lang="en-US" sz="2500" dirty="0"/>
              <a:t> </a:t>
            </a:r>
            <a:r>
              <a:rPr lang="en-US" sz="2500" dirty="0" err="1"/>
              <a:t>bentuknya</a:t>
            </a:r>
            <a:r>
              <a:rPr lang="en-US" sz="2500" dirty="0"/>
              <a:t>.</a:t>
            </a:r>
          </a:p>
          <a:p>
            <a:pPr marL="342900" indent="-342900">
              <a:spcBef>
                <a:spcPts val="0"/>
              </a:spcBef>
              <a:spcAft>
                <a:spcPts val="600"/>
              </a:spcAft>
              <a:defRPr/>
            </a:pPr>
            <a:r>
              <a:rPr lang="en-US" sz="2500" dirty="0" err="1"/>
              <a:t>Perbedaan</a:t>
            </a:r>
            <a:r>
              <a:rPr lang="en-US" sz="2500" dirty="0"/>
              <a:t> </a:t>
            </a:r>
            <a:r>
              <a:rPr lang="en-US" sz="2500" dirty="0" err="1"/>
              <a:t>dalam</a:t>
            </a:r>
            <a:r>
              <a:rPr lang="en-US" sz="2500" dirty="0"/>
              <a:t> </a:t>
            </a:r>
            <a:r>
              <a:rPr lang="en-US" sz="2500" dirty="0" err="1"/>
              <a:t>memasangkan</a:t>
            </a:r>
            <a:r>
              <a:rPr lang="en-US" sz="2500" dirty="0"/>
              <a:t> </a:t>
            </a:r>
            <a:r>
              <a:rPr lang="en-US" sz="2500" dirty="0" err="1"/>
              <a:t>anggota</a:t>
            </a:r>
            <a:r>
              <a:rPr lang="en-US" sz="2500" dirty="0"/>
              <a:t> A </a:t>
            </a:r>
            <a:r>
              <a:rPr lang="en-US" sz="2500" dirty="0" err="1"/>
              <a:t>dan</a:t>
            </a:r>
            <a:r>
              <a:rPr lang="en-US" sz="2500" dirty="0"/>
              <a:t> B </a:t>
            </a:r>
            <a:r>
              <a:rPr lang="en-US" sz="2500" dirty="0" err="1"/>
              <a:t>akan</a:t>
            </a:r>
            <a:r>
              <a:rPr lang="en-US" sz="2500" dirty="0"/>
              <a:t> </a:t>
            </a:r>
            <a:r>
              <a:rPr lang="en-US" sz="2500" dirty="0" err="1"/>
              <a:t>menciptakan</a:t>
            </a:r>
            <a:r>
              <a:rPr lang="en-US" sz="2500" dirty="0"/>
              <a:t> </a:t>
            </a:r>
            <a:r>
              <a:rPr lang="en-US" sz="2500" dirty="0" err="1"/>
              <a:t>atmosfer</a:t>
            </a:r>
            <a:r>
              <a:rPr lang="en-US" sz="2500" dirty="0"/>
              <a:t> </a:t>
            </a:r>
            <a:r>
              <a:rPr lang="en-US" sz="2500" dirty="0" err="1"/>
              <a:t>berbeda</a:t>
            </a:r>
            <a:r>
              <a:rPr lang="en-US" sz="2500" dirty="0"/>
              <a:t>, </a:t>
            </a:r>
            <a:r>
              <a:rPr lang="en-US" sz="2500" dirty="0" err="1"/>
              <a:t>dan</a:t>
            </a:r>
            <a:r>
              <a:rPr lang="en-US" sz="2500" dirty="0"/>
              <a:t> </a:t>
            </a:r>
            <a:r>
              <a:rPr lang="en-US" sz="2500" dirty="0" err="1"/>
              <a:t>ujungnya</a:t>
            </a:r>
            <a:r>
              <a:rPr lang="en-US" sz="2500" dirty="0"/>
              <a:t> </a:t>
            </a:r>
            <a:r>
              <a:rPr lang="en-US" sz="2500" dirty="0" err="1"/>
              <a:t>kesimpulannya</a:t>
            </a:r>
            <a:r>
              <a:rPr lang="en-US" sz="2500" dirty="0"/>
              <a:t> pun </a:t>
            </a:r>
            <a:r>
              <a:rPr lang="en-US" sz="2500" dirty="0" err="1"/>
              <a:t>berbeda</a:t>
            </a:r>
            <a:r>
              <a:rPr lang="en-US" sz="2500" dirty="0"/>
              <a:t>.</a:t>
            </a:r>
          </a:p>
          <a:p>
            <a:pPr marL="342900" indent="-342900">
              <a:spcBef>
                <a:spcPts val="0"/>
              </a:spcBef>
              <a:spcAft>
                <a:spcPts val="600"/>
              </a:spcAft>
              <a:defRPr/>
            </a:pPr>
            <a:r>
              <a:rPr lang="en-US" sz="2500" dirty="0" err="1"/>
              <a:t>Penelitian</a:t>
            </a:r>
            <a:r>
              <a:rPr lang="en-US" sz="2500" dirty="0"/>
              <a:t> </a:t>
            </a:r>
            <a:r>
              <a:rPr lang="en-US" sz="2500" dirty="0" err="1"/>
              <a:t>menunjukkan</a:t>
            </a:r>
            <a:r>
              <a:rPr lang="en-US" sz="2500" dirty="0"/>
              <a:t> </a:t>
            </a:r>
            <a:r>
              <a:rPr lang="en-US" sz="2500" dirty="0">
                <a:sym typeface="Wingdings" pitchFamily="2" charset="2"/>
              </a:rPr>
              <a:t> </a:t>
            </a:r>
            <a:r>
              <a:rPr lang="en-US" sz="2500" dirty="0" err="1">
                <a:sym typeface="Wingdings" pitchFamily="2" charset="2"/>
              </a:rPr>
              <a:t>orang</a:t>
            </a:r>
            <a:r>
              <a:rPr lang="en-US" sz="2500" dirty="0">
                <a:sym typeface="Wingdings" pitchFamily="2" charset="2"/>
              </a:rPr>
              <a:t> </a:t>
            </a:r>
            <a:r>
              <a:rPr lang="en-US" sz="2500" dirty="0" err="1">
                <a:sym typeface="Wingdings" pitchFamily="2" charset="2"/>
              </a:rPr>
              <a:t>cenderung</a:t>
            </a:r>
            <a:r>
              <a:rPr lang="en-US" sz="2500" dirty="0">
                <a:sym typeface="Wingdings" pitchFamily="2" charset="2"/>
              </a:rPr>
              <a:t> </a:t>
            </a:r>
            <a:r>
              <a:rPr lang="en-US" sz="2500" dirty="0" err="1">
                <a:sym typeface="Wingdings" pitchFamily="2" charset="2"/>
              </a:rPr>
              <a:t>menarik</a:t>
            </a:r>
            <a:r>
              <a:rPr lang="en-US" sz="2500" dirty="0">
                <a:sym typeface="Wingdings" pitchFamily="2" charset="2"/>
              </a:rPr>
              <a:t> </a:t>
            </a:r>
            <a:r>
              <a:rPr lang="en-US" sz="2500" dirty="0" err="1">
                <a:sym typeface="Wingdings" pitchFamily="2" charset="2"/>
              </a:rPr>
              <a:t>kesimpulan</a:t>
            </a:r>
            <a:r>
              <a:rPr lang="en-US" sz="2500" dirty="0">
                <a:sym typeface="Wingdings" pitchFamily="2" charset="2"/>
              </a:rPr>
              <a:t> </a:t>
            </a:r>
            <a:r>
              <a:rPr lang="en-US" sz="2500" dirty="0" err="1">
                <a:sym typeface="Wingdings" pitchFamily="2" charset="2"/>
              </a:rPr>
              <a:t>dalam</a:t>
            </a:r>
            <a:r>
              <a:rPr lang="en-US" sz="2500" dirty="0">
                <a:sym typeface="Wingdings" pitchFamily="2" charset="2"/>
              </a:rPr>
              <a:t> </a:t>
            </a:r>
            <a:r>
              <a:rPr lang="en-US" sz="2500" dirty="0" err="1">
                <a:sym typeface="Wingdings" pitchFamily="2" charset="2"/>
              </a:rPr>
              <a:t>permasalahan</a:t>
            </a:r>
            <a:r>
              <a:rPr lang="en-US" sz="2500" dirty="0">
                <a:sym typeface="Wingdings" pitchFamily="2" charset="2"/>
              </a:rPr>
              <a:t> </a:t>
            </a:r>
            <a:r>
              <a:rPr lang="en-US" sz="2500" dirty="0" err="1">
                <a:sym typeface="Wingdings" pitchFamily="2" charset="2"/>
              </a:rPr>
              <a:t>silogistik</a:t>
            </a:r>
            <a:r>
              <a:rPr lang="en-US" sz="2500" dirty="0">
                <a:sym typeface="Wingdings" pitchFamily="2" charset="2"/>
              </a:rPr>
              <a:t> </a:t>
            </a:r>
            <a:r>
              <a:rPr lang="en-US" sz="2500" dirty="0" err="1">
                <a:sym typeface="Wingdings" pitchFamily="2" charset="2"/>
              </a:rPr>
              <a:t>berdasarkan</a:t>
            </a:r>
            <a:r>
              <a:rPr lang="en-US" sz="2500" dirty="0">
                <a:sym typeface="Wingdings" pitchFamily="2" charset="2"/>
              </a:rPr>
              <a:t> </a:t>
            </a:r>
            <a:r>
              <a:rPr lang="en-US" sz="2500" dirty="0" err="1">
                <a:sym typeface="Wingdings" pitchFamily="2" charset="2"/>
              </a:rPr>
              <a:t>gambaran</a:t>
            </a:r>
            <a:r>
              <a:rPr lang="en-US" sz="2500" dirty="0">
                <a:sym typeface="Wingdings" pitchFamily="2" charset="2"/>
              </a:rPr>
              <a:t> internal yang </a:t>
            </a:r>
            <a:r>
              <a:rPr lang="en-US" sz="2500" dirty="0" err="1">
                <a:sym typeface="Wingdings" pitchFamily="2" charset="2"/>
              </a:rPr>
              <a:t>pertama</a:t>
            </a:r>
            <a:r>
              <a:rPr lang="en-US" sz="2500" dirty="0">
                <a:sym typeface="Wingdings" pitchFamily="2" charset="2"/>
              </a:rPr>
              <a:t> kali </a:t>
            </a:r>
            <a:r>
              <a:rPr lang="en-US" sz="2500" dirty="0" err="1">
                <a:sym typeface="Wingdings" pitchFamily="2" charset="2"/>
              </a:rPr>
              <a:t>terbentuk</a:t>
            </a:r>
            <a:r>
              <a:rPr lang="en-US" sz="2500" dirty="0">
                <a:sym typeface="Wingdings" pitchFamily="2" charset="2"/>
              </a:rPr>
              <a:t> </a:t>
            </a:r>
            <a:r>
              <a:rPr lang="en-US" sz="2500" dirty="0" err="1">
                <a:sym typeface="Wingdings" pitchFamily="2" charset="2"/>
              </a:rPr>
              <a:t>mengenai</a:t>
            </a:r>
            <a:r>
              <a:rPr lang="en-US" sz="2500" dirty="0">
                <a:sym typeface="Wingdings" pitchFamily="2" charset="2"/>
              </a:rPr>
              <a:t> </a:t>
            </a:r>
            <a:r>
              <a:rPr lang="en-US" sz="2500" dirty="0" err="1">
                <a:sym typeface="Wingdings" pitchFamily="2" charset="2"/>
              </a:rPr>
              <a:t>premis</a:t>
            </a:r>
            <a:r>
              <a:rPr lang="en-US" sz="2500" dirty="0">
                <a:sym typeface="Wingdings" pitchFamily="2" charset="2"/>
              </a:rPr>
              <a:t>; </a:t>
            </a:r>
            <a:r>
              <a:rPr lang="en-US" sz="2500" dirty="0" err="1">
                <a:sym typeface="Wingdings" pitchFamily="2" charset="2"/>
              </a:rPr>
              <a:t>dan</a:t>
            </a:r>
            <a:r>
              <a:rPr lang="en-US" sz="2500" dirty="0">
                <a:sym typeface="Wingdings" pitchFamily="2" charset="2"/>
              </a:rPr>
              <a:t> </a:t>
            </a:r>
            <a:r>
              <a:rPr lang="en-US" sz="2500" dirty="0" err="1">
                <a:sym typeface="Wingdings" pitchFamily="2" charset="2"/>
              </a:rPr>
              <a:t>terkadang</a:t>
            </a:r>
            <a:r>
              <a:rPr lang="en-US" sz="2500" dirty="0">
                <a:sym typeface="Wingdings" pitchFamily="2" charset="2"/>
              </a:rPr>
              <a:t> </a:t>
            </a:r>
            <a:r>
              <a:rPr lang="en-US" sz="2500" dirty="0" err="1">
                <a:sym typeface="Wingdings" pitchFamily="2" charset="2"/>
              </a:rPr>
              <a:t>gambaran</a:t>
            </a:r>
            <a:r>
              <a:rPr lang="en-US" sz="2500" dirty="0">
                <a:sym typeface="Wingdings" pitchFamily="2" charset="2"/>
              </a:rPr>
              <a:t> yang </a:t>
            </a:r>
            <a:r>
              <a:rPr lang="en-US" sz="2500" dirty="0" err="1">
                <a:sym typeface="Wingdings" pitchFamily="2" charset="2"/>
              </a:rPr>
              <a:t>tidak</a:t>
            </a:r>
            <a:r>
              <a:rPr lang="en-US" sz="2500" dirty="0">
                <a:sym typeface="Wingdings" pitchFamily="2" charset="2"/>
              </a:rPr>
              <a:t> </a:t>
            </a:r>
            <a:r>
              <a:rPr lang="en-US" sz="2500" dirty="0" err="1">
                <a:sym typeface="Wingdings" pitchFamily="2" charset="2"/>
              </a:rPr>
              <a:t>sebenarnya</a:t>
            </a:r>
            <a:r>
              <a:rPr lang="en-US" sz="2500" dirty="0">
                <a:sym typeface="Wingdings" pitchFamily="2" charset="2"/>
              </a:rPr>
              <a:t>.</a:t>
            </a:r>
          </a:p>
          <a:p>
            <a:pPr>
              <a:spcBef>
                <a:spcPts val="0"/>
              </a:spcBef>
              <a:spcAft>
                <a:spcPts val="600"/>
              </a:spcAft>
              <a:buNone/>
              <a:defRPr/>
            </a:pPr>
            <a:r>
              <a:rPr lang="en-US" sz="2500" u="sng" dirty="0" err="1"/>
              <a:t>Isi</a:t>
            </a:r>
            <a:endParaRPr lang="en-US" sz="2500" dirty="0"/>
          </a:p>
          <a:p>
            <a:pPr marL="342900" indent="-342900">
              <a:spcBef>
                <a:spcPts val="0"/>
              </a:spcBef>
              <a:spcAft>
                <a:spcPts val="600"/>
              </a:spcAft>
              <a:defRPr/>
            </a:pPr>
            <a:r>
              <a:rPr lang="en-US" sz="2500" dirty="0" err="1"/>
              <a:t>Silogistik</a:t>
            </a:r>
            <a:r>
              <a:rPr lang="en-US" sz="2500" dirty="0"/>
              <a:t> </a:t>
            </a:r>
            <a:r>
              <a:rPr lang="en-US" sz="2500" dirty="0" err="1"/>
              <a:t>dapat</a:t>
            </a:r>
            <a:r>
              <a:rPr lang="en-US" sz="2500" dirty="0"/>
              <a:t> </a:t>
            </a:r>
            <a:r>
              <a:rPr lang="en-US" sz="2500" dirty="0" err="1"/>
              <a:t>mempertahankan</a:t>
            </a:r>
            <a:r>
              <a:rPr lang="en-US" sz="2500" dirty="0"/>
              <a:t> </a:t>
            </a:r>
            <a:r>
              <a:rPr lang="en-US" sz="2500" dirty="0" err="1"/>
              <a:t>bentuk</a:t>
            </a:r>
            <a:r>
              <a:rPr lang="en-US" sz="2500" dirty="0"/>
              <a:t> </a:t>
            </a:r>
            <a:r>
              <a:rPr lang="en-US" sz="2500" dirty="0" err="1"/>
              <a:t>argumen</a:t>
            </a:r>
            <a:r>
              <a:rPr lang="en-US" sz="2500" dirty="0"/>
              <a:t> </a:t>
            </a:r>
            <a:r>
              <a:rPr lang="en-US" sz="2500" dirty="0" err="1"/>
              <a:t>sambil</a:t>
            </a:r>
            <a:r>
              <a:rPr lang="en-US" sz="2500" dirty="0"/>
              <a:t> </a:t>
            </a:r>
            <a:r>
              <a:rPr lang="en-US" sz="2500" dirty="0" err="1"/>
              <a:t>mengubah-ubah</a:t>
            </a:r>
            <a:r>
              <a:rPr lang="en-US" sz="2500" dirty="0"/>
              <a:t> </a:t>
            </a:r>
            <a:r>
              <a:rPr lang="en-US" sz="2500" dirty="0" err="1"/>
              <a:t>isinya</a:t>
            </a:r>
            <a:r>
              <a:rPr lang="en-US" sz="2500" dirty="0"/>
              <a:t>.</a:t>
            </a:r>
          </a:p>
          <a:p>
            <a:pPr marL="342900" indent="-342900">
              <a:spcBef>
                <a:spcPts val="0"/>
              </a:spcBef>
              <a:spcAft>
                <a:spcPts val="600"/>
              </a:spcAft>
              <a:defRPr/>
            </a:pPr>
            <a:endParaRPr lang="en-US" sz="2500" dirty="0"/>
          </a:p>
        </p:txBody>
      </p:sp>
      <p:pic>
        <p:nvPicPr>
          <p:cNvPr id="8" name="Picture 2"/>
          <p:cNvPicPr>
            <a:picLocks noChangeAspect="1" noChangeArrowheads="1"/>
          </p:cNvPicPr>
          <p:nvPr/>
        </p:nvPicPr>
        <p:blipFill>
          <a:blip r:embed="rId3"/>
          <a:srcRect/>
          <a:stretch>
            <a:fillRect/>
          </a:stretch>
        </p:blipFill>
        <p:spPr bwMode="auto">
          <a:xfrm>
            <a:off x="2286000" y="5715001"/>
            <a:ext cx="2686050" cy="695325"/>
          </a:xfrm>
          <a:prstGeom prst="rect">
            <a:avLst/>
          </a:prstGeom>
          <a:ln>
            <a:noFill/>
          </a:ln>
          <a:effectLst>
            <a:outerShdw blurRad="292100" dist="139700" dir="2700000" algn="tl" rotWithShape="0">
              <a:srgbClr val="333333">
                <a:alpha val="65000"/>
              </a:srgbClr>
            </a:outerShdw>
          </a:effectLst>
        </p:spPr>
      </p:pic>
      <p:pic>
        <p:nvPicPr>
          <p:cNvPr id="9" name="Picture 3"/>
          <p:cNvPicPr>
            <a:picLocks noChangeAspect="1" noChangeArrowheads="1"/>
          </p:cNvPicPr>
          <p:nvPr/>
        </p:nvPicPr>
        <p:blipFill>
          <a:blip r:embed="rId4"/>
          <a:srcRect/>
          <a:stretch>
            <a:fillRect/>
          </a:stretch>
        </p:blipFill>
        <p:spPr bwMode="auto">
          <a:xfrm>
            <a:off x="6629401" y="5715000"/>
            <a:ext cx="2543175" cy="685800"/>
          </a:xfrm>
          <a:prstGeom prst="rect">
            <a:avLst/>
          </a:prstGeom>
          <a:ln>
            <a:noFill/>
          </a:ln>
          <a:effectLst>
            <a:outerShdw blurRad="292100" dist="139700" dir="2700000" algn="tl" rotWithShape="0">
              <a:srgbClr val="333333">
                <a:alpha val="65000"/>
              </a:srgbClr>
            </a:outerShdw>
          </a:effectLst>
        </p:spPr>
      </p:pic>
      <p:sp>
        <p:nvSpPr>
          <p:cNvPr id="10" name="Right Arrow 9"/>
          <p:cNvSpPr/>
          <p:nvPr/>
        </p:nvSpPr>
        <p:spPr>
          <a:xfrm>
            <a:off x="5562600" y="59436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9282634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sz="3400" i="1" dirty="0" err="1"/>
              <a:t>Pengambilan</a:t>
            </a:r>
            <a:r>
              <a:rPr lang="en-US" sz="3400" i="1" dirty="0"/>
              <a:t> </a:t>
            </a:r>
            <a:r>
              <a:rPr lang="en-US" sz="3400" i="1" dirty="0" err="1"/>
              <a:t>keputusan</a:t>
            </a:r>
            <a:endParaRPr lang="en-US" sz="3400" i="1" dirty="0"/>
          </a:p>
        </p:txBody>
      </p:sp>
      <p:sp>
        <p:nvSpPr>
          <p:cNvPr id="74755" name="Content Placeholder 2"/>
          <p:cNvSpPr>
            <a:spLocks noGrp="1"/>
          </p:cNvSpPr>
          <p:nvPr>
            <p:ph sz="quarter" idx="1"/>
          </p:nvPr>
        </p:nvSpPr>
        <p:spPr>
          <a:xfrm>
            <a:off x="1825625" y="1527175"/>
            <a:ext cx="8504238" cy="4572000"/>
          </a:xfrm>
        </p:spPr>
        <p:txBody>
          <a:bodyPr/>
          <a:lstStyle/>
          <a:p>
            <a:pPr>
              <a:spcBef>
                <a:spcPct val="0"/>
              </a:spcBef>
              <a:spcAft>
                <a:spcPts val="1000"/>
              </a:spcAft>
              <a:buNone/>
            </a:pPr>
            <a:r>
              <a:rPr lang="en-US" altLang="en-US" sz="2900">
                <a:solidFill>
                  <a:srgbClr val="C00000"/>
                </a:solidFill>
              </a:rPr>
              <a:t>Penalaran induktif</a:t>
            </a:r>
          </a:p>
          <a:p>
            <a:r>
              <a:rPr lang="en-US" altLang="en-US" smtClean="0"/>
              <a:t>Keputusan dalam penalaran ini berdasarkan pengalaman masa lalu &amp; kesimpulannya berdasarkan yang dirasa sebagai pilihan terbaik dari sejumlah alternatif.</a:t>
            </a:r>
          </a:p>
          <a:p>
            <a:r>
              <a:rPr lang="en-US" altLang="en-US" smtClean="0"/>
              <a:t>Tversky (1972) </a:t>
            </a:r>
            <a:r>
              <a:rPr lang="en-US" altLang="en-US" smtClean="0">
                <a:sym typeface="Wingdings" panose="05000000000000000000" pitchFamily="2" charset="2"/>
              </a:rPr>
              <a:t></a:t>
            </a:r>
            <a:r>
              <a:rPr lang="en-US" altLang="en-US" smtClean="0"/>
              <a:t> dalam mengambil keputusan, kita memilih alternatif dengan cara mengeliminasi pilihan yang kurang menarik secara bertahap </a:t>
            </a:r>
            <a:r>
              <a:rPr lang="en-US" altLang="en-US" smtClean="0">
                <a:sym typeface="Wingdings" panose="05000000000000000000" pitchFamily="2" charset="2"/>
              </a:rPr>
              <a:t></a:t>
            </a:r>
            <a:r>
              <a:rPr lang="en-US" altLang="en-US" smtClean="0"/>
              <a:t> disebut: eliminasi oleh aspek.</a:t>
            </a:r>
          </a:p>
          <a:p>
            <a:endParaRPr lang="en-US" altLang="en-US" smtClean="0"/>
          </a:p>
        </p:txBody>
      </p:sp>
    </p:spTree>
    <p:extLst>
      <p:ext uri="{BB962C8B-B14F-4D97-AF65-F5344CB8AC3E}">
        <p14:creationId xmlns:p14="http://schemas.microsoft.com/office/powerpoint/2010/main" xmlns="" val="2807067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460376"/>
            <a:ext cx="2060575" cy="758825"/>
          </a:xfrm>
        </p:spPr>
        <p:txBody>
          <a:bodyPr/>
          <a:lstStyle/>
          <a:p>
            <a:pPr algn="l">
              <a:defRPr/>
            </a:pPr>
            <a:r>
              <a:rPr lang="en-US" sz="3000" dirty="0" err="1">
                <a:solidFill>
                  <a:srgbClr val="C00000"/>
                </a:solidFill>
                <a:latin typeface="+mn-lt"/>
              </a:rPr>
              <a:t>Morfologi</a:t>
            </a:r>
            <a:endParaRPr lang="en-US" sz="3000" dirty="0">
              <a:solidFill>
                <a:srgbClr val="C00000"/>
              </a:solidFill>
              <a:latin typeface="+mn-lt"/>
            </a:endParaRPr>
          </a:p>
        </p:txBody>
      </p:sp>
      <p:sp>
        <p:nvSpPr>
          <p:cNvPr id="18435" name="Content Placeholder 2"/>
          <p:cNvSpPr>
            <a:spLocks noGrp="1"/>
          </p:cNvSpPr>
          <p:nvPr>
            <p:ph sz="quarter" idx="1"/>
          </p:nvPr>
        </p:nvSpPr>
        <p:spPr>
          <a:xfrm>
            <a:off x="1825625" y="1527175"/>
            <a:ext cx="8504238" cy="4572000"/>
          </a:xfrm>
        </p:spPr>
        <p:txBody>
          <a:bodyPr>
            <a:normAutofit lnSpcReduction="10000"/>
          </a:bodyPr>
          <a:lstStyle/>
          <a:p>
            <a:pPr>
              <a:buFont typeface="Arial" panose="020B0604020202020204" pitchFamily="34" charset="0"/>
              <a:buChar char="•"/>
            </a:pPr>
            <a:r>
              <a:rPr lang="en-US" altLang="en-US" smtClean="0"/>
              <a:t>Adalah studi mengenai struktur kata-kata.</a:t>
            </a:r>
          </a:p>
          <a:p>
            <a:pPr>
              <a:buFont typeface="Wingdings 2" panose="05020102010507070707" pitchFamily="18" charset="2"/>
              <a:buNone/>
            </a:pPr>
            <a:endParaRPr lang="en-US" altLang="en-US" smtClean="0"/>
          </a:p>
          <a:p>
            <a:pPr>
              <a:buFont typeface="Wingdings 2" panose="05020102010507070707" pitchFamily="18" charset="2"/>
              <a:buNone/>
            </a:pPr>
            <a:r>
              <a:rPr lang="en-US" altLang="en-US" sz="3000">
                <a:solidFill>
                  <a:srgbClr val="C00000"/>
                </a:solidFill>
              </a:rPr>
              <a:t>Sintaksis</a:t>
            </a:r>
          </a:p>
          <a:p>
            <a:pPr>
              <a:buFont typeface="Arial" panose="020B0604020202020204" pitchFamily="34" charset="0"/>
              <a:buChar char="•"/>
            </a:pPr>
            <a:r>
              <a:rPr lang="en-US" altLang="en-US" smtClean="0"/>
              <a:t>Yaitu peraturan-peraturan yang mengendalikan kombinasi kata-kata dalam frase &amp; kalimat.</a:t>
            </a:r>
          </a:p>
          <a:p>
            <a:pPr>
              <a:buFont typeface="Arial" panose="020B0604020202020204" pitchFamily="34" charset="0"/>
              <a:buChar char="•"/>
            </a:pPr>
            <a:r>
              <a:rPr lang="en-US" altLang="en-US" smtClean="0"/>
              <a:t>Produktivitas </a:t>
            </a:r>
            <a:r>
              <a:rPr lang="en-US" altLang="en-US" smtClean="0">
                <a:sym typeface="Wingdings" panose="05000000000000000000" pitchFamily="2" charset="2"/>
              </a:rPr>
              <a:t> ketidakterbatasan jumlah kalimat, frase, atau ucapan yang mungkin muncul dalam suatu bahasa.</a:t>
            </a:r>
          </a:p>
          <a:p>
            <a:pPr>
              <a:buFont typeface="Arial" panose="020B0604020202020204" pitchFamily="34" charset="0"/>
              <a:buChar char="•"/>
            </a:pPr>
            <a:r>
              <a:rPr lang="en-US" altLang="en-US" smtClean="0">
                <a:sym typeface="Wingdings" panose="05000000000000000000" pitchFamily="2" charset="2"/>
              </a:rPr>
              <a:t>Regularitas  pola-pola sistematik dalam kalimat, frase, atau ucapan.</a:t>
            </a:r>
            <a:endParaRPr lang="en-US" altLang="en-US" smtClean="0"/>
          </a:p>
        </p:txBody>
      </p:sp>
    </p:spTree>
    <p:extLst>
      <p:ext uri="{BB962C8B-B14F-4D97-AF65-F5344CB8AC3E}">
        <p14:creationId xmlns:p14="http://schemas.microsoft.com/office/powerpoint/2010/main" xmlns="" val="25023811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228600"/>
            <a:ext cx="5718175" cy="990600"/>
          </a:xfrm>
        </p:spPr>
        <p:txBody>
          <a:bodyPr/>
          <a:lstStyle/>
          <a:p>
            <a:pPr algn="l">
              <a:defRPr/>
            </a:pPr>
            <a:r>
              <a:rPr lang="en-US" sz="3000" dirty="0" err="1">
                <a:solidFill>
                  <a:srgbClr val="C00000"/>
                </a:solidFill>
                <a:latin typeface="+mn-lt"/>
              </a:rPr>
              <a:t>Pengambilan</a:t>
            </a:r>
            <a:r>
              <a:rPr lang="en-US" sz="3000" dirty="0">
                <a:solidFill>
                  <a:srgbClr val="C00000"/>
                </a:solidFill>
                <a:latin typeface="+mn-lt"/>
              </a:rPr>
              <a:t> </a:t>
            </a:r>
            <a:r>
              <a:rPr lang="en-US" sz="3000" dirty="0" err="1">
                <a:solidFill>
                  <a:srgbClr val="C00000"/>
                </a:solidFill>
                <a:latin typeface="+mn-lt"/>
              </a:rPr>
              <a:t>keputusan</a:t>
            </a:r>
            <a:r>
              <a:rPr lang="en-US" sz="3000" dirty="0">
                <a:solidFill>
                  <a:srgbClr val="C00000"/>
                </a:solidFill>
                <a:latin typeface="+mn-lt"/>
              </a:rPr>
              <a:t> </a:t>
            </a:r>
            <a:r>
              <a:rPr lang="en-US" sz="3000" dirty="0" err="1">
                <a:solidFill>
                  <a:srgbClr val="C00000"/>
                </a:solidFill>
                <a:latin typeface="+mn-lt"/>
              </a:rPr>
              <a:t>dalam</a:t>
            </a:r>
            <a:r>
              <a:rPr lang="en-US" sz="3000" dirty="0">
                <a:solidFill>
                  <a:srgbClr val="C00000"/>
                </a:solidFill>
                <a:latin typeface="+mn-lt"/>
              </a:rPr>
              <a:t> ‘</a:t>
            </a:r>
            <a:r>
              <a:rPr lang="en-US" sz="3000" dirty="0" err="1">
                <a:solidFill>
                  <a:srgbClr val="C00000"/>
                </a:solidFill>
                <a:latin typeface="+mn-lt"/>
              </a:rPr>
              <a:t>kehidupan</a:t>
            </a:r>
            <a:r>
              <a:rPr lang="en-US" sz="3000" dirty="0">
                <a:solidFill>
                  <a:srgbClr val="C00000"/>
                </a:solidFill>
                <a:latin typeface="+mn-lt"/>
              </a:rPr>
              <a:t> </a:t>
            </a:r>
            <a:r>
              <a:rPr lang="en-US" sz="3000" dirty="0" err="1">
                <a:solidFill>
                  <a:srgbClr val="C00000"/>
                </a:solidFill>
                <a:latin typeface="+mn-lt"/>
              </a:rPr>
              <a:t>nyata</a:t>
            </a:r>
            <a:r>
              <a:rPr lang="en-US" sz="3000" dirty="0">
                <a:solidFill>
                  <a:srgbClr val="C00000"/>
                </a:solidFill>
                <a:latin typeface="+mn-lt"/>
              </a:rPr>
              <a:t>’</a:t>
            </a:r>
          </a:p>
        </p:txBody>
      </p:sp>
      <p:sp>
        <p:nvSpPr>
          <p:cNvPr id="3" name="Content Placeholder 2"/>
          <p:cNvSpPr>
            <a:spLocks noGrp="1"/>
          </p:cNvSpPr>
          <p:nvPr>
            <p:ph sz="quarter" idx="1"/>
          </p:nvPr>
        </p:nvSpPr>
        <p:spPr>
          <a:xfrm>
            <a:off x="1825625" y="1447801"/>
            <a:ext cx="8504238" cy="2359025"/>
          </a:xfrm>
        </p:spPr>
        <p:txBody>
          <a:bodyPr/>
          <a:lstStyle/>
          <a:p>
            <a:pPr>
              <a:buFont typeface="Wingdings 2" panose="05020102010507070707" pitchFamily="18" charset="2"/>
              <a:buNone/>
              <a:defRPr/>
            </a:pPr>
            <a:r>
              <a:rPr lang="en-US" dirty="0" smtClean="0"/>
              <a:t>a. Dialog </a:t>
            </a:r>
            <a:r>
              <a:rPr lang="en-US" dirty="0" err="1" smtClean="0"/>
              <a:t>penalaran</a:t>
            </a:r>
            <a:endParaRPr lang="en-US" dirty="0" smtClean="0"/>
          </a:p>
          <a:p>
            <a:pPr marL="685800" indent="-342900">
              <a:defRPr/>
            </a:pPr>
            <a:r>
              <a:rPr lang="en-US" dirty="0" err="1" smtClean="0"/>
              <a:t>Dalam</a:t>
            </a:r>
            <a:r>
              <a:rPr lang="en-US" dirty="0" smtClean="0"/>
              <a:t> </a:t>
            </a:r>
            <a:r>
              <a:rPr lang="en-US" dirty="0" err="1" smtClean="0"/>
              <a:t>kehidupan</a:t>
            </a:r>
            <a:r>
              <a:rPr lang="en-US" dirty="0" smtClean="0"/>
              <a:t>, </a:t>
            </a:r>
            <a:r>
              <a:rPr lang="en-US" dirty="0" err="1" smtClean="0"/>
              <a:t>manusia</a:t>
            </a:r>
            <a:r>
              <a:rPr lang="en-US" dirty="0" smtClean="0"/>
              <a:t> </a:t>
            </a:r>
            <a:r>
              <a:rPr lang="en-US" dirty="0" err="1" smtClean="0"/>
              <a:t>biasa</a:t>
            </a:r>
            <a:r>
              <a:rPr lang="en-US" dirty="0" smtClean="0"/>
              <a:t> </a:t>
            </a:r>
            <a:r>
              <a:rPr lang="en-US" dirty="0" err="1" smtClean="0"/>
              <a:t>masuk</a:t>
            </a:r>
            <a:r>
              <a:rPr lang="en-US" dirty="0" smtClean="0"/>
              <a:t> </a:t>
            </a:r>
            <a:r>
              <a:rPr lang="en-US" dirty="0" err="1" smtClean="0"/>
              <a:t>dalam</a:t>
            </a:r>
            <a:r>
              <a:rPr lang="en-US" dirty="0" smtClean="0"/>
              <a:t> </a:t>
            </a:r>
            <a:r>
              <a:rPr lang="en-US" dirty="0" err="1" smtClean="0"/>
              <a:t>percakapan</a:t>
            </a:r>
            <a:r>
              <a:rPr lang="en-US" dirty="0" smtClean="0"/>
              <a:t> yang </a:t>
            </a:r>
            <a:r>
              <a:rPr lang="en-US" dirty="0" err="1" smtClean="0"/>
              <a:t>melibatkan</a:t>
            </a:r>
            <a:r>
              <a:rPr lang="en-US" dirty="0" smtClean="0"/>
              <a:t> </a:t>
            </a:r>
            <a:r>
              <a:rPr lang="en-US" dirty="0" err="1" smtClean="0"/>
              <a:t>argumentasi</a:t>
            </a:r>
            <a:r>
              <a:rPr lang="en-US" dirty="0" smtClean="0"/>
              <a:t>.</a:t>
            </a:r>
          </a:p>
          <a:p>
            <a:pPr marL="685800" indent="-342900">
              <a:defRPr/>
            </a:pPr>
            <a:r>
              <a:rPr lang="en-US" dirty="0" smtClean="0">
                <a:sym typeface="Wingdings" pitchFamily="2" charset="2"/>
              </a:rPr>
              <a:t>Rips, </a:t>
            </a:r>
            <a:r>
              <a:rPr lang="en-US" dirty="0" err="1" smtClean="0">
                <a:sym typeface="Wingdings" pitchFamily="2" charset="2"/>
              </a:rPr>
              <a:t>dkk</a:t>
            </a:r>
            <a:r>
              <a:rPr lang="en-US" dirty="0" smtClean="0">
                <a:sym typeface="Wingdings" pitchFamily="2" charset="2"/>
              </a:rPr>
              <a:t> (1999)  </a:t>
            </a:r>
            <a:r>
              <a:rPr lang="en-US" dirty="0" err="1" smtClean="0"/>
              <a:t>mengidentifikasi</a:t>
            </a:r>
            <a:r>
              <a:rPr lang="en-US" dirty="0" smtClean="0"/>
              <a:t> </a:t>
            </a:r>
            <a:r>
              <a:rPr lang="en-US" dirty="0" err="1" smtClean="0"/>
              <a:t>komponen</a:t>
            </a:r>
            <a:r>
              <a:rPr lang="en-US" dirty="0" smtClean="0"/>
              <a:t> </a:t>
            </a:r>
            <a:r>
              <a:rPr lang="en-US" dirty="0" err="1" smtClean="0"/>
              <a:t>struktural</a:t>
            </a:r>
            <a:r>
              <a:rPr lang="en-US" dirty="0" smtClean="0"/>
              <a:t> </a:t>
            </a:r>
            <a:r>
              <a:rPr lang="en-US" dirty="0" err="1" smtClean="0"/>
              <a:t>pokok</a:t>
            </a:r>
            <a:r>
              <a:rPr lang="en-US" dirty="0" smtClean="0"/>
              <a:t> </a:t>
            </a:r>
            <a:r>
              <a:rPr lang="en-US" dirty="0" err="1" smtClean="0">
                <a:sym typeface="Wingdings" pitchFamily="2" charset="2"/>
              </a:rPr>
              <a:t>argumen</a:t>
            </a:r>
            <a:r>
              <a:rPr lang="en-US" dirty="0" smtClean="0">
                <a:sym typeface="Wingdings" pitchFamily="2" charset="2"/>
              </a:rPr>
              <a:t>.</a:t>
            </a:r>
          </a:p>
        </p:txBody>
      </p:sp>
      <p:pic>
        <p:nvPicPr>
          <p:cNvPr id="270338" name="Picture 2"/>
          <p:cNvPicPr>
            <a:picLocks noChangeAspect="1" noChangeArrowheads="1"/>
          </p:cNvPicPr>
          <p:nvPr/>
        </p:nvPicPr>
        <p:blipFill>
          <a:blip r:embed="rId3"/>
          <a:srcRect l="2631"/>
          <a:stretch>
            <a:fillRect/>
          </a:stretch>
        </p:blipFill>
        <p:spPr bwMode="auto">
          <a:xfrm>
            <a:off x="6096001" y="3848100"/>
            <a:ext cx="4352925" cy="2705100"/>
          </a:xfrm>
          <a:prstGeom prst="rect">
            <a:avLst/>
          </a:prstGeom>
          <a:ln>
            <a:noFill/>
          </a:ln>
          <a:effectLst>
            <a:outerShdw blurRad="292100" dist="139700" dir="2700000" algn="tl" rotWithShape="0">
              <a:srgbClr val="333333">
                <a:alpha val="65000"/>
              </a:srgbClr>
            </a:outerShdw>
          </a:effectLst>
        </p:spPr>
      </p:pic>
      <p:sp>
        <p:nvSpPr>
          <p:cNvPr id="75781" name="TextBox 4"/>
          <p:cNvSpPr txBox="1">
            <a:spLocks noChangeArrowheads="1"/>
          </p:cNvSpPr>
          <p:nvPr/>
        </p:nvSpPr>
        <p:spPr bwMode="auto">
          <a:xfrm>
            <a:off x="2362200" y="5715001"/>
            <a:ext cx="3657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t>Contoh analisis diagram  argumentatif kasus  OJ Simpson</a:t>
            </a:r>
          </a:p>
        </p:txBody>
      </p:sp>
    </p:spTree>
    <p:extLst>
      <p:ext uri="{BB962C8B-B14F-4D97-AF65-F5344CB8AC3E}">
        <p14:creationId xmlns:p14="http://schemas.microsoft.com/office/powerpoint/2010/main" xmlns="" val="3490037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52400"/>
            <a:ext cx="8839200" cy="6477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a:off x="1752600" y="228600"/>
            <a:ext cx="8763000" cy="6915150"/>
          </a:xfrm>
          <a:prstGeom prst="rect">
            <a:avLst/>
          </a:prstGeom>
          <a:noFill/>
        </p:spPr>
        <p:txBody>
          <a:bodyPr>
            <a:spAutoFit/>
          </a:bodyPr>
          <a:lstStyle/>
          <a:p>
            <a:pPr marL="285750" indent="-285750">
              <a:buClr>
                <a:srgbClr val="FFFF00"/>
              </a:buClr>
              <a:defRPr/>
            </a:pPr>
            <a:r>
              <a:rPr lang="en-US" sz="2500" dirty="0">
                <a:latin typeface="Arial" charset="0"/>
                <a:cs typeface="Arial" charset="0"/>
              </a:rPr>
              <a:t>b. </a:t>
            </a:r>
            <a:r>
              <a:rPr lang="en-US" sz="2500" dirty="0" err="1">
                <a:latin typeface="Arial" charset="0"/>
                <a:cs typeface="Arial" charset="0"/>
              </a:rPr>
              <a:t>Buah</a:t>
            </a:r>
            <a:r>
              <a:rPr lang="en-US" sz="2500" dirty="0">
                <a:latin typeface="Arial" charset="0"/>
                <a:cs typeface="Arial" charset="0"/>
              </a:rPr>
              <a:t> </a:t>
            </a:r>
            <a:r>
              <a:rPr lang="en-US" sz="2500" dirty="0" err="1">
                <a:latin typeface="Arial" charset="0"/>
                <a:cs typeface="Arial" charset="0"/>
              </a:rPr>
              <a:t>pikiran</a:t>
            </a:r>
            <a:r>
              <a:rPr lang="en-US" sz="2500" dirty="0">
                <a:latin typeface="Arial" charset="0"/>
                <a:cs typeface="Arial" charset="0"/>
              </a:rPr>
              <a:t> yang </a:t>
            </a:r>
            <a:r>
              <a:rPr lang="en-US" sz="2500" dirty="0" err="1">
                <a:latin typeface="Arial" charset="0"/>
                <a:cs typeface="Arial" charset="0"/>
              </a:rPr>
              <a:t>keliru</a:t>
            </a:r>
            <a:r>
              <a:rPr lang="en-US" sz="2500" dirty="0">
                <a:latin typeface="Arial" charset="0"/>
                <a:cs typeface="Arial" charset="0"/>
              </a:rPr>
              <a:t> </a:t>
            </a:r>
            <a:r>
              <a:rPr lang="en-US" sz="2500" dirty="0" err="1">
                <a:latin typeface="Arial" charset="0"/>
                <a:cs typeface="Arial" charset="0"/>
              </a:rPr>
              <a:t>dari</a:t>
            </a:r>
            <a:r>
              <a:rPr lang="en-US" sz="2500" dirty="0">
                <a:latin typeface="Arial" charset="0"/>
                <a:cs typeface="Arial" charset="0"/>
              </a:rPr>
              <a:t> </a:t>
            </a:r>
            <a:r>
              <a:rPr lang="en-US" sz="2500" dirty="0" err="1">
                <a:latin typeface="Arial" charset="0"/>
                <a:cs typeface="Arial" charset="0"/>
              </a:rPr>
              <a:t>Reifikasi</a:t>
            </a:r>
            <a:endParaRPr lang="en-US" sz="2500" dirty="0">
              <a:latin typeface="Arial" charset="0"/>
              <a:cs typeface="Arial" charset="0"/>
            </a:endParaRPr>
          </a:p>
          <a:p>
            <a:pPr marL="571500" indent="-285750">
              <a:spcAft>
                <a:spcPts val="1200"/>
              </a:spcAft>
              <a:buClr>
                <a:srgbClr val="FFFF00"/>
              </a:buClr>
              <a:buFont typeface="Arial" pitchFamily="34" charset="0"/>
              <a:buChar char="•"/>
              <a:defRPr/>
            </a:pPr>
            <a:r>
              <a:rPr lang="en-US" sz="2500" dirty="0" err="1">
                <a:latin typeface="Arial" charset="0"/>
                <a:cs typeface="Arial" charset="0"/>
              </a:rPr>
              <a:t>Reifikasi</a:t>
            </a:r>
            <a:r>
              <a:rPr lang="en-US" sz="2500" dirty="0">
                <a:latin typeface="Arial" charset="0"/>
                <a:cs typeface="Arial" charset="0"/>
              </a:rPr>
              <a:t> </a:t>
            </a:r>
            <a:r>
              <a:rPr lang="en-US" sz="2500" dirty="0" err="1">
                <a:latin typeface="Arial" charset="0"/>
                <a:cs typeface="Arial" charset="0"/>
              </a:rPr>
              <a:t>suatu</a:t>
            </a:r>
            <a:r>
              <a:rPr lang="en-US" sz="2500" dirty="0">
                <a:latin typeface="Arial" charset="0"/>
                <a:cs typeface="Arial" charset="0"/>
              </a:rPr>
              <a:t> </a:t>
            </a:r>
            <a:r>
              <a:rPr lang="en-US" sz="2500" dirty="0" err="1">
                <a:latin typeface="Arial" charset="0"/>
                <a:cs typeface="Arial" charset="0"/>
              </a:rPr>
              <a:t>ide</a:t>
            </a:r>
            <a:r>
              <a:rPr lang="en-US" sz="2500" dirty="0">
                <a:latin typeface="Arial" charset="0"/>
                <a:cs typeface="Arial" charset="0"/>
              </a:rPr>
              <a:t> </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menganggap</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bahwa</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ide</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itu</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nyata</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padahal</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sebenarnya</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ide</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tsb</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bersifat</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hipotetis</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atau</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metafora</a:t>
            </a:r>
            <a:r>
              <a:rPr lang="en-US" sz="2500" dirty="0">
                <a:latin typeface="Arial" charset="0"/>
                <a:cs typeface="Arial" charset="0"/>
                <a:sym typeface="Wingdings" pitchFamily="2" charset="2"/>
              </a:rPr>
              <a:t>.</a:t>
            </a:r>
          </a:p>
          <a:p>
            <a:pPr marL="285750" indent="-285750">
              <a:spcAft>
                <a:spcPts val="1000"/>
              </a:spcAft>
              <a:buClr>
                <a:srgbClr val="FFFF00"/>
              </a:buClr>
              <a:defRPr/>
            </a:pPr>
            <a:r>
              <a:rPr lang="en-US" sz="2500" dirty="0">
                <a:latin typeface="Arial" charset="0"/>
                <a:cs typeface="Arial" charset="0"/>
                <a:sym typeface="Wingdings" pitchFamily="2" charset="2"/>
              </a:rPr>
              <a:t>c.	</a:t>
            </a:r>
            <a:r>
              <a:rPr lang="en-US" sz="2500" dirty="0" err="1">
                <a:latin typeface="Arial" charset="0"/>
                <a:cs typeface="Arial" charset="0"/>
                <a:sym typeface="Wingdings" pitchFamily="2" charset="2"/>
              </a:rPr>
              <a:t>Argumen</a:t>
            </a:r>
            <a:r>
              <a:rPr lang="en-US" sz="2500" dirty="0">
                <a:latin typeface="Arial" charset="0"/>
                <a:cs typeface="Arial" charset="0"/>
                <a:sym typeface="Wingdings" pitchFamily="2" charset="2"/>
              </a:rPr>
              <a:t> ad Hominem  </a:t>
            </a:r>
            <a:r>
              <a:rPr lang="en-US" sz="2500" dirty="0" err="1">
                <a:latin typeface="Arial" charset="0"/>
                <a:cs typeface="Arial" charset="0"/>
                <a:sym typeface="Wingdings" pitchFamily="2" charset="2"/>
              </a:rPr>
              <a:t>argumen</a:t>
            </a:r>
            <a:r>
              <a:rPr lang="en-US" sz="2500" dirty="0">
                <a:latin typeface="Arial" charset="0"/>
                <a:cs typeface="Arial" charset="0"/>
                <a:sym typeface="Wingdings" pitchFamily="2" charset="2"/>
              </a:rPr>
              <a:t> yang </a:t>
            </a:r>
            <a:r>
              <a:rPr lang="en-US" sz="2500" dirty="0" err="1">
                <a:latin typeface="Arial" charset="0"/>
                <a:cs typeface="Arial" charset="0"/>
                <a:sym typeface="Wingdings" pitchFamily="2" charset="2"/>
              </a:rPr>
              <a:t>menyerang</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karakter</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seseorang</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alih-alih</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isi</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argumennya</a:t>
            </a:r>
            <a:r>
              <a:rPr lang="en-US" sz="2500" dirty="0">
                <a:latin typeface="Arial" charset="0"/>
                <a:cs typeface="Arial" charset="0"/>
                <a:sym typeface="Wingdings" pitchFamily="2" charset="2"/>
              </a:rPr>
              <a:t>.</a:t>
            </a:r>
          </a:p>
          <a:p>
            <a:pPr marL="285750" indent="-285750">
              <a:spcAft>
                <a:spcPts val="1000"/>
              </a:spcAft>
              <a:buClr>
                <a:srgbClr val="FFFF00"/>
              </a:buClr>
              <a:defRPr/>
            </a:pPr>
            <a:r>
              <a:rPr lang="en-US" sz="2500" dirty="0">
                <a:latin typeface="Arial" charset="0"/>
                <a:cs typeface="Arial" charset="0"/>
                <a:sym typeface="Wingdings" pitchFamily="2" charset="2"/>
              </a:rPr>
              <a:t>d. </a:t>
            </a:r>
            <a:r>
              <a:rPr lang="en-US" sz="2500" dirty="0" err="1">
                <a:latin typeface="Arial" charset="0"/>
                <a:cs typeface="Arial" charset="0"/>
                <a:sym typeface="Wingdings" pitchFamily="2" charset="2"/>
              </a:rPr>
              <a:t>Argumen</a:t>
            </a:r>
            <a:r>
              <a:rPr lang="en-US" sz="2500" dirty="0">
                <a:latin typeface="Arial" charset="0"/>
                <a:cs typeface="Arial" charset="0"/>
                <a:sym typeface="Wingdings" pitchFamily="2" charset="2"/>
              </a:rPr>
              <a:t> yang </a:t>
            </a:r>
            <a:r>
              <a:rPr lang="en-US" sz="2500" dirty="0" err="1">
                <a:latin typeface="Arial" charset="0"/>
                <a:cs typeface="Arial" charset="0"/>
                <a:sym typeface="Wingdings" pitchFamily="2" charset="2"/>
              </a:rPr>
              <a:t>menggunakan</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paksaan</a:t>
            </a:r>
            <a:r>
              <a:rPr lang="en-US" sz="2500" dirty="0">
                <a:latin typeface="Arial" charset="0"/>
                <a:cs typeface="Arial" charset="0"/>
                <a:sym typeface="Wingdings" pitchFamily="2" charset="2"/>
              </a:rPr>
              <a:t> &amp; </a:t>
            </a:r>
            <a:r>
              <a:rPr lang="en-US" sz="2500" dirty="0" err="1">
                <a:latin typeface="Arial" charset="0"/>
                <a:cs typeface="Arial" charset="0"/>
                <a:sym typeface="Wingdings" pitchFamily="2" charset="2"/>
              </a:rPr>
              <a:t>kekuatan</a:t>
            </a:r>
            <a:r>
              <a:rPr lang="en-US" sz="2500" dirty="0">
                <a:latin typeface="Arial" charset="0"/>
                <a:cs typeface="Arial" charset="0"/>
                <a:sym typeface="Wingdings" pitchFamily="2" charset="2"/>
              </a:rPr>
              <a:t>.</a:t>
            </a:r>
          </a:p>
          <a:p>
            <a:pPr marL="285750" indent="-285750">
              <a:spcAft>
                <a:spcPts val="1000"/>
              </a:spcAft>
              <a:buClr>
                <a:srgbClr val="FFFF00"/>
              </a:buClr>
              <a:defRPr/>
            </a:pPr>
            <a:r>
              <a:rPr lang="en-US" sz="2500" dirty="0">
                <a:latin typeface="Arial" charset="0"/>
                <a:cs typeface="Arial" charset="0"/>
                <a:sym typeface="Wingdings" pitchFamily="2" charset="2"/>
              </a:rPr>
              <a:t>e. </a:t>
            </a:r>
            <a:r>
              <a:rPr lang="en-US" sz="2500" dirty="0" err="1">
                <a:latin typeface="Arial" charset="0"/>
                <a:cs typeface="Arial" charset="0"/>
                <a:sym typeface="Wingdings" pitchFamily="2" charset="2"/>
              </a:rPr>
              <a:t>Menggunakan</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kekuasaan</a:t>
            </a:r>
            <a:r>
              <a:rPr lang="en-US" sz="2500" dirty="0">
                <a:latin typeface="Arial" charset="0"/>
                <a:cs typeface="Arial" charset="0"/>
                <a:sym typeface="Wingdings" pitchFamily="2" charset="2"/>
              </a:rPr>
              <a:t> &amp; </a:t>
            </a:r>
            <a:r>
              <a:rPr lang="en-US" sz="2500" dirty="0" err="1">
                <a:latin typeface="Arial" charset="0"/>
                <a:cs typeface="Arial" charset="0"/>
                <a:sym typeface="Wingdings" pitchFamily="2" charset="2"/>
              </a:rPr>
              <a:t>ketenaran</a:t>
            </a:r>
            <a:r>
              <a:rPr lang="en-US" sz="2500" dirty="0">
                <a:latin typeface="Arial" charset="0"/>
                <a:cs typeface="Arial" charset="0"/>
                <a:sym typeface="Wingdings" pitchFamily="2" charset="2"/>
              </a:rPr>
              <a:t>.</a:t>
            </a:r>
          </a:p>
          <a:p>
            <a:pPr marL="285750" indent="-285750">
              <a:spcAft>
                <a:spcPts val="1000"/>
              </a:spcAft>
              <a:buClr>
                <a:srgbClr val="FFFF00"/>
              </a:buClr>
              <a:defRPr/>
            </a:pPr>
            <a:r>
              <a:rPr lang="en-US" sz="2500" dirty="0">
                <a:latin typeface="Arial" charset="0"/>
                <a:cs typeface="Arial" charset="0"/>
                <a:sym typeface="Wingdings" pitchFamily="2" charset="2"/>
              </a:rPr>
              <a:t>f.  </a:t>
            </a:r>
            <a:r>
              <a:rPr lang="en-US" sz="2500" dirty="0" err="1">
                <a:latin typeface="Arial" charset="0"/>
                <a:cs typeface="Arial" charset="0"/>
                <a:sym typeface="Wingdings" pitchFamily="2" charset="2"/>
              </a:rPr>
              <a:t>Argumen</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mayoritas-pasti</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benar</a:t>
            </a:r>
            <a:r>
              <a:rPr lang="en-US" sz="2500" dirty="0">
                <a:latin typeface="Arial" charset="0"/>
                <a:cs typeface="Arial" charset="0"/>
                <a:sym typeface="Wingdings" pitchFamily="2" charset="2"/>
              </a:rPr>
              <a:t>  </a:t>
            </a:r>
            <a:r>
              <a:rPr lang="en-US" sz="2500" dirty="0" err="1">
                <a:latin typeface="Arial" charset="0"/>
                <a:cs typeface="Arial" charset="0"/>
                <a:sym typeface="Wingdings" pitchFamily="2" charset="2"/>
              </a:rPr>
              <a:t>Jika</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banyak</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orang</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melakukan</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sesuatu</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hal</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itu</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pasti</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benar</a:t>
            </a:r>
            <a:r>
              <a:rPr lang="en-US" sz="2500" dirty="0">
                <a:latin typeface="Arial" charset="0"/>
                <a:cs typeface="Arial" charset="0"/>
                <a:sym typeface="Wingdings" pitchFamily="2" charset="2"/>
              </a:rPr>
              <a:t>.</a:t>
            </a:r>
          </a:p>
          <a:p>
            <a:pPr marL="285750" indent="-285750">
              <a:buClr>
                <a:srgbClr val="FFFF00"/>
              </a:buClr>
              <a:defRPr/>
            </a:pPr>
            <a:r>
              <a:rPr lang="en-US" sz="2500" dirty="0">
                <a:latin typeface="Arial" charset="0"/>
                <a:cs typeface="Arial" charset="0"/>
                <a:sym typeface="Wingdings" pitchFamily="2" charset="2"/>
              </a:rPr>
              <a:t>g. </a:t>
            </a:r>
            <a:r>
              <a:rPr lang="en-US" sz="2500" dirty="0" err="1">
                <a:latin typeface="Arial" charset="0"/>
                <a:cs typeface="Arial" charset="0"/>
                <a:sym typeface="Wingdings" pitchFamily="2" charset="2"/>
              </a:rPr>
              <a:t>Argumen</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manusia</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jerami</a:t>
            </a:r>
            <a:r>
              <a:rPr lang="en-US" sz="2500" dirty="0">
                <a:latin typeface="Arial" charset="0"/>
                <a:cs typeface="Arial" charset="0"/>
                <a:sym typeface="Wingdings" pitchFamily="2" charset="2"/>
              </a:rPr>
              <a:t>  </a:t>
            </a:r>
            <a:r>
              <a:rPr lang="en-US" sz="2500" dirty="0" err="1">
                <a:latin typeface="Arial" charset="0"/>
                <a:cs typeface="Arial" charset="0"/>
                <a:sym typeface="Wingdings" pitchFamily="2" charset="2"/>
              </a:rPr>
              <a:t>membangun</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suatu</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argumen</a:t>
            </a:r>
            <a:r>
              <a:rPr lang="en-US" sz="2500" dirty="0">
                <a:latin typeface="Arial" charset="0"/>
                <a:cs typeface="Arial" charset="0"/>
                <a:sym typeface="Wingdings" pitchFamily="2" charset="2"/>
              </a:rPr>
              <a:t> yang </a:t>
            </a:r>
            <a:r>
              <a:rPr lang="en-US" sz="2500" dirty="0" err="1">
                <a:latin typeface="Arial" charset="0"/>
                <a:cs typeface="Arial" charset="0"/>
                <a:sym typeface="Wingdings" pitchFamily="2" charset="2"/>
              </a:rPr>
              <a:t>lemah</a:t>
            </a:r>
            <a:r>
              <a:rPr lang="en-US" sz="2500" dirty="0">
                <a:latin typeface="Arial" charset="0"/>
                <a:cs typeface="Arial" charset="0"/>
                <a:sym typeface="Wingdings" pitchFamily="2" charset="2"/>
              </a:rPr>
              <a:t> &amp; </a:t>
            </a:r>
            <a:r>
              <a:rPr lang="en-US" sz="2500" dirty="0" err="1">
                <a:latin typeface="Arial" charset="0"/>
                <a:cs typeface="Arial" charset="0"/>
                <a:sym typeface="Wingdings" pitchFamily="2" charset="2"/>
              </a:rPr>
              <a:t>menghubungkannya</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dengan</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orang</a:t>
            </a:r>
            <a:r>
              <a:rPr lang="en-US" sz="2500" dirty="0">
                <a:latin typeface="Arial" charset="0"/>
                <a:cs typeface="Arial" charset="0"/>
                <a:sym typeface="Wingdings" pitchFamily="2" charset="2"/>
              </a:rPr>
              <a:t> lain </a:t>
            </a:r>
            <a:r>
              <a:rPr lang="en-US" sz="2500" dirty="0" err="1">
                <a:latin typeface="Arial" charset="0"/>
                <a:cs typeface="Arial" charset="0"/>
                <a:sym typeface="Wingdings" pitchFamily="2" charset="2"/>
              </a:rPr>
              <a:t>sehingga</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bisa</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mengalahkannya</a:t>
            </a:r>
            <a:r>
              <a:rPr lang="en-US" sz="2500" dirty="0">
                <a:latin typeface="Arial" charset="0"/>
                <a:cs typeface="Arial" charset="0"/>
                <a:sym typeface="Wingdings" pitchFamily="2" charset="2"/>
              </a:rPr>
              <a:t>. </a:t>
            </a:r>
          </a:p>
          <a:p>
            <a:pPr marL="285750" indent="-285750">
              <a:buClr>
                <a:srgbClr val="FFFF00"/>
              </a:buClr>
              <a:buFont typeface="Arial" pitchFamily="34" charset="0"/>
              <a:buChar char="•"/>
              <a:defRPr/>
            </a:pPr>
            <a:r>
              <a:rPr lang="en-US" sz="2500" dirty="0" err="1">
                <a:latin typeface="Arial" charset="0"/>
                <a:cs typeface="Arial" charset="0"/>
                <a:sym typeface="Wingdings" pitchFamily="2" charset="2"/>
              </a:rPr>
              <a:t>Ciri</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utama</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ada</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ciri</a:t>
            </a:r>
            <a:r>
              <a:rPr lang="en-US" sz="2500" dirty="0">
                <a:latin typeface="Arial" charset="0"/>
                <a:cs typeface="Arial" charset="0"/>
                <a:sym typeface="Wingdings" pitchFamily="2" charset="2"/>
              </a:rPr>
              <a:t> yang </a:t>
            </a:r>
            <a:r>
              <a:rPr lang="en-US" sz="2500" dirty="0" err="1">
                <a:latin typeface="Arial" charset="0"/>
                <a:cs typeface="Arial" charset="0"/>
                <a:sym typeface="Wingdings" pitchFamily="2" charset="2"/>
              </a:rPr>
              <a:t>mencolok</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difokuskan</a:t>
            </a:r>
            <a:r>
              <a:rPr lang="en-US" sz="2500" dirty="0">
                <a:latin typeface="Arial" charset="0"/>
                <a:cs typeface="Arial" charset="0"/>
                <a:sym typeface="Wingdings" pitchFamily="2" charset="2"/>
              </a:rPr>
              <a:t> &amp; </a:t>
            </a:r>
            <a:r>
              <a:rPr lang="en-US" sz="2500" dirty="0" err="1">
                <a:latin typeface="Arial" charset="0"/>
                <a:cs typeface="Arial" charset="0"/>
                <a:sym typeface="Wingdings" pitchFamily="2" charset="2"/>
              </a:rPr>
              <a:t>dipentingkan</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untuk</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mengalihkan</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tujuan</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utama</a:t>
            </a:r>
            <a:r>
              <a:rPr lang="en-US" sz="2500" dirty="0">
                <a:latin typeface="Arial" charset="0"/>
                <a:cs typeface="Arial" charset="0"/>
                <a:sym typeface="Wingdings" pitchFamily="2" charset="2"/>
              </a:rPr>
              <a:t> </a:t>
            </a:r>
            <a:r>
              <a:rPr lang="en-US" sz="2500" dirty="0" err="1">
                <a:latin typeface="Arial" charset="0"/>
                <a:cs typeface="Arial" charset="0"/>
                <a:sym typeface="Wingdings" pitchFamily="2" charset="2"/>
              </a:rPr>
              <a:t>argumen</a:t>
            </a:r>
            <a:r>
              <a:rPr lang="en-US" sz="2500" dirty="0">
                <a:latin typeface="Arial" charset="0"/>
                <a:cs typeface="Arial" charset="0"/>
                <a:sym typeface="Wingdings" pitchFamily="2" charset="2"/>
              </a:rPr>
              <a:t>.</a:t>
            </a:r>
          </a:p>
          <a:p>
            <a:pPr marL="285750" indent="-285750">
              <a:buClr>
                <a:srgbClr val="FFFF00"/>
              </a:buClr>
              <a:buFont typeface="Arial" pitchFamily="34" charset="0"/>
              <a:buChar char="•"/>
              <a:defRPr/>
            </a:pPr>
            <a:endParaRPr lang="en-US" sz="2500" dirty="0">
              <a:latin typeface="Arial" charset="0"/>
              <a:cs typeface="Arial" charset="0"/>
            </a:endParaRPr>
          </a:p>
        </p:txBody>
      </p:sp>
    </p:spTree>
    <p:extLst>
      <p:ext uri="{BB962C8B-B14F-4D97-AF65-F5344CB8AC3E}">
        <p14:creationId xmlns:p14="http://schemas.microsoft.com/office/powerpoint/2010/main" xmlns="" val="19653895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1" y="460376"/>
            <a:ext cx="4264025" cy="758825"/>
          </a:xfrm>
        </p:spPr>
        <p:txBody>
          <a:bodyPr>
            <a:normAutofit fontScale="90000"/>
          </a:bodyPr>
          <a:lstStyle/>
          <a:p>
            <a:pPr algn="r">
              <a:defRPr/>
            </a:pPr>
            <a:r>
              <a:rPr lang="en-US" sz="3400" i="1" dirty="0" err="1"/>
              <a:t>Dukungan</a:t>
            </a:r>
            <a:r>
              <a:rPr lang="en-US" sz="3400" i="1" dirty="0"/>
              <a:t> </a:t>
            </a:r>
            <a:r>
              <a:rPr lang="en-US" sz="3400" i="1" dirty="0" err="1"/>
              <a:t>neurosains</a:t>
            </a:r>
            <a:r>
              <a:rPr lang="en-US" sz="3400" i="1" dirty="0"/>
              <a:t> </a:t>
            </a:r>
            <a:r>
              <a:rPr lang="en-US" sz="3400" i="1" dirty="0" err="1"/>
              <a:t>kognitif</a:t>
            </a:r>
            <a:endParaRPr lang="en-US" sz="3400" i="1" dirty="0"/>
          </a:p>
        </p:txBody>
      </p:sp>
      <p:sp>
        <p:nvSpPr>
          <p:cNvPr id="77827" name="Content Placeholder 2"/>
          <p:cNvSpPr>
            <a:spLocks noGrp="1"/>
          </p:cNvSpPr>
          <p:nvPr>
            <p:ph sz="quarter" idx="1"/>
          </p:nvPr>
        </p:nvSpPr>
        <p:spPr>
          <a:xfrm>
            <a:off x="1825625" y="1527175"/>
            <a:ext cx="8504238" cy="4572000"/>
          </a:xfrm>
        </p:spPr>
        <p:txBody>
          <a:bodyPr/>
          <a:lstStyle/>
          <a:p>
            <a:pPr>
              <a:spcBef>
                <a:spcPct val="0"/>
              </a:spcBef>
              <a:spcAft>
                <a:spcPts val="1000"/>
              </a:spcAft>
            </a:pPr>
            <a:r>
              <a:rPr lang="en-US" altLang="en-US" smtClean="0"/>
              <a:t>Tes diagnostik Tugas Menyortir Kartu Wisconsin.</a:t>
            </a:r>
          </a:p>
          <a:p>
            <a:pPr>
              <a:spcBef>
                <a:spcPct val="0"/>
              </a:spcBef>
              <a:spcAft>
                <a:spcPts val="1000"/>
              </a:spcAft>
            </a:pPr>
            <a:r>
              <a:rPr lang="en-US" altLang="en-US" smtClean="0"/>
              <a:t>Didesain untuk melihat apakah seseorang bisa: 1) menemukan peraturan awal dari pembentukan konsep dan, 2) cukup fleksibel untuk mengabaikan peraturan yang telah ditegakkan sebelumnya &amp; menemukan peraturan baru.</a:t>
            </a:r>
          </a:p>
          <a:p>
            <a:pPr>
              <a:spcBef>
                <a:spcPct val="0"/>
              </a:spcBef>
              <a:spcAft>
                <a:spcPts val="1000"/>
              </a:spcAft>
            </a:pPr>
            <a:r>
              <a:rPr lang="en-US" altLang="en-US" smtClean="0"/>
              <a:t>Penelitian kemampuan</a:t>
            </a:r>
            <a:r>
              <a:rPr lang="en-US" altLang="en-US" i="1" smtClean="0"/>
              <a:t> problem-solving </a:t>
            </a:r>
            <a:r>
              <a:rPr lang="en-US" altLang="en-US" smtClean="0"/>
              <a:t>pada pasien cedera otak</a:t>
            </a:r>
            <a:r>
              <a:rPr lang="en-US" altLang="en-US" smtClean="0">
                <a:sym typeface="Wingdings" panose="05000000000000000000" pitchFamily="2" charset="2"/>
              </a:rPr>
              <a:t> hasil: pasien dengan cedera operasi di hemisfer kanan lebih buruk kemampuan </a:t>
            </a:r>
            <a:r>
              <a:rPr lang="en-US" altLang="en-US" i="1" smtClean="0">
                <a:sym typeface="Wingdings" panose="05000000000000000000" pitchFamily="2" charset="2"/>
              </a:rPr>
              <a:t>reasoning</a:t>
            </a:r>
            <a:r>
              <a:rPr lang="en-US" altLang="en-US" smtClean="0">
                <a:sym typeface="Wingdings" panose="05000000000000000000" pitchFamily="2" charset="2"/>
              </a:rPr>
              <a:t>-nya, dibandingkan dengan yang cedera di hemisfer kiri.</a:t>
            </a:r>
          </a:p>
        </p:txBody>
      </p:sp>
    </p:spTree>
    <p:extLst>
      <p:ext uri="{BB962C8B-B14F-4D97-AF65-F5344CB8AC3E}">
        <p14:creationId xmlns:p14="http://schemas.microsoft.com/office/powerpoint/2010/main" xmlns="" val="22947538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384176"/>
            <a:ext cx="4117975" cy="758825"/>
          </a:xfrm>
        </p:spPr>
        <p:txBody>
          <a:bodyPr/>
          <a:lstStyle/>
          <a:p>
            <a:pPr algn="l">
              <a:defRPr/>
            </a:pPr>
            <a:r>
              <a:rPr lang="en-US" sz="3000" dirty="0" err="1">
                <a:solidFill>
                  <a:srgbClr val="C00000"/>
                </a:solidFill>
                <a:latin typeface="+mn-lt"/>
              </a:rPr>
              <a:t>Kerangka</a:t>
            </a:r>
            <a:r>
              <a:rPr lang="en-US" sz="3000" dirty="0">
                <a:solidFill>
                  <a:srgbClr val="C00000"/>
                </a:solidFill>
                <a:latin typeface="+mn-lt"/>
              </a:rPr>
              <a:t> </a:t>
            </a:r>
            <a:r>
              <a:rPr lang="en-US" sz="3000" dirty="0" err="1">
                <a:solidFill>
                  <a:srgbClr val="C00000"/>
                </a:solidFill>
                <a:latin typeface="+mn-lt"/>
              </a:rPr>
              <a:t>keputusan</a:t>
            </a:r>
            <a:endParaRPr lang="en-US" sz="3000" dirty="0">
              <a:solidFill>
                <a:srgbClr val="C00000"/>
              </a:solidFill>
              <a:latin typeface="+mn-lt"/>
            </a:endParaRPr>
          </a:p>
        </p:txBody>
      </p:sp>
      <p:sp>
        <p:nvSpPr>
          <p:cNvPr id="78851" name="Content Placeholder 2"/>
          <p:cNvSpPr>
            <a:spLocks noGrp="1"/>
          </p:cNvSpPr>
          <p:nvPr>
            <p:ph sz="quarter" idx="1"/>
          </p:nvPr>
        </p:nvSpPr>
        <p:spPr>
          <a:xfrm>
            <a:off x="1825625" y="1527175"/>
            <a:ext cx="8504238" cy="4572000"/>
          </a:xfrm>
        </p:spPr>
        <p:txBody>
          <a:bodyPr/>
          <a:lstStyle/>
          <a:p>
            <a:r>
              <a:rPr lang="en-US" altLang="en-US" smtClean="0"/>
              <a:t>Tversky &amp; Kahneman (1981) </a:t>
            </a:r>
            <a:r>
              <a:rPr lang="en-US" altLang="en-US" smtClean="0">
                <a:sym typeface="Wingdings" panose="05000000000000000000" pitchFamily="2" charset="2"/>
              </a:rPr>
              <a:t> kerangka keputusan adalah konsepsi tindakan, hasil keluaran, serta kontigensi pembuat keputusan yang diasosiasikan dengan pilihan-pilihan tertentu.</a:t>
            </a:r>
          </a:p>
          <a:p>
            <a:r>
              <a:rPr lang="en-US" altLang="en-US" smtClean="0">
                <a:sym typeface="Wingdings" panose="05000000000000000000" pitchFamily="2" charset="2"/>
              </a:rPr>
              <a:t>Kerangka diadopsi seseorang saat akan membuat keputusan, dikendalikan oleh formulasi masalah serta norma, kebiasaan, &amp; karakteristik  personal.</a:t>
            </a:r>
          </a:p>
          <a:p>
            <a:r>
              <a:rPr lang="en-US" altLang="en-US" smtClean="0">
                <a:sym typeface="Wingdings" panose="05000000000000000000" pitchFamily="2" charset="2"/>
              </a:rPr>
              <a:t>Kerangka berperan sangat kuat dalam menentukan kesimpulan yang dicapai individu dengan fakta-fakta esensial yang diberikan, tapi dalam konteks yang berbeda.</a:t>
            </a:r>
            <a:endParaRPr lang="en-US" altLang="en-US" smtClean="0"/>
          </a:p>
        </p:txBody>
      </p:sp>
    </p:spTree>
    <p:extLst>
      <p:ext uri="{BB962C8B-B14F-4D97-AF65-F5344CB8AC3E}">
        <p14:creationId xmlns:p14="http://schemas.microsoft.com/office/powerpoint/2010/main" xmlns="" val="1601847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sz="quarter" idx="1"/>
          </p:nvPr>
        </p:nvSpPr>
        <p:spPr>
          <a:xfrm>
            <a:off x="1676401" y="1527175"/>
            <a:ext cx="8842375" cy="4572000"/>
          </a:xfrm>
        </p:spPr>
        <p:txBody>
          <a:bodyPr/>
          <a:lstStyle/>
          <a:p>
            <a:pPr>
              <a:spcBef>
                <a:spcPct val="0"/>
              </a:spcBef>
              <a:spcAft>
                <a:spcPts val="1000"/>
              </a:spcAft>
            </a:pPr>
            <a:r>
              <a:rPr lang="en-US" altLang="en-US"/>
              <a:t>Setiap keputusan berkaitan dengan perkiraan kemungkinan sukses. </a:t>
            </a:r>
          </a:p>
          <a:p>
            <a:pPr>
              <a:spcBef>
                <a:spcPct val="0"/>
              </a:spcBef>
              <a:spcAft>
                <a:spcPts val="1000"/>
              </a:spcAft>
            </a:pPr>
            <a:r>
              <a:rPr lang="en-US" altLang="en-US"/>
              <a:t>Penelitian Tversky &amp; Kahneman </a:t>
            </a:r>
            <a:r>
              <a:rPr lang="en-US" altLang="en-US">
                <a:sym typeface="Wingdings" panose="05000000000000000000" pitchFamily="2" charset="2"/>
              </a:rPr>
              <a:t> mengidentifikasi-kan strategi yang digunakan dalam menyelesaikan permasalahan umum.</a:t>
            </a:r>
          </a:p>
          <a:p>
            <a:pPr>
              <a:spcBef>
                <a:spcPct val="0"/>
              </a:spcBef>
              <a:spcAft>
                <a:spcPts val="1000"/>
              </a:spcAft>
            </a:pPr>
            <a:r>
              <a:rPr lang="en-US" altLang="en-US" i="1">
                <a:sym typeface="Wingdings" panose="05000000000000000000" pitchFamily="2" charset="2"/>
              </a:rPr>
              <a:t>Availability heuristic </a:t>
            </a:r>
            <a:r>
              <a:rPr lang="en-US" altLang="en-US">
                <a:sym typeface="Wingdings" panose="05000000000000000000" pitchFamily="2" charset="2"/>
              </a:rPr>
              <a:t> pengukuran probabilitas diturunkan dari generalisasi berdasarkan atas sampel yang sangat terbatas yang dapat digeneralisasikan.</a:t>
            </a:r>
            <a:endParaRPr lang="en-US" altLang="en-US"/>
          </a:p>
        </p:txBody>
      </p:sp>
      <p:sp>
        <p:nvSpPr>
          <p:cNvPr id="4" name="Title 1"/>
          <p:cNvSpPr>
            <a:spLocks noGrp="1"/>
          </p:cNvSpPr>
          <p:nvPr>
            <p:ph type="title"/>
          </p:nvPr>
        </p:nvSpPr>
        <p:spPr>
          <a:xfrm>
            <a:off x="1825626" y="384176"/>
            <a:ext cx="4498975" cy="758825"/>
          </a:xfrm>
        </p:spPr>
        <p:txBody>
          <a:bodyPr>
            <a:normAutofit fontScale="90000"/>
          </a:bodyPr>
          <a:lstStyle/>
          <a:p>
            <a:pPr algn="l">
              <a:defRPr/>
            </a:pPr>
            <a:r>
              <a:rPr lang="en-US" sz="3000" dirty="0" err="1">
                <a:solidFill>
                  <a:srgbClr val="C00000"/>
                </a:solidFill>
                <a:latin typeface="+mn-lt"/>
              </a:rPr>
              <a:t>Mengukur</a:t>
            </a:r>
            <a:r>
              <a:rPr lang="en-US" sz="3000" dirty="0">
                <a:solidFill>
                  <a:srgbClr val="C00000"/>
                </a:solidFill>
                <a:latin typeface="+mn-lt"/>
              </a:rPr>
              <a:t> </a:t>
            </a:r>
            <a:r>
              <a:rPr lang="en-US" sz="3000" dirty="0" err="1">
                <a:solidFill>
                  <a:srgbClr val="C00000"/>
                </a:solidFill>
                <a:latin typeface="+mn-lt"/>
              </a:rPr>
              <a:t>kemungkinan</a:t>
            </a:r>
            <a:r>
              <a:rPr lang="en-US" sz="3000" dirty="0">
                <a:solidFill>
                  <a:srgbClr val="C00000"/>
                </a:solidFill>
                <a:latin typeface="+mn-lt"/>
              </a:rPr>
              <a:t>/</a:t>
            </a:r>
            <a:r>
              <a:rPr lang="en-US" sz="3000" dirty="0" err="1">
                <a:solidFill>
                  <a:srgbClr val="C00000"/>
                </a:solidFill>
                <a:latin typeface="+mn-lt"/>
              </a:rPr>
              <a:t>probabilitas</a:t>
            </a:r>
            <a:endParaRPr lang="en-US" sz="3000" dirty="0">
              <a:solidFill>
                <a:srgbClr val="C00000"/>
              </a:solidFill>
              <a:latin typeface="+mn-lt"/>
            </a:endParaRPr>
          </a:p>
        </p:txBody>
      </p:sp>
    </p:spTree>
    <p:extLst>
      <p:ext uri="{BB962C8B-B14F-4D97-AF65-F5344CB8AC3E}">
        <p14:creationId xmlns:p14="http://schemas.microsoft.com/office/powerpoint/2010/main" xmlns="" val="11879493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152400"/>
            <a:ext cx="8839200" cy="6477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sz="quarter" idx="4294967295"/>
          </p:nvPr>
        </p:nvSpPr>
        <p:spPr>
          <a:xfrm>
            <a:off x="1752600" y="685800"/>
            <a:ext cx="8915400" cy="4572000"/>
          </a:xfrm>
        </p:spPr>
        <p:txBody>
          <a:bodyPr>
            <a:normAutofit lnSpcReduction="10000"/>
          </a:bodyPr>
          <a:lstStyle/>
          <a:p>
            <a:pPr marL="342900" indent="-342900">
              <a:spcBef>
                <a:spcPts val="0"/>
              </a:spcBef>
              <a:spcAft>
                <a:spcPts val="500"/>
              </a:spcAft>
              <a:buClr>
                <a:srgbClr val="FFFF00"/>
              </a:buClr>
              <a:defRPr/>
            </a:pPr>
            <a:r>
              <a:rPr lang="en-US" sz="2500" dirty="0" err="1"/>
              <a:t>Mengukur</a:t>
            </a:r>
            <a:r>
              <a:rPr lang="en-US" sz="2500" dirty="0"/>
              <a:t> </a:t>
            </a:r>
            <a:r>
              <a:rPr lang="en-US" sz="2500" dirty="0" err="1"/>
              <a:t>probabilitas</a:t>
            </a:r>
            <a:r>
              <a:rPr lang="en-US" sz="2500" dirty="0"/>
              <a:t> </a:t>
            </a:r>
            <a:r>
              <a:rPr lang="en-US" sz="2500" dirty="0" err="1"/>
              <a:t>juga</a:t>
            </a:r>
            <a:r>
              <a:rPr lang="en-US" sz="2500" dirty="0"/>
              <a:t> </a:t>
            </a:r>
            <a:r>
              <a:rPr lang="en-US" sz="2500" dirty="0" err="1"/>
              <a:t>dipengaruhi</a:t>
            </a:r>
            <a:r>
              <a:rPr lang="en-US" sz="2500" dirty="0"/>
              <a:t> </a:t>
            </a:r>
            <a:r>
              <a:rPr lang="en-US" sz="2500" dirty="0" err="1"/>
              <a:t>besarnya</a:t>
            </a:r>
            <a:r>
              <a:rPr lang="en-US" sz="2500" dirty="0"/>
              <a:t> </a:t>
            </a:r>
            <a:r>
              <a:rPr lang="en-US" sz="2500" dirty="0" err="1"/>
              <a:t>keter-wakilan</a:t>
            </a:r>
            <a:r>
              <a:rPr lang="en-US" sz="2500" dirty="0"/>
              <a:t> </a:t>
            </a:r>
            <a:r>
              <a:rPr lang="en-US" sz="2500" dirty="0" err="1"/>
              <a:t>kejadian</a:t>
            </a:r>
            <a:r>
              <a:rPr lang="en-US" sz="2500" dirty="0"/>
              <a:t> </a:t>
            </a:r>
            <a:r>
              <a:rPr lang="en-US" sz="2500" dirty="0" err="1"/>
              <a:t>itu</a:t>
            </a:r>
            <a:r>
              <a:rPr lang="en-US" sz="2500" dirty="0"/>
              <a:t> </a:t>
            </a:r>
            <a:r>
              <a:rPr lang="en-US" sz="2500" dirty="0" err="1"/>
              <a:t>dalam</a:t>
            </a:r>
            <a:r>
              <a:rPr lang="en-US" sz="2500" dirty="0"/>
              <a:t> </a:t>
            </a:r>
            <a:r>
              <a:rPr lang="en-US" sz="2500" dirty="0" err="1"/>
              <a:t>hubungan</a:t>
            </a:r>
            <a:r>
              <a:rPr lang="en-US" sz="2500" dirty="0"/>
              <a:t> </a:t>
            </a:r>
            <a:r>
              <a:rPr lang="en-US" sz="2500" dirty="0" err="1"/>
              <a:t>dengan</a:t>
            </a:r>
            <a:r>
              <a:rPr lang="en-US" sz="2500" dirty="0"/>
              <a:t> </a:t>
            </a:r>
            <a:r>
              <a:rPr lang="en-US" sz="2500" dirty="0" err="1"/>
              <a:t>seberapa</a:t>
            </a:r>
            <a:r>
              <a:rPr lang="en-US" sz="2500" dirty="0"/>
              <a:t> </a:t>
            </a:r>
            <a:r>
              <a:rPr lang="en-US" sz="2500" dirty="0" err="1"/>
              <a:t>sama</a:t>
            </a:r>
            <a:r>
              <a:rPr lang="en-US" sz="2500" dirty="0"/>
              <a:t> </a:t>
            </a:r>
            <a:r>
              <a:rPr lang="en-US" sz="2500" dirty="0" err="1"/>
              <a:t>kejadian</a:t>
            </a:r>
            <a:r>
              <a:rPr lang="en-US" sz="2500" dirty="0"/>
              <a:t> </a:t>
            </a:r>
            <a:r>
              <a:rPr lang="en-US" sz="2500" dirty="0" err="1"/>
              <a:t>tersebut</a:t>
            </a:r>
            <a:r>
              <a:rPr lang="en-US" sz="2500" dirty="0"/>
              <a:t> </a:t>
            </a:r>
            <a:r>
              <a:rPr lang="en-US" sz="2500" dirty="0" err="1"/>
              <a:t>dengan</a:t>
            </a:r>
            <a:r>
              <a:rPr lang="en-US" sz="2500" dirty="0"/>
              <a:t> </a:t>
            </a:r>
            <a:r>
              <a:rPr lang="en-US" sz="2500" dirty="0" err="1"/>
              <a:t>ciri</a:t>
            </a:r>
            <a:r>
              <a:rPr lang="en-US" sz="2500" dirty="0"/>
              <a:t> </a:t>
            </a:r>
            <a:r>
              <a:rPr lang="en-US" sz="2500" dirty="0" err="1"/>
              <a:t>esensial</a:t>
            </a:r>
            <a:r>
              <a:rPr lang="en-US" sz="2500" dirty="0"/>
              <a:t> </a:t>
            </a:r>
            <a:r>
              <a:rPr lang="en-US" sz="2500" dirty="0" err="1"/>
              <a:t>populasinya</a:t>
            </a:r>
            <a:r>
              <a:rPr lang="en-US" sz="2500" dirty="0"/>
              <a:t>. </a:t>
            </a:r>
          </a:p>
          <a:p>
            <a:pPr marL="342900" indent="-342900">
              <a:spcBef>
                <a:spcPts val="0"/>
              </a:spcBef>
              <a:spcAft>
                <a:spcPts val="1200"/>
              </a:spcAft>
              <a:buClr>
                <a:srgbClr val="FFFF00"/>
              </a:buClr>
              <a:defRPr/>
            </a:pPr>
            <a:r>
              <a:rPr lang="en-US" sz="2500" dirty="0" err="1"/>
              <a:t>Tversky</a:t>
            </a:r>
            <a:r>
              <a:rPr lang="en-US" sz="2500" dirty="0"/>
              <a:t> &amp; </a:t>
            </a:r>
            <a:r>
              <a:rPr lang="en-US" sz="2500" dirty="0" err="1"/>
              <a:t>Kahneman</a:t>
            </a:r>
            <a:r>
              <a:rPr lang="en-US" sz="2500" dirty="0"/>
              <a:t> (1972) </a:t>
            </a:r>
            <a:r>
              <a:rPr lang="en-US" sz="2500" dirty="0">
                <a:sym typeface="Wingdings"/>
              </a:rPr>
              <a:t></a:t>
            </a:r>
            <a:r>
              <a:rPr lang="en-US" sz="2500" dirty="0"/>
              <a:t> </a:t>
            </a:r>
            <a:r>
              <a:rPr lang="en-US" sz="2500" dirty="0" err="1"/>
              <a:t>penelitian</a:t>
            </a:r>
            <a:r>
              <a:rPr lang="en-US" sz="2500" dirty="0"/>
              <a:t> </a:t>
            </a:r>
            <a:r>
              <a:rPr lang="en-US" sz="2500" i="1" dirty="0"/>
              <a:t>representativeness heuristic</a:t>
            </a:r>
            <a:r>
              <a:rPr lang="en-US" sz="2500" dirty="0"/>
              <a:t>.</a:t>
            </a:r>
          </a:p>
          <a:p>
            <a:pPr marL="342900" indent="-342900">
              <a:spcBef>
                <a:spcPts val="0"/>
              </a:spcBef>
              <a:spcAft>
                <a:spcPts val="500"/>
              </a:spcAft>
              <a:buClr>
                <a:srgbClr val="FFFF00"/>
              </a:buClr>
              <a:buNone/>
              <a:defRPr/>
            </a:pPr>
            <a:r>
              <a:rPr lang="en-US" dirty="0" err="1">
                <a:solidFill>
                  <a:srgbClr val="FFFF00"/>
                </a:solidFill>
              </a:rPr>
              <a:t>Teorema</a:t>
            </a:r>
            <a:r>
              <a:rPr lang="en-US" dirty="0">
                <a:solidFill>
                  <a:srgbClr val="FFFF00"/>
                </a:solidFill>
              </a:rPr>
              <a:t> </a:t>
            </a:r>
            <a:r>
              <a:rPr lang="en-US" dirty="0" err="1">
                <a:solidFill>
                  <a:srgbClr val="FFFF00"/>
                </a:solidFill>
              </a:rPr>
              <a:t>Bayes</a:t>
            </a:r>
            <a:r>
              <a:rPr lang="en-US" dirty="0">
                <a:solidFill>
                  <a:srgbClr val="FFFF00"/>
                </a:solidFill>
              </a:rPr>
              <a:t> &amp; </a:t>
            </a:r>
            <a:r>
              <a:rPr lang="en-US" dirty="0" err="1">
                <a:solidFill>
                  <a:srgbClr val="FFFF00"/>
                </a:solidFill>
              </a:rPr>
              <a:t>pengambilan</a:t>
            </a:r>
            <a:r>
              <a:rPr lang="en-US" dirty="0">
                <a:solidFill>
                  <a:srgbClr val="FFFF00"/>
                </a:solidFill>
              </a:rPr>
              <a:t> </a:t>
            </a:r>
            <a:r>
              <a:rPr lang="en-US" dirty="0" err="1">
                <a:solidFill>
                  <a:srgbClr val="FFFF00"/>
                </a:solidFill>
              </a:rPr>
              <a:t>keputusan</a:t>
            </a:r>
            <a:endParaRPr lang="en-US" dirty="0">
              <a:solidFill>
                <a:srgbClr val="FFFF00"/>
              </a:solidFill>
            </a:endParaRPr>
          </a:p>
          <a:p>
            <a:pPr marL="342900" indent="-342900">
              <a:spcBef>
                <a:spcPts val="0"/>
              </a:spcBef>
              <a:spcAft>
                <a:spcPts val="500"/>
              </a:spcAft>
              <a:buClr>
                <a:srgbClr val="FFFF00"/>
              </a:buClr>
              <a:defRPr/>
            </a:pPr>
            <a:r>
              <a:rPr lang="en-US" sz="2500" dirty="0"/>
              <a:t>Thomas </a:t>
            </a:r>
            <a:r>
              <a:rPr lang="en-US" sz="2500" dirty="0" err="1"/>
              <a:t>Bayes</a:t>
            </a:r>
            <a:r>
              <a:rPr lang="en-US" sz="2500" dirty="0"/>
              <a:t> (</a:t>
            </a:r>
            <a:r>
              <a:rPr lang="en-US" sz="2500" dirty="0" err="1"/>
              <a:t>abad</a:t>
            </a:r>
            <a:r>
              <a:rPr lang="en-US" sz="2500" dirty="0"/>
              <a:t> 18) </a:t>
            </a:r>
            <a:r>
              <a:rPr lang="en-US" sz="2500" dirty="0">
                <a:sym typeface="Wingdings" pitchFamily="2" charset="2"/>
              </a:rPr>
              <a:t> </a:t>
            </a:r>
            <a:r>
              <a:rPr lang="en-US" sz="2500" dirty="0" err="1">
                <a:sym typeface="Wingdings" pitchFamily="2" charset="2"/>
              </a:rPr>
              <a:t>teori</a:t>
            </a:r>
            <a:r>
              <a:rPr lang="en-US" sz="2500" dirty="0">
                <a:sym typeface="Wingdings" pitchFamily="2" charset="2"/>
              </a:rPr>
              <a:t> </a:t>
            </a:r>
            <a:r>
              <a:rPr lang="en-US" sz="2500" dirty="0" err="1">
                <a:sym typeface="Wingdings" pitchFamily="2" charset="2"/>
              </a:rPr>
              <a:t>Bayes</a:t>
            </a:r>
            <a:r>
              <a:rPr lang="en-US" sz="2500" dirty="0">
                <a:sym typeface="Wingdings" pitchFamily="2" charset="2"/>
              </a:rPr>
              <a:t>: model </a:t>
            </a:r>
            <a:r>
              <a:rPr lang="en-US" sz="2500" dirty="0" err="1">
                <a:sym typeface="Wingdings" pitchFamily="2" charset="2"/>
              </a:rPr>
              <a:t>matematika</a:t>
            </a:r>
            <a:r>
              <a:rPr lang="en-US" sz="2500" dirty="0">
                <a:sym typeface="Wingdings" pitchFamily="2" charset="2"/>
              </a:rPr>
              <a:t> yang </a:t>
            </a:r>
            <a:r>
              <a:rPr lang="en-US" sz="2500" dirty="0" err="1">
                <a:sym typeface="Wingdings" pitchFamily="2" charset="2"/>
              </a:rPr>
              <a:t>menyediakan</a:t>
            </a:r>
            <a:r>
              <a:rPr lang="en-US" sz="2500" dirty="0">
                <a:sym typeface="Wingdings" pitchFamily="2" charset="2"/>
              </a:rPr>
              <a:t> </a:t>
            </a:r>
            <a:r>
              <a:rPr lang="en-US" sz="2500" dirty="0" err="1">
                <a:sym typeface="Wingdings" pitchFamily="2" charset="2"/>
              </a:rPr>
              <a:t>metode</a:t>
            </a:r>
            <a:r>
              <a:rPr lang="en-US" sz="2500" dirty="0">
                <a:sym typeface="Wingdings" pitchFamily="2" charset="2"/>
              </a:rPr>
              <a:t> </a:t>
            </a:r>
            <a:r>
              <a:rPr lang="en-US" sz="2500" dirty="0" err="1">
                <a:sym typeface="Wingdings" pitchFamily="2" charset="2"/>
              </a:rPr>
              <a:t>untuk</a:t>
            </a:r>
            <a:r>
              <a:rPr lang="en-US" sz="2500" dirty="0">
                <a:sym typeface="Wingdings" pitchFamily="2" charset="2"/>
              </a:rPr>
              <a:t> </a:t>
            </a:r>
            <a:r>
              <a:rPr lang="en-US" sz="2500" dirty="0" err="1">
                <a:sym typeface="Wingdings" pitchFamily="2" charset="2"/>
              </a:rPr>
              <a:t>mengevaluasi</a:t>
            </a:r>
            <a:r>
              <a:rPr lang="en-US" sz="2500" dirty="0">
                <a:sym typeface="Wingdings" pitchFamily="2" charset="2"/>
              </a:rPr>
              <a:t> </a:t>
            </a:r>
            <a:r>
              <a:rPr lang="en-US" sz="2500" dirty="0" err="1">
                <a:sym typeface="Wingdings" pitchFamily="2" charset="2"/>
              </a:rPr>
              <a:t>hipotesis</a:t>
            </a:r>
            <a:r>
              <a:rPr lang="en-US" sz="2500" dirty="0">
                <a:sym typeface="Wingdings" pitchFamily="2" charset="2"/>
              </a:rPr>
              <a:t> </a:t>
            </a:r>
            <a:r>
              <a:rPr lang="en-US" sz="2500" dirty="0" err="1">
                <a:sym typeface="Wingdings" pitchFamily="2" charset="2"/>
              </a:rPr>
              <a:t>perubahan</a:t>
            </a:r>
            <a:r>
              <a:rPr lang="en-US" sz="2500" dirty="0">
                <a:sym typeface="Wingdings" pitchFamily="2" charset="2"/>
              </a:rPr>
              <a:t> </a:t>
            </a:r>
            <a:r>
              <a:rPr lang="en-US" sz="2500" dirty="0" err="1">
                <a:sym typeface="Wingdings" pitchFamily="2" charset="2"/>
              </a:rPr>
              <a:t>nilai</a:t>
            </a:r>
            <a:r>
              <a:rPr lang="en-US" sz="2500" dirty="0">
                <a:sym typeface="Wingdings" pitchFamily="2" charset="2"/>
              </a:rPr>
              <a:t> </a:t>
            </a:r>
            <a:r>
              <a:rPr lang="en-US" sz="2500" dirty="0" err="1">
                <a:sym typeface="Wingdings" pitchFamily="2" charset="2"/>
              </a:rPr>
              <a:t>probabilitas</a:t>
            </a:r>
            <a:r>
              <a:rPr lang="en-US" sz="2500" dirty="0">
                <a:sym typeface="Wingdings" pitchFamily="2" charset="2"/>
              </a:rPr>
              <a:t>.</a:t>
            </a:r>
          </a:p>
          <a:p>
            <a:pPr>
              <a:spcBef>
                <a:spcPts val="0"/>
              </a:spcBef>
              <a:spcAft>
                <a:spcPts val="500"/>
              </a:spcAft>
              <a:buClr>
                <a:srgbClr val="FFFF00"/>
              </a:buClr>
              <a:defRPr/>
            </a:pPr>
            <a:r>
              <a:rPr lang="en-US" sz="2500" dirty="0" err="1"/>
              <a:t>Probabilitas</a:t>
            </a:r>
            <a:r>
              <a:rPr lang="en-US" sz="2500" dirty="0"/>
              <a:t> </a:t>
            </a:r>
            <a:r>
              <a:rPr lang="en-US" sz="2500" dirty="0" err="1"/>
              <a:t>kondisional</a:t>
            </a:r>
            <a:r>
              <a:rPr lang="en-US" sz="2500" dirty="0"/>
              <a:t> </a:t>
            </a:r>
            <a:r>
              <a:rPr lang="en-US" sz="2500" dirty="0">
                <a:sym typeface="Wingdings" pitchFamily="2" charset="2"/>
              </a:rPr>
              <a:t></a:t>
            </a:r>
            <a:r>
              <a:rPr lang="en-US" sz="2500" dirty="0" err="1">
                <a:sym typeface="Wingdings" pitchFamily="2" charset="2"/>
              </a:rPr>
              <a:t>peluang</a:t>
            </a:r>
            <a:r>
              <a:rPr lang="en-US" sz="2500" dirty="0">
                <a:sym typeface="Wingdings" pitchFamily="2" charset="2"/>
              </a:rPr>
              <a:t> </a:t>
            </a:r>
            <a:r>
              <a:rPr lang="en-US" sz="2500" dirty="0" err="1">
                <a:sym typeface="Wingdings" pitchFamily="2" charset="2"/>
              </a:rPr>
              <a:t>informasi</a:t>
            </a:r>
            <a:r>
              <a:rPr lang="en-US" sz="2500" dirty="0">
                <a:sym typeface="Wingdings" pitchFamily="2" charset="2"/>
              </a:rPr>
              <a:t> </a:t>
            </a:r>
            <a:r>
              <a:rPr lang="en-US" sz="2500" dirty="0" err="1">
                <a:sym typeface="Wingdings" pitchFamily="2" charset="2"/>
              </a:rPr>
              <a:t>baru</a:t>
            </a:r>
            <a:r>
              <a:rPr lang="en-US" sz="2500" dirty="0">
                <a:sym typeface="Wingdings" pitchFamily="2" charset="2"/>
              </a:rPr>
              <a:t> </a:t>
            </a:r>
            <a:r>
              <a:rPr lang="en-US" sz="2500" dirty="0" err="1">
                <a:sym typeface="Wingdings" pitchFamily="2" charset="2"/>
              </a:rPr>
              <a:t>adalah</a:t>
            </a:r>
            <a:r>
              <a:rPr lang="en-US" sz="2500" dirty="0">
                <a:sym typeface="Wingdings" pitchFamily="2" charset="2"/>
              </a:rPr>
              <a:t> </a:t>
            </a:r>
            <a:r>
              <a:rPr lang="en-US" sz="2500" dirty="0" err="1">
                <a:sym typeface="Wingdings" pitchFamily="2" charset="2"/>
              </a:rPr>
              <a:t>benar</a:t>
            </a:r>
            <a:r>
              <a:rPr lang="en-US" sz="2500" dirty="0">
                <a:sym typeface="Wingdings" pitchFamily="2" charset="2"/>
              </a:rPr>
              <a:t> </a:t>
            </a:r>
            <a:r>
              <a:rPr lang="en-US" sz="2500" dirty="0" err="1">
                <a:sym typeface="Wingdings" pitchFamily="2" charset="2"/>
              </a:rPr>
              <a:t>jika</a:t>
            </a:r>
            <a:r>
              <a:rPr lang="en-US" sz="2500" dirty="0">
                <a:sym typeface="Wingdings" pitchFamily="2" charset="2"/>
              </a:rPr>
              <a:t> </a:t>
            </a:r>
            <a:r>
              <a:rPr lang="en-US" sz="2500" dirty="0" err="1">
                <a:sym typeface="Wingdings" pitchFamily="2" charset="2"/>
              </a:rPr>
              <a:t>hipotesis-hipotesis</a:t>
            </a:r>
            <a:r>
              <a:rPr lang="en-US" sz="2500" dirty="0">
                <a:sym typeface="Wingdings" pitchFamily="2" charset="2"/>
              </a:rPr>
              <a:t> </a:t>
            </a:r>
            <a:r>
              <a:rPr lang="en-US" sz="2500" dirty="0" err="1">
                <a:sym typeface="Wingdings" pitchFamily="2" charset="2"/>
              </a:rPr>
              <a:t>tertentu</a:t>
            </a:r>
            <a:r>
              <a:rPr lang="en-US" sz="2500" dirty="0">
                <a:sym typeface="Wingdings" pitchFamily="2" charset="2"/>
              </a:rPr>
              <a:t> </a:t>
            </a:r>
            <a:r>
              <a:rPr lang="en-US" sz="2500" dirty="0" err="1">
                <a:sym typeface="Wingdings" pitchFamily="2" charset="2"/>
              </a:rPr>
              <a:t>benar</a:t>
            </a:r>
            <a:r>
              <a:rPr lang="en-US" sz="2500" dirty="0">
                <a:sym typeface="Wingdings" pitchFamily="2" charset="2"/>
              </a:rPr>
              <a:t>.</a:t>
            </a:r>
          </a:p>
          <a:p>
            <a:pPr>
              <a:spcBef>
                <a:spcPts val="0"/>
              </a:spcBef>
              <a:spcAft>
                <a:spcPts val="500"/>
              </a:spcAft>
              <a:buClr>
                <a:srgbClr val="FFFF00"/>
              </a:buClr>
              <a:defRPr/>
            </a:pPr>
            <a:r>
              <a:rPr lang="en-US" sz="2500" dirty="0">
                <a:sym typeface="Wingdings" pitchFamily="2" charset="2"/>
              </a:rPr>
              <a:t>Edwards (1968)  </a:t>
            </a:r>
            <a:r>
              <a:rPr lang="en-US" sz="2500" dirty="0" err="1">
                <a:sym typeface="Wingdings" pitchFamily="2" charset="2"/>
              </a:rPr>
              <a:t>kita</a:t>
            </a:r>
            <a:r>
              <a:rPr lang="en-US" sz="2500" dirty="0">
                <a:sym typeface="Wingdings" pitchFamily="2" charset="2"/>
              </a:rPr>
              <a:t> </a:t>
            </a:r>
            <a:r>
              <a:rPr lang="en-US" sz="2500" dirty="0" err="1">
                <a:sym typeface="Wingdings" pitchFamily="2" charset="2"/>
              </a:rPr>
              <a:t>cenderung</a:t>
            </a:r>
            <a:r>
              <a:rPr lang="en-US" sz="2500" dirty="0">
                <a:sym typeface="Wingdings" pitchFamily="2" charset="2"/>
              </a:rPr>
              <a:t> </a:t>
            </a:r>
            <a:r>
              <a:rPr lang="en-US" sz="2500" dirty="0" err="1">
                <a:sym typeface="Wingdings" pitchFamily="2" charset="2"/>
              </a:rPr>
              <a:t>menduga</a:t>
            </a:r>
            <a:r>
              <a:rPr lang="en-US" sz="2500" dirty="0">
                <a:sym typeface="Wingdings" pitchFamily="2" charset="2"/>
              </a:rPr>
              <a:t> </a:t>
            </a:r>
            <a:r>
              <a:rPr lang="en-US" sz="2500" dirty="0" err="1">
                <a:sym typeface="Wingdings" pitchFamily="2" charset="2"/>
              </a:rPr>
              <a:t>kemungkinan</a:t>
            </a:r>
            <a:r>
              <a:rPr lang="en-US" sz="2500" dirty="0">
                <a:sym typeface="Wingdings" pitchFamily="2" charset="2"/>
              </a:rPr>
              <a:t> </a:t>
            </a:r>
            <a:r>
              <a:rPr lang="en-US" sz="2500" dirty="0" err="1">
                <a:sym typeface="Wingdings" pitchFamily="2" charset="2"/>
              </a:rPr>
              <a:t>kondisi</a:t>
            </a:r>
            <a:r>
              <a:rPr lang="en-US" sz="2500" dirty="0">
                <a:sym typeface="Wingdings" pitchFamily="2" charset="2"/>
              </a:rPr>
              <a:t> </a:t>
            </a:r>
            <a:r>
              <a:rPr lang="en-US" sz="2500" dirty="0" err="1">
                <a:sym typeface="Wingdings" pitchFamily="2" charset="2"/>
              </a:rPr>
              <a:t>lingkungan</a:t>
            </a:r>
            <a:r>
              <a:rPr lang="en-US" sz="2500" dirty="0">
                <a:sym typeface="Wingdings" pitchFamily="2" charset="2"/>
              </a:rPr>
              <a:t> yang </a:t>
            </a:r>
            <a:r>
              <a:rPr lang="en-US" sz="2500" dirty="0" err="1">
                <a:sym typeface="Wingdings" pitchFamily="2" charset="2"/>
              </a:rPr>
              <a:t>lebih</a:t>
            </a:r>
            <a:r>
              <a:rPr lang="en-US" sz="2500" dirty="0">
                <a:sym typeface="Wingdings" pitchFamily="2" charset="2"/>
              </a:rPr>
              <a:t> </a:t>
            </a:r>
            <a:r>
              <a:rPr lang="en-US" sz="2500" dirty="0" err="1">
                <a:sym typeface="Wingdings" pitchFamily="2" charset="2"/>
              </a:rPr>
              <a:t>konservatif</a:t>
            </a:r>
            <a:r>
              <a:rPr lang="en-US" sz="2500" dirty="0">
                <a:sym typeface="Wingdings" pitchFamily="2" charset="2"/>
              </a:rPr>
              <a:t> </a:t>
            </a:r>
            <a:r>
              <a:rPr lang="en-US" sz="2500" dirty="0" err="1">
                <a:sym typeface="Wingdings" pitchFamily="2" charset="2"/>
              </a:rPr>
              <a:t>daripada</a:t>
            </a:r>
            <a:r>
              <a:rPr lang="en-US" sz="2500" dirty="0">
                <a:sym typeface="Wingdings" pitchFamily="2" charset="2"/>
              </a:rPr>
              <a:t> </a:t>
            </a:r>
            <a:r>
              <a:rPr lang="en-US" sz="2500" dirty="0" err="1">
                <a:sym typeface="Wingdings" pitchFamily="2" charset="2"/>
              </a:rPr>
              <a:t>teori</a:t>
            </a:r>
            <a:r>
              <a:rPr lang="en-US" sz="2500" dirty="0">
                <a:sym typeface="Wingdings" pitchFamily="2" charset="2"/>
              </a:rPr>
              <a:t> </a:t>
            </a:r>
            <a:r>
              <a:rPr lang="en-US" sz="2500" dirty="0" err="1">
                <a:sym typeface="Wingdings" pitchFamily="2" charset="2"/>
              </a:rPr>
              <a:t>Bayes</a:t>
            </a:r>
            <a:r>
              <a:rPr lang="en-US" sz="2500" dirty="0">
                <a:sym typeface="Wingdings" pitchFamily="2" charset="2"/>
              </a:rPr>
              <a:t>.</a:t>
            </a:r>
          </a:p>
          <a:p>
            <a:pPr>
              <a:spcBef>
                <a:spcPts val="0"/>
              </a:spcBef>
              <a:spcAft>
                <a:spcPts val="500"/>
              </a:spcAft>
              <a:buClr>
                <a:srgbClr val="FFFF00"/>
              </a:buClr>
              <a:defRPr/>
            </a:pPr>
            <a:endParaRPr lang="en-US" sz="2500" dirty="0"/>
          </a:p>
          <a:p>
            <a:pPr marL="342900" indent="-342900">
              <a:spcBef>
                <a:spcPts val="0"/>
              </a:spcBef>
              <a:spcAft>
                <a:spcPts val="500"/>
              </a:spcAft>
              <a:buClr>
                <a:srgbClr val="FFFF00"/>
              </a:buClr>
              <a:defRPr/>
            </a:pPr>
            <a:endParaRPr lang="en-US" sz="2500" dirty="0"/>
          </a:p>
        </p:txBody>
      </p:sp>
      <p:sp>
        <p:nvSpPr>
          <p:cNvPr id="4" name="Title 1"/>
          <p:cNvSpPr>
            <a:spLocks noGrp="1"/>
          </p:cNvSpPr>
          <p:nvPr>
            <p:ph type="title" idx="4294967295"/>
          </p:nvPr>
        </p:nvSpPr>
        <p:spPr>
          <a:xfrm>
            <a:off x="1752601" y="1"/>
            <a:ext cx="4498975" cy="758825"/>
          </a:xfrm>
        </p:spPr>
        <p:txBody>
          <a:bodyPr/>
          <a:lstStyle/>
          <a:p>
            <a:pPr algn="l">
              <a:defRPr/>
            </a:pPr>
            <a:r>
              <a:rPr lang="en-US" sz="3000" dirty="0" err="1">
                <a:solidFill>
                  <a:srgbClr val="FFFF00"/>
                </a:solidFill>
                <a:latin typeface="+mn-lt"/>
              </a:rPr>
              <a:t>Heuristik</a:t>
            </a:r>
            <a:r>
              <a:rPr lang="en-US" sz="3000" dirty="0">
                <a:solidFill>
                  <a:srgbClr val="FFFF00"/>
                </a:solidFill>
                <a:latin typeface="+mn-lt"/>
              </a:rPr>
              <a:t> </a:t>
            </a:r>
            <a:r>
              <a:rPr lang="en-US" sz="3000" dirty="0" err="1">
                <a:solidFill>
                  <a:srgbClr val="FFFF00"/>
                </a:solidFill>
                <a:latin typeface="+mn-lt"/>
              </a:rPr>
              <a:t>keterwakilan</a:t>
            </a:r>
            <a:endParaRPr lang="en-US" sz="3000" dirty="0">
              <a:solidFill>
                <a:srgbClr val="FFFF00"/>
              </a:solidFill>
              <a:latin typeface="+mn-lt"/>
            </a:endParaRPr>
          </a:p>
        </p:txBody>
      </p:sp>
    </p:spTree>
    <p:extLst>
      <p:ext uri="{BB962C8B-B14F-4D97-AF65-F5344CB8AC3E}">
        <p14:creationId xmlns:p14="http://schemas.microsoft.com/office/powerpoint/2010/main" xmlns="" val="13913711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sz="3400" i="1" dirty="0" err="1"/>
              <a:t>Pemecahan</a:t>
            </a:r>
            <a:r>
              <a:rPr lang="en-US" sz="3400" i="1" dirty="0"/>
              <a:t> </a:t>
            </a:r>
            <a:r>
              <a:rPr lang="en-US" sz="3400" i="1" dirty="0" err="1"/>
              <a:t>masalah</a:t>
            </a:r>
            <a:endParaRPr lang="en-US" sz="3400" i="1" dirty="0"/>
          </a:p>
        </p:txBody>
      </p:sp>
      <p:sp>
        <p:nvSpPr>
          <p:cNvPr id="82947" name="Content Placeholder 2"/>
          <p:cNvSpPr>
            <a:spLocks noGrp="1"/>
          </p:cNvSpPr>
          <p:nvPr>
            <p:ph sz="quarter" idx="1"/>
          </p:nvPr>
        </p:nvSpPr>
        <p:spPr>
          <a:xfrm>
            <a:off x="1825625" y="1676400"/>
            <a:ext cx="8504238" cy="4572000"/>
          </a:xfrm>
        </p:spPr>
        <p:txBody>
          <a:bodyPr/>
          <a:lstStyle/>
          <a:p>
            <a:pPr marL="465138" indent="-465138">
              <a:spcBef>
                <a:spcPct val="0"/>
              </a:spcBef>
              <a:spcAft>
                <a:spcPts val="1200"/>
              </a:spcAft>
            </a:pPr>
            <a:r>
              <a:rPr lang="en-US" altLang="en-US" sz="3000"/>
              <a:t>Pemecahan masalah </a:t>
            </a:r>
            <a:r>
              <a:rPr lang="en-US" altLang="en-US" sz="3000">
                <a:sym typeface="Wingdings" panose="05000000000000000000" pitchFamily="2" charset="2"/>
              </a:rPr>
              <a:t> suatu pemikiran yang terarah secara langsung untuk menemukan solusi/jalan keluar untuk suatu masalah spesifik.</a:t>
            </a:r>
          </a:p>
          <a:p>
            <a:pPr marL="465138" indent="-465138">
              <a:spcBef>
                <a:spcPct val="0"/>
              </a:spcBef>
              <a:spcAft>
                <a:spcPts val="1200"/>
              </a:spcAft>
            </a:pPr>
            <a:r>
              <a:rPr lang="en-US" altLang="en-US" sz="3000">
                <a:sym typeface="Wingdings" panose="05000000000000000000" pitchFamily="2" charset="2"/>
              </a:rPr>
              <a:t>Masalah datang  ditanggapi  memilih menguji respons yang kita dapat untuk memecahkan masalah.</a:t>
            </a:r>
          </a:p>
          <a:p>
            <a:pPr marL="465138" indent="-465138">
              <a:spcBef>
                <a:spcPct val="0"/>
              </a:spcBef>
              <a:spcAft>
                <a:spcPts val="1200"/>
              </a:spcAft>
            </a:pPr>
            <a:endParaRPr lang="en-US" altLang="en-US" sz="3000"/>
          </a:p>
        </p:txBody>
      </p:sp>
    </p:spTree>
    <p:extLst>
      <p:ext uri="{BB962C8B-B14F-4D97-AF65-F5344CB8AC3E}">
        <p14:creationId xmlns:p14="http://schemas.microsoft.com/office/powerpoint/2010/main" xmlns="" val="14276678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76200"/>
            <a:ext cx="4575175" cy="1143000"/>
          </a:xfrm>
        </p:spPr>
        <p:txBody>
          <a:bodyPr/>
          <a:lstStyle/>
          <a:p>
            <a:pPr algn="l">
              <a:defRPr/>
            </a:pPr>
            <a:r>
              <a:rPr lang="en-US" sz="3200" dirty="0" err="1">
                <a:solidFill>
                  <a:srgbClr val="C00000"/>
                </a:solidFill>
                <a:latin typeface="+mn-lt"/>
              </a:rPr>
              <a:t>Psikologi</a:t>
            </a:r>
            <a:r>
              <a:rPr lang="en-US" sz="3200" dirty="0">
                <a:solidFill>
                  <a:srgbClr val="C00000"/>
                </a:solidFill>
                <a:latin typeface="+mn-lt"/>
              </a:rPr>
              <a:t> Gestalt &amp; </a:t>
            </a:r>
            <a:r>
              <a:rPr lang="en-US" sz="3200" dirty="0" err="1">
                <a:solidFill>
                  <a:srgbClr val="C00000"/>
                </a:solidFill>
                <a:latin typeface="+mn-lt"/>
              </a:rPr>
              <a:t>pemecahan</a:t>
            </a:r>
            <a:r>
              <a:rPr lang="en-US" sz="3200" dirty="0">
                <a:solidFill>
                  <a:srgbClr val="C00000"/>
                </a:solidFill>
                <a:latin typeface="+mn-lt"/>
              </a:rPr>
              <a:t> </a:t>
            </a:r>
            <a:r>
              <a:rPr lang="en-US" sz="3200" dirty="0" err="1">
                <a:solidFill>
                  <a:srgbClr val="C00000"/>
                </a:solidFill>
                <a:latin typeface="+mn-lt"/>
              </a:rPr>
              <a:t>masalah</a:t>
            </a:r>
            <a:endParaRPr lang="en-US" sz="3200" dirty="0">
              <a:solidFill>
                <a:srgbClr val="C00000"/>
              </a:solidFill>
              <a:latin typeface="+mn-lt"/>
            </a:endParaRPr>
          </a:p>
        </p:txBody>
      </p:sp>
      <p:sp>
        <p:nvSpPr>
          <p:cNvPr id="83971" name="Content Placeholder 2"/>
          <p:cNvSpPr>
            <a:spLocks noGrp="1"/>
          </p:cNvSpPr>
          <p:nvPr>
            <p:ph sz="quarter" idx="1"/>
          </p:nvPr>
        </p:nvSpPr>
        <p:spPr>
          <a:xfrm>
            <a:off x="1825626" y="1447800"/>
            <a:ext cx="8842375" cy="4572000"/>
          </a:xfrm>
        </p:spPr>
        <p:txBody>
          <a:bodyPr/>
          <a:lstStyle/>
          <a:p>
            <a:pPr marL="336550" indent="-336550">
              <a:spcBef>
                <a:spcPct val="0"/>
              </a:spcBef>
              <a:spcAft>
                <a:spcPts val="1000"/>
              </a:spcAft>
            </a:pPr>
            <a:r>
              <a:rPr lang="en-US" altLang="en-US" sz="2900"/>
              <a:t>Gestalt </a:t>
            </a:r>
            <a:r>
              <a:rPr lang="en-US" altLang="en-US" sz="2900">
                <a:sym typeface="Wingdings" panose="05000000000000000000" pitchFamily="2" charset="2"/>
              </a:rPr>
              <a:t> konfigurasi; keseluruhan yang terorganisasi.</a:t>
            </a:r>
            <a:endParaRPr lang="en-US" altLang="en-US" sz="2900"/>
          </a:p>
          <a:p>
            <a:pPr marL="336550" indent="-336550">
              <a:spcBef>
                <a:spcPct val="0"/>
              </a:spcBef>
              <a:spcAft>
                <a:spcPts val="1000"/>
              </a:spcAft>
            </a:pPr>
            <a:r>
              <a:rPr lang="en-US" altLang="en-US" sz="2900"/>
              <a:t>Terkenal dengan pemahaman </a:t>
            </a:r>
            <a:r>
              <a:rPr lang="en-US" altLang="en-US" sz="2900" i="1"/>
              <a:t>insight </a:t>
            </a:r>
            <a:r>
              <a:rPr lang="en-US" altLang="en-US" sz="2900"/>
              <a:t>dalam memecahkan masalah. </a:t>
            </a:r>
          </a:p>
          <a:p>
            <a:pPr marL="336550" indent="-336550">
              <a:spcBef>
                <a:spcPct val="0"/>
              </a:spcBef>
              <a:spcAft>
                <a:spcPts val="1000"/>
              </a:spcAft>
            </a:pPr>
            <a:r>
              <a:rPr lang="en-US" altLang="en-US" sz="2900"/>
              <a:t>Permasalah ada ketika ketegangan/stres muncul sebagai hasil dari interaksi antara persepsi &amp; memori.</a:t>
            </a:r>
          </a:p>
          <a:p>
            <a:pPr marL="336550" indent="-336550">
              <a:spcBef>
                <a:spcPct val="0"/>
              </a:spcBef>
              <a:spcAft>
                <a:spcPts val="1000"/>
              </a:spcAft>
            </a:pPr>
            <a:r>
              <a:rPr lang="en-US" altLang="en-US" sz="2900"/>
              <a:t>Max Wertheimer, Kurt Koffka, &amp; Wolfgang Kohler </a:t>
            </a:r>
            <a:r>
              <a:rPr lang="en-US" altLang="en-US" sz="2900">
                <a:sym typeface="Wingdings" panose="05000000000000000000" pitchFamily="2" charset="2"/>
              </a:rPr>
              <a:t> sudut pandang persepsi reorganisasi dalam aktivitas pemecahan masalah.</a:t>
            </a:r>
          </a:p>
          <a:p>
            <a:pPr marL="336550" indent="-336550">
              <a:spcBef>
                <a:spcPct val="0"/>
              </a:spcBef>
              <a:spcAft>
                <a:spcPts val="1000"/>
              </a:spcAft>
            </a:pPr>
            <a:endParaRPr lang="en-US" altLang="en-US" sz="2900"/>
          </a:p>
        </p:txBody>
      </p:sp>
    </p:spTree>
    <p:extLst>
      <p:ext uri="{BB962C8B-B14F-4D97-AF65-F5344CB8AC3E}">
        <p14:creationId xmlns:p14="http://schemas.microsoft.com/office/powerpoint/2010/main" xmlns="" val="27207900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76200"/>
            <a:ext cx="4575175" cy="1143000"/>
          </a:xfrm>
        </p:spPr>
        <p:txBody>
          <a:bodyPr/>
          <a:lstStyle/>
          <a:p>
            <a:pPr algn="l">
              <a:defRPr/>
            </a:pPr>
            <a:r>
              <a:rPr lang="en-US" sz="3200" dirty="0" err="1">
                <a:solidFill>
                  <a:srgbClr val="C00000"/>
                </a:solidFill>
                <a:latin typeface="+mn-lt"/>
              </a:rPr>
              <a:t>Psikologi</a:t>
            </a:r>
            <a:r>
              <a:rPr lang="en-US" sz="3200" dirty="0">
                <a:solidFill>
                  <a:srgbClr val="C00000"/>
                </a:solidFill>
                <a:latin typeface="+mn-lt"/>
              </a:rPr>
              <a:t> Gestalt &amp; </a:t>
            </a:r>
            <a:r>
              <a:rPr lang="en-US" sz="3200" dirty="0" err="1">
                <a:solidFill>
                  <a:srgbClr val="C00000"/>
                </a:solidFill>
                <a:latin typeface="+mn-lt"/>
              </a:rPr>
              <a:t>pemecahan</a:t>
            </a:r>
            <a:r>
              <a:rPr lang="en-US" sz="3200" dirty="0">
                <a:solidFill>
                  <a:srgbClr val="C00000"/>
                </a:solidFill>
                <a:latin typeface="+mn-lt"/>
              </a:rPr>
              <a:t> </a:t>
            </a:r>
            <a:r>
              <a:rPr lang="en-US" sz="3200" dirty="0" err="1">
                <a:solidFill>
                  <a:srgbClr val="C00000"/>
                </a:solidFill>
                <a:latin typeface="+mn-lt"/>
              </a:rPr>
              <a:t>masalah</a:t>
            </a:r>
            <a:endParaRPr lang="en-US" sz="3200" dirty="0">
              <a:solidFill>
                <a:srgbClr val="C00000"/>
              </a:solidFill>
              <a:latin typeface="+mn-lt"/>
            </a:endParaRPr>
          </a:p>
        </p:txBody>
      </p:sp>
      <p:sp>
        <p:nvSpPr>
          <p:cNvPr id="84995" name="Content Placeholder 2"/>
          <p:cNvSpPr>
            <a:spLocks noGrp="1"/>
          </p:cNvSpPr>
          <p:nvPr>
            <p:ph sz="quarter" idx="1"/>
          </p:nvPr>
        </p:nvSpPr>
        <p:spPr>
          <a:xfrm>
            <a:off x="1825626" y="1676400"/>
            <a:ext cx="8842375" cy="4572000"/>
          </a:xfrm>
        </p:spPr>
        <p:txBody>
          <a:bodyPr/>
          <a:lstStyle/>
          <a:p>
            <a:pPr marL="344488" indent="-344488">
              <a:spcBef>
                <a:spcPct val="0"/>
              </a:spcBef>
              <a:spcAft>
                <a:spcPts val="1000"/>
              </a:spcAft>
            </a:pPr>
            <a:r>
              <a:rPr lang="en-US" altLang="en-US" sz="2900">
                <a:sym typeface="Wingdings" panose="05000000000000000000" pitchFamily="2" charset="2"/>
              </a:rPr>
              <a:t>Karl Duncker (1945)  konsep functional fixedness  kecenderungan untuk mempersepsi-kan sesuatu sesuai dengan fungsi umumnya.</a:t>
            </a:r>
            <a:endParaRPr lang="en-US" altLang="en-US" sz="2900"/>
          </a:p>
          <a:p>
            <a:pPr marL="344488" indent="-344488">
              <a:spcBef>
                <a:spcPct val="0"/>
              </a:spcBef>
              <a:spcAft>
                <a:spcPts val="1000"/>
              </a:spcAft>
            </a:pPr>
            <a:r>
              <a:rPr lang="en-US" altLang="en-US" sz="2900"/>
              <a:t>Set </a:t>
            </a:r>
            <a:r>
              <a:rPr lang="en-US" altLang="en-US" sz="2900">
                <a:sym typeface="Wingdings" panose="05000000000000000000" pitchFamily="2" charset="2"/>
              </a:rPr>
              <a:t> meliputi ide-ide yang berhubungan dengan aktivitas kognitif yang mendahului pemikiran &amp; persepsi.</a:t>
            </a:r>
          </a:p>
          <a:p>
            <a:pPr marL="344488" indent="-344488">
              <a:spcBef>
                <a:spcPct val="0"/>
              </a:spcBef>
              <a:spcAft>
                <a:spcPts val="1000"/>
              </a:spcAft>
            </a:pPr>
            <a:r>
              <a:rPr lang="en-US" altLang="en-US" sz="2900">
                <a:sym typeface="Wingdings" panose="05000000000000000000" pitchFamily="2" charset="2"/>
              </a:rPr>
              <a:t>Set dapat meningkatkan kualitas persepsi/pe-mikiran melalui partisipasi yang lebih aktif dalam mengartikan suatu stimulus.</a:t>
            </a:r>
            <a:endParaRPr lang="en-US" altLang="en-US" sz="2900"/>
          </a:p>
        </p:txBody>
      </p:sp>
    </p:spTree>
    <p:extLst>
      <p:ext uri="{BB962C8B-B14F-4D97-AF65-F5344CB8AC3E}">
        <p14:creationId xmlns:p14="http://schemas.microsoft.com/office/powerpoint/2010/main" xmlns="" val="4076502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76200"/>
            <a:ext cx="4575175" cy="1143000"/>
          </a:xfrm>
        </p:spPr>
        <p:txBody>
          <a:bodyPr/>
          <a:lstStyle/>
          <a:p>
            <a:pPr algn="l">
              <a:defRPr/>
            </a:pPr>
            <a:r>
              <a:rPr lang="en-US" sz="3200" dirty="0" err="1">
                <a:solidFill>
                  <a:srgbClr val="C00000"/>
                </a:solidFill>
                <a:latin typeface="+mn-lt"/>
              </a:rPr>
              <a:t>Psikologi</a:t>
            </a:r>
            <a:r>
              <a:rPr lang="en-US" sz="3200" dirty="0">
                <a:solidFill>
                  <a:srgbClr val="C00000"/>
                </a:solidFill>
                <a:latin typeface="+mn-lt"/>
              </a:rPr>
              <a:t> Gestalt &amp; </a:t>
            </a:r>
            <a:r>
              <a:rPr lang="en-US" sz="3200" dirty="0" err="1">
                <a:solidFill>
                  <a:srgbClr val="C00000"/>
                </a:solidFill>
                <a:latin typeface="+mn-lt"/>
              </a:rPr>
              <a:t>pemecahan</a:t>
            </a:r>
            <a:r>
              <a:rPr lang="en-US" sz="3200" dirty="0">
                <a:solidFill>
                  <a:srgbClr val="C00000"/>
                </a:solidFill>
                <a:latin typeface="+mn-lt"/>
              </a:rPr>
              <a:t> </a:t>
            </a:r>
            <a:r>
              <a:rPr lang="en-US" sz="3200" dirty="0" err="1">
                <a:solidFill>
                  <a:srgbClr val="C00000"/>
                </a:solidFill>
                <a:latin typeface="+mn-lt"/>
              </a:rPr>
              <a:t>masalah</a:t>
            </a:r>
            <a:endParaRPr lang="en-US" sz="3200" dirty="0">
              <a:solidFill>
                <a:srgbClr val="C00000"/>
              </a:solidFill>
              <a:latin typeface="+mn-lt"/>
            </a:endParaRPr>
          </a:p>
        </p:txBody>
      </p:sp>
      <p:sp>
        <p:nvSpPr>
          <p:cNvPr id="86019" name="Content Placeholder 2"/>
          <p:cNvSpPr>
            <a:spLocks noGrp="1"/>
          </p:cNvSpPr>
          <p:nvPr>
            <p:ph sz="quarter" idx="1"/>
          </p:nvPr>
        </p:nvSpPr>
        <p:spPr>
          <a:xfrm>
            <a:off x="1825626" y="1527176"/>
            <a:ext cx="8842375" cy="1139825"/>
          </a:xfrm>
        </p:spPr>
        <p:txBody>
          <a:bodyPr/>
          <a:lstStyle/>
          <a:p>
            <a:pPr marL="344488" indent="-344488">
              <a:spcBef>
                <a:spcPct val="0"/>
              </a:spcBef>
              <a:spcAft>
                <a:spcPts val="200"/>
              </a:spcAft>
            </a:pPr>
            <a:r>
              <a:rPr lang="en-US" altLang="en-US" sz="2900">
                <a:sym typeface="Wingdings" panose="05000000000000000000" pitchFamily="2" charset="2"/>
              </a:rPr>
              <a:t>Set dapat menghambat persepsi atau pemikiran.</a:t>
            </a:r>
          </a:p>
          <a:p>
            <a:pPr marL="344488" indent="-344488">
              <a:spcBef>
                <a:spcPct val="0"/>
              </a:spcBef>
              <a:spcAft>
                <a:spcPts val="2400"/>
              </a:spcAft>
              <a:buNone/>
            </a:pPr>
            <a:r>
              <a:rPr lang="en-US" altLang="en-US" sz="2900">
                <a:sym typeface="Wingdings" panose="05000000000000000000" pitchFamily="2" charset="2"/>
              </a:rPr>
              <a:t>	Contoh: penelitian teka-teki lilin Duncker (1945)</a:t>
            </a:r>
          </a:p>
        </p:txBody>
      </p:sp>
      <p:pic>
        <p:nvPicPr>
          <p:cNvPr id="4" name="Picture 2"/>
          <p:cNvPicPr>
            <a:picLocks noChangeAspect="1" noChangeArrowheads="1"/>
          </p:cNvPicPr>
          <p:nvPr/>
        </p:nvPicPr>
        <p:blipFill>
          <a:blip r:embed="rId3"/>
          <a:srcRect/>
          <a:stretch>
            <a:fillRect/>
          </a:stretch>
        </p:blipFill>
        <p:spPr bwMode="auto">
          <a:xfrm>
            <a:off x="6992938" y="2971800"/>
            <a:ext cx="3217862" cy="29718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828800" y="2743200"/>
            <a:ext cx="5105400" cy="3867150"/>
          </a:xfrm>
          <a:prstGeom prst="rect">
            <a:avLst/>
          </a:prstGeom>
          <a:noFill/>
        </p:spPr>
        <p:txBody>
          <a:bodyPr>
            <a:spAutoFit/>
          </a:bodyPr>
          <a:lstStyle/>
          <a:p>
            <a:pPr marL="344488" indent="-344488">
              <a:spcAft>
                <a:spcPts val="600"/>
              </a:spcAft>
              <a:buClr>
                <a:schemeClr val="accent1"/>
              </a:buClr>
              <a:buFont typeface="Arial" pitchFamily="34" charset="0"/>
              <a:buChar char="•"/>
              <a:defRPr/>
            </a:pPr>
            <a:r>
              <a:rPr lang="en-US" sz="2900" dirty="0" err="1">
                <a:latin typeface="Arial" charset="0"/>
                <a:cs typeface="Arial" charset="0"/>
                <a:sym typeface="Wingdings" pitchFamily="2" charset="2"/>
              </a:rPr>
              <a:t>Penelitian</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Glucksberg</a:t>
            </a:r>
            <a:r>
              <a:rPr lang="en-US" sz="2900" dirty="0">
                <a:latin typeface="Arial" charset="0"/>
                <a:cs typeface="Arial" charset="0"/>
                <a:sym typeface="Wingdings" pitchFamily="2" charset="2"/>
              </a:rPr>
              <a:t> &amp; </a:t>
            </a:r>
            <a:r>
              <a:rPr lang="en-US" sz="2900" dirty="0" err="1">
                <a:latin typeface="Arial" charset="0"/>
                <a:cs typeface="Arial" charset="0"/>
                <a:sym typeface="Wingdings" pitchFamily="2" charset="2"/>
              </a:rPr>
              <a:t>Danks</a:t>
            </a:r>
            <a:r>
              <a:rPr lang="en-US" sz="2900" dirty="0">
                <a:latin typeface="Arial" charset="0"/>
                <a:cs typeface="Arial" charset="0"/>
                <a:sym typeface="Wingdings" pitchFamily="2" charset="2"/>
              </a:rPr>
              <a:t> (1969) </a:t>
            </a:r>
          </a:p>
          <a:p>
            <a:pPr marL="344488" indent="-344488">
              <a:spcAft>
                <a:spcPts val="1000"/>
              </a:spcAft>
              <a:buClr>
                <a:schemeClr val="accent1"/>
              </a:buClr>
              <a:defRPr/>
            </a:pP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Pemberian</a:t>
            </a:r>
            <a:r>
              <a:rPr lang="en-US" sz="2900" dirty="0">
                <a:latin typeface="Arial" charset="0"/>
                <a:cs typeface="Arial" charset="0"/>
                <a:sym typeface="Wingdings" pitchFamily="2" charset="2"/>
              </a:rPr>
              <a:t> label </a:t>
            </a:r>
            <a:r>
              <a:rPr lang="en-US" sz="2900" dirty="0" err="1">
                <a:latin typeface="Arial" charset="0"/>
                <a:cs typeface="Arial" charset="0"/>
                <a:sym typeface="Wingdings" pitchFamily="2" charset="2"/>
              </a:rPr>
              <a:t>pada</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objek</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ke</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dalam</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pikiran</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partisipan</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dapat</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memfasilitasi</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atau</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justru</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menghambat</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pemecahan</a:t>
            </a:r>
            <a:r>
              <a:rPr lang="en-US" sz="2900" dirty="0">
                <a:latin typeface="Arial" charset="0"/>
                <a:cs typeface="Arial" charset="0"/>
                <a:sym typeface="Wingdings" pitchFamily="2" charset="2"/>
              </a:rPr>
              <a:t> </a:t>
            </a:r>
            <a:r>
              <a:rPr lang="en-US" sz="2900" dirty="0" err="1">
                <a:latin typeface="Arial" charset="0"/>
                <a:cs typeface="Arial" charset="0"/>
                <a:sym typeface="Wingdings" pitchFamily="2" charset="2"/>
              </a:rPr>
              <a:t>masalah</a:t>
            </a:r>
            <a:r>
              <a:rPr lang="en-US" sz="2900" dirty="0">
                <a:latin typeface="Arial" charset="0"/>
                <a:cs typeface="Arial" charset="0"/>
                <a:sym typeface="Wingdings" pitchFamily="2" charset="2"/>
              </a:rPr>
              <a:t>.</a:t>
            </a:r>
            <a:endParaRPr lang="en-US" sz="2900" dirty="0">
              <a:latin typeface="Arial" charset="0"/>
              <a:cs typeface="Arial" charset="0"/>
            </a:endParaRPr>
          </a:p>
          <a:p>
            <a:pPr>
              <a:buClr>
                <a:schemeClr val="accent1"/>
              </a:buClr>
              <a:defRPr/>
            </a:pPr>
            <a:endParaRPr lang="en-US" sz="2900" dirty="0">
              <a:latin typeface="Arial" charset="0"/>
              <a:cs typeface="Arial" charset="0"/>
            </a:endParaRPr>
          </a:p>
        </p:txBody>
      </p:sp>
    </p:spTree>
    <p:extLst>
      <p:ext uri="{BB962C8B-B14F-4D97-AF65-F5344CB8AC3E}">
        <p14:creationId xmlns:p14="http://schemas.microsoft.com/office/powerpoint/2010/main" xmlns="" val="2742519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1" y="307976"/>
            <a:ext cx="6092825" cy="987425"/>
          </a:xfrm>
        </p:spPr>
        <p:txBody>
          <a:bodyPr/>
          <a:lstStyle/>
          <a:p>
            <a:pPr algn="r">
              <a:defRPr/>
            </a:pPr>
            <a:r>
              <a:rPr lang="en-US" sz="3400" i="1" dirty="0"/>
              <a:t>Tata </a:t>
            </a:r>
            <a:r>
              <a:rPr lang="en-US" sz="3400" i="1" dirty="0" err="1"/>
              <a:t>bahasa</a:t>
            </a:r>
            <a:r>
              <a:rPr lang="en-US" sz="3400" i="1" dirty="0"/>
              <a:t> </a:t>
            </a:r>
            <a:r>
              <a:rPr lang="en-US" sz="3400" i="1" dirty="0" err="1"/>
              <a:t>transformasional</a:t>
            </a:r>
            <a:endParaRPr lang="en-US" sz="3400" i="1" dirty="0"/>
          </a:p>
        </p:txBody>
      </p:sp>
      <p:sp>
        <p:nvSpPr>
          <p:cNvPr id="19459" name="Content Placeholder 2"/>
          <p:cNvSpPr>
            <a:spLocks noGrp="1"/>
          </p:cNvSpPr>
          <p:nvPr>
            <p:ph sz="quarter" idx="1"/>
          </p:nvPr>
        </p:nvSpPr>
        <p:spPr>
          <a:xfrm>
            <a:off x="1825625" y="1600200"/>
            <a:ext cx="8504238" cy="4572000"/>
          </a:xfrm>
        </p:spPr>
        <p:txBody>
          <a:bodyPr/>
          <a:lstStyle/>
          <a:p>
            <a:pPr>
              <a:spcBef>
                <a:spcPct val="0"/>
              </a:spcBef>
              <a:spcAft>
                <a:spcPts val="1200"/>
              </a:spcAft>
            </a:pPr>
            <a:r>
              <a:rPr lang="en-US" altLang="en-US"/>
              <a:t>Perubahan-perubahan dalam bentuk-bentuk linguistik yang mungkin mempertahankan makna yang sama.</a:t>
            </a:r>
          </a:p>
          <a:p>
            <a:pPr>
              <a:spcBef>
                <a:spcPct val="0"/>
              </a:spcBef>
              <a:spcAft>
                <a:spcPts val="1200"/>
              </a:spcAft>
            </a:pPr>
            <a:r>
              <a:rPr lang="en-US" altLang="en-US"/>
              <a:t>Tiga aspek teori Chomsky: 1) struktur permukaan (bagian dari suatu kalimat yang dapat dipecah-pecah &amp; diberi label dengan menggunakan teknik penguraian umum);  2) struktur dalam (makna dasar sebuah struktur); 3) peraturan-peraturan transformasional. </a:t>
            </a:r>
          </a:p>
          <a:p>
            <a:pPr>
              <a:spcBef>
                <a:spcPct val="0"/>
              </a:spcBef>
              <a:spcAft>
                <a:spcPts val="1200"/>
              </a:spcAft>
            </a:pPr>
            <a:endParaRPr lang="en-US" altLang="en-US"/>
          </a:p>
        </p:txBody>
      </p:sp>
    </p:spTree>
    <p:extLst>
      <p:ext uri="{BB962C8B-B14F-4D97-AF65-F5344CB8AC3E}">
        <p14:creationId xmlns:p14="http://schemas.microsoft.com/office/powerpoint/2010/main" xmlns="" val="34553733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76400" y="990600"/>
            <a:ext cx="8839200" cy="57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825625" y="152401"/>
            <a:ext cx="8534400" cy="758825"/>
          </a:xfrm>
        </p:spPr>
        <p:txBody>
          <a:bodyPr/>
          <a:lstStyle/>
          <a:p>
            <a:pPr algn="l">
              <a:defRPr/>
            </a:pPr>
            <a:r>
              <a:rPr lang="en-US" sz="3000" dirty="0" err="1">
                <a:solidFill>
                  <a:srgbClr val="C00000"/>
                </a:solidFill>
                <a:latin typeface="+mn-lt"/>
              </a:rPr>
              <a:t>Representasi</a:t>
            </a:r>
            <a:r>
              <a:rPr lang="en-US" sz="3000" dirty="0">
                <a:solidFill>
                  <a:srgbClr val="C00000"/>
                </a:solidFill>
                <a:latin typeface="+mn-lt"/>
              </a:rPr>
              <a:t> </a:t>
            </a:r>
            <a:r>
              <a:rPr lang="en-US" sz="3000" dirty="0" err="1">
                <a:solidFill>
                  <a:srgbClr val="C00000"/>
                </a:solidFill>
                <a:latin typeface="+mn-lt"/>
              </a:rPr>
              <a:t>permasalahan</a:t>
            </a:r>
            <a:endParaRPr lang="en-US" sz="3000" dirty="0">
              <a:solidFill>
                <a:srgbClr val="C00000"/>
              </a:solidFill>
              <a:latin typeface="+mn-lt"/>
            </a:endParaRPr>
          </a:p>
        </p:txBody>
      </p:sp>
      <p:sp>
        <p:nvSpPr>
          <p:cNvPr id="3" name="Content Placeholder 2"/>
          <p:cNvSpPr>
            <a:spLocks noGrp="1"/>
          </p:cNvSpPr>
          <p:nvPr>
            <p:ph sz="quarter" idx="1"/>
          </p:nvPr>
        </p:nvSpPr>
        <p:spPr>
          <a:xfrm>
            <a:off x="1825625" y="990600"/>
            <a:ext cx="8504238" cy="609600"/>
          </a:xfrm>
        </p:spPr>
        <p:txBody>
          <a:bodyPr/>
          <a:lstStyle/>
          <a:p>
            <a:pPr marL="457200" indent="-457200">
              <a:defRPr/>
            </a:pPr>
            <a:r>
              <a:rPr lang="en-US" dirty="0" err="1" smtClean="0"/>
              <a:t>Tahapan</a:t>
            </a:r>
            <a:r>
              <a:rPr lang="en-US" dirty="0" smtClean="0"/>
              <a:t> </a:t>
            </a:r>
            <a:r>
              <a:rPr lang="en-US" dirty="0" err="1" smtClean="0"/>
              <a:t>pemecahan</a:t>
            </a:r>
            <a:r>
              <a:rPr lang="en-US" dirty="0" smtClean="0"/>
              <a:t> </a:t>
            </a:r>
            <a:r>
              <a:rPr lang="en-US" dirty="0" err="1" smtClean="0"/>
              <a:t>masalah</a:t>
            </a:r>
            <a:r>
              <a:rPr lang="en-US" dirty="0" smtClean="0"/>
              <a:t> Hayes (1989):</a:t>
            </a:r>
          </a:p>
          <a:p>
            <a:pPr>
              <a:defRPr/>
            </a:pPr>
            <a:endParaRPr lang="en-US" dirty="0"/>
          </a:p>
        </p:txBody>
      </p:sp>
      <p:grpSp>
        <p:nvGrpSpPr>
          <p:cNvPr id="87045" name="Group 9"/>
          <p:cNvGrpSpPr>
            <a:grpSpLocks/>
          </p:cNvGrpSpPr>
          <p:nvPr/>
        </p:nvGrpSpPr>
        <p:grpSpPr bwMode="auto">
          <a:xfrm>
            <a:off x="3213100" y="1600200"/>
            <a:ext cx="5918200" cy="5029200"/>
            <a:chOff x="609600" y="2057400"/>
            <a:chExt cx="5486400" cy="4662552"/>
          </a:xfrm>
        </p:grpSpPr>
        <p:pic>
          <p:nvPicPr>
            <p:cNvPr id="8704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1" y="2057400"/>
              <a:ext cx="5486399" cy="1501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047"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9600" y="3505200"/>
              <a:ext cx="5486400" cy="3214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9248043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sz="quarter" idx="1"/>
          </p:nvPr>
        </p:nvSpPr>
        <p:spPr>
          <a:xfrm>
            <a:off x="1825626" y="1527175"/>
            <a:ext cx="8613775" cy="4572000"/>
          </a:xfrm>
        </p:spPr>
        <p:txBody>
          <a:bodyPr/>
          <a:lstStyle/>
          <a:p>
            <a:pPr marL="350838" indent="-350838">
              <a:spcBef>
                <a:spcPct val="0"/>
              </a:spcBef>
              <a:spcAft>
                <a:spcPts val="1200"/>
              </a:spcAft>
            </a:pPr>
            <a:r>
              <a:rPr lang="en-US" altLang="en-US" sz="2900"/>
              <a:t>Sebagian besar informasi yang kita peroleh melalui sistem visual. </a:t>
            </a:r>
          </a:p>
          <a:p>
            <a:pPr marL="350838" indent="-350838">
              <a:spcBef>
                <a:spcPct val="0"/>
              </a:spcBef>
              <a:spcAft>
                <a:spcPts val="1200"/>
              </a:spcAft>
            </a:pPr>
            <a:r>
              <a:rPr lang="en-US" altLang="en-US" sz="2900"/>
              <a:t>Karena itu, tahap terpenting </a:t>
            </a:r>
            <a:r>
              <a:rPr lang="en-US" altLang="en-US" sz="2900">
                <a:sym typeface="Wingdings" panose="05000000000000000000" pitchFamily="2" charset="2"/>
              </a:rPr>
              <a:t></a:t>
            </a:r>
            <a:r>
              <a:rPr lang="en-US" altLang="en-US" sz="2900"/>
              <a:t>representasi masalah; khususnya bagaimana informasi disajikan dlam istilah-istilah visual imajinatif.</a:t>
            </a:r>
          </a:p>
          <a:p>
            <a:pPr marL="350838" indent="-350838">
              <a:spcBef>
                <a:spcPct val="0"/>
              </a:spcBef>
              <a:spcAft>
                <a:spcPts val="1200"/>
              </a:spcAft>
            </a:pPr>
            <a:r>
              <a:rPr lang="en-US" altLang="en-US" sz="2900"/>
              <a:t>Manusia cenderung merepresentasikan sesuatu secara visual dengan prosa yang kaya imajinasi </a:t>
            </a:r>
            <a:r>
              <a:rPr lang="en-US" altLang="en-US" sz="2900">
                <a:sym typeface="Wingdings" panose="05000000000000000000" pitchFamily="2" charset="2"/>
              </a:rPr>
              <a:t> disebut ‘gambaran kata’ (Salisbury, 1995).</a:t>
            </a:r>
          </a:p>
          <a:p>
            <a:pPr marL="350838" indent="-350838">
              <a:spcBef>
                <a:spcPct val="0"/>
              </a:spcBef>
              <a:spcAft>
                <a:spcPts val="1200"/>
              </a:spcAft>
            </a:pPr>
            <a:r>
              <a:rPr lang="en-US" altLang="en-US" sz="2900">
                <a:sym typeface="Wingdings" panose="05000000000000000000" pitchFamily="2" charset="2"/>
              </a:rPr>
              <a:t>Penelitian pendukung  Marvin Levine (1993).</a:t>
            </a:r>
            <a:endParaRPr lang="en-US" altLang="en-US" sz="2900"/>
          </a:p>
          <a:p>
            <a:pPr marL="350838" indent="-350838">
              <a:spcBef>
                <a:spcPct val="0"/>
              </a:spcBef>
              <a:spcAft>
                <a:spcPts val="1200"/>
              </a:spcAft>
            </a:pPr>
            <a:endParaRPr lang="en-US" altLang="en-US" sz="2900"/>
          </a:p>
        </p:txBody>
      </p:sp>
      <p:sp>
        <p:nvSpPr>
          <p:cNvPr id="4" name="Title 1"/>
          <p:cNvSpPr>
            <a:spLocks noGrp="1"/>
          </p:cNvSpPr>
          <p:nvPr>
            <p:ph type="title"/>
          </p:nvPr>
        </p:nvSpPr>
        <p:spPr>
          <a:xfrm>
            <a:off x="1825625" y="307976"/>
            <a:ext cx="8534400" cy="758825"/>
          </a:xfrm>
        </p:spPr>
        <p:txBody>
          <a:bodyPr/>
          <a:lstStyle/>
          <a:p>
            <a:pPr algn="l">
              <a:defRPr/>
            </a:pPr>
            <a:r>
              <a:rPr lang="en-US" sz="3000" dirty="0" err="1">
                <a:solidFill>
                  <a:srgbClr val="C00000"/>
                </a:solidFill>
                <a:latin typeface="+mn-lt"/>
              </a:rPr>
              <a:t>Representasi</a:t>
            </a:r>
            <a:r>
              <a:rPr lang="en-US" sz="3000" dirty="0">
                <a:solidFill>
                  <a:srgbClr val="C00000"/>
                </a:solidFill>
                <a:latin typeface="+mn-lt"/>
              </a:rPr>
              <a:t> </a:t>
            </a:r>
            <a:r>
              <a:rPr lang="en-US" sz="3000" dirty="0" err="1">
                <a:solidFill>
                  <a:srgbClr val="C00000"/>
                </a:solidFill>
                <a:latin typeface="+mn-lt"/>
              </a:rPr>
              <a:t>permasalahan</a:t>
            </a:r>
            <a:endParaRPr lang="en-US" sz="3000" dirty="0">
              <a:solidFill>
                <a:srgbClr val="C00000"/>
              </a:solidFill>
              <a:latin typeface="+mn-lt"/>
            </a:endParaRPr>
          </a:p>
        </p:txBody>
      </p:sp>
    </p:spTree>
    <p:extLst>
      <p:ext uri="{BB962C8B-B14F-4D97-AF65-F5344CB8AC3E}">
        <p14:creationId xmlns:p14="http://schemas.microsoft.com/office/powerpoint/2010/main" xmlns="" val="36068610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sz="quarter" idx="1"/>
          </p:nvPr>
        </p:nvSpPr>
        <p:spPr>
          <a:xfrm>
            <a:off x="1825626" y="1676400"/>
            <a:ext cx="8842375" cy="4572000"/>
          </a:xfrm>
        </p:spPr>
        <p:txBody>
          <a:bodyPr/>
          <a:lstStyle/>
          <a:p>
            <a:pPr marL="350838" indent="-350838">
              <a:spcBef>
                <a:spcPct val="0"/>
              </a:spcBef>
              <a:spcAft>
                <a:spcPts val="1800"/>
              </a:spcAft>
              <a:buNone/>
            </a:pPr>
            <a:r>
              <a:rPr lang="en-US" altLang="en-US" sz="2900"/>
              <a:t>Model representasi internal: Eisenstadt &amp; Kareev</a:t>
            </a:r>
          </a:p>
          <a:p>
            <a:pPr marL="350838" indent="-350838">
              <a:spcBef>
                <a:spcPct val="0"/>
              </a:spcBef>
              <a:spcAft>
                <a:spcPts val="1200"/>
              </a:spcAft>
            </a:pPr>
            <a:r>
              <a:rPr lang="en-US" altLang="en-US" sz="2900"/>
              <a:t>Mempelajari aspek-aspek pemecahan masalah manusia yang ditunjukkan oleh orang-orang yang memainkan permainan papan (Go &amp; Gomoku).</a:t>
            </a:r>
          </a:p>
          <a:p>
            <a:pPr marL="350838" indent="-350838">
              <a:spcBef>
                <a:spcPct val="0"/>
              </a:spcBef>
              <a:spcAft>
                <a:spcPts val="1200"/>
              </a:spcAft>
            </a:pPr>
            <a:r>
              <a:rPr lang="en-US" altLang="en-US" sz="2900"/>
              <a:t>Fokus penelitian: jenis representasi internal posisi papan yang dibuat pemain dan pada representasi pengetahuan. </a:t>
            </a:r>
          </a:p>
          <a:p>
            <a:pPr marL="350838" indent="-350838">
              <a:spcBef>
                <a:spcPct val="0"/>
              </a:spcBef>
              <a:spcAft>
                <a:spcPts val="1200"/>
              </a:spcAft>
              <a:buNone/>
            </a:pPr>
            <a:endParaRPr lang="en-US" altLang="en-US" sz="2900"/>
          </a:p>
        </p:txBody>
      </p:sp>
      <p:sp>
        <p:nvSpPr>
          <p:cNvPr id="4" name="Title 1"/>
          <p:cNvSpPr>
            <a:spLocks noGrp="1"/>
          </p:cNvSpPr>
          <p:nvPr>
            <p:ph type="title"/>
          </p:nvPr>
        </p:nvSpPr>
        <p:spPr>
          <a:xfrm>
            <a:off x="1825626" y="-685800"/>
            <a:ext cx="6099175" cy="1901825"/>
          </a:xfrm>
        </p:spPr>
        <p:txBody>
          <a:bodyPr/>
          <a:lstStyle/>
          <a:p>
            <a:pPr algn="l">
              <a:defRPr/>
            </a:pPr>
            <a:r>
              <a:rPr lang="en-US" sz="3000" dirty="0" err="1">
                <a:solidFill>
                  <a:srgbClr val="C00000"/>
                </a:solidFill>
                <a:latin typeface="+mn-lt"/>
              </a:rPr>
              <a:t>Representasi</a:t>
            </a:r>
            <a:r>
              <a:rPr lang="en-US" sz="3000" dirty="0">
                <a:solidFill>
                  <a:srgbClr val="C00000"/>
                </a:solidFill>
                <a:latin typeface="+mn-lt"/>
              </a:rPr>
              <a:t> internal &amp; </a:t>
            </a:r>
            <a:r>
              <a:rPr lang="en-US" sz="3000" dirty="0" err="1">
                <a:solidFill>
                  <a:srgbClr val="C00000"/>
                </a:solidFill>
                <a:latin typeface="+mn-lt"/>
              </a:rPr>
              <a:t>pemecahan</a:t>
            </a:r>
            <a:r>
              <a:rPr lang="en-US" sz="3000" dirty="0">
                <a:solidFill>
                  <a:srgbClr val="C00000"/>
                </a:solidFill>
                <a:latin typeface="+mn-lt"/>
              </a:rPr>
              <a:t> </a:t>
            </a:r>
            <a:r>
              <a:rPr lang="en-US" sz="3000" dirty="0" err="1">
                <a:solidFill>
                  <a:srgbClr val="C00000"/>
                </a:solidFill>
                <a:latin typeface="+mn-lt"/>
              </a:rPr>
              <a:t>masalah</a:t>
            </a:r>
            <a:endParaRPr lang="en-US" sz="3000" dirty="0">
              <a:solidFill>
                <a:srgbClr val="C00000"/>
              </a:solidFill>
              <a:latin typeface="+mn-lt"/>
            </a:endParaRPr>
          </a:p>
        </p:txBody>
      </p:sp>
    </p:spTree>
    <p:extLst>
      <p:ext uri="{BB962C8B-B14F-4D97-AF65-F5344CB8AC3E}">
        <p14:creationId xmlns:p14="http://schemas.microsoft.com/office/powerpoint/2010/main" xmlns="" val="39738683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825626" y="1527175"/>
            <a:ext cx="8613775" cy="4572000"/>
          </a:xfrm>
        </p:spPr>
        <p:txBody>
          <a:bodyPr/>
          <a:lstStyle/>
          <a:p>
            <a:pPr marL="65088" indent="-7938">
              <a:spcBef>
                <a:spcPts val="0"/>
              </a:spcBef>
              <a:spcAft>
                <a:spcPts val="1800"/>
              </a:spcAft>
              <a:buNone/>
              <a:defRPr/>
            </a:pPr>
            <a:r>
              <a:rPr lang="en-US" sz="2900" dirty="0" err="1"/>
              <a:t>Proses</a:t>
            </a:r>
            <a:r>
              <a:rPr lang="en-US" sz="2900" dirty="0"/>
              <a:t> </a:t>
            </a:r>
            <a:r>
              <a:rPr lang="en-US" sz="2900" dirty="0" err="1"/>
              <a:t>pengenalan</a:t>
            </a:r>
            <a:r>
              <a:rPr lang="en-US" sz="2900" dirty="0"/>
              <a:t> </a:t>
            </a:r>
            <a:r>
              <a:rPr lang="en-US" sz="2900" dirty="0" err="1"/>
              <a:t>masalah</a:t>
            </a:r>
            <a:r>
              <a:rPr lang="en-US" sz="2900" dirty="0"/>
              <a:t> </a:t>
            </a:r>
            <a:r>
              <a:rPr lang="en-US" sz="2900" dirty="0" err="1"/>
              <a:t>dalam</a:t>
            </a:r>
            <a:r>
              <a:rPr lang="en-US" sz="2900" dirty="0"/>
              <a:t> </a:t>
            </a:r>
            <a:r>
              <a:rPr lang="en-US" sz="2900" dirty="0" err="1"/>
              <a:t>penelitian</a:t>
            </a:r>
            <a:r>
              <a:rPr lang="en-US" sz="2900" dirty="0"/>
              <a:t> </a:t>
            </a:r>
            <a:r>
              <a:rPr lang="en-US" sz="2900" dirty="0" err="1"/>
              <a:t>Eisenstadt</a:t>
            </a:r>
            <a:r>
              <a:rPr lang="en-US" sz="2900" dirty="0"/>
              <a:t> &amp; </a:t>
            </a:r>
            <a:r>
              <a:rPr lang="en-US" sz="2900" dirty="0" err="1"/>
              <a:t>Kareev</a:t>
            </a:r>
            <a:r>
              <a:rPr lang="en-US" sz="2900" dirty="0"/>
              <a:t>:</a:t>
            </a:r>
          </a:p>
          <a:p>
            <a:pPr marL="350838" indent="-350838">
              <a:spcBef>
                <a:spcPts val="0"/>
              </a:spcBef>
              <a:spcAft>
                <a:spcPts val="1200"/>
              </a:spcAft>
              <a:defRPr/>
            </a:pPr>
            <a:r>
              <a:rPr lang="en-US" sz="2900" dirty="0" err="1"/>
              <a:t>Atas-ke-bawah</a:t>
            </a:r>
            <a:r>
              <a:rPr lang="en-US" sz="2900" dirty="0"/>
              <a:t> (</a:t>
            </a:r>
            <a:r>
              <a:rPr lang="en-US" sz="2900" i="1" dirty="0"/>
              <a:t>top-down</a:t>
            </a:r>
            <a:r>
              <a:rPr lang="en-US" sz="2900" dirty="0"/>
              <a:t>) </a:t>
            </a:r>
            <a:r>
              <a:rPr lang="en-US" sz="2900" dirty="0">
                <a:sym typeface="Wingdings" pitchFamily="2" charset="2"/>
              </a:rPr>
              <a:t> </a:t>
            </a:r>
            <a:r>
              <a:rPr lang="en-US" sz="2900" dirty="0" err="1">
                <a:sym typeface="Wingdings" pitchFamily="2" charset="2"/>
              </a:rPr>
              <a:t>analisis</a:t>
            </a:r>
            <a:r>
              <a:rPr lang="en-US" sz="2900" dirty="0">
                <a:sym typeface="Wingdings" pitchFamily="2" charset="2"/>
              </a:rPr>
              <a:t> </a:t>
            </a:r>
            <a:r>
              <a:rPr lang="en-US" sz="2900" dirty="0" err="1">
                <a:sym typeface="Wingdings" pitchFamily="2" charset="2"/>
              </a:rPr>
              <a:t>dimulai</a:t>
            </a:r>
            <a:r>
              <a:rPr lang="en-US" sz="2900" dirty="0">
                <a:sym typeface="Wingdings" pitchFamily="2" charset="2"/>
              </a:rPr>
              <a:t> </a:t>
            </a:r>
            <a:r>
              <a:rPr lang="en-US" sz="2900" dirty="0" err="1">
                <a:sym typeface="Wingdings" pitchFamily="2" charset="2"/>
              </a:rPr>
              <a:t>dengan</a:t>
            </a:r>
            <a:r>
              <a:rPr lang="en-US" sz="2900" dirty="0">
                <a:sym typeface="Wingdings" pitchFamily="2" charset="2"/>
              </a:rPr>
              <a:t> </a:t>
            </a:r>
            <a:r>
              <a:rPr lang="en-US" sz="2900" dirty="0" err="1">
                <a:sym typeface="Wingdings" pitchFamily="2" charset="2"/>
              </a:rPr>
              <a:t>usaha</a:t>
            </a:r>
            <a:r>
              <a:rPr lang="en-US" sz="2900" dirty="0">
                <a:sym typeface="Wingdings" pitchFamily="2" charset="2"/>
              </a:rPr>
              <a:t> yang </a:t>
            </a:r>
            <a:r>
              <a:rPr lang="en-US" sz="2900" dirty="0" err="1">
                <a:sym typeface="Wingdings" pitchFamily="2" charset="2"/>
              </a:rPr>
              <a:t>dibuat</a:t>
            </a:r>
            <a:r>
              <a:rPr lang="en-US" sz="2900" dirty="0">
                <a:sym typeface="Wingdings" pitchFamily="2" charset="2"/>
              </a:rPr>
              <a:t> </a:t>
            </a:r>
            <a:r>
              <a:rPr lang="en-US" sz="2900" dirty="0" err="1">
                <a:sym typeface="Wingdings" pitchFamily="2" charset="2"/>
              </a:rPr>
              <a:t>untuk</a:t>
            </a:r>
            <a:r>
              <a:rPr lang="en-US" sz="2900" dirty="0">
                <a:sym typeface="Wingdings" pitchFamily="2" charset="2"/>
              </a:rPr>
              <a:t> </a:t>
            </a:r>
            <a:r>
              <a:rPr lang="en-US" sz="2900" dirty="0" err="1">
                <a:sym typeface="Wingdings" pitchFamily="2" charset="2"/>
              </a:rPr>
              <a:t>memverifikasi</a:t>
            </a:r>
            <a:r>
              <a:rPr lang="en-US" sz="2900" dirty="0">
                <a:sym typeface="Wingdings" pitchFamily="2" charset="2"/>
              </a:rPr>
              <a:t> </a:t>
            </a:r>
            <a:r>
              <a:rPr lang="en-US" sz="2900" dirty="0" err="1">
                <a:sym typeface="Wingdings" pitchFamily="2" charset="2"/>
              </a:rPr>
              <a:t>dengan</a:t>
            </a:r>
            <a:r>
              <a:rPr lang="en-US" sz="2900" dirty="0">
                <a:sym typeface="Wingdings" pitchFamily="2" charset="2"/>
              </a:rPr>
              <a:t> </a:t>
            </a:r>
            <a:r>
              <a:rPr lang="en-US" sz="2900" dirty="0" err="1">
                <a:sym typeface="Wingdings" pitchFamily="2" charset="2"/>
              </a:rPr>
              <a:t>cara</a:t>
            </a:r>
            <a:r>
              <a:rPr lang="en-US" sz="2900" dirty="0">
                <a:sym typeface="Wingdings" pitchFamily="2" charset="2"/>
              </a:rPr>
              <a:t> </a:t>
            </a:r>
            <a:r>
              <a:rPr lang="en-US" sz="2900" dirty="0" err="1">
                <a:sym typeface="Wingdings" pitchFamily="2" charset="2"/>
              </a:rPr>
              <a:t>mencari</a:t>
            </a:r>
            <a:r>
              <a:rPr lang="en-US" sz="2900" dirty="0">
                <a:sym typeface="Wingdings" pitchFamily="2" charset="2"/>
              </a:rPr>
              <a:t> </a:t>
            </a:r>
            <a:r>
              <a:rPr lang="en-US" sz="2900" dirty="0" err="1">
                <a:sym typeface="Wingdings" pitchFamily="2" charset="2"/>
              </a:rPr>
              <a:t>rangsangan</a:t>
            </a:r>
            <a:r>
              <a:rPr lang="en-US" sz="2900" dirty="0">
                <a:sym typeface="Wingdings" pitchFamily="2" charset="2"/>
              </a:rPr>
              <a:t> </a:t>
            </a:r>
            <a:r>
              <a:rPr lang="en-US" sz="2900" dirty="0" err="1">
                <a:sym typeface="Wingdings" pitchFamily="2" charset="2"/>
              </a:rPr>
              <a:t>diikuti</a:t>
            </a:r>
            <a:r>
              <a:rPr lang="en-US" sz="2900" dirty="0">
                <a:sym typeface="Wingdings" pitchFamily="2" charset="2"/>
              </a:rPr>
              <a:t> </a:t>
            </a:r>
            <a:r>
              <a:rPr lang="en-US" sz="2900" dirty="0" err="1">
                <a:sym typeface="Wingdings" pitchFamily="2" charset="2"/>
              </a:rPr>
              <a:t>oleh</a:t>
            </a:r>
            <a:r>
              <a:rPr lang="en-US" sz="2900" dirty="0">
                <a:sym typeface="Wingdings" pitchFamily="2" charset="2"/>
              </a:rPr>
              <a:t> </a:t>
            </a:r>
            <a:r>
              <a:rPr lang="en-US" sz="2900" dirty="0" err="1">
                <a:sym typeface="Wingdings" pitchFamily="2" charset="2"/>
              </a:rPr>
              <a:t>hipotesis</a:t>
            </a:r>
            <a:r>
              <a:rPr lang="en-US" sz="2900" dirty="0">
                <a:sym typeface="Wingdings" pitchFamily="2" charset="2"/>
              </a:rPr>
              <a:t>.</a:t>
            </a:r>
          </a:p>
          <a:p>
            <a:pPr marL="350838" indent="-350838">
              <a:spcBef>
                <a:spcPts val="0"/>
              </a:spcBef>
              <a:spcAft>
                <a:spcPts val="1200"/>
              </a:spcAft>
              <a:defRPr/>
            </a:pPr>
            <a:r>
              <a:rPr lang="en-US" sz="2900" dirty="0" err="1">
                <a:sym typeface="Wingdings" pitchFamily="2" charset="2"/>
              </a:rPr>
              <a:t>Bawah-ke-atas</a:t>
            </a:r>
            <a:r>
              <a:rPr lang="en-US" sz="2900" dirty="0">
                <a:sym typeface="Wingdings" pitchFamily="2" charset="2"/>
              </a:rPr>
              <a:t> (</a:t>
            </a:r>
            <a:r>
              <a:rPr lang="en-US" sz="2900" i="1" dirty="0">
                <a:sym typeface="Wingdings" pitchFamily="2" charset="2"/>
              </a:rPr>
              <a:t>bottom-up</a:t>
            </a:r>
            <a:r>
              <a:rPr lang="en-US" sz="2900" dirty="0">
                <a:sym typeface="Wingdings" pitchFamily="2" charset="2"/>
              </a:rPr>
              <a:t>)  </a:t>
            </a:r>
            <a:r>
              <a:rPr lang="en-US" sz="2900" dirty="0" err="1">
                <a:sym typeface="Wingdings" pitchFamily="2" charset="2"/>
              </a:rPr>
              <a:t>rangsangan</a:t>
            </a:r>
            <a:r>
              <a:rPr lang="en-US" sz="2900" dirty="0">
                <a:sym typeface="Wingdings" pitchFamily="2" charset="2"/>
              </a:rPr>
              <a:t> </a:t>
            </a:r>
            <a:r>
              <a:rPr lang="en-US" sz="2900" dirty="0" err="1">
                <a:sym typeface="Wingdings" pitchFamily="2" charset="2"/>
              </a:rPr>
              <a:t>diperiksa</a:t>
            </a:r>
            <a:r>
              <a:rPr lang="en-US" sz="2900" dirty="0">
                <a:sym typeface="Wingdings" pitchFamily="2" charset="2"/>
              </a:rPr>
              <a:t> &amp; </a:t>
            </a:r>
            <a:r>
              <a:rPr lang="en-US" sz="2900" dirty="0" err="1">
                <a:sym typeface="Wingdings" pitchFamily="2" charset="2"/>
              </a:rPr>
              <a:t>dicocokkan</a:t>
            </a:r>
            <a:r>
              <a:rPr lang="en-US" sz="2900" dirty="0">
                <a:sym typeface="Wingdings" pitchFamily="2" charset="2"/>
              </a:rPr>
              <a:t> </a:t>
            </a:r>
            <a:r>
              <a:rPr lang="en-US" sz="2900" dirty="0" err="1">
                <a:sym typeface="Wingdings" pitchFamily="2" charset="2"/>
              </a:rPr>
              <a:t>dengan</a:t>
            </a:r>
            <a:r>
              <a:rPr lang="en-US" sz="2900" dirty="0">
                <a:sym typeface="Wingdings" pitchFamily="2" charset="2"/>
              </a:rPr>
              <a:t> </a:t>
            </a:r>
            <a:r>
              <a:rPr lang="en-US" sz="2900" dirty="0" err="1">
                <a:sym typeface="Wingdings" pitchFamily="2" charset="2"/>
              </a:rPr>
              <a:t>komponen</a:t>
            </a:r>
            <a:r>
              <a:rPr lang="en-US" sz="2900" dirty="0">
                <a:sym typeface="Wingdings" pitchFamily="2" charset="2"/>
              </a:rPr>
              <a:t> </a:t>
            </a:r>
            <a:r>
              <a:rPr lang="en-US" sz="2900" dirty="0" err="1">
                <a:sym typeface="Wingdings" pitchFamily="2" charset="2"/>
              </a:rPr>
              <a:t>struktural</a:t>
            </a:r>
            <a:r>
              <a:rPr lang="en-US" sz="2900" dirty="0">
                <a:sym typeface="Wingdings" pitchFamily="2" charset="2"/>
              </a:rPr>
              <a:t>.</a:t>
            </a:r>
            <a:endParaRPr lang="en-US" sz="2900" dirty="0"/>
          </a:p>
          <a:p>
            <a:pPr marL="350838" indent="-350838">
              <a:spcBef>
                <a:spcPts val="0"/>
              </a:spcBef>
              <a:spcAft>
                <a:spcPts val="1200"/>
              </a:spcAft>
              <a:buNone/>
              <a:defRPr/>
            </a:pPr>
            <a:endParaRPr lang="en-US" sz="2900" dirty="0"/>
          </a:p>
        </p:txBody>
      </p:sp>
      <p:sp>
        <p:nvSpPr>
          <p:cNvPr id="4" name="Title 1"/>
          <p:cNvSpPr>
            <a:spLocks noGrp="1"/>
          </p:cNvSpPr>
          <p:nvPr>
            <p:ph type="title"/>
          </p:nvPr>
        </p:nvSpPr>
        <p:spPr>
          <a:xfrm>
            <a:off x="1825626" y="-374650"/>
            <a:ext cx="6099175" cy="1901825"/>
          </a:xfrm>
        </p:spPr>
        <p:txBody>
          <a:bodyPr/>
          <a:lstStyle/>
          <a:p>
            <a:pPr algn="l">
              <a:defRPr/>
            </a:pPr>
            <a:r>
              <a:rPr lang="en-US" sz="3000" dirty="0" err="1">
                <a:solidFill>
                  <a:srgbClr val="C00000"/>
                </a:solidFill>
                <a:latin typeface="+mn-lt"/>
              </a:rPr>
              <a:t>Representasi</a:t>
            </a:r>
            <a:r>
              <a:rPr lang="en-US" sz="3000" dirty="0">
                <a:solidFill>
                  <a:srgbClr val="C00000"/>
                </a:solidFill>
                <a:latin typeface="+mn-lt"/>
              </a:rPr>
              <a:t> internal &amp; </a:t>
            </a:r>
            <a:r>
              <a:rPr lang="en-US" sz="3000" dirty="0" err="1">
                <a:solidFill>
                  <a:srgbClr val="C00000"/>
                </a:solidFill>
                <a:latin typeface="+mn-lt"/>
              </a:rPr>
              <a:t>pemecahan</a:t>
            </a:r>
            <a:r>
              <a:rPr lang="en-US" sz="3000" dirty="0">
                <a:solidFill>
                  <a:srgbClr val="C00000"/>
                </a:solidFill>
                <a:latin typeface="+mn-lt"/>
              </a:rPr>
              <a:t> </a:t>
            </a:r>
            <a:r>
              <a:rPr lang="en-US" sz="3000" dirty="0" err="1">
                <a:solidFill>
                  <a:srgbClr val="C00000"/>
                </a:solidFill>
                <a:latin typeface="+mn-lt"/>
              </a:rPr>
              <a:t>masalah</a:t>
            </a:r>
            <a:endParaRPr lang="en-US" sz="3000" dirty="0">
              <a:solidFill>
                <a:srgbClr val="C00000"/>
              </a:solidFill>
              <a:latin typeface="+mn-lt"/>
            </a:endParaRPr>
          </a:p>
        </p:txBody>
      </p:sp>
    </p:spTree>
    <p:extLst>
      <p:ext uri="{BB962C8B-B14F-4D97-AF65-F5344CB8AC3E}">
        <p14:creationId xmlns:p14="http://schemas.microsoft.com/office/powerpoint/2010/main" xmlns="" val="38827967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1" y="460376"/>
            <a:ext cx="2816225" cy="758825"/>
          </a:xfrm>
        </p:spPr>
        <p:txBody>
          <a:bodyPr/>
          <a:lstStyle/>
          <a:p>
            <a:pPr algn="r">
              <a:defRPr/>
            </a:pPr>
            <a:r>
              <a:rPr lang="en-US" i="1" dirty="0" err="1" smtClean="0"/>
              <a:t>Kreativitas</a:t>
            </a:r>
            <a:endParaRPr lang="en-US" i="1" dirty="0"/>
          </a:p>
        </p:txBody>
      </p:sp>
      <p:sp>
        <p:nvSpPr>
          <p:cNvPr id="3" name="Content Placeholder 2"/>
          <p:cNvSpPr>
            <a:spLocks noGrp="1"/>
          </p:cNvSpPr>
          <p:nvPr>
            <p:ph sz="quarter" idx="1"/>
          </p:nvPr>
        </p:nvSpPr>
        <p:spPr>
          <a:xfrm>
            <a:off x="1752601" y="1447800"/>
            <a:ext cx="8842375" cy="4572000"/>
          </a:xfrm>
        </p:spPr>
        <p:txBody>
          <a:bodyPr>
            <a:normAutofit lnSpcReduction="10000"/>
          </a:bodyPr>
          <a:lstStyle/>
          <a:p>
            <a:pPr marL="336550" indent="-336550">
              <a:defRPr/>
            </a:pPr>
            <a:r>
              <a:rPr lang="en-US" sz="2900" dirty="0" err="1"/>
              <a:t>Kreativitas</a:t>
            </a:r>
            <a:r>
              <a:rPr lang="en-US" sz="2900" dirty="0"/>
              <a:t> </a:t>
            </a:r>
            <a:r>
              <a:rPr lang="en-US" sz="2900" dirty="0">
                <a:sym typeface="Wingdings" pitchFamily="2" charset="2"/>
              </a:rPr>
              <a:t> </a:t>
            </a:r>
            <a:r>
              <a:rPr lang="en-US" sz="2900" dirty="0" err="1">
                <a:sym typeface="Wingdings" pitchFamily="2" charset="2"/>
              </a:rPr>
              <a:t>aktivitas</a:t>
            </a:r>
            <a:r>
              <a:rPr lang="en-US" sz="2900" dirty="0">
                <a:sym typeface="Wingdings" pitchFamily="2" charset="2"/>
              </a:rPr>
              <a:t> </a:t>
            </a:r>
            <a:r>
              <a:rPr lang="en-US" sz="2900" dirty="0" err="1">
                <a:sym typeface="Wingdings" pitchFamily="2" charset="2"/>
              </a:rPr>
              <a:t>kognitif</a:t>
            </a:r>
            <a:r>
              <a:rPr lang="en-US" sz="2900" dirty="0">
                <a:sym typeface="Wingdings" pitchFamily="2" charset="2"/>
              </a:rPr>
              <a:t> yang </a:t>
            </a:r>
            <a:r>
              <a:rPr lang="en-US" sz="2900" dirty="0" err="1">
                <a:sym typeface="Wingdings" pitchFamily="2" charset="2"/>
              </a:rPr>
              <a:t>menghasilkan</a:t>
            </a:r>
            <a:r>
              <a:rPr lang="en-US" sz="2900" dirty="0">
                <a:sym typeface="Wingdings" pitchFamily="2" charset="2"/>
              </a:rPr>
              <a:t> </a:t>
            </a:r>
            <a:r>
              <a:rPr lang="en-US" sz="2900" dirty="0" err="1">
                <a:sym typeface="Wingdings" pitchFamily="2" charset="2"/>
              </a:rPr>
              <a:t>suatu</a:t>
            </a:r>
            <a:r>
              <a:rPr lang="en-US" sz="2900" dirty="0">
                <a:sym typeface="Wingdings" pitchFamily="2" charset="2"/>
              </a:rPr>
              <a:t> </a:t>
            </a:r>
            <a:r>
              <a:rPr lang="en-US" sz="2900" dirty="0" err="1">
                <a:sym typeface="Wingdings" pitchFamily="2" charset="2"/>
              </a:rPr>
              <a:t>pandangan</a:t>
            </a:r>
            <a:r>
              <a:rPr lang="en-US" sz="2900" dirty="0">
                <a:sym typeface="Wingdings" pitchFamily="2" charset="2"/>
              </a:rPr>
              <a:t> </a:t>
            </a:r>
            <a:r>
              <a:rPr lang="en-US" sz="2900" dirty="0" err="1">
                <a:sym typeface="Wingdings" pitchFamily="2" charset="2"/>
              </a:rPr>
              <a:t>baru</a:t>
            </a:r>
            <a:r>
              <a:rPr lang="en-US" sz="2900" dirty="0">
                <a:sym typeface="Wingdings" pitchFamily="2" charset="2"/>
              </a:rPr>
              <a:t> </a:t>
            </a:r>
            <a:r>
              <a:rPr lang="en-US" sz="2900" dirty="0" err="1">
                <a:sym typeface="Wingdings" pitchFamily="2" charset="2"/>
              </a:rPr>
              <a:t>mengenai</a:t>
            </a:r>
            <a:r>
              <a:rPr lang="en-US" sz="2900" dirty="0">
                <a:sym typeface="Wingdings" pitchFamily="2" charset="2"/>
              </a:rPr>
              <a:t> </a:t>
            </a:r>
            <a:r>
              <a:rPr lang="en-US" sz="2900" dirty="0" err="1">
                <a:sym typeface="Wingdings" pitchFamily="2" charset="2"/>
              </a:rPr>
              <a:t>suatu</a:t>
            </a:r>
            <a:r>
              <a:rPr lang="en-US" sz="2900" dirty="0">
                <a:sym typeface="Wingdings" pitchFamily="2" charset="2"/>
              </a:rPr>
              <a:t> </a:t>
            </a:r>
            <a:r>
              <a:rPr lang="en-US" sz="2900" dirty="0" err="1">
                <a:sym typeface="Wingdings" pitchFamily="2" charset="2"/>
              </a:rPr>
              <a:t>bentuk</a:t>
            </a:r>
            <a:r>
              <a:rPr lang="en-US" sz="2900" dirty="0">
                <a:sym typeface="Wingdings" pitchFamily="2" charset="2"/>
              </a:rPr>
              <a:t> </a:t>
            </a:r>
            <a:r>
              <a:rPr lang="en-US" sz="2900" dirty="0" err="1">
                <a:sym typeface="Wingdings" pitchFamily="2" charset="2"/>
              </a:rPr>
              <a:t>permasalahan</a:t>
            </a:r>
            <a:r>
              <a:rPr lang="en-US" sz="2900" dirty="0">
                <a:sym typeface="Wingdings" pitchFamily="2" charset="2"/>
              </a:rPr>
              <a:t> &amp; </a:t>
            </a:r>
            <a:r>
              <a:rPr lang="en-US" sz="2900" dirty="0" err="1">
                <a:sym typeface="Wingdings" pitchFamily="2" charset="2"/>
              </a:rPr>
              <a:t>tidak</a:t>
            </a:r>
            <a:r>
              <a:rPr lang="en-US" sz="2900" dirty="0">
                <a:sym typeface="Wingdings" pitchFamily="2" charset="2"/>
              </a:rPr>
              <a:t> </a:t>
            </a:r>
            <a:r>
              <a:rPr lang="en-US" sz="2900" dirty="0" err="1">
                <a:sym typeface="Wingdings" pitchFamily="2" charset="2"/>
              </a:rPr>
              <a:t>dibatasi</a:t>
            </a:r>
            <a:r>
              <a:rPr lang="en-US" sz="2900" dirty="0">
                <a:sym typeface="Wingdings" pitchFamily="2" charset="2"/>
              </a:rPr>
              <a:t> </a:t>
            </a:r>
            <a:r>
              <a:rPr lang="en-US" sz="2900" dirty="0" err="1">
                <a:sym typeface="Wingdings" pitchFamily="2" charset="2"/>
              </a:rPr>
              <a:t>pada</a:t>
            </a:r>
            <a:r>
              <a:rPr lang="en-US" sz="2900" dirty="0">
                <a:sym typeface="Wingdings" pitchFamily="2" charset="2"/>
              </a:rPr>
              <a:t> </a:t>
            </a:r>
            <a:r>
              <a:rPr lang="en-US" sz="2900" dirty="0" err="1">
                <a:sym typeface="Wingdings" pitchFamily="2" charset="2"/>
              </a:rPr>
              <a:t>hasil</a:t>
            </a:r>
            <a:r>
              <a:rPr lang="en-US" sz="2900" dirty="0">
                <a:sym typeface="Wingdings" pitchFamily="2" charset="2"/>
              </a:rPr>
              <a:t> yang </a:t>
            </a:r>
            <a:r>
              <a:rPr lang="en-US" sz="2900" dirty="0" err="1">
                <a:sym typeface="Wingdings" pitchFamily="2" charset="2"/>
              </a:rPr>
              <a:t>pragmatis</a:t>
            </a:r>
            <a:r>
              <a:rPr lang="en-US" sz="2900" dirty="0">
                <a:sym typeface="Wingdings" pitchFamily="2" charset="2"/>
              </a:rPr>
              <a:t>.</a:t>
            </a:r>
          </a:p>
          <a:p>
            <a:pPr marL="336550" indent="-336550">
              <a:defRPr/>
            </a:pPr>
            <a:r>
              <a:rPr lang="en-US" sz="2900" dirty="0" err="1"/>
              <a:t>Manusia</a:t>
            </a:r>
            <a:r>
              <a:rPr lang="en-US" sz="2900" dirty="0"/>
              <a:t> </a:t>
            </a:r>
            <a:r>
              <a:rPr lang="en-US" sz="2900" dirty="0" err="1"/>
              <a:t>memiliki</a:t>
            </a:r>
            <a:r>
              <a:rPr lang="en-US" sz="2900" dirty="0"/>
              <a:t> </a:t>
            </a:r>
            <a:r>
              <a:rPr lang="en-US" sz="2900" dirty="0" err="1"/>
              <a:t>beragam</a:t>
            </a:r>
            <a:r>
              <a:rPr lang="en-US" sz="2900" dirty="0"/>
              <a:t> </a:t>
            </a:r>
            <a:r>
              <a:rPr lang="en-US" sz="2900" dirty="0" err="1"/>
              <a:t>kreativitas</a:t>
            </a:r>
            <a:r>
              <a:rPr lang="en-US" sz="2900" dirty="0"/>
              <a:t>, </a:t>
            </a:r>
            <a:r>
              <a:rPr lang="en-US" sz="2900" dirty="0" err="1"/>
              <a:t>tapi</a:t>
            </a:r>
            <a:r>
              <a:rPr lang="en-US" sz="2900" dirty="0"/>
              <a:t> </a:t>
            </a:r>
            <a:r>
              <a:rPr lang="en-US" sz="2900" dirty="0" err="1"/>
              <a:t>sering</a:t>
            </a:r>
            <a:r>
              <a:rPr lang="en-US" sz="2900" dirty="0"/>
              <a:t> </a:t>
            </a:r>
            <a:r>
              <a:rPr lang="en-US" sz="2900" dirty="0" err="1"/>
              <a:t>tidak</a:t>
            </a:r>
            <a:r>
              <a:rPr lang="en-US" sz="2900" dirty="0"/>
              <a:t> </a:t>
            </a:r>
            <a:r>
              <a:rPr lang="en-US" sz="2900" dirty="0" err="1"/>
              <a:t>disadari</a:t>
            </a:r>
            <a:r>
              <a:rPr lang="en-US" sz="2900" dirty="0"/>
              <a:t>/</a:t>
            </a:r>
            <a:r>
              <a:rPr lang="en-US" sz="2900" dirty="0" err="1"/>
              <a:t>diketahuinya</a:t>
            </a:r>
            <a:r>
              <a:rPr lang="en-US" sz="2900" dirty="0"/>
              <a:t>.</a:t>
            </a:r>
          </a:p>
          <a:p>
            <a:pPr>
              <a:buFont typeface="Wingdings 2" panose="05020102010507070707" pitchFamily="18" charset="2"/>
              <a:buNone/>
              <a:defRPr/>
            </a:pPr>
            <a:endParaRPr lang="en-US" sz="2900" dirty="0">
              <a:sym typeface="Wingdings" pitchFamily="2" charset="2"/>
            </a:endParaRPr>
          </a:p>
          <a:p>
            <a:pPr>
              <a:buFont typeface="Wingdings 2" panose="05020102010507070707" pitchFamily="18" charset="2"/>
              <a:buNone/>
              <a:defRPr/>
            </a:pPr>
            <a:r>
              <a:rPr lang="en-US" sz="3000" dirty="0" err="1">
                <a:solidFill>
                  <a:srgbClr val="C00000"/>
                </a:solidFill>
                <a:sym typeface="Wingdings" pitchFamily="2" charset="2"/>
              </a:rPr>
              <a:t>Proses</a:t>
            </a:r>
            <a:r>
              <a:rPr lang="en-US" sz="3000" dirty="0">
                <a:solidFill>
                  <a:srgbClr val="C00000"/>
                </a:solidFill>
                <a:sym typeface="Wingdings" pitchFamily="2" charset="2"/>
              </a:rPr>
              <a:t> </a:t>
            </a:r>
            <a:r>
              <a:rPr lang="en-US" sz="3000" dirty="0" err="1">
                <a:solidFill>
                  <a:srgbClr val="C00000"/>
                </a:solidFill>
                <a:sym typeface="Wingdings" pitchFamily="2" charset="2"/>
              </a:rPr>
              <a:t>kreatif</a:t>
            </a:r>
            <a:endParaRPr lang="en-US" sz="3000" dirty="0">
              <a:solidFill>
                <a:srgbClr val="C00000"/>
              </a:solidFill>
              <a:sym typeface="Wingdings" pitchFamily="2" charset="2"/>
            </a:endParaRPr>
          </a:p>
          <a:p>
            <a:pPr marL="336550" indent="-336550">
              <a:defRPr/>
            </a:pPr>
            <a:r>
              <a:rPr lang="en-US" sz="2900" dirty="0" err="1">
                <a:solidFill>
                  <a:srgbClr val="C00000"/>
                </a:solidFill>
                <a:sym typeface="Wingdings" pitchFamily="2" charset="2"/>
              </a:rPr>
              <a:t>Wallas</a:t>
            </a:r>
            <a:r>
              <a:rPr lang="en-US" sz="2900" dirty="0">
                <a:solidFill>
                  <a:srgbClr val="C00000"/>
                </a:solidFill>
                <a:sym typeface="Wingdings" pitchFamily="2" charset="2"/>
              </a:rPr>
              <a:t> (1926) </a:t>
            </a:r>
            <a:r>
              <a:rPr lang="en-US" sz="2900" dirty="0">
                <a:sym typeface="Wingdings" pitchFamily="2" charset="2"/>
              </a:rPr>
              <a:t> 4 </a:t>
            </a:r>
            <a:r>
              <a:rPr lang="en-US" sz="2900" dirty="0" err="1">
                <a:sym typeface="Wingdings" pitchFamily="2" charset="2"/>
              </a:rPr>
              <a:t>tahap</a:t>
            </a:r>
            <a:r>
              <a:rPr lang="en-US" sz="2900" dirty="0">
                <a:sym typeface="Wingdings" pitchFamily="2" charset="2"/>
              </a:rPr>
              <a:t> </a:t>
            </a:r>
            <a:r>
              <a:rPr lang="en-US" sz="2900" dirty="0" err="1">
                <a:sym typeface="Wingdings" pitchFamily="2" charset="2"/>
              </a:rPr>
              <a:t>proses</a:t>
            </a:r>
            <a:r>
              <a:rPr lang="en-US" sz="2900" dirty="0">
                <a:sym typeface="Wingdings" pitchFamily="2" charset="2"/>
              </a:rPr>
              <a:t> </a:t>
            </a:r>
            <a:r>
              <a:rPr lang="en-US" sz="2900" dirty="0" err="1">
                <a:sym typeface="Wingdings" pitchFamily="2" charset="2"/>
              </a:rPr>
              <a:t>kreatif</a:t>
            </a:r>
            <a:r>
              <a:rPr lang="en-US" sz="2900" dirty="0">
                <a:sym typeface="Wingdings" pitchFamily="2" charset="2"/>
              </a:rPr>
              <a:t>: </a:t>
            </a:r>
            <a:r>
              <a:rPr lang="en-US" sz="2900" dirty="0" err="1">
                <a:sym typeface="Wingdings" pitchFamily="2" charset="2"/>
              </a:rPr>
              <a:t>persiapan</a:t>
            </a:r>
            <a:r>
              <a:rPr lang="en-US" sz="2900" dirty="0">
                <a:sym typeface="Wingdings" pitchFamily="2" charset="2"/>
              </a:rPr>
              <a:t>, </a:t>
            </a:r>
            <a:r>
              <a:rPr lang="en-US" sz="2900" dirty="0" err="1">
                <a:sym typeface="Wingdings" pitchFamily="2" charset="2"/>
              </a:rPr>
              <a:t>inkubasi</a:t>
            </a:r>
            <a:r>
              <a:rPr lang="en-US" sz="2900" dirty="0">
                <a:sym typeface="Wingdings" pitchFamily="2" charset="2"/>
              </a:rPr>
              <a:t>, </a:t>
            </a:r>
            <a:r>
              <a:rPr lang="en-US" sz="2900" dirty="0" err="1">
                <a:sym typeface="Wingdings" pitchFamily="2" charset="2"/>
              </a:rPr>
              <a:t>iluminasi</a:t>
            </a:r>
            <a:r>
              <a:rPr lang="en-US" sz="2900" dirty="0">
                <a:sym typeface="Wingdings" pitchFamily="2" charset="2"/>
              </a:rPr>
              <a:t>, </a:t>
            </a:r>
            <a:r>
              <a:rPr lang="en-US" sz="2900" dirty="0" err="1">
                <a:sym typeface="Wingdings" pitchFamily="2" charset="2"/>
              </a:rPr>
              <a:t>dan</a:t>
            </a:r>
            <a:r>
              <a:rPr lang="en-US" sz="2900" dirty="0">
                <a:sym typeface="Wingdings" pitchFamily="2" charset="2"/>
              </a:rPr>
              <a:t> </a:t>
            </a:r>
            <a:r>
              <a:rPr lang="en-US" sz="2900" dirty="0" err="1">
                <a:sym typeface="Wingdings" pitchFamily="2" charset="2"/>
              </a:rPr>
              <a:t>verifikasi</a:t>
            </a:r>
            <a:r>
              <a:rPr lang="en-US" sz="2900" dirty="0">
                <a:sym typeface="Wingdings" pitchFamily="2" charset="2"/>
              </a:rPr>
              <a:t>.</a:t>
            </a:r>
            <a:endParaRPr lang="en-US" sz="2900" dirty="0"/>
          </a:p>
        </p:txBody>
      </p:sp>
    </p:spTree>
    <p:extLst>
      <p:ext uri="{BB962C8B-B14F-4D97-AF65-F5344CB8AC3E}">
        <p14:creationId xmlns:p14="http://schemas.microsoft.com/office/powerpoint/2010/main" xmlns="" val="30586122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rgbClr val="C00000"/>
                </a:solidFill>
              </a:rPr>
              <a:t>1. </a:t>
            </a:r>
            <a:r>
              <a:rPr lang="en-US" altLang="en-US" dirty="0" err="1" smtClean="0">
                <a:solidFill>
                  <a:srgbClr val="C00000"/>
                </a:solidFill>
              </a:rPr>
              <a:t>Persiapan</a:t>
            </a:r>
            <a:endParaRPr lang="en-US" dirty="0"/>
          </a:p>
        </p:txBody>
      </p:sp>
      <p:sp>
        <p:nvSpPr>
          <p:cNvPr id="92163" name="Content Placeholder 9"/>
          <p:cNvSpPr>
            <a:spLocks noGrp="1"/>
          </p:cNvSpPr>
          <p:nvPr>
            <p:ph idx="1"/>
          </p:nvPr>
        </p:nvSpPr>
        <p:spPr/>
        <p:txBody>
          <a:bodyPr/>
          <a:lstStyle/>
          <a:p>
            <a:pPr marL="336550" indent="-336550">
              <a:spcBef>
                <a:spcPct val="0"/>
              </a:spcBef>
              <a:spcAft>
                <a:spcPts val="1800"/>
              </a:spcAft>
            </a:pPr>
            <a:r>
              <a:rPr lang="en-US" altLang="en-US" sz="2900" dirty="0" err="1"/>
              <a:t>Memformulasikan</a:t>
            </a:r>
            <a:r>
              <a:rPr lang="en-US" altLang="en-US" sz="2900" dirty="0"/>
              <a:t> </a:t>
            </a:r>
            <a:r>
              <a:rPr lang="en-US" altLang="en-US" sz="2900" dirty="0" err="1"/>
              <a:t>suatu</a:t>
            </a:r>
            <a:r>
              <a:rPr lang="en-US" altLang="en-US" sz="2900" dirty="0"/>
              <a:t> </a:t>
            </a:r>
            <a:r>
              <a:rPr lang="en-US" altLang="en-US" sz="2900" dirty="0" err="1"/>
              <a:t>masalah</a:t>
            </a:r>
            <a:r>
              <a:rPr lang="en-US" altLang="en-US" sz="2900" dirty="0"/>
              <a:t> &amp; </a:t>
            </a:r>
            <a:r>
              <a:rPr lang="en-US" altLang="en-US" sz="2900" dirty="0" err="1"/>
              <a:t>membuat</a:t>
            </a:r>
            <a:r>
              <a:rPr lang="en-US" altLang="en-US" sz="2900" dirty="0"/>
              <a:t> </a:t>
            </a:r>
            <a:r>
              <a:rPr lang="en-US" altLang="en-US" sz="2900" dirty="0" err="1"/>
              <a:t>usaha</a:t>
            </a:r>
            <a:r>
              <a:rPr lang="en-US" altLang="en-US" sz="2900" dirty="0"/>
              <a:t> </a:t>
            </a:r>
            <a:r>
              <a:rPr lang="en-US" altLang="en-US" sz="2900" dirty="0" err="1"/>
              <a:t>awal</a:t>
            </a:r>
            <a:r>
              <a:rPr lang="en-US" altLang="en-US" sz="2900" dirty="0"/>
              <a:t> </a:t>
            </a:r>
            <a:r>
              <a:rPr lang="en-US" altLang="en-US" sz="2900" dirty="0" err="1"/>
              <a:t>untuk</a:t>
            </a:r>
            <a:r>
              <a:rPr lang="en-US" altLang="en-US" sz="2900" dirty="0"/>
              <a:t> </a:t>
            </a:r>
            <a:r>
              <a:rPr lang="en-US" altLang="en-US" sz="2900" dirty="0" err="1"/>
              <a:t>memecahkannya</a:t>
            </a:r>
            <a:r>
              <a:rPr lang="en-US" altLang="en-US" sz="2900" dirty="0"/>
              <a:t>.</a:t>
            </a:r>
          </a:p>
          <a:p>
            <a:pPr marL="336550" indent="-336550">
              <a:spcBef>
                <a:spcPct val="0"/>
              </a:spcBef>
              <a:spcAft>
                <a:spcPts val="1800"/>
              </a:spcAft>
            </a:pPr>
            <a:r>
              <a:rPr lang="en-US" altLang="en-US" sz="2900" dirty="0" err="1"/>
              <a:t>Kreativitas</a:t>
            </a:r>
            <a:r>
              <a:rPr lang="en-US" altLang="en-US" sz="2900" dirty="0"/>
              <a:t> </a:t>
            </a:r>
            <a:r>
              <a:rPr lang="en-US" altLang="en-US" sz="2900" dirty="0" err="1"/>
              <a:t>pada</a:t>
            </a:r>
            <a:r>
              <a:rPr lang="en-US" altLang="en-US" sz="2900" dirty="0"/>
              <a:t> orang </a:t>
            </a:r>
            <a:r>
              <a:rPr lang="en-US" altLang="en-US" sz="2900" dirty="0" err="1"/>
              <a:t>terkenal</a:t>
            </a:r>
            <a:r>
              <a:rPr lang="en-US" altLang="en-US" sz="2900" dirty="0"/>
              <a:t> </a:t>
            </a:r>
            <a:r>
              <a:rPr lang="en-US" altLang="en-US" sz="2900" dirty="0">
                <a:sym typeface="Wingdings" panose="05000000000000000000" pitchFamily="2" charset="2"/>
              </a:rPr>
              <a:t> ide &amp; </a:t>
            </a:r>
            <a:r>
              <a:rPr lang="en-US" altLang="en-US" sz="2900" dirty="0" err="1">
                <a:sym typeface="Wingdings" panose="05000000000000000000" pitchFamily="2" charset="2"/>
              </a:rPr>
              <a:t>pengetahuan</a:t>
            </a:r>
            <a:r>
              <a:rPr lang="en-US" altLang="en-US" sz="2900" dirty="0">
                <a:sym typeface="Wingdings" panose="05000000000000000000" pitchFamily="2" charset="2"/>
              </a:rPr>
              <a:t> </a:t>
            </a:r>
            <a:r>
              <a:rPr lang="en-US" altLang="en-US" sz="2900" dirty="0" err="1">
                <a:sym typeface="Wingdings" panose="05000000000000000000" pitchFamily="2" charset="2"/>
              </a:rPr>
              <a:t>sudah</a:t>
            </a:r>
            <a:r>
              <a:rPr lang="en-US" altLang="en-US" sz="2900" dirty="0">
                <a:sym typeface="Wingdings" panose="05000000000000000000" pitchFamily="2" charset="2"/>
              </a:rPr>
              <a:t> </a:t>
            </a:r>
            <a:r>
              <a:rPr lang="en-US" altLang="en-US" sz="2900" dirty="0" err="1">
                <a:sym typeface="Wingdings" panose="05000000000000000000" pitchFamily="2" charset="2"/>
              </a:rPr>
              <a:t>berkembang</a:t>
            </a:r>
            <a:r>
              <a:rPr lang="en-US" altLang="en-US" sz="2900" dirty="0">
                <a:sym typeface="Wingdings" panose="05000000000000000000" pitchFamily="2" charset="2"/>
              </a:rPr>
              <a:t> </a:t>
            </a:r>
            <a:r>
              <a:rPr lang="en-US" altLang="en-US" sz="2900" dirty="0" err="1">
                <a:sym typeface="Wingdings" panose="05000000000000000000" pitchFamily="2" charset="2"/>
              </a:rPr>
              <a:t>sejak</a:t>
            </a:r>
            <a:r>
              <a:rPr lang="en-US" altLang="en-US" sz="2900" dirty="0">
                <a:sym typeface="Wingdings" panose="05000000000000000000" pitchFamily="2" charset="2"/>
              </a:rPr>
              <a:t> </a:t>
            </a:r>
            <a:r>
              <a:rPr lang="en-US" altLang="en-US" sz="2900" dirty="0" err="1">
                <a:sym typeface="Wingdings" panose="05000000000000000000" pitchFamily="2" charset="2"/>
              </a:rPr>
              <a:t>kanak-kanak</a:t>
            </a:r>
            <a:r>
              <a:rPr lang="en-US" altLang="en-US" sz="2900" dirty="0">
                <a:sym typeface="Wingdings" panose="05000000000000000000" pitchFamily="2" charset="2"/>
              </a:rPr>
              <a:t>.</a:t>
            </a:r>
          </a:p>
          <a:p>
            <a:pPr marL="336550" indent="-336550">
              <a:spcBef>
                <a:spcPct val="0"/>
              </a:spcBef>
              <a:spcAft>
                <a:spcPts val="1800"/>
              </a:spcAft>
            </a:pPr>
            <a:r>
              <a:rPr lang="en-US" altLang="en-US" sz="2900" dirty="0"/>
              <a:t>Ide-ide </a:t>
            </a:r>
            <a:r>
              <a:rPr lang="en-US" altLang="en-US" sz="2900" dirty="0" err="1"/>
              <a:t>awal</a:t>
            </a:r>
            <a:r>
              <a:rPr lang="en-US" altLang="en-US" sz="2900" dirty="0"/>
              <a:t> </a:t>
            </a:r>
            <a:r>
              <a:rPr lang="en-US" altLang="en-US" sz="2900" dirty="0">
                <a:sym typeface="Wingdings" panose="05000000000000000000" pitchFamily="2" charset="2"/>
              </a:rPr>
              <a:t> </a:t>
            </a:r>
            <a:r>
              <a:rPr lang="en-US" altLang="en-US" sz="2900" dirty="0" err="1">
                <a:sym typeface="Wingdings" panose="05000000000000000000" pitchFamily="2" charset="2"/>
              </a:rPr>
              <a:t>menentukan</a:t>
            </a:r>
            <a:r>
              <a:rPr lang="en-US" altLang="en-US" sz="2900" dirty="0">
                <a:sym typeface="Wingdings" panose="05000000000000000000" pitchFamily="2" charset="2"/>
              </a:rPr>
              <a:t> masa </a:t>
            </a:r>
            <a:r>
              <a:rPr lang="en-US" altLang="en-US" sz="2900" dirty="0" err="1">
                <a:sym typeface="Wingdings" panose="05000000000000000000" pitchFamily="2" charset="2"/>
              </a:rPr>
              <a:t>depan</a:t>
            </a:r>
            <a:r>
              <a:rPr lang="en-US" altLang="en-US" sz="2900" dirty="0">
                <a:sym typeface="Wingdings" panose="05000000000000000000" pitchFamily="2" charset="2"/>
              </a:rPr>
              <a:t> orang </a:t>
            </a:r>
            <a:r>
              <a:rPr lang="en-US" altLang="en-US" sz="2900" dirty="0" err="1">
                <a:sym typeface="Wingdings" panose="05000000000000000000" pitchFamily="2" charset="2"/>
              </a:rPr>
              <a:t>kreatif</a:t>
            </a:r>
            <a:r>
              <a:rPr lang="en-US" altLang="en-US" sz="2900" dirty="0">
                <a:sym typeface="Wingdings" panose="05000000000000000000" pitchFamily="2" charset="2"/>
              </a:rPr>
              <a:t>.</a:t>
            </a:r>
          </a:p>
          <a:p>
            <a:pPr marL="336550" indent="-336550">
              <a:spcBef>
                <a:spcPct val="0"/>
              </a:spcBef>
              <a:spcAft>
                <a:spcPts val="1800"/>
              </a:spcAft>
            </a:pPr>
            <a:endParaRPr lang="en-US" altLang="en-US" sz="2900" dirty="0">
              <a:sym typeface="Wingdings" panose="05000000000000000000" pitchFamily="2" charset="2"/>
            </a:endParaRPr>
          </a:p>
        </p:txBody>
      </p:sp>
      <p:sp>
        <p:nvSpPr>
          <p:cNvPr id="92162" name="Text Placeholder 10"/>
          <p:cNvSpPr>
            <a:spLocks noGrp="1"/>
          </p:cNvSpPr>
          <p:nvPr>
            <p:ph type="body" idx="4294967295"/>
          </p:nvPr>
        </p:nvSpPr>
        <p:spPr>
          <a:xfrm>
            <a:off x="0" y="914400"/>
            <a:ext cx="2743200" cy="685800"/>
          </a:xfrm>
        </p:spPr>
        <p:txBody>
          <a:bodyPr>
            <a:noAutofit/>
          </a:bodyPr>
          <a:lstStyle/>
          <a:p>
            <a:endParaRPr lang="en-US" altLang="en-US" sz="3600" dirty="0">
              <a:solidFill>
                <a:srgbClr val="C00000"/>
              </a:solidFill>
            </a:endParaRPr>
          </a:p>
          <a:p>
            <a:endParaRPr lang="en-US" altLang="en-US" sz="3600" dirty="0">
              <a:solidFill>
                <a:srgbClr val="C00000"/>
              </a:solidFill>
            </a:endParaRPr>
          </a:p>
          <a:p>
            <a:endParaRPr lang="en-US" altLang="en-US" sz="3600" dirty="0">
              <a:solidFill>
                <a:srgbClr val="C00000"/>
              </a:solidFill>
            </a:endParaRPr>
          </a:p>
          <a:p>
            <a:pPr marL="0" indent="0">
              <a:buNone/>
            </a:pPr>
            <a:endParaRPr lang="en-US" altLang="en-US" sz="3600" dirty="0">
              <a:solidFill>
                <a:srgbClr val="C00000"/>
              </a:solidFill>
            </a:endParaRPr>
          </a:p>
        </p:txBody>
      </p:sp>
    </p:spTree>
    <p:extLst>
      <p:ext uri="{BB962C8B-B14F-4D97-AF65-F5344CB8AC3E}">
        <p14:creationId xmlns:p14="http://schemas.microsoft.com/office/powerpoint/2010/main" xmlns="" val="42157885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rgbClr val="C00000"/>
                </a:solidFill>
              </a:rPr>
              <a:t>2. </a:t>
            </a:r>
            <a:r>
              <a:rPr lang="en-US" altLang="en-US" dirty="0" err="1" smtClean="0">
                <a:solidFill>
                  <a:srgbClr val="C00000"/>
                </a:solidFill>
              </a:rPr>
              <a:t>Inkubasi</a:t>
            </a:r>
            <a:endParaRPr lang="en-US" dirty="0"/>
          </a:p>
        </p:txBody>
      </p:sp>
      <p:sp>
        <p:nvSpPr>
          <p:cNvPr id="93187" name="Content Placeholder 9"/>
          <p:cNvSpPr>
            <a:spLocks noGrp="1"/>
          </p:cNvSpPr>
          <p:nvPr>
            <p:ph idx="1"/>
          </p:nvPr>
        </p:nvSpPr>
        <p:spPr/>
        <p:txBody>
          <a:bodyPr/>
          <a:lstStyle/>
          <a:p>
            <a:pPr marL="344488" indent="-344488">
              <a:spcBef>
                <a:spcPct val="0"/>
              </a:spcBef>
              <a:spcAft>
                <a:spcPts val="1800"/>
              </a:spcAft>
            </a:pPr>
            <a:r>
              <a:rPr lang="en-US" altLang="en-US" sz="2900">
                <a:sym typeface="Wingdings" panose="05000000000000000000" pitchFamily="2" charset="2"/>
              </a:rPr>
              <a:t>Masa di mana tidak ada usaha yg dilakukan secara langsung untuk memecahkan masalah &amp; perhati-an dialihkan sejenak ke hal lain.</a:t>
            </a:r>
          </a:p>
          <a:p>
            <a:pPr marL="344488" indent="-344488">
              <a:spcBef>
                <a:spcPct val="0"/>
              </a:spcBef>
              <a:spcAft>
                <a:spcPts val="1800"/>
              </a:spcAft>
            </a:pPr>
            <a:r>
              <a:rPr lang="en-US" altLang="en-US" sz="2900">
                <a:sym typeface="Wingdings" panose="05000000000000000000" pitchFamily="2" charset="2"/>
              </a:rPr>
              <a:t>Posner (1973)  tahap inkubasi membebaskan kita dari pikiran-pikiran yang melelahkan akibat proses pemecahan masalah.</a:t>
            </a:r>
          </a:p>
          <a:p>
            <a:pPr marL="344488" indent="-344488">
              <a:spcBef>
                <a:spcPct val="0"/>
              </a:spcBef>
              <a:spcAft>
                <a:spcPts val="1800"/>
              </a:spcAft>
            </a:pPr>
            <a:r>
              <a:rPr lang="en-US" altLang="en-US" sz="2900">
                <a:sym typeface="Wingdings" panose="05000000000000000000" pitchFamily="2" charset="2"/>
              </a:rPr>
              <a:t>Inkubasi membantu kita mereor-ganisasi/menyusun-kembali pemikiran-pemikiran kita terhadap suatu masalah.</a:t>
            </a:r>
            <a:endParaRPr lang="en-US" altLang="en-US" sz="2900"/>
          </a:p>
        </p:txBody>
      </p:sp>
    </p:spTree>
    <p:extLst>
      <p:ext uri="{BB962C8B-B14F-4D97-AF65-F5344CB8AC3E}">
        <p14:creationId xmlns:p14="http://schemas.microsoft.com/office/powerpoint/2010/main" xmlns="" val="8641911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3. </a:t>
            </a:r>
            <a:r>
              <a:rPr lang="en-US" dirty="0" err="1" smtClean="0">
                <a:solidFill>
                  <a:srgbClr val="C00000"/>
                </a:solidFill>
              </a:rPr>
              <a:t>Iluminasi</a:t>
            </a:r>
            <a:r>
              <a:rPr lang="en-US" dirty="0" smtClean="0">
                <a:solidFill>
                  <a:srgbClr val="C00000"/>
                </a:solidFill>
              </a:rPr>
              <a:t> / </a:t>
            </a:r>
            <a:r>
              <a:rPr lang="en-US" dirty="0" err="1" smtClean="0">
                <a:solidFill>
                  <a:srgbClr val="C00000"/>
                </a:solidFill>
              </a:rPr>
              <a:t>pencerahan</a:t>
            </a:r>
            <a:endParaRPr lang="en-US" dirty="0"/>
          </a:p>
        </p:txBody>
      </p:sp>
      <p:sp>
        <p:nvSpPr>
          <p:cNvPr id="94211" name="Content Placeholder 9"/>
          <p:cNvSpPr>
            <a:spLocks noGrp="1"/>
          </p:cNvSpPr>
          <p:nvPr>
            <p:ph idx="1"/>
          </p:nvPr>
        </p:nvSpPr>
        <p:spPr/>
        <p:txBody>
          <a:bodyPr>
            <a:normAutofit lnSpcReduction="10000"/>
          </a:bodyPr>
          <a:lstStyle/>
          <a:p>
            <a:pPr marL="344488" indent="-344488">
              <a:spcBef>
                <a:spcPct val="0"/>
              </a:spcBef>
              <a:spcAft>
                <a:spcPts val="1400"/>
              </a:spcAft>
            </a:pPr>
            <a:r>
              <a:rPr lang="en-US" altLang="en-US" sz="2900" dirty="0" err="1">
                <a:sym typeface="Wingdings" panose="05000000000000000000" pitchFamily="2" charset="2"/>
              </a:rPr>
              <a:t>Memperoleh</a:t>
            </a:r>
            <a:r>
              <a:rPr lang="en-US" altLang="en-US" sz="2900" dirty="0">
                <a:sym typeface="Wingdings" panose="05000000000000000000" pitchFamily="2" charset="2"/>
              </a:rPr>
              <a:t> </a:t>
            </a:r>
            <a:r>
              <a:rPr lang="en-US" altLang="en-US" sz="2900" i="1" dirty="0">
                <a:sym typeface="Wingdings" panose="05000000000000000000" pitchFamily="2" charset="2"/>
              </a:rPr>
              <a:t>insight</a:t>
            </a:r>
            <a:r>
              <a:rPr lang="en-US" altLang="en-US" sz="2900" dirty="0">
                <a:sym typeface="Wingdings" panose="05000000000000000000" pitchFamily="2" charset="2"/>
              </a:rPr>
              <a:t>.</a:t>
            </a:r>
          </a:p>
          <a:p>
            <a:pPr marL="344488" indent="-344488">
              <a:spcBef>
                <a:spcPct val="0"/>
              </a:spcBef>
              <a:spcAft>
                <a:spcPts val="1400"/>
              </a:spcAft>
            </a:pPr>
            <a:r>
              <a:rPr lang="en-US" altLang="en-US" sz="2900" i="1" dirty="0">
                <a:sym typeface="Wingdings" panose="05000000000000000000" pitchFamily="2" charset="2"/>
              </a:rPr>
              <a:t>Insight </a:t>
            </a:r>
            <a:r>
              <a:rPr lang="en-US" altLang="en-US" sz="2900" dirty="0">
                <a:sym typeface="Wingdings" panose="05000000000000000000" pitchFamily="2" charset="2"/>
              </a:rPr>
              <a:t> </a:t>
            </a:r>
            <a:r>
              <a:rPr lang="en-US" altLang="en-US" sz="2900" dirty="0" err="1">
                <a:sym typeface="Wingdings" panose="05000000000000000000" pitchFamily="2" charset="2"/>
              </a:rPr>
              <a:t>pemahaman</a:t>
            </a:r>
            <a:r>
              <a:rPr lang="en-US" altLang="en-US" sz="2900" dirty="0">
                <a:sym typeface="Wingdings" panose="05000000000000000000" pitchFamily="2" charset="2"/>
              </a:rPr>
              <a:t> </a:t>
            </a:r>
            <a:r>
              <a:rPr lang="en-US" altLang="en-US" sz="2900" dirty="0" err="1">
                <a:sym typeface="Wingdings" panose="05000000000000000000" pitchFamily="2" charset="2"/>
              </a:rPr>
              <a:t>meningkat</a:t>
            </a:r>
            <a:r>
              <a:rPr lang="en-US" altLang="en-US" sz="2900" dirty="0">
                <a:sym typeface="Wingdings" panose="05000000000000000000" pitchFamily="2" charset="2"/>
              </a:rPr>
              <a:t>  ide </a:t>
            </a:r>
            <a:r>
              <a:rPr lang="en-US" altLang="en-US" sz="2900" dirty="0" err="1">
                <a:sym typeface="Wingdings" panose="05000000000000000000" pitchFamily="2" charset="2"/>
              </a:rPr>
              <a:t>bermunculan</a:t>
            </a:r>
            <a:r>
              <a:rPr lang="en-US" altLang="en-US" sz="2900" dirty="0">
                <a:sym typeface="Wingdings" panose="05000000000000000000" pitchFamily="2" charset="2"/>
              </a:rPr>
              <a:t>  ide-ide </a:t>
            </a:r>
            <a:r>
              <a:rPr lang="en-US" altLang="en-US" sz="2900" dirty="0" err="1">
                <a:sym typeface="Wingdings" panose="05000000000000000000" pitchFamily="2" charset="2"/>
              </a:rPr>
              <a:t>saling</a:t>
            </a:r>
            <a:r>
              <a:rPr lang="en-US" altLang="en-US" sz="2900" dirty="0">
                <a:sym typeface="Wingdings" panose="05000000000000000000" pitchFamily="2" charset="2"/>
              </a:rPr>
              <a:t> </a:t>
            </a:r>
            <a:r>
              <a:rPr lang="en-US" altLang="en-US" sz="2900" dirty="0" err="1">
                <a:sym typeface="Wingdings" panose="05000000000000000000" pitchFamily="2" charset="2"/>
              </a:rPr>
              <a:t>melengkapi</a:t>
            </a:r>
            <a:r>
              <a:rPr lang="en-US" altLang="en-US" sz="2900" dirty="0">
                <a:sym typeface="Wingdings" panose="05000000000000000000" pitchFamily="2" charset="2"/>
              </a:rPr>
              <a:t>  </a:t>
            </a:r>
            <a:r>
              <a:rPr lang="en-US" altLang="en-US" sz="2900" dirty="0" err="1">
                <a:sym typeface="Wingdings" panose="05000000000000000000" pitchFamily="2" charset="2"/>
              </a:rPr>
              <a:t>penyelesai</a:t>
            </a:r>
            <a:r>
              <a:rPr lang="en-US" altLang="en-US" sz="2900" dirty="0">
                <a:sym typeface="Wingdings" panose="05000000000000000000" pitchFamily="2" charset="2"/>
              </a:rPr>
              <a:t>-an </a:t>
            </a:r>
            <a:r>
              <a:rPr lang="en-US" altLang="en-US" sz="2900" dirty="0" err="1">
                <a:sym typeface="Wingdings" panose="05000000000000000000" pitchFamily="2" charset="2"/>
              </a:rPr>
              <a:t>masalah</a:t>
            </a:r>
            <a:r>
              <a:rPr lang="en-US" altLang="en-US" sz="2900" dirty="0" smtClean="0">
                <a:sym typeface="Wingdings" panose="05000000000000000000" pitchFamily="2" charset="2"/>
              </a:rPr>
              <a:t>.</a:t>
            </a:r>
          </a:p>
          <a:p>
            <a:pPr marL="0" indent="0">
              <a:spcBef>
                <a:spcPct val="0"/>
              </a:spcBef>
              <a:spcAft>
                <a:spcPts val="1400"/>
              </a:spcAft>
              <a:buNone/>
            </a:pPr>
            <a:endParaRPr lang="en-US" altLang="en-US" sz="2900" dirty="0" smtClean="0">
              <a:sym typeface="Wingdings" panose="05000000000000000000" pitchFamily="2" charset="2"/>
            </a:endParaRPr>
          </a:p>
          <a:p>
            <a:pPr marL="0" indent="0">
              <a:spcBef>
                <a:spcPct val="0"/>
              </a:spcBef>
              <a:spcAft>
                <a:spcPts val="1400"/>
              </a:spcAft>
              <a:buNone/>
            </a:pPr>
            <a:r>
              <a:rPr lang="en-US" sz="3200" dirty="0" smtClean="0">
                <a:solidFill>
                  <a:srgbClr val="C00000"/>
                </a:solidFill>
              </a:rPr>
              <a:t>4. </a:t>
            </a:r>
            <a:r>
              <a:rPr lang="en-US" sz="3200" dirty="0" err="1" smtClean="0">
                <a:solidFill>
                  <a:srgbClr val="C00000"/>
                </a:solidFill>
              </a:rPr>
              <a:t>Verifikasi</a:t>
            </a:r>
            <a:endParaRPr lang="en-US" altLang="en-US" sz="2900" dirty="0">
              <a:sym typeface="Wingdings" panose="05000000000000000000" pitchFamily="2" charset="2"/>
            </a:endParaRPr>
          </a:p>
          <a:p>
            <a:pPr marL="344488" indent="-344488">
              <a:spcBef>
                <a:spcPct val="0"/>
              </a:spcBef>
              <a:spcAft>
                <a:spcPts val="1400"/>
              </a:spcAft>
            </a:pPr>
            <a:r>
              <a:rPr lang="en-US" altLang="en-US" sz="2900" dirty="0" err="1">
                <a:sym typeface="Wingdings" panose="05000000000000000000" pitchFamily="2" charset="2"/>
              </a:rPr>
              <a:t>Terobosan-terobosan</a:t>
            </a:r>
            <a:r>
              <a:rPr lang="en-US" altLang="en-US" sz="2900" dirty="0">
                <a:sym typeface="Wingdings" panose="05000000000000000000" pitchFamily="2" charset="2"/>
              </a:rPr>
              <a:t> </a:t>
            </a:r>
            <a:r>
              <a:rPr lang="en-US" altLang="en-US" sz="2900" dirty="0" err="1">
                <a:sym typeface="Wingdings" panose="05000000000000000000" pitchFamily="2" charset="2"/>
              </a:rPr>
              <a:t>kreatif</a:t>
            </a:r>
            <a:r>
              <a:rPr lang="en-US" altLang="en-US" sz="2900" dirty="0">
                <a:sym typeface="Wingdings" panose="05000000000000000000" pitchFamily="2" charset="2"/>
              </a:rPr>
              <a:t> </a:t>
            </a:r>
            <a:r>
              <a:rPr lang="en-US" altLang="en-US" sz="2900" dirty="0" err="1">
                <a:sym typeface="Wingdings" panose="05000000000000000000" pitchFamily="2" charset="2"/>
              </a:rPr>
              <a:t>muncul</a:t>
            </a:r>
            <a:r>
              <a:rPr lang="en-US" altLang="en-US" sz="2900" dirty="0">
                <a:sym typeface="Wingdings" panose="05000000000000000000" pitchFamily="2" charset="2"/>
              </a:rPr>
              <a:t> </a:t>
            </a:r>
            <a:r>
              <a:rPr lang="en-US" altLang="en-US" sz="2900" dirty="0" err="1">
                <a:sym typeface="Wingdings" panose="05000000000000000000" pitchFamily="2" charset="2"/>
              </a:rPr>
              <a:t>pada</a:t>
            </a:r>
            <a:r>
              <a:rPr lang="en-US" altLang="en-US" sz="2900" dirty="0">
                <a:sym typeface="Wingdings" panose="05000000000000000000" pitchFamily="2" charset="2"/>
              </a:rPr>
              <a:t> </a:t>
            </a:r>
            <a:r>
              <a:rPr lang="en-US" altLang="en-US" sz="2900" dirty="0" err="1">
                <a:sym typeface="Wingdings" panose="05000000000000000000" pitchFamily="2" charset="2"/>
              </a:rPr>
              <a:t>tahap</a:t>
            </a:r>
            <a:r>
              <a:rPr lang="en-US" altLang="en-US" sz="2900" dirty="0">
                <a:sym typeface="Wingdings" panose="05000000000000000000" pitchFamily="2" charset="2"/>
              </a:rPr>
              <a:t> </a:t>
            </a:r>
            <a:r>
              <a:rPr lang="en-US" altLang="en-US" sz="2900" dirty="0" err="1">
                <a:sym typeface="Wingdings" panose="05000000000000000000" pitchFamily="2" charset="2"/>
              </a:rPr>
              <a:t>ini</a:t>
            </a:r>
            <a:r>
              <a:rPr lang="en-US" altLang="en-US" sz="2900" dirty="0">
                <a:sym typeface="Wingdings" panose="05000000000000000000" pitchFamily="2" charset="2"/>
              </a:rPr>
              <a:t>.</a:t>
            </a:r>
          </a:p>
          <a:p>
            <a:pPr marL="344488" indent="-344488">
              <a:spcBef>
                <a:spcPct val="0"/>
              </a:spcBef>
              <a:spcAft>
                <a:spcPts val="1800"/>
              </a:spcAft>
              <a:buNone/>
            </a:pPr>
            <a:endParaRPr lang="en-US" altLang="en-US" sz="2400" dirty="0">
              <a:sym typeface="Wingdings" panose="05000000000000000000" pitchFamily="2" charset="2"/>
            </a:endParaRPr>
          </a:p>
          <a:p>
            <a:pPr marL="344488" indent="-344488">
              <a:spcBef>
                <a:spcPct val="0"/>
              </a:spcBef>
              <a:spcAft>
                <a:spcPts val="1800"/>
              </a:spcAft>
            </a:pPr>
            <a:r>
              <a:rPr lang="en-US" altLang="en-US" sz="2900" dirty="0" err="1">
                <a:sym typeface="Wingdings" panose="05000000000000000000" pitchFamily="2" charset="2"/>
              </a:rPr>
              <a:t>Menguji</a:t>
            </a:r>
            <a:r>
              <a:rPr lang="en-US" altLang="en-US" sz="2900" dirty="0">
                <a:sym typeface="Wingdings" panose="05000000000000000000" pitchFamily="2" charset="2"/>
              </a:rPr>
              <a:t> </a:t>
            </a:r>
            <a:r>
              <a:rPr lang="en-US" altLang="en-US" sz="2900" dirty="0" err="1">
                <a:sym typeface="Wingdings" panose="05000000000000000000" pitchFamily="2" charset="2"/>
              </a:rPr>
              <a:t>pemahaman</a:t>
            </a:r>
            <a:r>
              <a:rPr lang="en-US" altLang="en-US" sz="2900" dirty="0">
                <a:sym typeface="Wingdings" panose="05000000000000000000" pitchFamily="2" charset="2"/>
              </a:rPr>
              <a:t> yang </a:t>
            </a:r>
            <a:r>
              <a:rPr lang="en-US" altLang="en-US" sz="2900" dirty="0" err="1">
                <a:sym typeface="Wingdings" panose="05000000000000000000" pitchFamily="2" charset="2"/>
              </a:rPr>
              <a:t>telah</a:t>
            </a:r>
            <a:r>
              <a:rPr lang="en-US" altLang="en-US" sz="2900" dirty="0">
                <a:sym typeface="Wingdings" panose="05000000000000000000" pitchFamily="2" charset="2"/>
              </a:rPr>
              <a:t> </a:t>
            </a:r>
            <a:r>
              <a:rPr lang="en-US" altLang="en-US" sz="2900" dirty="0" err="1">
                <a:sym typeface="Wingdings" panose="05000000000000000000" pitchFamily="2" charset="2"/>
              </a:rPr>
              <a:t>didapat</a:t>
            </a:r>
            <a:r>
              <a:rPr lang="en-US" altLang="en-US" sz="2900" dirty="0">
                <a:sym typeface="Wingdings" panose="05000000000000000000" pitchFamily="2" charset="2"/>
              </a:rPr>
              <a:t> &amp; </a:t>
            </a:r>
            <a:r>
              <a:rPr lang="en-US" altLang="en-US" sz="2900" dirty="0" err="1">
                <a:sym typeface="Wingdings" panose="05000000000000000000" pitchFamily="2" charset="2"/>
              </a:rPr>
              <a:t>membuat</a:t>
            </a:r>
            <a:r>
              <a:rPr lang="en-US" altLang="en-US" sz="2900" dirty="0">
                <a:sym typeface="Wingdings" panose="05000000000000000000" pitchFamily="2" charset="2"/>
              </a:rPr>
              <a:t> </a:t>
            </a:r>
            <a:r>
              <a:rPr lang="en-US" altLang="en-US" sz="2900" dirty="0" err="1">
                <a:sym typeface="Wingdings" panose="05000000000000000000" pitchFamily="2" charset="2"/>
              </a:rPr>
              <a:t>solusi</a:t>
            </a:r>
            <a:endParaRPr lang="en-US" altLang="en-US" sz="2900" dirty="0"/>
          </a:p>
        </p:txBody>
      </p:sp>
      <p:sp>
        <p:nvSpPr>
          <p:cNvPr id="11" name="Text Placeholder 10"/>
          <p:cNvSpPr>
            <a:spLocks noGrp="1"/>
          </p:cNvSpPr>
          <p:nvPr>
            <p:ph type="body" idx="4294967295"/>
          </p:nvPr>
        </p:nvSpPr>
        <p:spPr>
          <a:xfrm>
            <a:off x="0" y="990600"/>
            <a:ext cx="2743200" cy="3429000"/>
          </a:xfrm>
        </p:spPr>
        <p:txBody>
          <a:bodyPr>
            <a:normAutofit lnSpcReduction="10000"/>
          </a:bodyPr>
          <a:lstStyle/>
          <a:p>
            <a:pPr>
              <a:defRPr/>
            </a:pPr>
            <a:endParaRPr lang="en-US" sz="3000" dirty="0">
              <a:solidFill>
                <a:srgbClr val="C00000"/>
              </a:solidFill>
            </a:endParaRPr>
          </a:p>
          <a:p>
            <a:pPr>
              <a:defRPr/>
            </a:pPr>
            <a:endParaRPr lang="en-US" sz="3000" dirty="0">
              <a:solidFill>
                <a:srgbClr val="C00000"/>
              </a:solidFill>
            </a:endParaRPr>
          </a:p>
          <a:p>
            <a:pPr>
              <a:defRPr/>
            </a:pPr>
            <a:endParaRPr lang="en-US" sz="3000" dirty="0">
              <a:solidFill>
                <a:srgbClr val="C00000"/>
              </a:solidFill>
            </a:endParaRPr>
          </a:p>
          <a:p>
            <a:pPr>
              <a:defRPr/>
            </a:pPr>
            <a:endParaRPr lang="en-US" sz="3000" dirty="0">
              <a:solidFill>
                <a:srgbClr val="C00000"/>
              </a:solidFill>
            </a:endParaRPr>
          </a:p>
          <a:p>
            <a:pPr marL="0" indent="0">
              <a:buNone/>
              <a:defRPr/>
            </a:pPr>
            <a:r>
              <a:rPr lang="en-US" sz="3000" dirty="0" smtClean="0">
                <a:solidFill>
                  <a:srgbClr val="C00000"/>
                </a:solidFill>
              </a:rPr>
              <a:t> </a:t>
            </a:r>
            <a:endParaRPr lang="en-US" sz="3000" dirty="0">
              <a:solidFill>
                <a:srgbClr val="C00000"/>
              </a:solidFill>
            </a:endParaRPr>
          </a:p>
          <a:p>
            <a:pPr marL="0" indent="0">
              <a:buNone/>
              <a:defRPr/>
            </a:pPr>
            <a:r>
              <a:rPr lang="en-US" sz="3000" dirty="0"/>
              <a:t/>
            </a:r>
            <a:br>
              <a:rPr lang="en-US" sz="3000" dirty="0"/>
            </a:br>
            <a:endParaRPr lang="en-US" sz="3000" dirty="0"/>
          </a:p>
        </p:txBody>
      </p:sp>
    </p:spTree>
    <p:extLst>
      <p:ext uri="{BB962C8B-B14F-4D97-AF65-F5344CB8AC3E}">
        <p14:creationId xmlns:p14="http://schemas.microsoft.com/office/powerpoint/2010/main" xmlns="" val="22469015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152400"/>
            <a:ext cx="5032375" cy="1066800"/>
          </a:xfrm>
        </p:spPr>
        <p:txBody>
          <a:bodyPr/>
          <a:lstStyle/>
          <a:p>
            <a:pPr algn="l">
              <a:defRPr/>
            </a:pPr>
            <a:r>
              <a:rPr lang="en-US" sz="3000" dirty="0" err="1">
                <a:solidFill>
                  <a:srgbClr val="C00000"/>
                </a:solidFill>
                <a:latin typeface="+mn-lt"/>
              </a:rPr>
              <a:t>Kreativitas</a:t>
            </a:r>
            <a:r>
              <a:rPr lang="en-US" sz="3000" dirty="0">
                <a:solidFill>
                  <a:srgbClr val="C00000"/>
                </a:solidFill>
                <a:latin typeface="+mn-lt"/>
              </a:rPr>
              <a:t> &amp; </a:t>
            </a:r>
            <a:br>
              <a:rPr lang="en-US" sz="3000" dirty="0">
                <a:solidFill>
                  <a:srgbClr val="C00000"/>
                </a:solidFill>
                <a:latin typeface="+mn-lt"/>
              </a:rPr>
            </a:br>
            <a:r>
              <a:rPr lang="en-US" sz="3000" i="1" dirty="0">
                <a:solidFill>
                  <a:srgbClr val="C00000"/>
                </a:solidFill>
                <a:latin typeface="+mn-lt"/>
              </a:rPr>
              <a:t>functional fixedness</a:t>
            </a:r>
          </a:p>
        </p:txBody>
      </p:sp>
      <p:sp>
        <p:nvSpPr>
          <p:cNvPr id="95235" name="Content Placeholder 2"/>
          <p:cNvSpPr>
            <a:spLocks noGrp="1"/>
          </p:cNvSpPr>
          <p:nvPr>
            <p:ph sz="quarter" idx="1"/>
          </p:nvPr>
        </p:nvSpPr>
        <p:spPr>
          <a:xfrm>
            <a:off x="1752601" y="1447800"/>
            <a:ext cx="9147175" cy="4572000"/>
          </a:xfrm>
        </p:spPr>
        <p:txBody>
          <a:bodyPr>
            <a:normAutofit lnSpcReduction="10000"/>
          </a:bodyPr>
          <a:lstStyle/>
          <a:p>
            <a:r>
              <a:rPr lang="en-US" altLang="en-US" sz="2900" i="1"/>
              <a:t>Functional fixedness </a:t>
            </a:r>
            <a:r>
              <a:rPr lang="en-US" altLang="en-US" sz="2900"/>
              <a:t>dapat menghambat kreativitas (terdapat kesamaan konsep antara pemecahan masalah dengan kreativitas).</a:t>
            </a:r>
          </a:p>
          <a:p>
            <a:r>
              <a:rPr lang="en-US" altLang="en-US" sz="2900"/>
              <a:t>Orang kreatif </a:t>
            </a:r>
            <a:r>
              <a:rPr lang="en-US" altLang="en-US" sz="2900">
                <a:sym typeface="Wingdings" panose="05000000000000000000" pitchFamily="2" charset="2"/>
              </a:rPr>
              <a:t> </a:t>
            </a:r>
            <a:r>
              <a:rPr lang="en-US" altLang="en-US" sz="2900"/>
              <a:t>selalu melihat adanya suatu hubungan yang unik dari beberapa hal yang tampaknya tidak saling berhubungan.</a:t>
            </a:r>
          </a:p>
          <a:p>
            <a:endParaRPr lang="en-US" altLang="en-US" sz="2900"/>
          </a:p>
          <a:p>
            <a:pPr>
              <a:buFont typeface="Wingdings 2" panose="05020102010507070707" pitchFamily="18" charset="2"/>
              <a:buNone/>
            </a:pPr>
            <a:r>
              <a:rPr lang="en-US" altLang="en-US" sz="3000">
                <a:solidFill>
                  <a:srgbClr val="C00000"/>
                </a:solidFill>
              </a:rPr>
              <a:t>Teori investasi kreativitas</a:t>
            </a:r>
          </a:p>
          <a:p>
            <a:r>
              <a:rPr lang="en-US" altLang="en-US" sz="2900"/>
              <a:t>Orang yang kreatif </a:t>
            </a:r>
            <a:r>
              <a:rPr lang="en-US" altLang="en-US" sz="2900">
                <a:sym typeface="Wingdings" panose="05000000000000000000" pitchFamily="2" charset="2"/>
              </a:rPr>
              <a:t> yang </a:t>
            </a:r>
            <a:r>
              <a:rPr lang="en-US" altLang="en-US" sz="2900" i="1">
                <a:sym typeface="Wingdings" panose="05000000000000000000" pitchFamily="2" charset="2"/>
              </a:rPr>
              <a:t>pertama kali </a:t>
            </a:r>
            <a:r>
              <a:rPr lang="en-US" altLang="en-US" sz="2900">
                <a:sym typeface="Wingdings" panose="05000000000000000000" pitchFamily="2" charset="2"/>
              </a:rPr>
              <a:t>tertantang untuk mencoba &amp; menghasilkan sesuatu yang baru.</a:t>
            </a:r>
            <a:endParaRPr lang="en-US" altLang="en-US" sz="2900"/>
          </a:p>
        </p:txBody>
      </p:sp>
    </p:spTree>
    <p:extLst>
      <p:ext uri="{BB962C8B-B14F-4D97-AF65-F5344CB8AC3E}">
        <p14:creationId xmlns:p14="http://schemas.microsoft.com/office/powerpoint/2010/main" xmlns="" val="5419960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457200"/>
            <a:ext cx="5032375" cy="609600"/>
          </a:xfrm>
        </p:spPr>
        <p:txBody>
          <a:bodyPr/>
          <a:lstStyle/>
          <a:p>
            <a:pPr algn="l">
              <a:defRPr/>
            </a:pPr>
            <a:r>
              <a:rPr lang="en-US" sz="3000" dirty="0" err="1">
                <a:solidFill>
                  <a:srgbClr val="C00000"/>
                </a:solidFill>
                <a:latin typeface="+mn-lt"/>
              </a:rPr>
              <a:t>Teori</a:t>
            </a:r>
            <a:r>
              <a:rPr lang="en-US" sz="3000" dirty="0">
                <a:solidFill>
                  <a:srgbClr val="C00000"/>
                </a:solidFill>
                <a:latin typeface="+mn-lt"/>
              </a:rPr>
              <a:t> </a:t>
            </a:r>
            <a:r>
              <a:rPr lang="en-US" sz="3000" dirty="0" err="1">
                <a:solidFill>
                  <a:srgbClr val="C00000"/>
                </a:solidFill>
                <a:latin typeface="+mn-lt"/>
              </a:rPr>
              <a:t>investasi</a:t>
            </a:r>
            <a:r>
              <a:rPr lang="en-US" sz="3000" dirty="0">
                <a:solidFill>
                  <a:srgbClr val="C00000"/>
                </a:solidFill>
                <a:latin typeface="+mn-lt"/>
              </a:rPr>
              <a:t> </a:t>
            </a:r>
            <a:r>
              <a:rPr lang="en-US" sz="3000" dirty="0" err="1">
                <a:solidFill>
                  <a:srgbClr val="C00000"/>
                </a:solidFill>
                <a:latin typeface="+mn-lt"/>
              </a:rPr>
              <a:t>kreativitas</a:t>
            </a:r>
            <a:endParaRPr lang="en-US" sz="3000" i="1" dirty="0">
              <a:solidFill>
                <a:srgbClr val="C00000"/>
              </a:solidFill>
              <a:latin typeface="+mn-lt"/>
            </a:endParaRPr>
          </a:p>
        </p:txBody>
      </p:sp>
      <p:sp>
        <p:nvSpPr>
          <p:cNvPr id="3" name="Content Placeholder 2"/>
          <p:cNvSpPr>
            <a:spLocks noGrp="1"/>
          </p:cNvSpPr>
          <p:nvPr>
            <p:ph sz="quarter" idx="1"/>
          </p:nvPr>
        </p:nvSpPr>
        <p:spPr>
          <a:xfrm>
            <a:off x="1673226" y="1447800"/>
            <a:ext cx="9147175" cy="4572000"/>
          </a:xfrm>
        </p:spPr>
        <p:txBody>
          <a:bodyPr/>
          <a:lstStyle/>
          <a:p>
            <a:pPr marL="336550" indent="-336550">
              <a:spcBef>
                <a:spcPts val="0"/>
              </a:spcBef>
              <a:spcAft>
                <a:spcPts val="1200"/>
              </a:spcAft>
              <a:defRPr/>
            </a:pPr>
            <a:r>
              <a:rPr lang="en-US" sz="2900" dirty="0" err="1"/>
              <a:t>Enam</a:t>
            </a:r>
            <a:r>
              <a:rPr lang="en-US" sz="2900" dirty="0"/>
              <a:t> </a:t>
            </a:r>
            <a:r>
              <a:rPr lang="en-US" sz="2900" dirty="0" err="1"/>
              <a:t>atribut</a:t>
            </a:r>
            <a:r>
              <a:rPr lang="en-US" sz="2900" dirty="0"/>
              <a:t> </a:t>
            </a:r>
            <a:r>
              <a:rPr lang="en-US" sz="2900" dirty="0" err="1"/>
              <a:t>kreativitas</a:t>
            </a:r>
            <a:r>
              <a:rPr lang="en-US" sz="2900" dirty="0"/>
              <a:t> Sternberg &amp; </a:t>
            </a:r>
            <a:r>
              <a:rPr lang="en-US" sz="2900" dirty="0" err="1"/>
              <a:t>Lubart</a:t>
            </a:r>
            <a:r>
              <a:rPr lang="en-US" sz="2900" dirty="0"/>
              <a:t> (1996):</a:t>
            </a:r>
          </a:p>
          <a:p>
            <a:pPr marL="876300" indent="-514350">
              <a:spcBef>
                <a:spcPts val="0"/>
              </a:spcBef>
              <a:spcAft>
                <a:spcPts val="200"/>
              </a:spcAft>
              <a:buFont typeface="+mj-lt"/>
              <a:buAutoNum type="alphaLcPeriod"/>
              <a:defRPr/>
            </a:pPr>
            <a:r>
              <a:rPr lang="en-US" sz="2900" dirty="0" err="1"/>
              <a:t>Proses</a:t>
            </a:r>
            <a:r>
              <a:rPr lang="en-US" sz="2900" dirty="0"/>
              <a:t> </a:t>
            </a:r>
            <a:r>
              <a:rPr lang="en-US" sz="2900" dirty="0" err="1"/>
              <a:t>inteligensi</a:t>
            </a:r>
            <a:endParaRPr lang="en-US" sz="2900" dirty="0"/>
          </a:p>
          <a:p>
            <a:pPr marL="876300" indent="-514350">
              <a:spcBef>
                <a:spcPts val="0"/>
              </a:spcBef>
              <a:spcAft>
                <a:spcPts val="200"/>
              </a:spcAft>
              <a:buFont typeface="+mj-lt"/>
              <a:buAutoNum type="alphaLcPeriod"/>
              <a:defRPr/>
            </a:pPr>
            <a:r>
              <a:rPr lang="en-US" sz="2900" dirty="0"/>
              <a:t>Gaya </a:t>
            </a:r>
            <a:r>
              <a:rPr lang="en-US" sz="2900" dirty="0" err="1"/>
              <a:t>intelektual</a:t>
            </a:r>
            <a:endParaRPr lang="en-US" sz="2900" dirty="0"/>
          </a:p>
          <a:p>
            <a:pPr marL="876300" indent="-514350">
              <a:spcBef>
                <a:spcPts val="0"/>
              </a:spcBef>
              <a:spcAft>
                <a:spcPts val="200"/>
              </a:spcAft>
              <a:buFont typeface="+mj-lt"/>
              <a:buAutoNum type="alphaLcPeriod"/>
              <a:defRPr/>
            </a:pPr>
            <a:r>
              <a:rPr lang="en-US" sz="2900" dirty="0" err="1"/>
              <a:t>Pengetahuan</a:t>
            </a:r>
            <a:endParaRPr lang="en-US" sz="2900" dirty="0"/>
          </a:p>
          <a:p>
            <a:pPr marL="876300" indent="-514350">
              <a:spcBef>
                <a:spcPts val="0"/>
              </a:spcBef>
              <a:spcAft>
                <a:spcPts val="200"/>
              </a:spcAft>
              <a:buFont typeface="+mj-lt"/>
              <a:buAutoNum type="alphaLcPeriod"/>
              <a:defRPr/>
            </a:pPr>
            <a:r>
              <a:rPr lang="en-US" sz="2900" dirty="0" err="1"/>
              <a:t>Kepribadian</a:t>
            </a:r>
            <a:endParaRPr lang="en-US" sz="2900" dirty="0"/>
          </a:p>
          <a:p>
            <a:pPr marL="876300" indent="-514350">
              <a:spcBef>
                <a:spcPts val="0"/>
              </a:spcBef>
              <a:spcAft>
                <a:spcPts val="200"/>
              </a:spcAft>
              <a:buFont typeface="+mj-lt"/>
              <a:buAutoNum type="alphaLcPeriod"/>
              <a:defRPr/>
            </a:pPr>
            <a:r>
              <a:rPr lang="en-US" sz="2900" dirty="0" err="1"/>
              <a:t>Motivasi</a:t>
            </a:r>
            <a:endParaRPr lang="en-US" sz="2900" dirty="0"/>
          </a:p>
          <a:p>
            <a:pPr marL="876300" indent="-514350">
              <a:spcBef>
                <a:spcPts val="0"/>
              </a:spcBef>
              <a:spcAft>
                <a:spcPts val="200"/>
              </a:spcAft>
              <a:buFont typeface="+mj-lt"/>
              <a:buAutoNum type="alphaLcPeriod"/>
              <a:defRPr/>
            </a:pPr>
            <a:r>
              <a:rPr lang="en-US" sz="2900" dirty="0" err="1"/>
              <a:t>Konteks</a:t>
            </a:r>
            <a:r>
              <a:rPr lang="en-US" sz="2900" dirty="0"/>
              <a:t> </a:t>
            </a:r>
            <a:r>
              <a:rPr lang="en-US" sz="2900" dirty="0" err="1"/>
              <a:t>lingkungan</a:t>
            </a:r>
            <a:r>
              <a:rPr lang="en-US" sz="2900" dirty="0"/>
              <a:t> </a:t>
            </a:r>
          </a:p>
        </p:txBody>
      </p:sp>
      <p:sp>
        <p:nvSpPr>
          <p:cNvPr id="5" name="Right Brace 4"/>
          <p:cNvSpPr/>
          <p:nvPr/>
        </p:nvSpPr>
        <p:spPr>
          <a:xfrm>
            <a:off x="5867400" y="2362200"/>
            <a:ext cx="685800" cy="1981200"/>
          </a:xfrm>
          <a:prstGeom prst="rightBrace">
            <a:avLst>
              <a:gd name="adj1" fmla="val 3421"/>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TextBox 5"/>
          <p:cNvSpPr txBox="1"/>
          <p:nvPr/>
        </p:nvSpPr>
        <p:spPr>
          <a:xfrm>
            <a:off x="6321425" y="2057401"/>
            <a:ext cx="4343400" cy="4037013"/>
          </a:xfrm>
          <a:prstGeom prst="rect">
            <a:avLst/>
          </a:prstGeom>
          <a:noFill/>
        </p:spPr>
        <p:txBody>
          <a:bodyPr>
            <a:spAutoFit/>
          </a:bodyPr>
          <a:lstStyle/>
          <a:p>
            <a:pPr marL="241300" indent="-241300">
              <a:spcAft>
                <a:spcPts val="1600"/>
              </a:spcAft>
              <a:buClr>
                <a:schemeClr val="accent1"/>
              </a:buClr>
              <a:buFont typeface="Arial" pitchFamily="34" charset="0"/>
              <a:buChar char="•"/>
              <a:defRPr/>
            </a:pPr>
            <a:r>
              <a:rPr lang="en-US" sz="2700" spc="50" dirty="0" err="1">
                <a:latin typeface="Arial" charset="0"/>
                <a:cs typeface="Arial" charset="0"/>
              </a:rPr>
              <a:t>Investasi</a:t>
            </a:r>
            <a:r>
              <a:rPr lang="en-US" sz="2700" spc="50" dirty="0">
                <a:latin typeface="Arial" charset="0"/>
                <a:cs typeface="Arial" charset="0"/>
              </a:rPr>
              <a:t> portfolio yang </a:t>
            </a:r>
            <a:r>
              <a:rPr lang="en-US" sz="2700" spc="50" dirty="0" err="1">
                <a:latin typeface="Arial" charset="0"/>
                <a:cs typeface="Arial" charset="0"/>
              </a:rPr>
              <a:t>dilihat</a:t>
            </a:r>
            <a:r>
              <a:rPr lang="en-US" sz="2700" spc="50" dirty="0">
                <a:latin typeface="Arial" charset="0"/>
                <a:cs typeface="Arial" charset="0"/>
              </a:rPr>
              <a:t> </a:t>
            </a:r>
            <a:r>
              <a:rPr lang="en-US" sz="2700" spc="50" dirty="0" err="1">
                <a:latin typeface="Arial" charset="0"/>
                <a:cs typeface="Arial" charset="0"/>
              </a:rPr>
              <a:t>oleh</a:t>
            </a:r>
            <a:r>
              <a:rPr lang="en-US" sz="2700" spc="50" dirty="0">
                <a:latin typeface="Arial" charset="0"/>
                <a:cs typeface="Arial" charset="0"/>
              </a:rPr>
              <a:t> </a:t>
            </a:r>
            <a:r>
              <a:rPr lang="en-US" sz="2700" spc="50" dirty="0" err="1">
                <a:latin typeface="Arial" charset="0"/>
                <a:cs typeface="Arial" charset="0"/>
              </a:rPr>
              <a:t>dunia</a:t>
            </a:r>
            <a:r>
              <a:rPr lang="en-US" sz="2700" spc="50" dirty="0">
                <a:latin typeface="Arial" charset="0"/>
                <a:cs typeface="Arial" charset="0"/>
              </a:rPr>
              <a:t> </a:t>
            </a:r>
            <a:r>
              <a:rPr lang="en-US" sz="2700" spc="50" dirty="0" err="1">
                <a:latin typeface="Arial" charset="0"/>
                <a:cs typeface="Arial" charset="0"/>
              </a:rPr>
              <a:t>bisnis</a:t>
            </a:r>
            <a:r>
              <a:rPr lang="en-US" sz="2700" spc="50" dirty="0">
                <a:latin typeface="Arial" charset="0"/>
                <a:cs typeface="Arial" charset="0"/>
              </a:rPr>
              <a:t> &amp; </a:t>
            </a:r>
            <a:r>
              <a:rPr lang="en-US" sz="2700" spc="50" dirty="0" err="1">
                <a:latin typeface="Arial" charset="0"/>
                <a:cs typeface="Arial" charset="0"/>
              </a:rPr>
              <a:t>perusahaan</a:t>
            </a:r>
            <a:r>
              <a:rPr lang="en-US" sz="2700" spc="50" dirty="0">
                <a:latin typeface="Arial" charset="0"/>
                <a:cs typeface="Arial" charset="0"/>
              </a:rPr>
              <a:t>.</a:t>
            </a:r>
          </a:p>
          <a:p>
            <a:pPr marL="241300" indent="-241300">
              <a:spcAft>
                <a:spcPts val="1600"/>
              </a:spcAft>
              <a:buClr>
                <a:schemeClr val="accent1"/>
              </a:buClr>
              <a:buFont typeface="Arial" pitchFamily="34" charset="0"/>
              <a:buChar char="•"/>
              <a:defRPr/>
            </a:pPr>
            <a:r>
              <a:rPr lang="en-US" sz="2700" spc="50" dirty="0" err="1">
                <a:latin typeface="Arial" charset="0"/>
                <a:cs typeface="Arial" charset="0"/>
              </a:rPr>
              <a:t>Dapat</a:t>
            </a:r>
            <a:r>
              <a:rPr lang="en-US" sz="2700" spc="50" dirty="0">
                <a:latin typeface="Arial" charset="0"/>
                <a:cs typeface="Arial" charset="0"/>
              </a:rPr>
              <a:t> </a:t>
            </a:r>
            <a:r>
              <a:rPr lang="en-US" sz="2700" spc="50" dirty="0" err="1">
                <a:latin typeface="Arial" charset="0"/>
                <a:cs typeface="Arial" charset="0"/>
              </a:rPr>
              <a:t>dikombinasikan</a:t>
            </a:r>
            <a:r>
              <a:rPr lang="en-US" sz="2700" spc="50" dirty="0">
                <a:latin typeface="Arial" charset="0"/>
                <a:cs typeface="Arial" charset="0"/>
              </a:rPr>
              <a:t> </a:t>
            </a:r>
            <a:r>
              <a:rPr lang="en-US" sz="2700" spc="50" dirty="0" err="1">
                <a:latin typeface="Arial" charset="0"/>
                <a:cs typeface="Arial" charset="0"/>
              </a:rPr>
              <a:t>dengan</a:t>
            </a:r>
            <a:r>
              <a:rPr lang="en-US" sz="2700" spc="50" dirty="0">
                <a:latin typeface="Arial" charset="0"/>
                <a:cs typeface="Arial" charset="0"/>
              </a:rPr>
              <a:t> </a:t>
            </a:r>
            <a:r>
              <a:rPr lang="en-US" sz="2700" spc="50" dirty="0" err="1">
                <a:latin typeface="Arial" charset="0"/>
                <a:cs typeface="Arial" charset="0"/>
              </a:rPr>
              <a:t>tindakan</a:t>
            </a:r>
            <a:r>
              <a:rPr lang="en-US" sz="2700" spc="50" dirty="0">
                <a:latin typeface="Arial" charset="0"/>
                <a:cs typeface="Arial" charset="0"/>
              </a:rPr>
              <a:t> </a:t>
            </a:r>
            <a:r>
              <a:rPr lang="en-US" sz="2700" spc="50" dirty="0" err="1">
                <a:latin typeface="Arial" charset="0"/>
                <a:cs typeface="Arial" charset="0"/>
              </a:rPr>
              <a:t>kreatif</a:t>
            </a:r>
            <a:r>
              <a:rPr lang="en-US" sz="2700" spc="50" dirty="0">
                <a:latin typeface="Arial" charset="0"/>
                <a:cs typeface="Arial" charset="0"/>
              </a:rPr>
              <a:t> </a:t>
            </a:r>
            <a:r>
              <a:rPr lang="en-US" sz="2700" spc="50" dirty="0" err="1">
                <a:latin typeface="Arial" charset="0"/>
                <a:cs typeface="Arial" charset="0"/>
              </a:rPr>
              <a:t>di</a:t>
            </a:r>
            <a:r>
              <a:rPr lang="en-US" sz="2700" spc="50" dirty="0">
                <a:latin typeface="Arial" charset="0"/>
                <a:cs typeface="Arial" charset="0"/>
              </a:rPr>
              <a:t> </a:t>
            </a:r>
            <a:r>
              <a:rPr lang="en-US" sz="2700" spc="50" dirty="0" err="1">
                <a:latin typeface="Arial" charset="0"/>
                <a:cs typeface="Arial" charset="0"/>
              </a:rPr>
              <a:t>segala</a:t>
            </a:r>
            <a:r>
              <a:rPr lang="en-US" sz="2700" spc="50" dirty="0">
                <a:latin typeface="Arial" charset="0"/>
                <a:cs typeface="Arial" charset="0"/>
              </a:rPr>
              <a:t> </a:t>
            </a:r>
            <a:r>
              <a:rPr lang="en-US" sz="2700" spc="50" dirty="0" err="1">
                <a:latin typeface="Arial" charset="0"/>
                <a:cs typeface="Arial" charset="0"/>
              </a:rPr>
              <a:t>bidang</a:t>
            </a:r>
            <a:r>
              <a:rPr lang="en-US" sz="2700" spc="50" dirty="0">
                <a:latin typeface="Arial" charset="0"/>
                <a:cs typeface="Arial" charset="0"/>
              </a:rPr>
              <a:t> </a:t>
            </a:r>
            <a:r>
              <a:rPr lang="en-US" sz="2700" spc="50" dirty="0" err="1">
                <a:latin typeface="Arial" charset="0"/>
                <a:cs typeface="Arial" charset="0"/>
              </a:rPr>
              <a:t>ke-hidupan</a:t>
            </a:r>
            <a:r>
              <a:rPr lang="en-US" sz="2700" spc="50" dirty="0">
                <a:latin typeface="Arial" charset="0"/>
                <a:cs typeface="Arial" charset="0"/>
              </a:rPr>
              <a:t> &amp; </a:t>
            </a:r>
            <a:r>
              <a:rPr lang="en-US" sz="2700" spc="50" dirty="0" err="1">
                <a:latin typeface="Arial" charset="0"/>
                <a:cs typeface="Arial" charset="0"/>
              </a:rPr>
              <a:t>lingkungan</a:t>
            </a:r>
            <a:r>
              <a:rPr lang="en-US" sz="2700" spc="50" dirty="0">
                <a:latin typeface="Arial" charset="0"/>
                <a:cs typeface="Arial" charset="0"/>
              </a:rPr>
              <a:t> </a:t>
            </a:r>
            <a:r>
              <a:rPr lang="en-US" sz="2700" spc="50" dirty="0" err="1">
                <a:latin typeface="Arial" charset="0"/>
                <a:cs typeface="Arial" charset="0"/>
              </a:rPr>
              <a:t>intelektual</a:t>
            </a:r>
            <a:r>
              <a:rPr lang="en-US" sz="2700" spc="50" dirty="0">
                <a:latin typeface="Arial" charset="0"/>
                <a:cs typeface="Arial" charset="0"/>
              </a:rPr>
              <a:t> </a:t>
            </a:r>
            <a:r>
              <a:rPr lang="en-US" sz="2700" spc="50" dirty="0" err="1">
                <a:latin typeface="Arial" charset="0"/>
                <a:cs typeface="Arial" charset="0"/>
              </a:rPr>
              <a:t>yg</a:t>
            </a:r>
            <a:r>
              <a:rPr lang="en-US" sz="2700" spc="50" dirty="0">
                <a:latin typeface="Arial" charset="0"/>
                <a:cs typeface="Arial" charset="0"/>
              </a:rPr>
              <a:t> </a:t>
            </a:r>
            <a:r>
              <a:rPr lang="en-US" sz="2700" spc="50" dirty="0" err="1">
                <a:latin typeface="Arial" charset="0"/>
                <a:cs typeface="Arial" charset="0"/>
              </a:rPr>
              <a:t>berperan</a:t>
            </a:r>
            <a:r>
              <a:rPr lang="en-US" sz="2700" spc="50" dirty="0">
                <a:latin typeface="Arial" charset="0"/>
                <a:cs typeface="Arial" charset="0"/>
              </a:rPr>
              <a:t> </a:t>
            </a:r>
            <a:r>
              <a:rPr lang="en-US" sz="2700" spc="50" dirty="0" err="1">
                <a:latin typeface="Arial" charset="0"/>
                <a:cs typeface="Arial" charset="0"/>
              </a:rPr>
              <a:t>penting</a:t>
            </a:r>
            <a:r>
              <a:rPr lang="en-US" sz="2700" spc="50" dirty="0">
                <a:latin typeface="Arial" charset="0"/>
                <a:cs typeface="Arial" charset="0"/>
              </a:rPr>
              <a:t> </a:t>
            </a:r>
            <a:r>
              <a:rPr lang="en-US" sz="2700" spc="50" dirty="0" err="1">
                <a:latin typeface="Arial" charset="0"/>
                <a:cs typeface="Arial" charset="0"/>
              </a:rPr>
              <a:t>pada</a:t>
            </a:r>
            <a:r>
              <a:rPr lang="en-US" sz="2700" spc="50" dirty="0">
                <a:latin typeface="Arial" charset="0"/>
                <a:cs typeface="Arial" charset="0"/>
              </a:rPr>
              <a:t> </a:t>
            </a:r>
            <a:r>
              <a:rPr lang="en-US" sz="2700" spc="50" dirty="0" err="1">
                <a:latin typeface="Arial" charset="0"/>
                <a:cs typeface="Arial" charset="0"/>
              </a:rPr>
              <a:t>kreativitas</a:t>
            </a:r>
            <a:r>
              <a:rPr lang="en-US" sz="2700" spc="50" dirty="0">
                <a:latin typeface="Arial" charset="0"/>
                <a:cs typeface="Arial" charset="0"/>
              </a:rPr>
              <a:t>.</a:t>
            </a:r>
          </a:p>
        </p:txBody>
      </p:sp>
    </p:spTree>
    <p:extLst>
      <p:ext uri="{BB962C8B-B14F-4D97-AF65-F5344CB8AC3E}">
        <p14:creationId xmlns:p14="http://schemas.microsoft.com/office/powerpoint/2010/main" xmlns="" val="2024140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sz="quarter" idx="1"/>
          </p:nvPr>
        </p:nvSpPr>
        <p:spPr>
          <a:xfrm>
            <a:off x="1825625" y="1371600"/>
            <a:ext cx="8504238" cy="4953000"/>
          </a:xfrm>
        </p:spPr>
        <p:txBody>
          <a:bodyPr/>
          <a:lstStyle/>
          <a:p>
            <a:pPr>
              <a:buFont typeface="Wingdings 2" panose="05020102010507070707" pitchFamily="18" charset="2"/>
              <a:buNone/>
            </a:pPr>
            <a:r>
              <a:rPr lang="en-US" altLang="en-US" sz="2900">
                <a:solidFill>
                  <a:srgbClr val="C00000"/>
                </a:solidFill>
              </a:rPr>
              <a:t>Nature VS Nurture</a:t>
            </a:r>
          </a:p>
          <a:p>
            <a:pPr>
              <a:spcBef>
                <a:spcPct val="0"/>
              </a:spcBef>
              <a:spcAft>
                <a:spcPts val="600"/>
              </a:spcAft>
            </a:pPr>
            <a:r>
              <a:rPr lang="en-US" altLang="en-US" sz="2500"/>
              <a:t>Chomsky </a:t>
            </a:r>
            <a:r>
              <a:rPr lang="en-US" altLang="en-US" sz="2500">
                <a:sym typeface="Wingdings" panose="05000000000000000000" pitchFamily="2" charset="2"/>
              </a:rPr>
              <a:t> komponen yang terpenting dari bahasa bersifat bawaan (</a:t>
            </a:r>
            <a:r>
              <a:rPr lang="en-US" altLang="en-US" sz="2500" i="1">
                <a:sym typeface="Wingdings" panose="05000000000000000000" pitchFamily="2" charset="2"/>
              </a:rPr>
              <a:t>nature</a:t>
            </a:r>
            <a:r>
              <a:rPr lang="en-US" altLang="en-US" sz="2500">
                <a:sym typeface="Wingdings" panose="05000000000000000000" pitchFamily="2" charset="2"/>
              </a:rPr>
              <a:t>).</a:t>
            </a:r>
          </a:p>
          <a:p>
            <a:pPr>
              <a:spcBef>
                <a:spcPct val="0"/>
              </a:spcBef>
              <a:spcAft>
                <a:spcPts val="600"/>
              </a:spcAft>
            </a:pPr>
            <a:r>
              <a:rPr lang="en-US" altLang="en-US" sz="2500">
                <a:sym typeface="Wingdings" panose="05000000000000000000" pitchFamily="2" charset="2"/>
              </a:rPr>
              <a:t>Manusia memiliki sebuah skema bawaan yang berfungsi sebagai sarana pemprosesan informasi &amp; pembentukan struktur-struktur abstrak dalam bahasa  menjelaskan adanya LAD (perangkat perolehan bahasa), yaitu struktur kognitif yang berfungsi dalam pembelajaran aturan-aturan bahasa.</a:t>
            </a:r>
          </a:p>
          <a:p>
            <a:pPr>
              <a:spcBef>
                <a:spcPct val="0"/>
              </a:spcBef>
              <a:spcAft>
                <a:spcPts val="600"/>
              </a:spcAft>
            </a:pPr>
            <a:r>
              <a:rPr lang="en-US" altLang="en-US" sz="2500">
                <a:sym typeface="Wingdings" panose="05000000000000000000" pitchFamily="2" charset="2"/>
              </a:rPr>
              <a:t>Skinner  bahasa diperoleh dari pembelajaran (</a:t>
            </a:r>
            <a:r>
              <a:rPr lang="en-US" altLang="en-US" sz="2500" i="1">
                <a:sym typeface="Wingdings" panose="05000000000000000000" pitchFamily="2" charset="2"/>
              </a:rPr>
              <a:t>nurture</a:t>
            </a:r>
            <a:r>
              <a:rPr lang="en-US" altLang="en-US" sz="2500">
                <a:sym typeface="Wingdings" panose="05000000000000000000" pitchFamily="2" charset="2"/>
              </a:rPr>
              <a:t>), melalui penguatan (</a:t>
            </a:r>
            <a:r>
              <a:rPr lang="en-US" altLang="en-US" sz="2500" i="1">
                <a:sym typeface="Wingdings" panose="05000000000000000000" pitchFamily="2" charset="2"/>
              </a:rPr>
              <a:t>reinforcement</a:t>
            </a:r>
            <a:r>
              <a:rPr lang="en-US" altLang="en-US" sz="2500">
                <a:sym typeface="Wingdings" panose="05000000000000000000" pitchFamily="2" charset="2"/>
              </a:rPr>
              <a:t>).</a:t>
            </a:r>
          </a:p>
          <a:p>
            <a:pPr>
              <a:spcBef>
                <a:spcPct val="0"/>
              </a:spcBef>
              <a:spcAft>
                <a:spcPts val="600"/>
              </a:spcAft>
            </a:pPr>
            <a:r>
              <a:rPr lang="en-US" altLang="en-US" sz="2500">
                <a:sym typeface="Wingdings" panose="05000000000000000000" pitchFamily="2" charset="2"/>
              </a:rPr>
              <a:t>Teori tambahanperkembangan bahasa sebagai fungsi kemasakan biologis &amp; interaksi dengan lingkungan.</a:t>
            </a:r>
            <a:endParaRPr lang="en-US" altLang="en-US" sz="2500"/>
          </a:p>
        </p:txBody>
      </p:sp>
      <p:sp>
        <p:nvSpPr>
          <p:cNvPr id="4" name="Title 3"/>
          <p:cNvSpPr>
            <a:spLocks noGrp="1"/>
          </p:cNvSpPr>
          <p:nvPr>
            <p:ph type="title"/>
          </p:nvPr>
        </p:nvSpPr>
        <p:spPr>
          <a:xfrm>
            <a:off x="7239000" y="384176"/>
            <a:ext cx="3124200" cy="758825"/>
          </a:xfrm>
        </p:spPr>
        <p:txBody>
          <a:bodyPr/>
          <a:lstStyle/>
          <a:p>
            <a:pPr algn="r">
              <a:defRPr/>
            </a:pPr>
            <a:r>
              <a:rPr lang="en-US" sz="3400" i="1" dirty="0" err="1"/>
              <a:t>Psikolinguistik</a:t>
            </a:r>
            <a:r>
              <a:rPr lang="en-US" sz="3400" i="1" dirty="0"/>
              <a:t> </a:t>
            </a:r>
          </a:p>
        </p:txBody>
      </p:sp>
    </p:spTree>
    <p:extLst>
      <p:ext uri="{BB962C8B-B14F-4D97-AF65-F5344CB8AC3E}">
        <p14:creationId xmlns:p14="http://schemas.microsoft.com/office/powerpoint/2010/main" xmlns="" val="13605962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457200"/>
            <a:ext cx="5032375" cy="609600"/>
          </a:xfrm>
        </p:spPr>
        <p:txBody>
          <a:bodyPr/>
          <a:lstStyle/>
          <a:p>
            <a:pPr algn="l">
              <a:defRPr/>
            </a:pPr>
            <a:r>
              <a:rPr lang="en-US" sz="3000" dirty="0" err="1">
                <a:solidFill>
                  <a:srgbClr val="C00000"/>
                </a:solidFill>
                <a:latin typeface="+mn-lt"/>
              </a:rPr>
              <a:t>Teori</a:t>
            </a:r>
            <a:r>
              <a:rPr lang="en-US" sz="3000" dirty="0">
                <a:solidFill>
                  <a:srgbClr val="C00000"/>
                </a:solidFill>
                <a:latin typeface="+mn-lt"/>
              </a:rPr>
              <a:t> </a:t>
            </a:r>
            <a:r>
              <a:rPr lang="en-US" sz="3000" dirty="0" err="1">
                <a:solidFill>
                  <a:srgbClr val="C00000"/>
                </a:solidFill>
                <a:latin typeface="+mn-lt"/>
              </a:rPr>
              <a:t>investasi</a:t>
            </a:r>
            <a:r>
              <a:rPr lang="en-US" sz="3000" dirty="0">
                <a:solidFill>
                  <a:srgbClr val="C00000"/>
                </a:solidFill>
                <a:latin typeface="+mn-lt"/>
              </a:rPr>
              <a:t> </a:t>
            </a:r>
            <a:r>
              <a:rPr lang="en-US" sz="3000" dirty="0" err="1">
                <a:solidFill>
                  <a:srgbClr val="C00000"/>
                </a:solidFill>
                <a:latin typeface="+mn-lt"/>
              </a:rPr>
              <a:t>kreativitas</a:t>
            </a:r>
            <a:endParaRPr lang="en-US" sz="3000" i="1" dirty="0">
              <a:solidFill>
                <a:srgbClr val="C00000"/>
              </a:solidFill>
              <a:latin typeface="+mn-lt"/>
            </a:endParaRPr>
          </a:p>
        </p:txBody>
      </p:sp>
      <p:sp>
        <p:nvSpPr>
          <p:cNvPr id="3" name="Content Placeholder 2"/>
          <p:cNvSpPr>
            <a:spLocks noGrp="1"/>
          </p:cNvSpPr>
          <p:nvPr>
            <p:ph sz="quarter" idx="1"/>
          </p:nvPr>
        </p:nvSpPr>
        <p:spPr>
          <a:xfrm>
            <a:off x="1673226" y="1447800"/>
            <a:ext cx="9147175" cy="4572000"/>
          </a:xfrm>
        </p:spPr>
        <p:txBody>
          <a:bodyPr/>
          <a:lstStyle/>
          <a:p>
            <a:pPr marL="457200" indent="-409575">
              <a:spcBef>
                <a:spcPts val="0"/>
              </a:spcBef>
              <a:spcAft>
                <a:spcPts val="1200"/>
              </a:spcAft>
              <a:defRPr/>
            </a:pPr>
            <a:r>
              <a:rPr lang="en-US" sz="2900" dirty="0" err="1"/>
              <a:t>Kreativitas</a:t>
            </a:r>
            <a:r>
              <a:rPr lang="en-US" sz="2900" dirty="0"/>
              <a:t> </a:t>
            </a:r>
            <a:r>
              <a:rPr lang="en-US" sz="2900" dirty="0">
                <a:sym typeface="Wingdings" pitchFamily="2" charset="2"/>
              </a:rPr>
              <a:t> </a:t>
            </a:r>
            <a:r>
              <a:rPr lang="en-US" sz="2900" dirty="0" err="1">
                <a:sym typeface="Wingdings" pitchFamily="2" charset="2"/>
              </a:rPr>
              <a:t>kombinasi</a:t>
            </a:r>
            <a:r>
              <a:rPr lang="en-US" sz="2900" dirty="0">
                <a:sym typeface="Wingdings" pitchFamily="2" charset="2"/>
              </a:rPr>
              <a:t> </a:t>
            </a:r>
            <a:r>
              <a:rPr lang="en-US" sz="2900" dirty="0" err="1">
                <a:sym typeface="Wingdings" pitchFamily="2" charset="2"/>
              </a:rPr>
              <a:t>beberapa</a:t>
            </a:r>
            <a:r>
              <a:rPr lang="en-US" sz="2900" dirty="0">
                <a:sym typeface="Wingdings" pitchFamily="2" charset="2"/>
              </a:rPr>
              <a:t> </a:t>
            </a:r>
            <a:r>
              <a:rPr lang="en-US" sz="2900" dirty="0" err="1">
                <a:sym typeface="Wingdings" pitchFamily="2" charset="2"/>
              </a:rPr>
              <a:t>faktor</a:t>
            </a:r>
            <a:r>
              <a:rPr lang="en-US" sz="2900" dirty="0">
                <a:sym typeface="Wingdings" pitchFamily="2" charset="2"/>
              </a:rPr>
              <a:t> yang </a:t>
            </a:r>
            <a:r>
              <a:rPr lang="en-US" sz="2900" dirty="0" err="1">
                <a:sym typeface="Wingdings" pitchFamily="2" charset="2"/>
              </a:rPr>
              <a:t>dapat</a:t>
            </a:r>
            <a:r>
              <a:rPr lang="en-US" sz="2900" dirty="0">
                <a:sym typeface="Wingdings" pitchFamily="2" charset="2"/>
              </a:rPr>
              <a:t> </a:t>
            </a:r>
            <a:r>
              <a:rPr lang="en-US" sz="2900" dirty="0" err="1">
                <a:sym typeface="Wingdings" pitchFamily="2" charset="2"/>
              </a:rPr>
              <a:t>diidentifikasi</a:t>
            </a:r>
            <a:r>
              <a:rPr lang="en-US" sz="2900" dirty="0">
                <a:sym typeface="Wingdings" pitchFamily="2" charset="2"/>
              </a:rPr>
              <a:t> &amp; </a:t>
            </a:r>
            <a:r>
              <a:rPr lang="en-US" sz="2900" dirty="0" err="1">
                <a:sym typeface="Wingdings" pitchFamily="2" charset="2"/>
              </a:rPr>
              <a:t>dianalisis</a:t>
            </a:r>
            <a:r>
              <a:rPr lang="en-US" sz="2900" dirty="0">
                <a:sym typeface="Wingdings" pitchFamily="2" charset="2"/>
              </a:rPr>
              <a:t>.</a:t>
            </a:r>
          </a:p>
          <a:p>
            <a:pPr marL="457200" indent="-409575">
              <a:spcBef>
                <a:spcPts val="0"/>
              </a:spcBef>
              <a:spcAft>
                <a:spcPts val="1200"/>
              </a:spcAft>
              <a:defRPr/>
            </a:pPr>
            <a:r>
              <a:rPr lang="en-US" sz="2900" dirty="0" err="1">
                <a:sym typeface="Wingdings" pitchFamily="2" charset="2"/>
              </a:rPr>
              <a:t>Penelitian</a:t>
            </a:r>
            <a:r>
              <a:rPr lang="en-US" sz="2900" dirty="0">
                <a:sym typeface="Wingdings" pitchFamily="2" charset="2"/>
              </a:rPr>
              <a:t> </a:t>
            </a:r>
            <a:r>
              <a:rPr lang="en-US" sz="2900" dirty="0" err="1">
                <a:sym typeface="Wingdings" pitchFamily="2" charset="2"/>
              </a:rPr>
              <a:t>kreativitas</a:t>
            </a:r>
            <a:r>
              <a:rPr lang="en-US" sz="2900" dirty="0">
                <a:sym typeface="Wingdings" pitchFamily="2" charset="2"/>
              </a:rPr>
              <a:t> </a:t>
            </a:r>
            <a:r>
              <a:rPr lang="en-US" sz="2900" dirty="0" err="1">
                <a:sym typeface="Wingdings" pitchFamily="2" charset="2"/>
              </a:rPr>
              <a:t>manusia</a:t>
            </a:r>
            <a:r>
              <a:rPr lang="en-US" sz="2900" dirty="0">
                <a:sym typeface="Wingdings" pitchFamily="2" charset="2"/>
              </a:rPr>
              <a:t>  </a:t>
            </a:r>
            <a:r>
              <a:rPr lang="en-US" sz="2900" dirty="0" err="1">
                <a:sym typeface="Wingdings" pitchFamily="2" charset="2"/>
              </a:rPr>
              <a:t>mengidentifikasi</a:t>
            </a:r>
            <a:r>
              <a:rPr lang="en-US" sz="2900" dirty="0">
                <a:sym typeface="Wingdings" pitchFamily="2" charset="2"/>
              </a:rPr>
              <a:t> </a:t>
            </a:r>
            <a:r>
              <a:rPr lang="en-US" sz="2900" dirty="0" err="1">
                <a:sym typeface="Wingdings" pitchFamily="2" charset="2"/>
              </a:rPr>
              <a:t>dan</a:t>
            </a:r>
            <a:r>
              <a:rPr lang="en-US" sz="2900" dirty="0">
                <a:sym typeface="Wingdings" pitchFamily="2" charset="2"/>
              </a:rPr>
              <a:t> </a:t>
            </a:r>
            <a:r>
              <a:rPr lang="en-US" sz="2900" dirty="0" err="1">
                <a:sym typeface="Wingdings" pitchFamily="2" charset="2"/>
              </a:rPr>
              <a:t>meneliti</a:t>
            </a:r>
            <a:r>
              <a:rPr lang="en-US" sz="2900" dirty="0">
                <a:sym typeface="Wingdings" pitchFamily="2" charset="2"/>
              </a:rPr>
              <a:t>/</a:t>
            </a:r>
            <a:r>
              <a:rPr lang="en-US" sz="2900" dirty="0" err="1">
                <a:sym typeface="Wingdings" pitchFamily="2" charset="2"/>
              </a:rPr>
              <a:t>menentukan</a:t>
            </a:r>
            <a:r>
              <a:rPr lang="en-US" sz="2900" dirty="0">
                <a:sym typeface="Wingdings" pitchFamily="2" charset="2"/>
              </a:rPr>
              <a:t> </a:t>
            </a:r>
            <a:r>
              <a:rPr lang="en-US" sz="2900" dirty="0" err="1">
                <a:sym typeface="Wingdings" pitchFamily="2" charset="2"/>
              </a:rPr>
              <a:t>kekuatan</a:t>
            </a:r>
            <a:r>
              <a:rPr lang="en-US" sz="2900" dirty="0">
                <a:sym typeface="Wingdings" pitchFamily="2" charset="2"/>
              </a:rPr>
              <a:t> </a:t>
            </a:r>
            <a:r>
              <a:rPr lang="en-US" sz="2900" dirty="0" err="1">
                <a:sym typeface="Wingdings" pitchFamily="2" charset="2"/>
              </a:rPr>
              <a:t>interaksi</a:t>
            </a:r>
            <a:r>
              <a:rPr lang="en-US" sz="2900" dirty="0">
                <a:sym typeface="Wingdings" pitchFamily="2" charset="2"/>
              </a:rPr>
              <a:t> </a:t>
            </a:r>
            <a:r>
              <a:rPr lang="en-US" sz="2900" dirty="0" err="1">
                <a:sym typeface="Wingdings" pitchFamily="2" charset="2"/>
              </a:rPr>
              <a:t>antara</a:t>
            </a:r>
            <a:r>
              <a:rPr lang="en-US" sz="2900" dirty="0">
                <a:sym typeface="Wingdings" pitchFamily="2" charset="2"/>
              </a:rPr>
              <a:t> </a:t>
            </a:r>
            <a:r>
              <a:rPr lang="en-US" sz="2900" dirty="0" err="1">
                <a:sym typeface="Wingdings" pitchFamily="2" charset="2"/>
              </a:rPr>
              <a:t>masing-masing</a:t>
            </a:r>
            <a:r>
              <a:rPr lang="en-US" sz="2900" dirty="0">
                <a:sym typeface="Wingdings" pitchFamily="2" charset="2"/>
              </a:rPr>
              <a:t> </a:t>
            </a:r>
            <a:r>
              <a:rPr lang="en-US" sz="2900" dirty="0" err="1">
                <a:sym typeface="Wingdings" pitchFamily="2" charset="2"/>
              </a:rPr>
              <a:t>atribut</a:t>
            </a:r>
            <a:r>
              <a:rPr lang="en-US" sz="2900" dirty="0">
                <a:sym typeface="Wingdings" pitchFamily="2" charset="2"/>
              </a:rPr>
              <a:t>.</a:t>
            </a:r>
          </a:p>
          <a:p>
            <a:pPr marL="336550" indent="-336550">
              <a:spcBef>
                <a:spcPts val="0"/>
              </a:spcBef>
              <a:spcAft>
                <a:spcPts val="1200"/>
              </a:spcAft>
              <a:defRPr/>
            </a:pPr>
            <a:endParaRPr lang="en-US" sz="2900" dirty="0">
              <a:sym typeface="Wingdings" pitchFamily="2" charset="2"/>
            </a:endParaRPr>
          </a:p>
          <a:p>
            <a:pPr marL="336550" indent="-215900">
              <a:spcBef>
                <a:spcPts val="0"/>
              </a:spcBef>
              <a:spcAft>
                <a:spcPts val="1200"/>
              </a:spcAft>
              <a:buNone/>
              <a:defRPr/>
            </a:pPr>
            <a:r>
              <a:rPr lang="en-US" sz="3000" dirty="0" err="1">
                <a:solidFill>
                  <a:srgbClr val="C00000"/>
                </a:solidFill>
                <a:sym typeface="Wingdings" pitchFamily="2" charset="2"/>
              </a:rPr>
              <a:t>Fungsi</a:t>
            </a:r>
            <a:r>
              <a:rPr lang="en-US" sz="3000" dirty="0">
                <a:solidFill>
                  <a:srgbClr val="C00000"/>
                </a:solidFill>
                <a:sym typeface="Wingdings" pitchFamily="2" charset="2"/>
              </a:rPr>
              <a:t> </a:t>
            </a:r>
            <a:r>
              <a:rPr lang="en-US" sz="3000" dirty="0" err="1">
                <a:solidFill>
                  <a:srgbClr val="C00000"/>
                </a:solidFill>
                <a:sym typeface="Wingdings" pitchFamily="2" charset="2"/>
              </a:rPr>
              <a:t>adaptif</a:t>
            </a:r>
            <a:r>
              <a:rPr lang="en-US" sz="3000" dirty="0">
                <a:solidFill>
                  <a:srgbClr val="C00000"/>
                </a:solidFill>
                <a:sym typeface="Wingdings" pitchFamily="2" charset="2"/>
              </a:rPr>
              <a:t> </a:t>
            </a:r>
            <a:r>
              <a:rPr lang="en-US" sz="3000" dirty="0" err="1">
                <a:solidFill>
                  <a:srgbClr val="C00000"/>
                </a:solidFill>
                <a:sym typeface="Wingdings" pitchFamily="2" charset="2"/>
              </a:rPr>
              <a:t>kreativitas</a:t>
            </a:r>
            <a:endParaRPr lang="en-US" sz="3000" dirty="0">
              <a:solidFill>
                <a:srgbClr val="C00000"/>
              </a:solidFill>
              <a:sym typeface="Wingdings" pitchFamily="2" charset="2"/>
            </a:endParaRPr>
          </a:p>
          <a:p>
            <a:pPr marL="457200" indent="-336550">
              <a:spcBef>
                <a:spcPts val="0"/>
              </a:spcBef>
              <a:spcAft>
                <a:spcPts val="1200"/>
              </a:spcAft>
              <a:defRPr/>
            </a:pPr>
            <a:r>
              <a:rPr lang="en-US" sz="2900" dirty="0" err="1">
                <a:sym typeface="Wingdings" pitchFamily="2" charset="2"/>
              </a:rPr>
              <a:t>Kreativitas</a:t>
            </a:r>
            <a:r>
              <a:rPr lang="en-US" sz="2900" dirty="0">
                <a:sym typeface="Wingdings" pitchFamily="2" charset="2"/>
              </a:rPr>
              <a:t>  </a:t>
            </a:r>
            <a:r>
              <a:rPr lang="en-US" sz="2900" dirty="0" err="1">
                <a:sym typeface="Wingdings" pitchFamily="2" charset="2"/>
              </a:rPr>
              <a:t>fungsi</a:t>
            </a:r>
            <a:r>
              <a:rPr lang="en-US" sz="2900" dirty="0">
                <a:sym typeface="Wingdings" pitchFamily="2" charset="2"/>
              </a:rPr>
              <a:t> </a:t>
            </a:r>
            <a:r>
              <a:rPr lang="en-US" sz="2900" dirty="0" err="1">
                <a:sym typeface="Wingdings" pitchFamily="2" charset="2"/>
              </a:rPr>
              <a:t>adaptif</a:t>
            </a:r>
            <a:r>
              <a:rPr lang="en-US" sz="2900" dirty="0">
                <a:sym typeface="Wingdings" pitchFamily="2" charset="2"/>
              </a:rPr>
              <a:t> </a:t>
            </a:r>
            <a:r>
              <a:rPr lang="en-US" sz="2900" dirty="0" err="1">
                <a:sym typeface="Wingdings" pitchFamily="2" charset="2"/>
              </a:rPr>
              <a:t>atau</a:t>
            </a:r>
            <a:r>
              <a:rPr lang="en-US" sz="2900" dirty="0">
                <a:sym typeface="Wingdings" pitchFamily="2" charset="2"/>
              </a:rPr>
              <a:t> </a:t>
            </a:r>
            <a:r>
              <a:rPr lang="en-US" sz="2900" dirty="0" err="1">
                <a:sym typeface="Wingdings" pitchFamily="2" charset="2"/>
              </a:rPr>
              <a:t>melulu</a:t>
            </a:r>
            <a:r>
              <a:rPr lang="en-US" sz="2900" dirty="0">
                <a:sym typeface="Wingdings" pitchFamily="2" charset="2"/>
              </a:rPr>
              <a:t> </a:t>
            </a:r>
            <a:r>
              <a:rPr lang="en-US" sz="2900" dirty="0" err="1">
                <a:sym typeface="Wingdings" pitchFamily="2" charset="2"/>
              </a:rPr>
              <a:t>sampingan</a:t>
            </a:r>
            <a:r>
              <a:rPr lang="en-US" sz="2900" dirty="0">
                <a:sym typeface="Wingdings" pitchFamily="2" charset="2"/>
              </a:rPr>
              <a:t> (</a:t>
            </a:r>
            <a:r>
              <a:rPr lang="en-US" sz="2900" i="1" dirty="0">
                <a:sym typeface="Wingdings" pitchFamily="2" charset="2"/>
              </a:rPr>
              <a:t>by product</a:t>
            </a:r>
            <a:r>
              <a:rPr lang="en-US" sz="2900" dirty="0">
                <a:sym typeface="Wingdings" pitchFamily="2" charset="2"/>
              </a:rPr>
              <a:t>) </a:t>
            </a:r>
            <a:r>
              <a:rPr lang="en-US" sz="2900" dirty="0" err="1">
                <a:sym typeface="Wingdings" pitchFamily="2" charset="2"/>
              </a:rPr>
              <a:t>dari</a:t>
            </a:r>
            <a:r>
              <a:rPr lang="en-US" sz="2900" dirty="0">
                <a:sym typeface="Wingdings" pitchFamily="2" charset="2"/>
              </a:rPr>
              <a:t> </a:t>
            </a:r>
            <a:r>
              <a:rPr lang="en-US" sz="2900" dirty="0" err="1">
                <a:sym typeface="Wingdings" pitchFamily="2" charset="2"/>
              </a:rPr>
              <a:t>sifat-sifat</a:t>
            </a:r>
            <a:r>
              <a:rPr lang="en-US" sz="2900" dirty="0">
                <a:sym typeface="Wingdings" pitchFamily="2" charset="2"/>
              </a:rPr>
              <a:t> </a:t>
            </a:r>
            <a:r>
              <a:rPr lang="en-US" sz="2900" dirty="0" err="1">
                <a:sym typeface="Wingdings" pitchFamily="2" charset="2"/>
              </a:rPr>
              <a:t>fungsional</a:t>
            </a:r>
            <a:r>
              <a:rPr lang="en-US" sz="2900" dirty="0">
                <a:sym typeface="Wingdings" pitchFamily="2" charset="2"/>
              </a:rPr>
              <a:t> </a:t>
            </a:r>
            <a:r>
              <a:rPr lang="en-US" sz="2900" dirty="0" err="1">
                <a:sym typeface="Wingdings" pitchFamily="2" charset="2"/>
              </a:rPr>
              <a:t>lainnya</a:t>
            </a:r>
            <a:r>
              <a:rPr lang="en-US" sz="2900" dirty="0">
                <a:sym typeface="Wingdings" pitchFamily="2" charset="2"/>
              </a:rPr>
              <a:t>?</a:t>
            </a:r>
            <a:endParaRPr lang="en-US" sz="2900" dirty="0"/>
          </a:p>
        </p:txBody>
      </p:sp>
    </p:spTree>
    <p:extLst>
      <p:ext uri="{BB962C8B-B14F-4D97-AF65-F5344CB8AC3E}">
        <p14:creationId xmlns:p14="http://schemas.microsoft.com/office/powerpoint/2010/main" xmlns="" val="19736946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457200"/>
            <a:ext cx="5032375" cy="609600"/>
          </a:xfrm>
        </p:spPr>
        <p:txBody>
          <a:bodyPr/>
          <a:lstStyle/>
          <a:p>
            <a:pPr algn="l">
              <a:defRPr/>
            </a:pPr>
            <a:r>
              <a:rPr lang="en-US" sz="3000" dirty="0" err="1">
                <a:solidFill>
                  <a:srgbClr val="C00000"/>
                </a:solidFill>
                <a:latin typeface="+mn-lt"/>
              </a:rPr>
              <a:t>Teori</a:t>
            </a:r>
            <a:r>
              <a:rPr lang="en-US" sz="3000" dirty="0">
                <a:solidFill>
                  <a:srgbClr val="C00000"/>
                </a:solidFill>
                <a:latin typeface="+mn-lt"/>
              </a:rPr>
              <a:t> </a:t>
            </a:r>
            <a:r>
              <a:rPr lang="en-US" sz="3000" dirty="0" err="1">
                <a:solidFill>
                  <a:srgbClr val="C00000"/>
                </a:solidFill>
                <a:latin typeface="+mn-lt"/>
              </a:rPr>
              <a:t>adaptif</a:t>
            </a:r>
            <a:r>
              <a:rPr lang="en-US" sz="3000" dirty="0">
                <a:solidFill>
                  <a:srgbClr val="C00000"/>
                </a:solidFill>
                <a:latin typeface="+mn-lt"/>
              </a:rPr>
              <a:t> </a:t>
            </a:r>
            <a:r>
              <a:rPr lang="en-US" sz="3000" dirty="0" err="1">
                <a:solidFill>
                  <a:srgbClr val="C00000"/>
                </a:solidFill>
                <a:latin typeface="+mn-lt"/>
              </a:rPr>
              <a:t>kreativitas</a:t>
            </a:r>
            <a:endParaRPr lang="en-US" sz="3000" i="1" dirty="0">
              <a:solidFill>
                <a:srgbClr val="C00000"/>
              </a:solidFill>
              <a:latin typeface="+mn-lt"/>
            </a:endParaRPr>
          </a:p>
        </p:txBody>
      </p:sp>
      <p:sp>
        <p:nvSpPr>
          <p:cNvPr id="3" name="Content Placeholder 2"/>
          <p:cNvSpPr>
            <a:spLocks noGrp="1"/>
          </p:cNvSpPr>
          <p:nvPr>
            <p:ph sz="quarter" idx="1"/>
          </p:nvPr>
        </p:nvSpPr>
        <p:spPr>
          <a:xfrm>
            <a:off x="1673226" y="1600200"/>
            <a:ext cx="8689975" cy="4572000"/>
          </a:xfrm>
        </p:spPr>
        <p:txBody>
          <a:bodyPr/>
          <a:lstStyle/>
          <a:p>
            <a:pPr marL="504825" indent="-384175">
              <a:spcBef>
                <a:spcPts val="0"/>
              </a:spcBef>
              <a:spcAft>
                <a:spcPts val="1200"/>
              </a:spcAft>
              <a:buNone/>
              <a:defRPr/>
            </a:pPr>
            <a:r>
              <a:rPr lang="en-US" sz="2900" dirty="0" err="1"/>
              <a:t>Fungsi</a:t>
            </a:r>
            <a:r>
              <a:rPr lang="en-US" sz="2900" dirty="0"/>
              <a:t> </a:t>
            </a:r>
            <a:r>
              <a:rPr lang="en-US" sz="2900" dirty="0" err="1"/>
              <a:t>adaptif</a:t>
            </a:r>
            <a:r>
              <a:rPr lang="en-US" sz="2900" dirty="0"/>
              <a:t> </a:t>
            </a:r>
            <a:r>
              <a:rPr lang="en-US" sz="2900" dirty="0" err="1"/>
              <a:t>menurut</a:t>
            </a:r>
            <a:r>
              <a:rPr lang="en-US" sz="2900" dirty="0"/>
              <a:t> </a:t>
            </a:r>
            <a:r>
              <a:rPr lang="en-US" sz="2900" dirty="0" err="1"/>
              <a:t>Cosmides</a:t>
            </a:r>
            <a:r>
              <a:rPr lang="en-US" sz="2900" dirty="0"/>
              <a:t> &amp; </a:t>
            </a:r>
            <a:r>
              <a:rPr lang="en-US" sz="2900" dirty="0" err="1"/>
              <a:t>Tooby</a:t>
            </a:r>
            <a:r>
              <a:rPr lang="en-US" sz="2900" dirty="0"/>
              <a:t>:</a:t>
            </a:r>
          </a:p>
          <a:p>
            <a:pPr marL="504825" indent="-336550">
              <a:spcBef>
                <a:spcPts val="0"/>
              </a:spcBef>
              <a:spcAft>
                <a:spcPts val="1200"/>
              </a:spcAft>
              <a:defRPr/>
            </a:pPr>
            <a:r>
              <a:rPr lang="en-US" sz="2900" dirty="0" err="1"/>
              <a:t>Menciptakan</a:t>
            </a:r>
            <a:r>
              <a:rPr lang="en-US" sz="2900" dirty="0"/>
              <a:t>, </a:t>
            </a:r>
            <a:r>
              <a:rPr lang="en-US" sz="2900" dirty="0" err="1"/>
              <a:t>melihat</a:t>
            </a:r>
            <a:r>
              <a:rPr lang="en-US" sz="2900" dirty="0"/>
              <a:t>, &amp; </a:t>
            </a:r>
            <a:r>
              <a:rPr lang="en-US" sz="2900" dirty="0" err="1"/>
              <a:t>memahami</a:t>
            </a:r>
            <a:r>
              <a:rPr lang="en-US" sz="2900" dirty="0"/>
              <a:t> </a:t>
            </a:r>
            <a:r>
              <a:rPr lang="en-US" sz="2900" dirty="0" err="1"/>
              <a:t>dunia</a:t>
            </a:r>
            <a:r>
              <a:rPr lang="en-US" sz="2900" dirty="0"/>
              <a:t> (</a:t>
            </a:r>
            <a:r>
              <a:rPr lang="en-US" sz="2900" dirty="0" err="1"/>
              <a:t>melalui</a:t>
            </a:r>
            <a:r>
              <a:rPr lang="en-US" sz="2900" dirty="0"/>
              <a:t> </a:t>
            </a:r>
            <a:r>
              <a:rPr lang="en-US" sz="2900" dirty="0" err="1"/>
              <a:t>seni</a:t>
            </a:r>
            <a:r>
              <a:rPr lang="en-US" sz="2900" dirty="0"/>
              <a:t>, film, </a:t>
            </a:r>
            <a:r>
              <a:rPr lang="en-US" sz="2900" dirty="0" err="1"/>
              <a:t>dsb</a:t>
            </a:r>
            <a:r>
              <a:rPr lang="en-US" sz="2900" dirty="0"/>
              <a:t>) </a:t>
            </a:r>
            <a:r>
              <a:rPr lang="en-US" sz="2900" dirty="0" err="1"/>
              <a:t>dapat</a:t>
            </a:r>
            <a:r>
              <a:rPr lang="en-US" sz="2900" dirty="0"/>
              <a:t> </a:t>
            </a:r>
            <a:r>
              <a:rPr lang="en-US" sz="2900" dirty="0" err="1"/>
              <a:t>membantu</a:t>
            </a:r>
            <a:r>
              <a:rPr lang="en-US" sz="2900" dirty="0"/>
              <a:t> </a:t>
            </a:r>
            <a:r>
              <a:rPr lang="en-US" sz="2900" dirty="0" err="1"/>
              <a:t>manusia</a:t>
            </a:r>
            <a:r>
              <a:rPr lang="en-US" sz="2900" dirty="0"/>
              <a:t> ‘</a:t>
            </a:r>
            <a:r>
              <a:rPr lang="en-US" sz="2900" dirty="0" err="1"/>
              <a:t>berlatih</a:t>
            </a:r>
            <a:r>
              <a:rPr lang="en-US" sz="2900" dirty="0"/>
              <a:t>’ </a:t>
            </a:r>
            <a:r>
              <a:rPr lang="en-US" sz="2900" dirty="0" err="1"/>
              <a:t>menghadapi</a:t>
            </a:r>
            <a:r>
              <a:rPr lang="en-US" sz="2900" dirty="0"/>
              <a:t> </a:t>
            </a:r>
            <a:r>
              <a:rPr lang="en-US" sz="2900" dirty="0" err="1"/>
              <a:t>kejadian-kejadian</a:t>
            </a:r>
            <a:r>
              <a:rPr lang="en-US" sz="2900" dirty="0"/>
              <a:t> yang </a:t>
            </a:r>
            <a:r>
              <a:rPr lang="en-US" sz="2900" dirty="0" err="1"/>
              <a:t>nyata</a:t>
            </a:r>
            <a:r>
              <a:rPr lang="en-US" sz="2900" dirty="0"/>
              <a:t>; </a:t>
            </a:r>
            <a:r>
              <a:rPr lang="en-US" sz="2900" dirty="0" err="1"/>
              <a:t>sehingga</a:t>
            </a:r>
            <a:r>
              <a:rPr lang="en-US" sz="2900" dirty="0"/>
              <a:t> </a:t>
            </a:r>
            <a:r>
              <a:rPr lang="en-US" sz="2900" dirty="0" err="1"/>
              <a:t>suatu</a:t>
            </a:r>
            <a:r>
              <a:rPr lang="en-US" sz="2900" dirty="0"/>
              <a:t> </a:t>
            </a:r>
            <a:r>
              <a:rPr lang="en-US" sz="2900" dirty="0" err="1"/>
              <a:t>saat</a:t>
            </a:r>
            <a:r>
              <a:rPr lang="en-US" sz="2900" dirty="0"/>
              <a:t> </a:t>
            </a:r>
            <a:r>
              <a:rPr lang="en-US" sz="2900" dirty="0" err="1"/>
              <a:t>nanti</a:t>
            </a:r>
            <a:r>
              <a:rPr lang="en-US" sz="2900" dirty="0"/>
              <a:t>, </a:t>
            </a:r>
            <a:r>
              <a:rPr lang="en-US" sz="2900" dirty="0" err="1"/>
              <a:t>keinginan</a:t>
            </a:r>
            <a:r>
              <a:rPr lang="en-US" sz="2900" dirty="0"/>
              <a:t> </a:t>
            </a:r>
            <a:r>
              <a:rPr lang="en-US" sz="2900" dirty="0" err="1"/>
              <a:t>untuk</a:t>
            </a:r>
            <a:r>
              <a:rPr lang="en-US" sz="2900" dirty="0"/>
              <a:t> </a:t>
            </a:r>
            <a:r>
              <a:rPr lang="en-US" sz="2900" dirty="0" err="1"/>
              <a:t>menciptakan</a:t>
            </a:r>
            <a:r>
              <a:rPr lang="en-US" sz="2900" dirty="0"/>
              <a:t>/</a:t>
            </a:r>
            <a:r>
              <a:rPr lang="en-US" sz="2900" dirty="0" err="1"/>
              <a:t>memandang</a:t>
            </a:r>
            <a:r>
              <a:rPr lang="en-US" sz="2900" dirty="0"/>
              <a:t> </a:t>
            </a:r>
            <a:r>
              <a:rPr lang="en-US" sz="2900" dirty="0" err="1"/>
              <a:t>sebuah</a:t>
            </a:r>
            <a:r>
              <a:rPr lang="en-US" sz="2900" dirty="0"/>
              <a:t> </a:t>
            </a:r>
            <a:r>
              <a:rPr lang="en-US" sz="2900" dirty="0" err="1"/>
              <a:t>kreasi</a:t>
            </a:r>
            <a:r>
              <a:rPr lang="en-US" sz="2900" dirty="0"/>
              <a:t> </a:t>
            </a:r>
            <a:r>
              <a:rPr lang="en-US" sz="2900" dirty="0" err="1"/>
              <a:t>akan</a:t>
            </a:r>
            <a:r>
              <a:rPr lang="en-US" sz="2900" dirty="0"/>
              <a:t> </a:t>
            </a:r>
            <a:r>
              <a:rPr lang="en-US" sz="2900" dirty="0" err="1"/>
              <a:t>membantu</a:t>
            </a:r>
            <a:r>
              <a:rPr lang="en-US" sz="2900" dirty="0"/>
              <a:t> </a:t>
            </a:r>
            <a:r>
              <a:rPr lang="en-US" sz="2900" dirty="0" err="1"/>
              <a:t>kita</a:t>
            </a:r>
            <a:r>
              <a:rPr lang="en-US" sz="2900" dirty="0"/>
              <a:t> </a:t>
            </a:r>
            <a:r>
              <a:rPr lang="en-US" sz="2900" dirty="0" err="1"/>
              <a:t>dalam</a:t>
            </a:r>
            <a:r>
              <a:rPr lang="en-US" sz="2900" dirty="0"/>
              <a:t> </a:t>
            </a:r>
            <a:r>
              <a:rPr lang="en-US" sz="2900" dirty="0" err="1"/>
              <a:t>memengaruhi</a:t>
            </a:r>
            <a:r>
              <a:rPr lang="en-US" sz="2900" dirty="0"/>
              <a:t> </a:t>
            </a:r>
            <a:r>
              <a:rPr lang="en-US" sz="2900" dirty="0" err="1"/>
              <a:t>perilaku</a:t>
            </a:r>
            <a:r>
              <a:rPr lang="en-US" sz="2900" dirty="0"/>
              <a:t> </a:t>
            </a:r>
            <a:r>
              <a:rPr lang="en-US" sz="2900" dirty="0" err="1"/>
              <a:t>fungsional</a:t>
            </a:r>
            <a:r>
              <a:rPr lang="en-US" sz="2900" dirty="0"/>
              <a:t> </a:t>
            </a:r>
            <a:r>
              <a:rPr lang="en-US" sz="2900" dirty="0" err="1"/>
              <a:t>lainnya</a:t>
            </a:r>
            <a:r>
              <a:rPr lang="en-US" sz="2900" dirty="0"/>
              <a:t>.</a:t>
            </a:r>
          </a:p>
        </p:txBody>
      </p:sp>
    </p:spTree>
    <p:extLst>
      <p:ext uri="{BB962C8B-B14F-4D97-AF65-F5344CB8AC3E}">
        <p14:creationId xmlns:p14="http://schemas.microsoft.com/office/powerpoint/2010/main" xmlns="" val="5415703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533400"/>
            <a:ext cx="5032375" cy="609600"/>
          </a:xfrm>
        </p:spPr>
        <p:txBody>
          <a:bodyPr/>
          <a:lstStyle/>
          <a:p>
            <a:pPr algn="l">
              <a:defRPr/>
            </a:pPr>
            <a:r>
              <a:rPr lang="en-US" sz="3000" dirty="0" err="1">
                <a:solidFill>
                  <a:srgbClr val="C00000"/>
                </a:solidFill>
                <a:latin typeface="+mn-lt"/>
              </a:rPr>
              <a:t>Penilaian</a:t>
            </a:r>
            <a:r>
              <a:rPr lang="en-US" sz="3000" dirty="0">
                <a:solidFill>
                  <a:srgbClr val="C00000"/>
                </a:solidFill>
                <a:latin typeface="+mn-lt"/>
              </a:rPr>
              <a:t> </a:t>
            </a:r>
            <a:r>
              <a:rPr lang="en-US" sz="3000" dirty="0" err="1">
                <a:solidFill>
                  <a:srgbClr val="C00000"/>
                </a:solidFill>
                <a:latin typeface="+mn-lt"/>
              </a:rPr>
              <a:t>kreativitas</a:t>
            </a:r>
            <a:endParaRPr lang="en-US" sz="3000" i="1" dirty="0">
              <a:solidFill>
                <a:srgbClr val="C00000"/>
              </a:solidFill>
              <a:latin typeface="+mn-lt"/>
            </a:endParaRPr>
          </a:p>
        </p:txBody>
      </p:sp>
      <p:sp>
        <p:nvSpPr>
          <p:cNvPr id="3" name="Content Placeholder 2"/>
          <p:cNvSpPr>
            <a:spLocks noGrp="1"/>
          </p:cNvSpPr>
          <p:nvPr>
            <p:ph sz="quarter" idx="1"/>
          </p:nvPr>
        </p:nvSpPr>
        <p:spPr>
          <a:xfrm>
            <a:off x="1676400" y="1600200"/>
            <a:ext cx="8686800" cy="4572000"/>
          </a:xfrm>
        </p:spPr>
        <p:txBody>
          <a:bodyPr/>
          <a:lstStyle/>
          <a:p>
            <a:pPr marL="336550" indent="-336550">
              <a:spcBef>
                <a:spcPts val="0"/>
              </a:spcBef>
              <a:spcAft>
                <a:spcPts val="1200"/>
              </a:spcAft>
              <a:defRPr/>
            </a:pPr>
            <a:r>
              <a:rPr lang="en-US" sz="3000" spc="-50" dirty="0" err="1"/>
              <a:t>Mednick</a:t>
            </a:r>
            <a:r>
              <a:rPr lang="en-US" sz="3000" spc="-50" dirty="0"/>
              <a:t>, 1967 </a:t>
            </a:r>
            <a:r>
              <a:rPr lang="en-US" sz="3000" spc="-50" dirty="0">
                <a:sym typeface="Wingdings" pitchFamily="2" charset="2"/>
              </a:rPr>
              <a:t></a:t>
            </a:r>
            <a:r>
              <a:rPr lang="en-US" sz="3000" spc="-50" dirty="0"/>
              <a:t>Remote Associations Test (RAT)</a:t>
            </a:r>
          </a:p>
          <a:p>
            <a:pPr marL="336550" indent="-336550">
              <a:spcBef>
                <a:spcPts val="0"/>
              </a:spcBef>
              <a:spcAft>
                <a:spcPts val="3600"/>
              </a:spcAft>
              <a:buNone/>
              <a:defRPr/>
            </a:pPr>
            <a:r>
              <a:rPr lang="en-US" sz="3000" dirty="0"/>
              <a:t>	Cara </a:t>
            </a:r>
            <a:r>
              <a:rPr lang="en-US" sz="3000" dirty="0" err="1"/>
              <a:t>uji</a:t>
            </a:r>
            <a:r>
              <a:rPr lang="en-US" sz="3000" dirty="0"/>
              <a:t>: </a:t>
            </a:r>
            <a:r>
              <a:rPr lang="en-US" sz="3000" dirty="0" err="1"/>
              <a:t>meminta</a:t>
            </a:r>
            <a:r>
              <a:rPr lang="en-US" sz="3000" dirty="0"/>
              <a:t> </a:t>
            </a:r>
            <a:r>
              <a:rPr lang="en-US" sz="3000" dirty="0" err="1"/>
              <a:t>subjek</a:t>
            </a:r>
            <a:r>
              <a:rPr lang="en-US" sz="3000" dirty="0"/>
              <a:t> </a:t>
            </a:r>
            <a:r>
              <a:rPr lang="en-US" sz="3000" dirty="0" err="1"/>
              <a:t>menghasilkan</a:t>
            </a:r>
            <a:r>
              <a:rPr lang="en-US" sz="3000" dirty="0"/>
              <a:t> 1 </a:t>
            </a:r>
            <a:r>
              <a:rPr lang="en-US" sz="3000" dirty="0" err="1"/>
              <a:t>kata</a:t>
            </a:r>
            <a:r>
              <a:rPr lang="en-US" sz="3000" dirty="0"/>
              <a:t> </a:t>
            </a:r>
            <a:r>
              <a:rPr lang="en-US" sz="3000" dirty="0" err="1"/>
              <a:t>baru</a:t>
            </a:r>
            <a:r>
              <a:rPr lang="en-US" sz="3000" dirty="0"/>
              <a:t> yang </a:t>
            </a:r>
            <a:r>
              <a:rPr lang="en-US" sz="3000" dirty="0" err="1"/>
              <a:t>diperoleh</a:t>
            </a:r>
            <a:r>
              <a:rPr lang="en-US" sz="3000" dirty="0"/>
              <a:t> </a:t>
            </a:r>
            <a:r>
              <a:rPr lang="en-US" sz="3000" dirty="0" err="1"/>
              <a:t>dari</a:t>
            </a:r>
            <a:r>
              <a:rPr lang="en-US" sz="3000" dirty="0"/>
              <a:t> </a:t>
            </a:r>
            <a:r>
              <a:rPr lang="en-US" sz="3000" dirty="0" err="1"/>
              <a:t>asosiasi</a:t>
            </a:r>
            <a:r>
              <a:rPr lang="en-US" sz="3000" dirty="0"/>
              <a:t> </a:t>
            </a:r>
            <a:r>
              <a:rPr lang="en-US" sz="3000" dirty="0" err="1"/>
              <a:t>logis</a:t>
            </a:r>
            <a:r>
              <a:rPr lang="en-US" sz="3000" dirty="0"/>
              <a:t> </a:t>
            </a:r>
            <a:r>
              <a:rPr lang="en-US" sz="3000" dirty="0" err="1"/>
              <a:t>dari</a:t>
            </a:r>
            <a:r>
              <a:rPr lang="en-US" sz="3000" dirty="0"/>
              <a:t> 3 </a:t>
            </a:r>
            <a:r>
              <a:rPr lang="en-US" sz="3000" dirty="0" err="1"/>
              <a:t>kata</a:t>
            </a:r>
            <a:r>
              <a:rPr lang="en-US" sz="3000" dirty="0"/>
              <a:t>.</a:t>
            </a:r>
          </a:p>
          <a:p>
            <a:pPr marL="336550" indent="-336550">
              <a:spcBef>
                <a:spcPts val="0"/>
              </a:spcBef>
              <a:spcAft>
                <a:spcPts val="1200"/>
              </a:spcAft>
              <a:defRPr/>
            </a:pPr>
            <a:r>
              <a:rPr lang="en-US" sz="3000" dirty="0"/>
              <a:t>Bowers &amp; </a:t>
            </a:r>
            <a:r>
              <a:rPr lang="en-US" sz="3000" dirty="0" err="1"/>
              <a:t>rekan</a:t>
            </a:r>
            <a:r>
              <a:rPr lang="en-US" sz="3000" dirty="0"/>
              <a:t>, 1990 </a:t>
            </a:r>
            <a:r>
              <a:rPr lang="en-US" sz="3000" dirty="0">
                <a:sym typeface="Wingdings" pitchFamily="2" charset="2"/>
              </a:rPr>
              <a:t> dyads of dyads.</a:t>
            </a:r>
          </a:p>
          <a:p>
            <a:pPr marL="336550" indent="-336550">
              <a:spcBef>
                <a:spcPts val="0"/>
              </a:spcBef>
              <a:spcAft>
                <a:spcPts val="1200"/>
              </a:spcAft>
              <a:buNone/>
              <a:defRPr/>
            </a:pPr>
            <a:r>
              <a:rPr lang="en-US" sz="3000" dirty="0">
                <a:sym typeface="Wingdings" pitchFamily="2" charset="2"/>
              </a:rPr>
              <a:t>	</a:t>
            </a:r>
            <a:r>
              <a:rPr lang="en-US" sz="3000" spc="30" dirty="0" err="1">
                <a:sym typeface="Wingdings" pitchFamily="2" charset="2"/>
              </a:rPr>
              <a:t>Hasil</a:t>
            </a:r>
            <a:r>
              <a:rPr lang="en-US" sz="3000" spc="30" dirty="0">
                <a:sym typeface="Wingdings" pitchFamily="2" charset="2"/>
              </a:rPr>
              <a:t>: </a:t>
            </a:r>
            <a:r>
              <a:rPr lang="en-US" sz="3000" spc="30" dirty="0" err="1">
                <a:sym typeface="Wingdings" pitchFamily="2" charset="2"/>
              </a:rPr>
              <a:t>subjek</a:t>
            </a:r>
            <a:r>
              <a:rPr lang="en-US" sz="3000" spc="30" dirty="0">
                <a:sym typeface="Wingdings" pitchFamily="2" charset="2"/>
              </a:rPr>
              <a:t> </a:t>
            </a:r>
            <a:r>
              <a:rPr lang="en-US" sz="3000" spc="30" dirty="0" err="1">
                <a:sym typeface="Wingdings" pitchFamily="2" charset="2"/>
              </a:rPr>
              <a:t>mampu</a:t>
            </a:r>
            <a:r>
              <a:rPr lang="en-US" sz="3000" spc="30" dirty="0">
                <a:sym typeface="Wingdings" pitchFamily="2" charset="2"/>
              </a:rPr>
              <a:t> </a:t>
            </a:r>
            <a:r>
              <a:rPr lang="en-US" sz="3000" spc="30" dirty="0" err="1">
                <a:sym typeface="Wingdings" pitchFamily="2" charset="2"/>
              </a:rPr>
              <a:t>mengidentifikasi</a:t>
            </a:r>
            <a:r>
              <a:rPr lang="en-US" sz="3000" spc="30" dirty="0">
                <a:sym typeface="Wingdings" pitchFamily="2" charset="2"/>
              </a:rPr>
              <a:t> </a:t>
            </a:r>
            <a:r>
              <a:rPr lang="en-US" sz="3000" spc="30" dirty="0" err="1">
                <a:sym typeface="Wingdings" pitchFamily="2" charset="2"/>
              </a:rPr>
              <a:t>rangkaian</a:t>
            </a:r>
            <a:r>
              <a:rPr lang="en-US" sz="3000" spc="30" dirty="0">
                <a:sym typeface="Wingdings" pitchFamily="2" charset="2"/>
              </a:rPr>
              <a:t> </a:t>
            </a:r>
            <a:r>
              <a:rPr lang="en-US" sz="3000" spc="30" dirty="0" err="1">
                <a:sym typeface="Wingdings" pitchFamily="2" charset="2"/>
              </a:rPr>
              <a:t>kata</a:t>
            </a:r>
            <a:r>
              <a:rPr lang="en-US" sz="3000" spc="30" dirty="0">
                <a:sym typeface="Wingdings" pitchFamily="2" charset="2"/>
              </a:rPr>
              <a:t> yang </a:t>
            </a:r>
            <a:r>
              <a:rPr lang="en-US" sz="3000" spc="30" dirty="0" err="1">
                <a:sym typeface="Wingdings" pitchFamily="2" charset="2"/>
              </a:rPr>
              <a:t>koheren</a:t>
            </a:r>
            <a:r>
              <a:rPr lang="en-US" sz="3000" spc="30" dirty="0">
                <a:sym typeface="Wingdings" pitchFamily="2" charset="2"/>
              </a:rPr>
              <a:t>, </a:t>
            </a:r>
            <a:r>
              <a:rPr lang="en-US" sz="3000" spc="30" dirty="0" err="1">
                <a:sym typeface="Wingdings" pitchFamily="2" charset="2"/>
              </a:rPr>
              <a:t>walau</a:t>
            </a:r>
            <a:r>
              <a:rPr lang="en-US" sz="3000" spc="30" dirty="0">
                <a:sym typeface="Wingdings" pitchFamily="2" charset="2"/>
              </a:rPr>
              <a:t> </a:t>
            </a:r>
            <a:r>
              <a:rPr lang="en-US" sz="3000" spc="30" dirty="0" err="1">
                <a:sym typeface="Wingdings" pitchFamily="2" charset="2"/>
              </a:rPr>
              <a:t>tanpa</a:t>
            </a:r>
            <a:r>
              <a:rPr lang="en-US" sz="3000" spc="30" dirty="0">
                <a:sym typeface="Wingdings" pitchFamily="2" charset="2"/>
              </a:rPr>
              <a:t> </a:t>
            </a:r>
            <a:r>
              <a:rPr lang="en-US" sz="3000" spc="30" dirty="0" err="1">
                <a:sym typeface="Wingdings" pitchFamily="2" charset="2"/>
              </a:rPr>
              <a:t>diberikan</a:t>
            </a:r>
            <a:r>
              <a:rPr lang="en-US" sz="3000" spc="30" dirty="0">
                <a:sym typeface="Wingdings" pitchFamily="2" charset="2"/>
              </a:rPr>
              <a:t> </a:t>
            </a:r>
            <a:r>
              <a:rPr lang="en-US" sz="3000" spc="30" dirty="0" err="1">
                <a:sym typeface="Wingdings" pitchFamily="2" charset="2"/>
              </a:rPr>
              <a:t>solusi</a:t>
            </a:r>
            <a:r>
              <a:rPr lang="en-US" sz="3000" spc="30" dirty="0">
                <a:sym typeface="Wingdings" pitchFamily="2" charset="2"/>
              </a:rPr>
              <a:t>.</a:t>
            </a:r>
          </a:p>
          <a:p>
            <a:pPr marL="457200" indent="-457200">
              <a:spcBef>
                <a:spcPts val="0"/>
              </a:spcBef>
              <a:spcAft>
                <a:spcPts val="1200"/>
              </a:spcAft>
              <a:defRPr/>
            </a:pPr>
            <a:endParaRPr lang="en-US" sz="3000" dirty="0">
              <a:sym typeface="Wingdings" pitchFamily="2" charset="2"/>
            </a:endParaRPr>
          </a:p>
          <a:p>
            <a:pPr marL="457200" indent="-457200">
              <a:spcBef>
                <a:spcPts val="0"/>
              </a:spcBef>
              <a:spcAft>
                <a:spcPts val="1200"/>
              </a:spcAft>
              <a:defRPr/>
            </a:pPr>
            <a:endParaRPr lang="en-US" sz="3000" dirty="0"/>
          </a:p>
        </p:txBody>
      </p:sp>
    </p:spTree>
    <p:extLst>
      <p:ext uri="{BB962C8B-B14F-4D97-AF65-F5344CB8AC3E}">
        <p14:creationId xmlns:p14="http://schemas.microsoft.com/office/powerpoint/2010/main" xmlns="" val="11847622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533400"/>
            <a:ext cx="5032375" cy="609600"/>
          </a:xfrm>
        </p:spPr>
        <p:txBody>
          <a:bodyPr/>
          <a:lstStyle/>
          <a:p>
            <a:pPr algn="l">
              <a:defRPr/>
            </a:pPr>
            <a:r>
              <a:rPr lang="en-US" sz="3000" dirty="0" err="1">
                <a:solidFill>
                  <a:srgbClr val="C00000"/>
                </a:solidFill>
                <a:latin typeface="+mn-lt"/>
              </a:rPr>
              <a:t>Penilaian</a:t>
            </a:r>
            <a:r>
              <a:rPr lang="en-US" sz="3000" dirty="0">
                <a:solidFill>
                  <a:srgbClr val="C00000"/>
                </a:solidFill>
                <a:latin typeface="+mn-lt"/>
              </a:rPr>
              <a:t> </a:t>
            </a:r>
            <a:r>
              <a:rPr lang="en-US" sz="3000" dirty="0" err="1">
                <a:solidFill>
                  <a:srgbClr val="C00000"/>
                </a:solidFill>
                <a:latin typeface="+mn-lt"/>
              </a:rPr>
              <a:t>kreativitas</a:t>
            </a:r>
            <a:endParaRPr lang="en-US" sz="3000" i="1" dirty="0">
              <a:solidFill>
                <a:srgbClr val="C00000"/>
              </a:solidFill>
              <a:latin typeface="+mn-lt"/>
            </a:endParaRPr>
          </a:p>
        </p:txBody>
      </p:sp>
      <p:sp>
        <p:nvSpPr>
          <p:cNvPr id="3" name="Content Placeholder 2"/>
          <p:cNvSpPr>
            <a:spLocks noGrp="1"/>
          </p:cNvSpPr>
          <p:nvPr>
            <p:ph sz="quarter" idx="1"/>
          </p:nvPr>
        </p:nvSpPr>
        <p:spPr>
          <a:xfrm>
            <a:off x="1673226" y="1600200"/>
            <a:ext cx="8994775" cy="4572000"/>
          </a:xfrm>
        </p:spPr>
        <p:txBody>
          <a:bodyPr/>
          <a:lstStyle/>
          <a:p>
            <a:pPr marL="504825" indent="-384175">
              <a:spcBef>
                <a:spcPts val="0"/>
              </a:spcBef>
              <a:spcAft>
                <a:spcPts val="1200"/>
              </a:spcAft>
              <a:defRPr/>
            </a:pPr>
            <a:r>
              <a:rPr lang="en-US" sz="3000" dirty="0"/>
              <a:t>Divergence Production Test – J.P. Guilford, 1976</a:t>
            </a:r>
          </a:p>
          <a:p>
            <a:pPr marL="504825" indent="-384175">
              <a:spcBef>
                <a:spcPts val="0"/>
              </a:spcBef>
              <a:spcAft>
                <a:spcPts val="1200"/>
              </a:spcAft>
              <a:buNone/>
              <a:defRPr/>
            </a:pPr>
            <a:r>
              <a:rPr lang="en-US" sz="3000" dirty="0">
                <a:sym typeface="Wingdings" pitchFamily="2" charset="2"/>
              </a:rPr>
              <a:t>	</a:t>
            </a:r>
            <a:r>
              <a:rPr lang="en-US" sz="3000" dirty="0" err="1">
                <a:sym typeface="Wingdings" pitchFamily="2" charset="2"/>
              </a:rPr>
              <a:t>Dua</a:t>
            </a:r>
            <a:r>
              <a:rPr lang="en-US" sz="3000" dirty="0">
                <a:sym typeface="Wingdings" pitchFamily="2" charset="2"/>
              </a:rPr>
              <a:t> </a:t>
            </a:r>
            <a:r>
              <a:rPr lang="en-US" sz="3000" dirty="0" err="1">
                <a:sym typeface="Wingdings" pitchFamily="2" charset="2"/>
              </a:rPr>
              <a:t>tipe</a:t>
            </a:r>
            <a:r>
              <a:rPr lang="en-US" sz="3000" dirty="0">
                <a:sym typeface="Wingdings" pitchFamily="2" charset="2"/>
              </a:rPr>
              <a:t> </a:t>
            </a:r>
            <a:r>
              <a:rPr lang="en-US" sz="3000" dirty="0" err="1">
                <a:sym typeface="Wingdings" pitchFamily="2" charset="2"/>
              </a:rPr>
              <a:t>berpikir</a:t>
            </a:r>
            <a:r>
              <a:rPr lang="en-US" sz="3000" dirty="0">
                <a:sym typeface="Wingdings" pitchFamily="2" charset="2"/>
              </a:rPr>
              <a:t>:</a:t>
            </a:r>
          </a:p>
          <a:p>
            <a:pPr marL="914400" indent="-457200">
              <a:spcBef>
                <a:spcPts val="0"/>
              </a:spcBef>
              <a:spcAft>
                <a:spcPts val="1200"/>
              </a:spcAft>
              <a:buFont typeface="+mj-lt"/>
              <a:buAutoNum type="alphaLcPeriod"/>
              <a:defRPr/>
            </a:pPr>
            <a:r>
              <a:rPr lang="en-US" sz="3000" dirty="0">
                <a:sym typeface="Wingdings" pitchFamily="2" charset="2"/>
              </a:rPr>
              <a:t>Cara </a:t>
            </a:r>
            <a:r>
              <a:rPr lang="en-US" sz="3000" dirty="0" err="1">
                <a:sym typeface="Wingdings" pitchFamily="2" charset="2"/>
              </a:rPr>
              <a:t>pikir</a:t>
            </a:r>
            <a:r>
              <a:rPr lang="en-US" sz="3000" dirty="0">
                <a:sym typeface="Wingdings" pitchFamily="2" charset="2"/>
              </a:rPr>
              <a:t> </a:t>
            </a:r>
            <a:r>
              <a:rPr lang="en-US" sz="3000" dirty="0" err="1">
                <a:sym typeface="Wingdings" pitchFamily="2" charset="2"/>
              </a:rPr>
              <a:t>konvergen</a:t>
            </a:r>
            <a:r>
              <a:rPr lang="en-US" sz="3000" dirty="0">
                <a:sym typeface="Wingdings" pitchFamily="2" charset="2"/>
              </a:rPr>
              <a:t>  </a:t>
            </a:r>
            <a:r>
              <a:rPr lang="en-US" sz="3000" dirty="0" err="1">
                <a:sym typeface="Wingdings" pitchFamily="2" charset="2"/>
              </a:rPr>
              <a:t>terpusat</a:t>
            </a:r>
            <a:r>
              <a:rPr lang="en-US" sz="3000" dirty="0">
                <a:sym typeface="Wingdings" pitchFamily="2" charset="2"/>
              </a:rPr>
              <a:t>;  </a:t>
            </a:r>
            <a:r>
              <a:rPr lang="en-US" sz="3000" dirty="0" err="1">
                <a:sym typeface="Wingdings" pitchFamily="2" charset="2"/>
              </a:rPr>
              <a:t>satu</a:t>
            </a:r>
            <a:r>
              <a:rPr lang="en-US" sz="3000" dirty="0">
                <a:sym typeface="Wingdings" pitchFamily="2" charset="2"/>
              </a:rPr>
              <a:t> </a:t>
            </a:r>
            <a:r>
              <a:rPr lang="en-US" sz="3000" dirty="0" err="1">
                <a:sym typeface="Wingdings" pitchFamily="2" charset="2"/>
              </a:rPr>
              <a:t>kesimpulan</a:t>
            </a:r>
            <a:r>
              <a:rPr lang="en-US" sz="3000" dirty="0">
                <a:sym typeface="Wingdings" pitchFamily="2" charset="2"/>
              </a:rPr>
              <a:t> </a:t>
            </a:r>
            <a:r>
              <a:rPr lang="en-US" sz="3000" dirty="0" err="1">
                <a:sym typeface="Wingdings" pitchFamily="2" charset="2"/>
              </a:rPr>
              <a:t>khusus</a:t>
            </a:r>
            <a:r>
              <a:rPr lang="en-US" sz="3000" dirty="0">
                <a:sym typeface="Wingdings" pitchFamily="2" charset="2"/>
              </a:rPr>
              <a:t>.</a:t>
            </a:r>
          </a:p>
          <a:p>
            <a:pPr marL="914400" indent="-457200">
              <a:spcBef>
                <a:spcPts val="0"/>
              </a:spcBef>
              <a:spcAft>
                <a:spcPts val="1200"/>
              </a:spcAft>
              <a:buFont typeface="+mj-lt"/>
              <a:buAutoNum type="alphaLcPeriod"/>
              <a:defRPr/>
            </a:pPr>
            <a:r>
              <a:rPr lang="en-US" sz="3000" dirty="0">
                <a:sym typeface="Wingdings" pitchFamily="2" charset="2"/>
              </a:rPr>
              <a:t>Cara </a:t>
            </a:r>
            <a:r>
              <a:rPr lang="en-US" sz="3000" dirty="0" err="1">
                <a:sym typeface="Wingdings" pitchFamily="2" charset="2"/>
              </a:rPr>
              <a:t>pikir</a:t>
            </a:r>
            <a:r>
              <a:rPr lang="en-US" sz="3000" dirty="0">
                <a:sym typeface="Wingdings" pitchFamily="2" charset="2"/>
              </a:rPr>
              <a:t> </a:t>
            </a:r>
            <a:r>
              <a:rPr lang="en-US" sz="3000" dirty="0" err="1">
                <a:sym typeface="Wingdings" pitchFamily="2" charset="2"/>
              </a:rPr>
              <a:t>divergen</a:t>
            </a:r>
            <a:r>
              <a:rPr lang="en-US" sz="3000" dirty="0">
                <a:sym typeface="Wingdings" pitchFamily="2" charset="2"/>
              </a:rPr>
              <a:t>  </a:t>
            </a:r>
            <a:r>
              <a:rPr lang="en-US" sz="3000" dirty="0" err="1">
                <a:sym typeface="Wingdings" pitchFamily="2" charset="2"/>
              </a:rPr>
              <a:t>menyebar</a:t>
            </a:r>
            <a:r>
              <a:rPr lang="en-US" sz="3000" dirty="0">
                <a:sym typeface="Wingdings" pitchFamily="2" charset="2"/>
              </a:rPr>
              <a:t>;  </a:t>
            </a:r>
            <a:r>
              <a:rPr lang="en-US" sz="3000" dirty="0" err="1">
                <a:sym typeface="Wingdings" pitchFamily="2" charset="2"/>
              </a:rPr>
              <a:t>variasi</a:t>
            </a:r>
            <a:r>
              <a:rPr lang="en-US" sz="3000" dirty="0">
                <a:sym typeface="Wingdings" pitchFamily="2" charset="2"/>
              </a:rPr>
              <a:t> </a:t>
            </a:r>
            <a:r>
              <a:rPr lang="en-US" sz="3000" dirty="0" err="1">
                <a:sym typeface="Wingdings" pitchFamily="2" charset="2"/>
              </a:rPr>
              <a:t>jawaban</a:t>
            </a:r>
            <a:r>
              <a:rPr lang="en-US" sz="3000" dirty="0">
                <a:sym typeface="Wingdings" pitchFamily="2" charset="2"/>
              </a:rPr>
              <a:t> </a:t>
            </a:r>
            <a:r>
              <a:rPr lang="en-US" sz="3000" dirty="0" err="1">
                <a:sym typeface="Wingdings" pitchFamily="2" charset="2"/>
              </a:rPr>
              <a:t>berbeda</a:t>
            </a:r>
            <a:r>
              <a:rPr lang="en-US" sz="3000" dirty="0">
                <a:sym typeface="Wingdings" pitchFamily="2" charset="2"/>
              </a:rPr>
              <a:t>, </a:t>
            </a:r>
            <a:r>
              <a:rPr lang="en-US" sz="3000" dirty="0" err="1">
                <a:sym typeface="Wingdings" pitchFamily="2" charset="2"/>
              </a:rPr>
              <a:t>sehingga</a:t>
            </a:r>
            <a:r>
              <a:rPr lang="en-US" sz="3000" dirty="0">
                <a:sym typeface="Wingdings" pitchFamily="2" charset="2"/>
              </a:rPr>
              <a:t> </a:t>
            </a:r>
            <a:r>
              <a:rPr lang="en-US" sz="3000" dirty="0" err="1">
                <a:sym typeface="Wingdings" pitchFamily="2" charset="2"/>
              </a:rPr>
              <a:t>kebenaran</a:t>
            </a:r>
            <a:r>
              <a:rPr lang="en-US" sz="3000" dirty="0">
                <a:sym typeface="Wingdings" pitchFamily="2" charset="2"/>
              </a:rPr>
              <a:t> </a:t>
            </a:r>
            <a:r>
              <a:rPr lang="en-US" sz="3000" dirty="0" err="1">
                <a:sym typeface="Wingdings" pitchFamily="2" charset="2"/>
              </a:rPr>
              <a:t>bersifat</a:t>
            </a:r>
            <a:r>
              <a:rPr lang="en-US" sz="3000" dirty="0">
                <a:sym typeface="Wingdings" pitchFamily="2" charset="2"/>
              </a:rPr>
              <a:t> </a:t>
            </a:r>
            <a:r>
              <a:rPr lang="en-US" sz="3000" dirty="0" err="1">
                <a:sym typeface="Wingdings" pitchFamily="2" charset="2"/>
              </a:rPr>
              <a:t>subjektif</a:t>
            </a:r>
            <a:r>
              <a:rPr lang="en-US" sz="3000" dirty="0">
                <a:sym typeface="Wingdings" pitchFamily="2" charset="2"/>
              </a:rPr>
              <a:t>.</a:t>
            </a:r>
          </a:p>
          <a:p>
            <a:pPr marL="504825" indent="-384175">
              <a:spcBef>
                <a:spcPts val="0"/>
              </a:spcBef>
              <a:spcAft>
                <a:spcPts val="1200"/>
              </a:spcAft>
              <a:defRPr/>
            </a:pPr>
            <a:endParaRPr lang="en-US" sz="3000" dirty="0">
              <a:sym typeface="Wingdings" pitchFamily="2" charset="2"/>
            </a:endParaRPr>
          </a:p>
          <a:p>
            <a:pPr marL="504825" indent="-384175">
              <a:spcBef>
                <a:spcPts val="0"/>
              </a:spcBef>
              <a:spcAft>
                <a:spcPts val="1200"/>
              </a:spcAft>
              <a:defRPr/>
            </a:pPr>
            <a:endParaRPr lang="en-US" sz="3000" dirty="0"/>
          </a:p>
        </p:txBody>
      </p:sp>
    </p:spTree>
    <p:extLst>
      <p:ext uri="{BB962C8B-B14F-4D97-AF65-F5344CB8AC3E}">
        <p14:creationId xmlns:p14="http://schemas.microsoft.com/office/powerpoint/2010/main" xmlns="" val="32672841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990600"/>
            <a:ext cx="8839200" cy="57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825626" y="228600"/>
            <a:ext cx="5032375" cy="609600"/>
          </a:xfrm>
        </p:spPr>
        <p:txBody>
          <a:bodyPr/>
          <a:lstStyle/>
          <a:p>
            <a:pPr algn="l">
              <a:defRPr/>
            </a:pPr>
            <a:r>
              <a:rPr lang="en-US" sz="3000" dirty="0" err="1">
                <a:solidFill>
                  <a:srgbClr val="C00000"/>
                </a:solidFill>
                <a:latin typeface="+mn-lt"/>
              </a:rPr>
              <a:t>Penilaian</a:t>
            </a:r>
            <a:r>
              <a:rPr lang="en-US" sz="3000" dirty="0">
                <a:solidFill>
                  <a:srgbClr val="C00000"/>
                </a:solidFill>
                <a:latin typeface="+mn-lt"/>
              </a:rPr>
              <a:t> </a:t>
            </a:r>
            <a:r>
              <a:rPr lang="en-US" sz="3000" dirty="0" err="1">
                <a:solidFill>
                  <a:srgbClr val="C00000"/>
                </a:solidFill>
                <a:latin typeface="+mn-lt"/>
              </a:rPr>
              <a:t>kreativitas</a:t>
            </a:r>
            <a:endParaRPr lang="en-US" sz="3000" i="1" dirty="0">
              <a:solidFill>
                <a:srgbClr val="C00000"/>
              </a:solidFill>
              <a:latin typeface="+mn-lt"/>
            </a:endParaRPr>
          </a:p>
        </p:txBody>
      </p:sp>
      <p:sp>
        <p:nvSpPr>
          <p:cNvPr id="3" name="Content Placeholder 2"/>
          <p:cNvSpPr>
            <a:spLocks noGrp="1"/>
          </p:cNvSpPr>
          <p:nvPr>
            <p:ph sz="quarter" idx="1"/>
          </p:nvPr>
        </p:nvSpPr>
        <p:spPr>
          <a:xfrm>
            <a:off x="1673226" y="1066800"/>
            <a:ext cx="9375775" cy="6248400"/>
          </a:xfrm>
        </p:spPr>
        <p:txBody>
          <a:bodyPr/>
          <a:lstStyle/>
          <a:p>
            <a:pPr marL="504825" indent="-384175">
              <a:spcBef>
                <a:spcPts val="0"/>
              </a:spcBef>
              <a:spcAft>
                <a:spcPts val="1200"/>
              </a:spcAft>
              <a:defRPr/>
            </a:pPr>
            <a:r>
              <a:rPr lang="en-US" sz="2900" dirty="0" err="1"/>
              <a:t>Hambatan</a:t>
            </a:r>
            <a:r>
              <a:rPr lang="en-US" sz="2900" dirty="0"/>
              <a:t> </a:t>
            </a:r>
            <a:r>
              <a:rPr lang="en-US" sz="2900" dirty="0" err="1"/>
              <a:t>budaya</a:t>
            </a:r>
            <a:endParaRPr lang="en-US" sz="2900" dirty="0"/>
          </a:p>
          <a:p>
            <a:pPr marL="504825" indent="-384175">
              <a:spcBef>
                <a:spcPts val="0"/>
              </a:spcBef>
              <a:spcAft>
                <a:spcPts val="1200"/>
              </a:spcAft>
              <a:buNone/>
              <a:defRPr/>
            </a:pPr>
            <a:r>
              <a:rPr lang="en-US" sz="2900" dirty="0">
                <a:sym typeface="Wingdings" pitchFamily="2" charset="2"/>
              </a:rPr>
              <a:t>	</a:t>
            </a:r>
            <a:r>
              <a:rPr lang="en-US" sz="2900" dirty="0" err="1">
                <a:sym typeface="Wingdings" pitchFamily="2" charset="2"/>
              </a:rPr>
              <a:t>Penelitian</a:t>
            </a:r>
            <a:r>
              <a:rPr lang="en-US" sz="2900" dirty="0">
                <a:sym typeface="Wingdings" pitchFamily="2" charset="2"/>
              </a:rPr>
              <a:t> </a:t>
            </a:r>
            <a:r>
              <a:rPr lang="en-US" sz="2900" dirty="0" err="1">
                <a:sym typeface="Wingdings" pitchFamily="2" charset="2"/>
              </a:rPr>
              <a:t>hambatan</a:t>
            </a:r>
            <a:r>
              <a:rPr lang="en-US" sz="2900" dirty="0">
                <a:sym typeface="Wingdings" pitchFamily="2" charset="2"/>
              </a:rPr>
              <a:t> </a:t>
            </a:r>
            <a:r>
              <a:rPr lang="en-US" sz="2900" dirty="0" err="1">
                <a:sym typeface="Wingdings" pitchFamily="2" charset="2"/>
              </a:rPr>
              <a:t>budaya</a:t>
            </a:r>
            <a:r>
              <a:rPr lang="en-US" sz="2900" dirty="0">
                <a:sym typeface="Wingdings" pitchFamily="2" charset="2"/>
              </a:rPr>
              <a:t> </a:t>
            </a:r>
            <a:r>
              <a:rPr lang="en-US" sz="2900" dirty="0" err="1">
                <a:sym typeface="Wingdings" pitchFamily="2" charset="2"/>
              </a:rPr>
              <a:t>oleh</a:t>
            </a:r>
            <a:r>
              <a:rPr lang="en-US" sz="2900" dirty="0">
                <a:sym typeface="Wingdings" pitchFamily="2" charset="2"/>
              </a:rPr>
              <a:t> James Adams.</a:t>
            </a:r>
          </a:p>
          <a:p>
            <a:pPr marL="504825" indent="-384175">
              <a:spcBef>
                <a:spcPts val="0"/>
              </a:spcBef>
              <a:spcAft>
                <a:spcPts val="1200"/>
              </a:spcAft>
              <a:buNone/>
              <a:defRPr/>
            </a:pPr>
            <a:r>
              <a:rPr lang="en-US" sz="2900" dirty="0">
                <a:sym typeface="Wingdings" pitchFamily="2" charset="2"/>
              </a:rPr>
              <a:t>	</a:t>
            </a:r>
            <a:r>
              <a:rPr lang="en-US" sz="2900" dirty="0" err="1">
                <a:sym typeface="Wingdings" pitchFamily="2" charset="2"/>
              </a:rPr>
              <a:t>Hasil</a:t>
            </a:r>
            <a:r>
              <a:rPr lang="en-US" sz="2900" dirty="0">
                <a:sym typeface="Wingdings" pitchFamily="2" charset="2"/>
              </a:rPr>
              <a:t>  </a:t>
            </a:r>
            <a:r>
              <a:rPr lang="en-US" sz="2900" dirty="0" err="1">
                <a:sym typeface="Wingdings" pitchFamily="2" charset="2"/>
              </a:rPr>
              <a:t>kemampuan</a:t>
            </a:r>
            <a:r>
              <a:rPr lang="en-US" sz="2900" dirty="0">
                <a:sym typeface="Wingdings" pitchFamily="2" charset="2"/>
              </a:rPr>
              <a:t> </a:t>
            </a:r>
            <a:r>
              <a:rPr lang="en-US" sz="2900" dirty="0" err="1">
                <a:sym typeface="Wingdings" pitchFamily="2" charset="2"/>
              </a:rPr>
              <a:t>berpikir</a:t>
            </a:r>
            <a:r>
              <a:rPr lang="en-US" sz="2900" dirty="0">
                <a:sym typeface="Wingdings" pitchFamily="2" charset="2"/>
              </a:rPr>
              <a:t> </a:t>
            </a:r>
            <a:r>
              <a:rPr lang="en-US" sz="2900" dirty="0" err="1">
                <a:sym typeface="Wingdings" pitchFamily="2" charset="2"/>
              </a:rPr>
              <a:t>kreatif</a:t>
            </a:r>
            <a:r>
              <a:rPr lang="en-US" sz="2900" dirty="0">
                <a:sym typeface="Wingdings" pitchFamily="2" charset="2"/>
              </a:rPr>
              <a:t> </a:t>
            </a:r>
            <a:r>
              <a:rPr lang="en-US" sz="2900" dirty="0" err="1">
                <a:sym typeface="Wingdings" pitchFamily="2" charset="2"/>
              </a:rPr>
              <a:t>dipengaruhi</a:t>
            </a:r>
            <a:r>
              <a:rPr lang="en-US" sz="2900" dirty="0">
                <a:sym typeface="Wingdings" pitchFamily="2" charset="2"/>
              </a:rPr>
              <a:t> </a:t>
            </a:r>
            <a:r>
              <a:rPr lang="en-US" sz="2900" dirty="0" err="1">
                <a:sym typeface="Wingdings" pitchFamily="2" charset="2"/>
              </a:rPr>
              <a:t>budaya</a:t>
            </a:r>
            <a:r>
              <a:rPr lang="en-US" sz="2900" dirty="0">
                <a:sym typeface="Wingdings" pitchFamily="2" charset="2"/>
              </a:rPr>
              <a:t> &amp; </a:t>
            </a:r>
            <a:r>
              <a:rPr lang="en-US" sz="2900" dirty="0" err="1">
                <a:sym typeface="Wingdings" pitchFamily="2" charset="2"/>
              </a:rPr>
              <a:t>pendidikan</a:t>
            </a:r>
            <a:r>
              <a:rPr lang="en-US" sz="2900" dirty="0">
                <a:sym typeface="Wingdings" pitchFamily="2" charset="2"/>
              </a:rPr>
              <a:t> </a:t>
            </a:r>
            <a:r>
              <a:rPr lang="en-US" sz="2900" dirty="0" err="1">
                <a:sym typeface="Wingdings" pitchFamily="2" charset="2"/>
              </a:rPr>
              <a:t>masing-masing</a:t>
            </a:r>
            <a:r>
              <a:rPr lang="en-US" sz="2900" dirty="0">
                <a:sym typeface="Wingdings" pitchFamily="2" charset="2"/>
              </a:rPr>
              <a:t> </a:t>
            </a:r>
            <a:r>
              <a:rPr lang="en-US" sz="2900" dirty="0" err="1">
                <a:sym typeface="Wingdings" pitchFamily="2" charset="2"/>
              </a:rPr>
              <a:t>individu</a:t>
            </a:r>
            <a:r>
              <a:rPr lang="en-US" sz="2900" dirty="0">
                <a:sym typeface="Wingdings" pitchFamily="2" charset="2"/>
              </a:rPr>
              <a:t>.</a:t>
            </a:r>
          </a:p>
          <a:p>
            <a:pPr marL="504825" indent="-384175">
              <a:spcBef>
                <a:spcPts val="0"/>
              </a:spcBef>
              <a:spcAft>
                <a:spcPts val="1200"/>
              </a:spcAft>
              <a:buNone/>
              <a:defRPr/>
            </a:pPr>
            <a:endParaRPr lang="en-US" sz="2500" dirty="0"/>
          </a:p>
          <a:p>
            <a:pPr marL="504825" indent="-384175">
              <a:spcBef>
                <a:spcPts val="0"/>
              </a:spcBef>
              <a:spcAft>
                <a:spcPts val="1200"/>
              </a:spcAft>
              <a:defRPr/>
            </a:pPr>
            <a:r>
              <a:rPr lang="en-US" sz="2900" dirty="0" err="1"/>
              <a:t>Mengajarkan</a:t>
            </a:r>
            <a:r>
              <a:rPr lang="en-US" sz="2900" dirty="0"/>
              <a:t> </a:t>
            </a:r>
            <a:r>
              <a:rPr lang="en-US" sz="2900" dirty="0" err="1"/>
              <a:t>kreativitas</a:t>
            </a:r>
            <a:endParaRPr lang="en-US" sz="2900" dirty="0"/>
          </a:p>
          <a:p>
            <a:pPr marL="504825" indent="-384175">
              <a:spcBef>
                <a:spcPts val="0"/>
              </a:spcBef>
              <a:spcAft>
                <a:spcPts val="1200"/>
              </a:spcAft>
              <a:buNone/>
              <a:defRPr/>
            </a:pPr>
            <a:r>
              <a:rPr lang="en-US" sz="2900" dirty="0"/>
              <a:t>	Hayes (1978) </a:t>
            </a:r>
            <a:r>
              <a:rPr lang="en-US" sz="2900" dirty="0">
                <a:sym typeface="Wingdings" pitchFamily="2" charset="2"/>
              </a:rPr>
              <a:t> </a:t>
            </a:r>
            <a:r>
              <a:rPr lang="en-US" sz="2900" dirty="0" err="1">
                <a:sym typeface="Wingdings" pitchFamily="2" charset="2"/>
              </a:rPr>
              <a:t>cara</a:t>
            </a:r>
            <a:r>
              <a:rPr lang="en-US" sz="2900" dirty="0">
                <a:sym typeface="Wingdings" pitchFamily="2" charset="2"/>
              </a:rPr>
              <a:t> </a:t>
            </a:r>
            <a:r>
              <a:rPr lang="en-US" sz="2900" dirty="0" err="1">
                <a:sym typeface="Wingdings" pitchFamily="2" charset="2"/>
              </a:rPr>
              <a:t>meningkatkan</a:t>
            </a:r>
            <a:r>
              <a:rPr lang="en-US" sz="2900" dirty="0">
                <a:sym typeface="Wingdings" pitchFamily="2" charset="2"/>
              </a:rPr>
              <a:t> </a:t>
            </a:r>
            <a:r>
              <a:rPr lang="en-US" sz="2900" dirty="0" err="1">
                <a:sym typeface="Wingdings" pitchFamily="2" charset="2"/>
              </a:rPr>
              <a:t>kreativitas</a:t>
            </a:r>
            <a:r>
              <a:rPr lang="en-US" sz="2900" dirty="0">
                <a:sym typeface="Wingdings" pitchFamily="2" charset="2"/>
              </a:rPr>
              <a:t>:</a:t>
            </a:r>
          </a:p>
          <a:p>
            <a:pPr marL="971550" indent="-393700">
              <a:spcBef>
                <a:spcPts val="0"/>
              </a:spcBef>
              <a:spcAft>
                <a:spcPts val="400"/>
              </a:spcAft>
              <a:buFont typeface="+mj-lt"/>
              <a:buAutoNum type="alphaLcPeriod"/>
              <a:defRPr/>
            </a:pPr>
            <a:r>
              <a:rPr lang="en-US" sz="2900" dirty="0" err="1">
                <a:sym typeface="Wingdings" pitchFamily="2" charset="2"/>
              </a:rPr>
              <a:t>Mengembangkan</a:t>
            </a:r>
            <a:r>
              <a:rPr lang="en-US" sz="2900" dirty="0">
                <a:sym typeface="Wingdings" pitchFamily="2" charset="2"/>
              </a:rPr>
              <a:t> </a:t>
            </a:r>
            <a:r>
              <a:rPr lang="en-US" sz="2900" dirty="0" err="1">
                <a:sym typeface="Wingdings" pitchFamily="2" charset="2"/>
              </a:rPr>
              <a:t>pengetahuan</a:t>
            </a:r>
            <a:r>
              <a:rPr lang="en-US" sz="2900" dirty="0">
                <a:sym typeface="Wingdings" pitchFamily="2" charset="2"/>
              </a:rPr>
              <a:t> </a:t>
            </a:r>
            <a:r>
              <a:rPr lang="en-US" sz="2900" dirty="0" err="1">
                <a:sym typeface="Wingdings" pitchFamily="2" charset="2"/>
              </a:rPr>
              <a:t>dasar</a:t>
            </a:r>
            <a:endParaRPr lang="en-US" sz="2900" dirty="0">
              <a:sym typeface="Wingdings" pitchFamily="2" charset="2"/>
            </a:endParaRPr>
          </a:p>
          <a:p>
            <a:pPr marL="971550" indent="-393700">
              <a:spcBef>
                <a:spcPts val="0"/>
              </a:spcBef>
              <a:spcAft>
                <a:spcPts val="400"/>
              </a:spcAft>
              <a:buFont typeface="+mj-lt"/>
              <a:buAutoNum type="alphaLcPeriod"/>
              <a:defRPr/>
            </a:pPr>
            <a:r>
              <a:rPr lang="en-US" sz="2900" dirty="0" err="1">
                <a:sym typeface="Wingdings" pitchFamily="2" charset="2"/>
              </a:rPr>
              <a:t>Menciptakan</a:t>
            </a:r>
            <a:r>
              <a:rPr lang="en-US" sz="2900" dirty="0">
                <a:sym typeface="Wingdings" pitchFamily="2" charset="2"/>
              </a:rPr>
              <a:t> </a:t>
            </a:r>
            <a:r>
              <a:rPr lang="en-US" sz="2900" dirty="0" err="1">
                <a:sym typeface="Wingdings" pitchFamily="2" charset="2"/>
              </a:rPr>
              <a:t>atmosfer</a:t>
            </a:r>
            <a:r>
              <a:rPr lang="en-US" sz="2900" dirty="0">
                <a:sym typeface="Wingdings" pitchFamily="2" charset="2"/>
              </a:rPr>
              <a:t> </a:t>
            </a:r>
            <a:r>
              <a:rPr lang="en-US" sz="2900" dirty="0" err="1">
                <a:sym typeface="Wingdings" pitchFamily="2" charset="2"/>
              </a:rPr>
              <a:t>yg</a:t>
            </a:r>
            <a:r>
              <a:rPr lang="en-US" sz="2900" dirty="0">
                <a:sym typeface="Wingdings" pitchFamily="2" charset="2"/>
              </a:rPr>
              <a:t> </a:t>
            </a:r>
            <a:r>
              <a:rPr lang="en-US" sz="2900" dirty="0" err="1">
                <a:sym typeface="Wingdings" pitchFamily="2" charset="2"/>
              </a:rPr>
              <a:t>tepat</a:t>
            </a:r>
            <a:r>
              <a:rPr lang="en-US" sz="2900" dirty="0">
                <a:sym typeface="Wingdings" pitchFamily="2" charset="2"/>
              </a:rPr>
              <a:t> </a:t>
            </a:r>
            <a:r>
              <a:rPr lang="en-US" sz="2900" dirty="0" err="1">
                <a:sym typeface="Wingdings" pitchFamily="2" charset="2"/>
              </a:rPr>
              <a:t>untuk</a:t>
            </a:r>
            <a:r>
              <a:rPr lang="en-US" sz="2900" dirty="0">
                <a:sym typeface="Wingdings" pitchFamily="2" charset="2"/>
              </a:rPr>
              <a:t> </a:t>
            </a:r>
            <a:r>
              <a:rPr lang="en-US" sz="2900" dirty="0" err="1">
                <a:sym typeface="Wingdings" pitchFamily="2" charset="2"/>
              </a:rPr>
              <a:t>kreativitas</a:t>
            </a:r>
            <a:endParaRPr lang="en-US" sz="2900" dirty="0">
              <a:sym typeface="Wingdings" pitchFamily="2" charset="2"/>
            </a:endParaRPr>
          </a:p>
          <a:p>
            <a:pPr marL="971550" indent="-393700">
              <a:spcBef>
                <a:spcPts val="0"/>
              </a:spcBef>
              <a:spcAft>
                <a:spcPts val="400"/>
              </a:spcAft>
              <a:buFont typeface="+mj-lt"/>
              <a:buAutoNum type="alphaLcPeriod"/>
              <a:defRPr/>
            </a:pPr>
            <a:r>
              <a:rPr lang="en-US" sz="2900" dirty="0" err="1">
                <a:sym typeface="Wingdings" pitchFamily="2" charset="2"/>
              </a:rPr>
              <a:t>Mencari</a:t>
            </a:r>
            <a:r>
              <a:rPr lang="en-US" sz="2900" dirty="0">
                <a:sym typeface="Wingdings" pitchFamily="2" charset="2"/>
              </a:rPr>
              <a:t> </a:t>
            </a:r>
            <a:r>
              <a:rPr lang="en-US" sz="2900" dirty="0" err="1">
                <a:sym typeface="Wingdings" pitchFamily="2" charset="2"/>
              </a:rPr>
              <a:t>analogi</a:t>
            </a:r>
            <a:endParaRPr lang="en-US" sz="2900" dirty="0"/>
          </a:p>
          <a:p>
            <a:pPr marL="504825" indent="-384175">
              <a:spcBef>
                <a:spcPts val="0"/>
              </a:spcBef>
              <a:spcAft>
                <a:spcPts val="1200"/>
              </a:spcAft>
              <a:defRPr/>
            </a:pPr>
            <a:endParaRPr lang="en-US" sz="2900" dirty="0">
              <a:sym typeface="Wingdings" pitchFamily="2" charset="2"/>
            </a:endParaRPr>
          </a:p>
          <a:p>
            <a:pPr marL="504825" indent="-384175">
              <a:spcBef>
                <a:spcPts val="0"/>
              </a:spcBef>
              <a:spcAft>
                <a:spcPts val="1200"/>
              </a:spcAft>
              <a:defRPr/>
            </a:pPr>
            <a:endParaRPr lang="en-US" sz="2900" dirty="0"/>
          </a:p>
        </p:txBody>
      </p:sp>
    </p:spTree>
    <p:extLst>
      <p:ext uri="{BB962C8B-B14F-4D97-AF65-F5344CB8AC3E}">
        <p14:creationId xmlns:p14="http://schemas.microsoft.com/office/powerpoint/2010/main" xmlns="" val="41729638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533400"/>
            <a:ext cx="5032375" cy="609600"/>
          </a:xfrm>
        </p:spPr>
        <p:txBody>
          <a:bodyPr/>
          <a:lstStyle/>
          <a:p>
            <a:pPr algn="l">
              <a:defRPr/>
            </a:pPr>
            <a:r>
              <a:rPr lang="en-US" sz="3000" dirty="0">
                <a:solidFill>
                  <a:srgbClr val="C00000"/>
                </a:solidFill>
                <a:latin typeface="+mn-lt"/>
              </a:rPr>
              <a:t>H.O: </a:t>
            </a:r>
            <a:r>
              <a:rPr lang="en-US" sz="3000" dirty="0" err="1">
                <a:solidFill>
                  <a:srgbClr val="C00000"/>
                </a:solidFill>
                <a:latin typeface="+mn-lt"/>
              </a:rPr>
              <a:t>studi</a:t>
            </a:r>
            <a:r>
              <a:rPr lang="en-US" sz="3000" dirty="0">
                <a:solidFill>
                  <a:srgbClr val="C00000"/>
                </a:solidFill>
                <a:latin typeface="+mn-lt"/>
              </a:rPr>
              <a:t> </a:t>
            </a:r>
            <a:r>
              <a:rPr lang="en-US" sz="3000" dirty="0" err="1">
                <a:solidFill>
                  <a:srgbClr val="C00000"/>
                </a:solidFill>
                <a:latin typeface="+mn-lt"/>
              </a:rPr>
              <a:t>kasus</a:t>
            </a:r>
            <a:endParaRPr lang="en-US" sz="3000" i="1" dirty="0">
              <a:solidFill>
                <a:srgbClr val="C00000"/>
              </a:solidFill>
              <a:latin typeface="+mn-lt"/>
            </a:endParaRPr>
          </a:p>
        </p:txBody>
      </p:sp>
      <p:sp>
        <p:nvSpPr>
          <p:cNvPr id="102403" name="Content Placeholder 2"/>
          <p:cNvSpPr>
            <a:spLocks noGrp="1"/>
          </p:cNvSpPr>
          <p:nvPr>
            <p:ph sz="quarter" idx="1"/>
          </p:nvPr>
        </p:nvSpPr>
        <p:spPr>
          <a:xfrm>
            <a:off x="1673226" y="1676400"/>
            <a:ext cx="8994775" cy="4191000"/>
          </a:xfrm>
        </p:spPr>
        <p:txBody>
          <a:bodyPr/>
          <a:lstStyle/>
          <a:p>
            <a:pPr marL="504825" indent="-384175">
              <a:spcBef>
                <a:spcPct val="0"/>
              </a:spcBef>
              <a:spcAft>
                <a:spcPts val="1200"/>
              </a:spcAft>
            </a:pPr>
            <a:r>
              <a:rPr lang="en-US" altLang="en-US" sz="2900"/>
              <a:t>Peneliti: Robert Solso, dkk.</a:t>
            </a:r>
          </a:p>
          <a:p>
            <a:pPr marL="504825" indent="-384175">
              <a:spcBef>
                <a:spcPct val="0"/>
              </a:spcBef>
              <a:spcAft>
                <a:spcPts val="1200"/>
              </a:spcAft>
            </a:pPr>
            <a:r>
              <a:rPr lang="en-US" altLang="en-US" sz="2900"/>
              <a:t>Objek: Humprey Ocean (H.O.), seniman lukis</a:t>
            </a:r>
          </a:p>
          <a:p>
            <a:pPr marL="504825" indent="-384175">
              <a:spcBef>
                <a:spcPct val="0"/>
              </a:spcBef>
              <a:spcAft>
                <a:spcPts val="1200"/>
              </a:spcAft>
            </a:pPr>
            <a:r>
              <a:rPr lang="en-US" altLang="en-US" sz="2900"/>
              <a:t>Ide awal: seseorang yang ahli dalam bidang tertentu dapat menunjukkan atribut neurokognitif serta tindakan-tindakan yang berbeda dibanding orang awam.</a:t>
            </a:r>
          </a:p>
          <a:p>
            <a:pPr marL="504825" indent="-384175">
              <a:spcBef>
                <a:spcPct val="0"/>
              </a:spcBef>
              <a:spcAft>
                <a:spcPts val="1200"/>
              </a:spcAft>
            </a:pPr>
            <a:r>
              <a:rPr lang="en-US" altLang="en-US" sz="2900"/>
              <a:t>Pengamatan: kerja otot dan pergerakan mata-tangan.</a:t>
            </a:r>
          </a:p>
        </p:txBody>
      </p:sp>
    </p:spTree>
    <p:extLst>
      <p:ext uri="{BB962C8B-B14F-4D97-AF65-F5344CB8AC3E}">
        <p14:creationId xmlns:p14="http://schemas.microsoft.com/office/powerpoint/2010/main" xmlns="" val="39692562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2"/>
          <p:cNvSpPr>
            <a:spLocks noGrp="1"/>
          </p:cNvSpPr>
          <p:nvPr>
            <p:ph sz="quarter" idx="4294967295"/>
          </p:nvPr>
        </p:nvSpPr>
        <p:spPr>
          <a:xfrm>
            <a:off x="1825626" y="1371600"/>
            <a:ext cx="1831975" cy="990600"/>
          </a:xfrm>
        </p:spPr>
        <p:txBody>
          <a:bodyPr/>
          <a:lstStyle/>
          <a:p>
            <a:pPr marL="284163" indent="-284163">
              <a:spcBef>
                <a:spcPct val="0"/>
              </a:spcBef>
              <a:spcAft>
                <a:spcPts val="1200"/>
              </a:spcAft>
              <a:buClr>
                <a:srgbClr val="C00000"/>
              </a:buClr>
              <a:buNone/>
            </a:pPr>
            <a:r>
              <a:rPr lang="en-US" altLang="en-US" sz="2900">
                <a:solidFill>
                  <a:srgbClr val="C00000"/>
                </a:solidFill>
              </a:rPr>
              <a:t>1. </a:t>
            </a:r>
            <a:r>
              <a:rPr lang="en-US" altLang="en-US" sz="2900"/>
              <a:t>H.O. &amp; fMRI</a:t>
            </a:r>
          </a:p>
        </p:txBody>
      </p:sp>
      <p:sp>
        <p:nvSpPr>
          <p:cNvPr id="2" name="Title 1"/>
          <p:cNvSpPr>
            <a:spLocks noGrp="1"/>
          </p:cNvSpPr>
          <p:nvPr>
            <p:ph type="title" idx="4294967295"/>
          </p:nvPr>
        </p:nvSpPr>
        <p:spPr>
          <a:xfrm>
            <a:off x="1828800" y="228601"/>
            <a:ext cx="8534400" cy="758825"/>
          </a:xfrm>
        </p:spPr>
        <p:txBody>
          <a:bodyPr/>
          <a:lstStyle/>
          <a:p>
            <a:pPr algn="l">
              <a:defRPr/>
            </a:pPr>
            <a:r>
              <a:rPr lang="en-US" sz="3000" dirty="0">
                <a:solidFill>
                  <a:srgbClr val="C00000"/>
                </a:solidFill>
                <a:latin typeface="+mn-lt"/>
              </a:rPr>
              <a:t>H.O: </a:t>
            </a:r>
            <a:r>
              <a:rPr lang="en-US" sz="3000" dirty="0" err="1">
                <a:solidFill>
                  <a:srgbClr val="C00000"/>
                </a:solidFill>
                <a:latin typeface="+mn-lt"/>
              </a:rPr>
              <a:t>studi</a:t>
            </a:r>
            <a:r>
              <a:rPr lang="en-US" sz="3000" dirty="0">
                <a:solidFill>
                  <a:srgbClr val="C00000"/>
                </a:solidFill>
                <a:latin typeface="+mn-lt"/>
              </a:rPr>
              <a:t> </a:t>
            </a:r>
            <a:r>
              <a:rPr lang="en-US" sz="3000" dirty="0" err="1">
                <a:solidFill>
                  <a:srgbClr val="C00000"/>
                </a:solidFill>
                <a:latin typeface="+mn-lt"/>
              </a:rPr>
              <a:t>kasus</a:t>
            </a:r>
            <a:endParaRPr lang="en-US" sz="3000" i="1" dirty="0">
              <a:solidFill>
                <a:srgbClr val="C00000"/>
              </a:solidFill>
              <a:latin typeface="+mn-lt"/>
            </a:endParaRPr>
          </a:p>
        </p:txBody>
      </p:sp>
      <p:pic>
        <p:nvPicPr>
          <p:cNvPr id="10342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33800" y="1371601"/>
            <a:ext cx="6781800" cy="490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34737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533400"/>
            <a:ext cx="5032375" cy="609600"/>
          </a:xfrm>
        </p:spPr>
        <p:txBody>
          <a:bodyPr/>
          <a:lstStyle/>
          <a:p>
            <a:pPr algn="l">
              <a:defRPr/>
            </a:pPr>
            <a:r>
              <a:rPr lang="en-US" sz="3000" dirty="0">
                <a:solidFill>
                  <a:srgbClr val="C00000"/>
                </a:solidFill>
                <a:latin typeface="+mn-lt"/>
              </a:rPr>
              <a:t>H.O: </a:t>
            </a:r>
            <a:r>
              <a:rPr lang="en-US" sz="3000" dirty="0" err="1">
                <a:solidFill>
                  <a:srgbClr val="C00000"/>
                </a:solidFill>
                <a:latin typeface="+mn-lt"/>
              </a:rPr>
              <a:t>studi</a:t>
            </a:r>
            <a:r>
              <a:rPr lang="en-US" sz="3000" dirty="0">
                <a:solidFill>
                  <a:srgbClr val="C00000"/>
                </a:solidFill>
                <a:latin typeface="+mn-lt"/>
              </a:rPr>
              <a:t> </a:t>
            </a:r>
            <a:r>
              <a:rPr lang="en-US" sz="3000" dirty="0" err="1">
                <a:solidFill>
                  <a:srgbClr val="C00000"/>
                </a:solidFill>
                <a:latin typeface="+mn-lt"/>
              </a:rPr>
              <a:t>kasus</a:t>
            </a:r>
            <a:endParaRPr lang="en-US" sz="3000" i="1" dirty="0">
              <a:solidFill>
                <a:srgbClr val="C00000"/>
              </a:solidFill>
              <a:latin typeface="+mn-lt"/>
            </a:endParaRPr>
          </a:p>
        </p:txBody>
      </p:sp>
      <p:sp>
        <p:nvSpPr>
          <p:cNvPr id="5" name="Content Placeholder 4"/>
          <p:cNvSpPr>
            <a:spLocks noGrp="1"/>
          </p:cNvSpPr>
          <p:nvPr>
            <p:ph sz="quarter" idx="1"/>
          </p:nvPr>
        </p:nvSpPr>
        <p:spPr>
          <a:xfrm>
            <a:off x="1825625" y="1527175"/>
            <a:ext cx="8504238" cy="4572000"/>
          </a:xfrm>
        </p:spPr>
        <p:txBody>
          <a:bodyPr/>
          <a:lstStyle/>
          <a:p>
            <a:pPr marL="698500" indent="-304800">
              <a:buClr>
                <a:srgbClr val="C00000"/>
              </a:buClr>
              <a:defRPr/>
            </a:pPr>
            <a:r>
              <a:rPr lang="en-US" dirty="0" err="1" smtClean="0"/>
              <a:t>Hasil</a:t>
            </a:r>
            <a:r>
              <a:rPr lang="en-US" dirty="0" smtClean="0"/>
              <a:t> </a:t>
            </a:r>
            <a:r>
              <a:rPr lang="en-US" dirty="0" err="1" smtClean="0"/>
              <a:t>penelitian</a:t>
            </a:r>
            <a:r>
              <a:rPr lang="en-US" dirty="0" smtClean="0"/>
              <a:t>: </a:t>
            </a:r>
            <a:r>
              <a:rPr lang="en-US" dirty="0" err="1" smtClean="0"/>
              <a:t>ahli</a:t>
            </a:r>
            <a:r>
              <a:rPr lang="en-US" dirty="0" smtClean="0"/>
              <a:t> (</a:t>
            </a:r>
            <a:r>
              <a:rPr lang="en-US" dirty="0" err="1" smtClean="0"/>
              <a:t>seniman</a:t>
            </a:r>
            <a:r>
              <a:rPr lang="en-US" dirty="0" smtClean="0"/>
              <a:t>) </a:t>
            </a:r>
            <a:r>
              <a:rPr lang="en-US" dirty="0" smtClean="0">
                <a:sym typeface="Wingdings" pitchFamily="2" charset="2"/>
              </a:rPr>
              <a:t> </a:t>
            </a:r>
            <a:r>
              <a:rPr lang="en-US" dirty="0" err="1" smtClean="0">
                <a:sym typeface="Wingdings" pitchFamily="2" charset="2"/>
              </a:rPr>
              <a:t>lebih</a:t>
            </a:r>
            <a:r>
              <a:rPr lang="en-US" dirty="0" smtClean="0">
                <a:sym typeface="Wingdings" pitchFamily="2" charset="2"/>
              </a:rPr>
              <a:t> </a:t>
            </a:r>
            <a:r>
              <a:rPr lang="en-US" dirty="0" err="1" smtClean="0">
                <a:sym typeface="Wingdings" pitchFamily="2" charset="2"/>
              </a:rPr>
              <a:t>efisien</a:t>
            </a:r>
            <a:r>
              <a:rPr lang="en-US" dirty="0" smtClean="0">
                <a:sym typeface="Wingdings" pitchFamily="2" charset="2"/>
              </a:rPr>
              <a:t> </a:t>
            </a:r>
            <a:r>
              <a:rPr lang="en-US" dirty="0" err="1" smtClean="0">
                <a:sym typeface="Wingdings" pitchFamily="2" charset="2"/>
              </a:rPr>
              <a:t>dalam</a:t>
            </a:r>
            <a:r>
              <a:rPr lang="en-US" dirty="0" smtClean="0">
                <a:sym typeface="Wingdings" pitchFamily="2" charset="2"/>
              </a:rPr>
              <a:t> </a:t>
            </a:r>
            <a:r>
              <a:rPr lang="en-US" dirty="0" err="1" smtClean="0">
                <a:sym typeface="Wingdings" pitchFamily="2" charset="2"/>
              </a:rPr>
              <a:t>mempersepsikan</a:t>
            </a:r>
            <a:r>
              <a:rPr lang="en-US" dirty="0" smtClean="0">
                <a:sym typeface="Wingdings" pitchFamily="2" charset="2"/>
              </a:rPr>
              <a:t> &amp; </a:t>
            </a:r>
            <a:r>
              <a:rPr lang="en-US" dirty="0" err="1" smtClean="0">
                <a:sym typeface="Wingdings" pitchFamily="2" charset="2"/>
              </a:rPr>
              <a:t>mengingat</a:t>
            </a:r>
            <a:r>
              <a:rPr lang="en-US" dirty="0" smtClean="0">
                <a:sym typeface="Wingdings" pitchFamily="2" charset="2"/>
              </a:rPr>
              <a:t> </a:t>
            </a:r>
            <a:r>
              <a:rPr lang="en-US" dirty="0" err="1" smtClean="0">
                <a:sym typeface="Wingdings" pitchFamily="2" charset="2"/>
              </a:rPr>
              <a:t>wajah</a:t>
            </a:r>
            <a:r>
              <a:rPr lang="en-US" dirty="0" smtClean="0">
                <a:sym typeface="Wingdings" pitchFamily="2" charset="2"/>
              </a:rPr>
              <a:t>; </a:t>
            </a:r>
            <a:r>
              <a:rPr lang="en-US" dirty="0" err="1" smtClean="0">
                <a:sym typeface="Wingdings" pitchFamily="2" charset="2"/>
              </a:rPr>
              <a:t>proses</a:t>
            </a:r>
            <a:r>
              <a:rPr lang="en-US" dirty="0" smtClean="0">
                <a:sym typeface="Wingdings" pitchFamily="2" charset="2"/>
              </a:rPr>
              <a:t> </a:t>
            </a:r>
            <a:r>
              <a:rPr lang="en-US" dirty="0" err="1" smtClean="0">
                <a:sym typeface="Wingdings" pitchFamily="2" charset="2"/>
              </a:rPr>
              <a:t>pengetahuan</a:t>
            </a:r>
            <a:r>
              <a:rPr lang="en-US" dirty="0" smtClean="0">
                <a:sym typeface="Wingdings" pitchFamily="2" charset="2"/>
              </a:rPr>
              <a:t> </a:t>
            </a:r>
            <a:r>
              <a:rPr lang="en-US" dirty="0" err="1" smtClean="0">
                <a:sym typeface="Wingdings" pitchFamily="2" charset="2"/>
              </a:rPr>
              <a:t>wajah</a:t>
            </a:r>
            <a:endParaRPr lang="en-US" dirty="0" smtClean="0">
              <a:sym typeface="Wingdings" pitchFamily="2" charset="2"/>
            </a:endParaRPr>
          </a:p>
          <a:p>
            <a:pPr marL="698500" indent="-304800">
              <a:buClr>
                <a:srgbClr val="C00000"/>
              </a:buClr>
              <a:defRPr/>
            </a:pPr>
            <a:r>
              <a:rPr lang="en-US" dirty="0" smtClean="0">
                <a:sym typeface="Wingdings" pitchFamily="2" charset="2"/>
              </a:rPr>
              <a:t>H.O. </a:t>
            </a:r>
            <a:r>
              <a:rPr lang="en-US" dirty="0" err="1" smtClean="0">
                <a:sym typeface="Wingdings" pitchFamily="2" charset="2"/>
              </a:rPr>
              <a:t>memikirkan</a:t>
            </a:r>
            <a:r>
              <a:rPr lang="en-US" dirty="0" smtClean="0">
                <a:sym typeface="Wingdings" pitchFamily="2" charset="2"/>
              </a:rPr>
              <a:t> &amp; </a:t>
            </a:r>
            <a:r>
              <a:rPr lang="en-US" dirty="0" err="1" smtClean="0">
                <a:sym typeface="Wingdings" pitchFamily="2" charset="2"/>
              </a:rPr>
              <a:t>mengingat</a:t>
            </a:r>
            <a:r>
              <a:rPr lang="en-US" dirty="0" smtClean="0">
                <a:sym typeface="Wingdings" pitchFamily="2" charset="2"/>
              </a:rPr>
              <a:t> </a:t>
            </a:r>
            <a:r>
              <a:rPr lang="en-US" dirty="0" err="1" smtClean="0">
                <a:sym typeface="Wingdings" pitchFamily="2" charset="2"/>
              </a:rPr>
              <a:t>wajah</a:t>
            </a:r>
            <a:r>
              <a:rPr lang="en-US" dirty="0" smtClean="0">
                <a:sym typeface="Wingdings" pitchFamily="2" charset="2"/>
              </a:rPr>
              <a:t> </a:t>
            </a:r>
            <a:r>
              <a:rPr lang="en-US" dirty="0" err="1" smtClean="0">
                <a:sym typeface="Wingdings" pitchFamily="2" charset="2"/>
              </a:rPr>
              <a:t>seraya</a:t>
            </a:r>
            <a:r>
              <a:rPr lang="en-US" dirty="0" smtClean="0">
                <a:sym typeface="Wingdings" pitchFamily="2" charset="2"/>
              </a:rPr>
              <a:t> </a:t>
            </a:r>
            <a:r>
              <a:rPr lang="en-US" dirty="0" err="1" smtClean="0">
                <a:sym typeface="Wingdings" pitchFamily="2" charset="2"/>
              </a:rPr>
              <a:t>memandangnya</a:t>
            </a:r>
            <a:r>
              <a:rPr lang="en-US" dirty="0" smtClean="0">
                <a:sym typeface="Wingdings" pitchFamily="2" charset="2"/>
              </a:rPr>
              <a:t>.</a:t>
            </a:r>
          </a:p>
          <a:p>
            <a:pPr marL="698500" indent="-304800">
              <a:buClr>
                <a:srgbClr val="C00000"/>
              </a:buClr>
              <a:defRPr/>
            </a:pPr>
            <a:endParaRPr lang="en-US" dirty="0" smtClean="0">
              <a:sym typeface="Wingdings" pitchFamily="2" charset="2"/>
            </a:endParaRPr>
          </a:p>
          <a:p>
            <a:pPr marL="398463" indent="-398463">
              <a:buClr>
                <a:srgbClr val="C00000"/>
              </a:buClr>
              <a:buNone/>
              <a:defRPr/>
            </a:pPr>
            <a:r>
              <a:rPr lang="en-US" dirty="0">
                <a:solidFill>
                  <a:srgbClr val="C00000"/>
                </a:solidFill>
              </a:rPr>
              <a:t>2. 	</a:t>
            </a:r>
            <a:r>
              <a:rPr lang="en-US" dirty="0"/>
              <a:t>H.O. </a:t>
            </a:r>
            <a:r>
              <a:rPr lang="en-US" dirty="0" err="1"/>
              <a:t>Jejak</a:t>
            </a:r>
            <a:r>
              <a:rPr lang="en-US" dirty="0"/>
              <a:t> </a:t>
            </a:r>
            <a:r>
              <a:rPr lang="en-US" dirty="0" err="1"/>
              <a:t>mata</a:t>
            </a:r>
            <a:r>
              <a:rPr lang="en-US" dirty="0"/>
              <a:t> &amp; </a:t>
            </a:r>
            <a:r>
              <a:rPr lang="en-US" dirty="0" err="1"/>
              <a:t>pergerakan</a:t>
            </a:r>
            <a:r>
              <a:rPr lang="en-US" dirty="0"/>
              <a:t> </a:t>
            </a:r>
            <a:r>
              <a:rPr lang="en-US" dirty="0" err="1"/>
              <a:t>motorik</a:t>
            </a:r>
            <a:endParaRPr lang="en-US" dirty="0"/>
          </a:p>
          <a:p>
            <a:pPr marL="698500" indent="-304800">
              <a:buClr>
                <a:srgbClr val="C00000"/>
              </a:buClr>
              <a:defRPr/>
            </a:pPr>
            <a:r>
              <a:rPr lang="en-US" dirty="0" err="1" smtClean="0"/>
              <a:t>Hasil</a:t>
            </a:r>
            <a:r>
              <a:rPr lang="en-US" dirty="0" smtClean="0"/>
              <a:t> </a:t>
            </a:r>
            <a:r>
              <a:rPr lang="en-US" dirty="0" err="1" smtClean="0"/>
              <a:t>penelitian</a:t>
            </a:r>
            <a:r>
              <a:rPr lang="en-US" dirty="0" smtClean="0"/>
              <a:t>: </a:t>
            </a:r>
            <a:r>
              <a:rPr lang="en-US" dirty="0" err="1" smtClean="0"/>
              <a:t>waktu</a:t>
            </a:r>
            <a:r>
              <a:rPr lang="en-US" dirty="0" smtClean="0"/>
              <a:t> </a:t>
            </a:r>
            <a:r>
              <a:rPr lang="en-US" dirty="0" err="1" smtClean="0"/>
              <a:t>fiksasi</a:t>
            </a:r>
            <a:r>
              <a:rPr lang="en-US" dirty="0" smtClean="0"/>
              <a:t> </a:t>
            </a:r>
            <a:r>
              <a:rPr lang="en-US" dirty="0" err="1" smtClean="0"/>
              <a:t>mata</a:t>
            </a:r>
            <a:r>
              <a:rPr lang="en-US" dirty="0" smtClean="0"/>
              <a:t> </a:t>
            </a:r>
            <a:r>
              <a:rPr lang="en-US" dirty="0" err="1" smtClean="0"/>
              <a:t>ahli</a:t>
            </a:r>
            <a:r>
              <a:rPr lang="en-US" dirty="0" smtClean="0"/>
              <a:t> (</a:t>
            </a:r>
            <a:r>
              <a:rPr lang="en-US" dirty="0" err="1" smtClean="0"/>
              <a:t>seniman</a:t>
            </a:r>
            <a:r>
              <a:rPr lang="en-US" dirty="0" smtClean="0"/>
              <a:t>) </a:t>
            </a:r>
            <a:r>
              <a:rPr lang="en-US" dirty="0" smtClean="0">
                <a:sym typeface="Wingdings" pitchFamily="2" charset="2"/>
              </a:rPr>
              <a:t> </a:t>
            </a:r>
            <a:r>
              <a:rPr lang="en-US" dirty="0" err="1" smtClean="0">
                <a:sym typeface="Wingdings" pitchFamily="2" charset="2"/>
              </a:rPr>
              <a:t>dua</a:t>
            </a:r>
            <a:r>
              <a:rPr lang="en-US" dirty="0" smtClean="0">
                <a:sym typeface="Wingdings" pitchFamily="2" charset="2"/>
              </a:rPr>
              <a:t> kali </a:t>
            </a:r>
            <a:r>
              <a:rPr lang="en-US" dirty="0" err="1" smtClean="0">
                <a:sym typeface="Wingdings" pitchFamily="2" charset="2"/>
              </a:rPr>
              <a:t>lebih</a:t>
            </a:r>
            <a:r>
              <a:rPr lang="en-US" dirty="0" smtClean="0">
                <a:sym typeface="Wingdings" pitchFamily="2" charset="2"/>
              </a:rPr>
              <a:t> </a:t>
            </a:r>
            <a:r>
              <a:rPr lang="en-US" dirty="0" err="1" smtClean="0">
                <a:sym typeface="Wingdings" pitchFamily="2" charset="2"/>
              </a:rPr>
              <a:t>banyak</a:t>
            </a:r>
            <a:r>
              <a:rPr lang="en-US" dirty="0" smtClean="0">
                <a:sym typeface="Wingdings" pitchFamily="2" charset="2"/>
              </a:rPr>
              <a:t> </a:t>
            </a:r>
            <a:r>
              <a:rPr lang="en-US" dirty="0" err="1" smtClean="0">
                <a:sym typeface="Wingdings" pitchFamily="2" charset="2"/>
              </a:rPr>
              <a:t>dibanding</a:t>
            </a:r>
            <a:r>
              <a:rPr lang="en-US" dirty="0" smtClean="0">
                <a:sym typeface="Wingdings" pitchFamily="2" charset="2"/>
              </a:rPr>
              <a:t> </a:t>
            </a:r>
            <a:r>
              <a:rPr lang="en-US" dirty="0" err="1" smtClean="0">
                <a:sym typeface="Wingdings" pitchFamily="2" charset="2"/>
              </a:rPr>
              <a:t>awam</a:t>
            </a:r>
            <a:r>
              <a:rPr lang="en-US" dirty="0" smtClean="0">
                <a:sym typeface="Wingdings" pitchFamily="2" charset="2"/>
              </a:rPr>
              <a:t>.</a:t>
            </a:r>
          </a:p>
        </p:txBody>
      </p:sp>
    </p:spTree>
    <p:extLst>
      <p:ext uri="{BB962C8B-B14F-4D97-AF65-F5344CB8AC3E}">
        <p14:creationId xmlns:p14="http://schemas.microsoft.com/office/powerpoint/2010/main" xmlns="" val="17560764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000" dirty="0">
                <a:solidFill>
                  <a:srgbClr val="C00000"/>
                </a:solidFill>
                <a:latin typeface="+mn-lt"/>
              </a:rPr>
              <a:t>H.O: </a:t>
            </a:r>
            <a:r>
              <a:rPr lang="en-US" sz="3000" dirty="0" err="1">
                <a:solidFill>
                  <a:srgbClr val="C00000"/>
                </a:solidFill>
                <a:latin typeface="+mn-lt"/>
              </a:rPr>
              <a:t>studi</a:t>
            </a:r>
            <a:r>
              <a:rPr lang="en-US" sz="3000" dirty="0">
                <a:solidFill>
                  <a:srgbClr val="C00000"/>
                </a:solidFill>
                <a:latin typeface="+mn-lt"/>
              </a:rPr>
              <a:t> </a:t>
            </a:r>
            <a:r>
              <a:rPr lang="en-US" sz="3000" dirty="0" err="1">
                <a:solidFill>
                  <a:srgbClr val="C00000"/>
                </a:solidFill>
                <a:latin typeface="+mn-lt"/>
              </a:rPr>
              <a:t>kasus</a:t>
            </a:r>
            <a:endParaRPr lang="en-US" sz="3000" i="1" dirty="0">
              <a:solidFill>
                <a:srgbClr val="C00000"/>
              </a:solidFill>
              <a:latin typeface="+mn-lt"/>
            </a:endParaRPr>
          </a:p>
        </p:txBody>
      </p:sp>
      <p:pic>
        <p:nvPicPr>
          <p:cNvPr id="29698" name="Picture 2"/>
          <p:cNvPicPr>
            <a:picLocks noChangeAspect="1" noChangeArrowheads="1"/>
          </p:cNvPicPr>
          <p:nvPr/>
        </p:nvPicPr>
        <p:blipFill>
          <a:blip r:embed="rId3"/>
          <a:srcRect l="2640" b="1782"/>
          <a:stretch>
            <a:fillRect/>
          </a:stretch>
        </p:blipFill>
        <p:spPr bwMode="auto">
          <a:xfrm>
            <a:off x="1905000" y="1600200"/>
            <a:ext cx="5619750" cy="4724400"/>
          </a:xfrm>
          <a:prstGeom prst="rect">
            <a:avLst/>
          </a:prstGeom>
          <a:ln>
            <a:noFill/>
          </a:ln>
          <a:effectLst>
            <a:outerShdw blurRad="190500" algn="tl" rotWithShape="0">
              <a:srgbClr val="000000">
                <a:alpha val="70000"/>
              </a:srgbClr>
            </a:outerShdw>
          </a:effectLst>
        </p:spPr>
      </p:pic>
      <p:sp>
        <p:nvSpPr>
          <p:cNvPr id="105476" name="TextBox 5"/>
          <p:cNvSpPr txBox="1">
            <a:spLocks noChangeArrowheads="1"/>
          </p:cNvSpPr>
          <p:nvPr/>
        </p:nvSpPr>
        <p:spPr bwMode="auto">
          <a:xfrm>
            <a:off x="7620000" y="5638800"/>
            <a:ext cx="3048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t>Hasil akhir pergerakan tangan H.O. yang unik</a:t>
            </a:r>
          </a:p>
        </p:txBody>
      </p:sp>
    </p:spTree>
    <p:extLst>
      <p:ext uri="{BB962C8B-B14F-4D97-AF65-F5344CB8AC3E}">
        <p14:creationId xmlns:p14="http://schemas.microsoft.com/office/powerpoint/2010/main" xmlns="" val="36225036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1" y="384176"/>
            <a:ext cx="4340225" cy="758825"/>
          </a:xfrm>
        </p:spPr>
        <p:txBody>
          <a:bodyPr/>
          <a:lstStyle/>
          <a:p>
            <a:pPr algn="r">
              <a:defRPr/>
            </a:pPr>
            <a:r>
              <a:rPr lang="en-US" sz="3400" i="1" dirty="0" err="1"/>
              <a:t>Inteligensi</a:t>
            </a:r>
            <a:r>
              <a:rPr lang="en-US" sz="3400" i="1" dirty="0"/>
              <a:t> </a:t>
            </a:r>
            <a:r>
              <a:rPr lang="en-US" sz="3400" i="1" dirty="0" err="1"/>
              <a:t>manusia</a:t>
            </a:r>
            <a:endParaRPr lang="en-US" sz="3400" i="1" dirty="0"/>
          </a:p>
        </p:txBody>
      </p:sp>
      <p:sp>
        <p:nvSpPr>
          <p:cNvPr id="106499" name="Content Placeholder 2"/>
          <p:cNvSpPr>
            <a:spLocks noGrp="1"/>
          </p:cNvSpPr>
          <p:nvPr>
            <p:ph sz="quarter" idx="1"/>
          </p:nvPr>
        </p:nvSpPr>
        <p:spPr>
          <a:xfrm>
            <a:off x="1825625" y="1679576"/>
            <a:ext cx="8504238" cy="3654425"/>
          </a:xfrm>
        </p:spPr>
        <p:txBody>
          <a:bodyPr/>
          <a:lstStyle/>
          <a:p>
            <a:pPr>
              <a:spcBef>
                <a:spcPct val="0"/>
              </a:spcBef>
              <a:spcAft>
                <a:spcPts val="1200"/>
              </a:spcAft>
              <a:buNone/>
            </a:pPr>
            <a:r>
              <a:rPr lang="en-US" altLang="en-US" sz="3000">
                <a:solidFill>
                  <a:srgbClr val="C00000"/>
                </a:solidFill>
              </a:rPr>
              <a:t>Permasalahan definisi</a:t>
            </a:r>
          </a:p>
          <a:p>
            <a:r>
              <a:rPr lang="en-US" altLang="en-US" sz="3000"/>
              <a:t>Inteligensi: kemampuan untuk memperoleh, memanggil kembali (</a:t>
            </a:r>
            <a:r>
              <a:rPr lang="en-US" altLang="en-US" sz="3000" i="1"/>
              <a:t>recall</a:t>
            </a:r>
            <a:r>
              <a:rPr lang="en-US" altLang="en-US" sz="3000"/>
              <a:t>), dan menggunakan pengetahuan untuk memahami konsep-konsep abstrak maupun konkret dan hubungan antara objek &amp; ide, serta menerapkan pengetahuan secara tepat.</a:t>
            </a:r>
          </a:p>
        </p:txBody>
      </p:sp>
    </p:spTree>
    <p:extLst>
      <p:ext uri="{BB962C8B-B14F-4D97-AF65-F5344CB8AC3E}">
        <p14:creationId xmlns:p14="http://schemas.microsoft.com/office/powerpoint/2010/main" xmlns="" val="66637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304800"/>
            <a:ext cx="3889375" cy="914400"/>
          </a:xfrm>
        </p:spPr>
        <p:txBody>
          <a:bodyPr/>
          <a:lstStyle/>
          <a:p>
            <a:pPr algn="l">
              <a:defRPr/>
            </a:pPr>
            <a:r>
              <a:rPr lang="en-US" sz="3000" dirty="0" err="1">
                <a:solidFill>
                  <a:srgbClr val="C00000"/>
                </a:solidFill>
                <a:latin typeface="+mn-lt"/>
              </a:rPr>
              <a:t>Hipotesis</a:t>
            </a:r>
            <a:r>
              <a:rPr lang="en-US" sz="3000" dirty="0">
                <a:solidFill>
                  <a:srgbClr val="C00000"/>
                </a:solidFill>
                <a:latin typeface="+mn-lt"/>
              </a:rPr>
              <a:t> </a:t>
            </a:r>
            <a:br>
              <a:rPr lang="en-US" sz="3000" dirty="0">
                <a:solidFill>
                  <a:srgbClr val="C00000"/>
                </a:solidFill>
                <a:latin typeface="+mn-lt"/>
              </a:rPr>
            </a:br>
            <a:r>
              <a:rPr lang="en-US" sz="3000" dirty="0" err="1">
                <a:solidFill>
                  <a:srgbClr val="C00000"/>
                </a:solidFill>
                <a:latin typeface="+mn-lt"/>
              </a:rPr>
              <a:t>Relativitas-linguistik</a:t>
            </a:r>
            <a:endParaRPr lang="en-US" sz="3000" dirty="0">
              <a:solidFill>
                <a:srgbClr val="C00000"/>
              </a:solidFill>
              <a:latin typeface="+mn-lt"/>
            </a:endParaRPr>
          </a:p>
        </p:txBody>
      </p:sp>
      <p:sp>
        <p:nvSpPr>
          <p:cNvPr id="21507" name="Content Placeholder 2"/>
          <p:cNvSpPr>
            <a:spLocks noGrp="1"/>
          </p:cNvSpPr>
          <p:nvPr>
            <p:ph sz="quarter" idx="1"/>
          </p:nvPr>
        </p:nvSpPr>
        <p:spPr>
          <a:xfrm>
            <a:off x="1825625" y="1524000"/>
            <a:ext cx="8504238" cy="4572000"/>
          </a:xfrm>
        </p:spPr>
        <p:txBody>
          <a:bodyPr/>
          <a:lstStyle/>
          <a:p>
            <a:pPr>
              <a:spcBef>
                <a:spcPct val="0"/>
              </a:spcBef>
              <a:spcAft>
                <a:spcPts val="1000"/>
              </a:spcAft>
            </a:pPr>
            <a:r>
              <a:rPr lang="en-US" altLang="en-US"/>
              <a:t>Penelitian Benjamin Lee Whorf (1956) </a:t>
            </a:r>
            <a:r>
              <a:rPr lang="en-US" altLang="en-US">
                <a:sym typeface="Wingdings" panose="05000000000000000000" pitchFamily="2" charset="2"/>
              </a:rPr>
              <a:t> </a:t>
            </a:r>
            <a:r>
              <a:rPr lang="en-US" altLang="en-US"/>
              <a:t>bahasa mempengaruhi persepsi &amp; konseptualisasi realita </a:t>
            </a:r>
            <a:r>
              <a:rPr lang="en-US" altLang="en-US">
                <a:sym typeface="Wingdings" panose="05000000000000000000" pitchFamily="2" charset="2"/>
              </a:rPr>
              <a:t> hipotesis Whorf.</a:t>
            </a:r>
          </a:p>
          <a:p>
            <a:pPr>
              <a:spcBef>
                <a:spcPct val="0"/>
              </a:spcBef>
              <a:spcAft>
                <a:spcPts val="1000"/>
              </a:spcAft>
            </a:pPr>
            <a:r>
              <a:rPr lang="en-US" altLang="en-US"/>
              <a:t>Whorf menyimpulkan </a:t>
            </a:r>
            <a:r>
              <a:rPr lang="en-US" altLang="en-US">
                <a:sym typeface="Wingdings" panose="05000000000000000000" pitchFamily="2" charset="2"/>
              </a:rPr>
              <a:t></a:t>
            </a:r>
            <a:r>
              <a:rPr lang="en-US" altLang="en-US"/>
              <a:t> suatu benda yang direpresentasikan oleh suatu kata akan dipahami secara berbeda oleh orang-orang yang memiliki bahasa yang berbeda; penyebab perbedaan cara pandang terhadap realita itu merupakan hakikat bahasa itu sendiri.</a:t>
            </a:r>
          </a:p>
          <a:p>
            <a:pPr>
              <a:spcBef>
                <a:spcPct val="0"/>
              </a:spcBef>
              <a:spcAft>
                <a:spcPts val="1000"/>
              </a:spcAft>
            </a:pPr>
            <a:r>
              <a:rPr lang="en-US" altLang="en-US"/>
              <a:t>Heider/Rosch menentang hipotesis Whorf.</a:t>
            </a:r>
          </a:p>
          <a:p>
            <a:pPr>
              <a:spcBef>
                <a:spcPct val="0"/>
              </a:spcBef>
              <a:spcAft>
                <a:spcPts val="1000"/>
              </a:spcAft>
            </a:pPr>
            <a:endParaRPr lang="en-US" altLang="en-US"/>
          </a:p>
          <a:p>
            <a:pPr>
              <a:spcBef>
                <a:spcPct val="0"/>
              </a:spcBef>
              <a:spcAft>
                <a:spcPts val="1000"/>
              </a:spcAft>
            </a:pPr>
            <a:endParaRPr lang="en-US" altLang="en-US"/>
          </a:p>
        </p:txBody>
      </p:sp>
    </p:spTree>
    <p:extLst>
      <p:ext uri="{BB962C8B-B14F-4D97-AF65-F5344CB8AC3E}">
        <p14:creationId xmlns:p14="http://schemas.microsoft.com/office/powerpoint/2010/main" xmlns="" val="7300650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685800"/>
            <a:ext cx="4041775" cy="533400"/>
          </a:xfrm>
        </p:spPr>
        <p:txBody>
          <a:bodyPr/>
          <a:lstStyle/>
          <a:p>
            <a:pPr algn="l">
              <a:defRPr/>
            </a:pPr>
            <a:r>
              <a:rPr lang="en-US" sz="3000" dirty="0" err="1">
                <a:solidFill>
                  <a:srgbClr val="C00000"/>
                </a:solidFill>
                <a:latin typeface="+mn-lt"/>
              </a:rPr>
              <a:t>Permasalahan</a:t>
            </a:r>
            <a:r>
              <a:rPr lang="en-US" sz="3000" dirty="0">
                <a:solidFill>
                  <a:srgbClr val="C00000"/>
                </a:solidFill>
                <a:latin typeface="+mn-lt"/>
              </a:rPr>
              <a:t> </a:t>
            </a:r>
            <a:r>
              <a:rPr lang="en-US" sz="3000" dirty="0" err="1">
                <a:solidFill>
                  <a:srgbClr val="C00000"/>
                </a:solidFill>
                <a:latin typeface="+mn-lt"/>
              </a:rPr>
              <a:t>definisi</a:t>
            </a:r>
            <a:endParaRPr lang="en-US" sz="3000" dirty="0">
              <a:solidFill>
                <a:srgbClr val="C00000"/>
              </a:solidFill>
              <a:latin typeface="+mn-lt"/>
            </a:endParaRPr>
          </a:p>
        </p:txBody>
      </p:sp>
      <p:sp>
        <p:nvSpPr>
          <p:cNvPr id="3" name="Content Placeholder 2"/>
          <p:cNvSpPr>
            <a:spLocks noGrp="1"/>
          </p:cNvSpPr>
          <p:nvPr>
            <p:ph sz="quarter" idx="1"/>
          </p:nvPr>
        </p:nvSpPr>
        <p:spPr>
          <a:xfrm>
            <a:off x="1825626" y="1527175"/>
            <a:ext cx="8842375" cy="4572000"/>
          </a:xfrm>
        </p:spPr>
        <p:txBody>
          <a:bodyPr/>
          <a:lstStyle/>
          <a:p>
            <a:pPr>
              <a:defRPr/>
            </a:pPr>
            <a:r>
              <a:rPr lang="en-US" dirty="0"/>
              <a:t>Nickerson, Perkins, &amp; Smith (1985) </a:t>
            </a:r>
            <a:r>
              <a:rPr lang="en-US" dirty="0">
                <a:sym typeface="Wingdings" pitchFamily="2" charset="2"/>
              </a:rPr>
              <a:t> </a:t>
            </a:r>
            <a:r>
              <a:rPr lang="en-US" dirty="0" err="1">
                <a:sym typeface="Wingdings" pitchFamily="2" charset="2"/>
              </a:rPr>
              <a:t>beberapa</a:t>
            </a:r>
            <a:r>
              <a:rPr lang="en-US" dirty="0">
                <a:sym typeface="Wingdings" pitchFamily="2" charset="2"/>
              </a:rPr>
              <a:t> </a:t>
            </a:r>
            <a:r>
              <a:rPr lang="en-US" dirty="0" err="1">
                <a:sym typeface="Wingdings" pitchFamily="2" charset="2"/>
              </a:rPr>
              <a:t>kemampuan</a:t>
            </a:r>
            <a:r>
              <a:rPr lang="en-US" dirty="0">
                <a:sym typeface="Wingdings" pitchFamily="2" charset="2"/>
              </a:rPr>
              <a:t> yang </a:t>
            </a:r>
            <a:r>
              <a:rPr lang="en-US" dirty="0" err="1">
                <a:sym typeface="Wingdings" pitchFamily="2" charset="2"/>
              </a:rPr>
              <a:t>merepresentasikan</a:t>
            </a:r>
            <a:r>
              <a:rPr lang="en-US" dirty="0">
                <a:sym typeface="Wingdings" pitchFamily="2" charset="2"/>
              </a:rPr>
              <a:t> </a:t>
            </a:r>
            <a:r>
              <a:rPr lang="en-US" dirty="0" err="1">
                <a:sym typeface="Wingdings" pitchFamily="2" charset="2"/>
              </a:rPr>
              <a:t>inteligensi</a:t>
            </a:r>
            <a:r>
              <a:rPr lang="en-US" dirty="0">
                <a:sym typeface="Wingdings" pitchFamily="2" charset="2"/>
              </a:rPr>
              <a:t> </a:t>
            </a:r>
            <a:r>
              <a:rPr lang="en-US" dirty="0" err="1">
                <a:sym typeface="Wingdings" pitchFamily="2" charset="2"/>
              </a:rPr>
              <a:t>manusia</a:t>
            </a:r>
            <a:r>
              <a:rPr lang="en-US" dirty="0">
                <a:sym typeface="Wingdings" pitchFamily="2" charset="2"/>
              </a:rPr>
              <a:t>:</a:t>
            </a:r>
            <a:endParaRPr lang="en-US" dirty="0"/>
          </a:p>
          <a:p>
            <a:pPr marL="627063" indent="-339725">
              <a:spcBef>
                <a:spcPts val="0"/>
              </a:spcBef>
              <a:buFont typeface="+mj-lt"/>
              <a:buAutoNum type="alphaLcPeriod"/>
              <a:defRPr/>
            </a:pPr>
            <a:r>
              <a:rPr lang="en-US" dirty="0" err="1"/>
              <a:t>Kemampuan</a:t>
            </a:r>
            <a:r>
              <a:rPr lang="en-US" dirty="0"/>
              <a:t> </a:t>
            </a:r>
            <a:r>
              <a:rPr lang="en-US" dirty="0" err="1"/>
              <a:t>mengklasifikasikan</a:t>
            </a:r>
            <a:r>
              <a:rPr lang="en-US" dirty="0"/>
              <a:t> </a:t>
            </a:r>
            <a:r>
              <a:rPr lang="en-US" dirty="0" err="1"/>
              <a:t>pola</a:t>
            </a:r>
            <a:endParaRPr lang="en-US" dirty="0"/>
          </a:p>
          <a:p>
            <a:pPr marL="627063" indent="-339725">
              <a:spcBef>
                <a:spcPts val="0"/>
              </a:spcBef>
              <a:buFont typeface="+mj-lt"/>
              <a:buAutoNum type="alphaLcPeriod"/>
              <a:defRPr/>
            </a:pPr>
            <a:r>
              <a:rPr lang="en-US" spc="-30" dirty="0" err="1"/>
              <a:t>Kemampuan</a:t>
            </a:r>
            <a:r>
              <a:rPr lang="en-US" spc="-30" dirty="0"/>
              <a:t> </a:t>
            </a:r>
            <a:r>
              <a:rPr lang="en-US" spc="-30" dirty="0" err="1"/>
              <a:t>memodifikasi</a:t>
            </a:r>
            <a:r>
              <a:rPr lang="en-US" spc="-30" dirty="0"/>
              <a:t> </a:t>
            </a:r>
            <a:r>
              <a:rPr lang="en-US" spc="-30" dirty="0" err="1"/>
              <a:t>perilaku</a:t>
            </a:r>
            <a:r>
              <a:rPr lang="en-US" spc="-30" dirty="0"/>
              <a:t> </a:t>
            </a:r>
            <a:r>
              <a:rPr lang="en-US" spc="-30" dirty="0" err="1"/>
              <a:t>secara</a:t>
            </a:r>
            <a:r>
              <a:rPr lang="en-US" spc="-30" dirty="0"/>
              <a:t> </a:t>
            </a:r>
            <a:r>
              <a:rPr lang="en-US" spc="-30" dirty="0" err="1"/>
              <a:t>adaptif</a:t>
            </a:r>
            <a:endParaRPr lang="en-US" spc="-30" dirty="0"/>
          </a:p>
          <a:p>
            <a:pPr marL="627063" indent="-339725">
              <a:spcBef>
                <a:spcPts val="0"/>
              </a:spcBef>
              <a:buFont typeface="+mj-lt"/>
              <a:buAutoNum type="alphaLcPeriod"/>
              <a:defRPr/>
            </a:pPr>
            <a:r>
              <a:rPr lang="en-US" dirty="0" err="1"/>
              <a:t>Kemampuan</a:t>
            </a:r>
            <a:r>
              <a:rPr lang="en-US" dirty="0"/>
              <a:t> </a:t>
            </a:r>
            <a:r>
              <a:rPr lang="en-US" dirty="0" err="1"/>
              <a:t>berpikir</a:t>
            </a:r>
            <a:r>
              <a:rPr lang="en-US" dirty="0"/>
              <a:t> </a:t>
            </a:r>
            <a:r>
              <a:rPr lang="en-US" dirty="0" err="1"/>
              <a:t>secara</a:t>
            </a:r>
            <a:r>
              <a:rPr lang="en-US" dirty="0"/>
              <a:t> </a:t>
            </a:r>
            <a:r>
              <a:rPr lang="en-US" dirty="0" err="1"/>
              <a:t>deduktif</a:t>
            </a:r>
            <a:endParaRPr lang="en-US" dirty="0"/>
          </a:p>
          <a:p>
            <a:pPr marL="627063" indent="-339725">
              <a:spcBef>
                <a:spcPts val="0"/>
              </a:spcBef>
              <a:buFont typeface="+mj-lt"/>
              <a:buAutoNum type="alphaLcPeriod"/>
              <a:defRPr/>
            </a:pPr>
            <a:r>
              <a:rPr lang="en-US" dirty="0" err="1"/>
              <a:t>Kemampuan</a:t>
            </a:r>
            <a:r>
              <a:rPr lang="en-US" dirty="0"/>
              <a:t> </a:t>
            </a:r>
            <a:r>
              <a:rPr lang="en-US" dirty="0" err="1"/>
              <a:t>berpikir</a:t>
            </a:r>
            <a:r>
              <a:rPr lang="en-US" dirty="0"/>
              <a:t> </a:t>
            </a:r>
            <a:r>
              <a:rPr lang="en-US" dirty="0" err="1"/>
              <a:t>secara</a:t>
            </a:r>
            <a:r>
              <a:rPr lang="en-US" dirty="0"/>
              <a:t> </a:t>
            </a:r>
            <a:r>
              <a:rPr lang="en-US" dirty="0" err="1"/>
              <a:t>induktif</a:t>
            </a:r>
            <a:r>
              <a:rPr lang="en-US" dirty="0"/>
              <a:t> (</a:t>
            </a:r>
            <a:r>
              <a:rPr lang="en-US" dirty="0" err="1"/>
              <a:t>generalisaasi</a:t>
            </a:r>
            <a:r>
              <a:rPr lang="en-US" dirty="0"/>
              <a:t>)</a:t>
            </a:r>
          </a:p>
          <a:p>
            <a:pPr marL="627063" indent="-339725">
              <a:spcBef>
                <a:spcPts val="0"/>
              </a:spcBef>
              <a:buFont typeface="+mj-lt"/>
              <a:buAutoNum type="alphaLcPeriod"/>
              <a:defRPr/>
            </a:pPr>
            <a:r>
              <a:rPr lang="en-US" spc="-40" dirty="0" err="1"/>
              <a:t>Kemampuan</a:t>
            </a:r>
            <a:r>
              <a:rPr lang="en-US" spc="-40" dirty="0"/>
              <a:t> </a:t>
            </a:r>
            <a:r>
              <a:rPr lang="en-US" spc="-40" dirty="0" err="1"/>
              <a:t>mengembangkan</a:t>
            </a:r>
            <a:r>
              <a:rPr lang="en-US" spc="-40" dirty="0"/>
              <a:t> </a:t>
            </a:r>
            <a:r>
              <a:rPr lang="en-US" spc="-40" dirty="0" err="1"/>
              <a:t>dan</a:t>
            </a:r>
            <a:r>
              <a:rPr lang="en-US" spc="-40" dirty="0"/>
              <a:t> </a:t>
            </a:r>
            <a:r>
              <a:rPr lang="en-US" spc="-40" dirty="0" err="1"/>
              <a:t>menggunakan</a:t>
            </a:r>
            <a:r>
              <a:rPr lang="en-US" spc="-40" dirty="0"/>
              <a:t> model </a:t>
            </a:r>
            <a:r>
              <a:rPr lang="en-US" spc="-40" dirty="0" err="1"/>
              <a:t>konseptual</a:t>
            </a:r>
            <a:r>
              <a:rPr lang="en-US" spc="-40" dirty="0"/>
              <a:t>.</a:t>
            </a:r>
          </a:p>
          <a:p>
            <a:pPr marL="627063" indent="-339725">
              <a:spcBef>
                <a:spcPts val="0"/>
              </a:spcBef>
              <a:buFont typeface="+mj-lt"/>
              <a:buAutoNum type="alphaLcPeriod"/>
              <a:defRPr/>
            </a:pPr>
            <a:r>
              <a:rPr lang="en-US" dirty="0" err="1"/>
              <a:t>Kemampuan</a:t>
            </a:r>
            <a:r>
              <a:rPr lang="en-US" dirty="0"/>
              <a:t> </a:t>
            </a:r>
            <a:r>
              <a:rPr lang="en-US" dirty="0" err="1"/>
              <a:t>memahami</a:t>
            </a:r>
            <a:r>
              <a:rPr lang="en-US" dirty="0"/>
              <a:t>/</a:t>
            </a:r>
            <a:r>
              <a:rPr lang="en-US" dirty="0" err="1"/>
              <a:t>mengerti</a:t>
            </a:r>
            <a:endParaRPr lang="en-US" dirty="0"/>
          </a:p>
        </p:txBody>
      </p:sp>
    </p:spTree>
    <p:extLst>
      <p:ext uri="{BB962C8B-B14F-4D97-AF65-F5344CB8AC3E}">
        <p14:creationId xmlns:p14="http://schemas.microsoft.com/office/powerpoint/2010/main" xmlns="" val="29204499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685800"/>
            <a:ext cx="4041775" cy="533400"/>
          </a:xfrm>
        </p:spPr>
        <p:txBody>
          <a:bodyPr/>
          <a:lstStyle/>
          <a:p>
            <a:pPr algn="l">
              <a:defRPr/>
            </a:pPr>
            <a:r>
              <a:rPr lang="en-US" sz="3000" dirty="0" err="1">
                <a:solidFill>
                  <a:srgbClr val="C00000"/>
                </a:solidFill>
                <a:latin typeface="+mn-lt"/>
              </a:rPr>
              <a:t>Teori</a:t>
            </a:r>
            <a:r>
              <a:rPr lang="en-US" sz="3000" dirty="0">
                <a:solidFill>
                  <a:srgbClr val="C00000"/>
                </a:solidFill>
                <a:latin typeface="+mn-lt"/>
              </a:rPr>
              <a:t> </a:t>
            </a:r>
            <a:r>
              <a:rPr lang="en-US" sz="3000" dirty="0" err="1">
                <a:solidFill>
                  <a:srgbClr val="C00000"/>
                </a:solidFill>
                <a:latin typeface="+mn-lt"/>
              </a:rPr>
              <a:t>kognitif</a:t>
            </a:r>
            <a:r>
              <a:rPr lang="en-US" sz="3000" dirty="0">
                <a:solidFill>
                  <a:srgbClr val="C00000"/>
                </a:solidFill>
                <a:latin typeface="+mn-lt"/>
              </a:rPr>
              <a:t> </a:t>
            </a:r>
            <a:r>
              <a:rPr lang="en-US" sz="3000" dirty="0" err="1">
                <a:solidFill>
                  <a:srgbClr val="C00000"/>
                </a:solidFill>
                <a:latin typeface="+mn-lt"/>
              </a:rPr>
              <a:t>inteligensi</a:t>
            </a:r>
            <a:endParaRPr lang="en-US" sz="3000" dirty="0">
              <a:solidFill>
                <a:srgbClr val="C00000"/>
              </a:solidFill>
              <a:latin typeface="+mn-lt"/>
            </a:endParaRPr>
          </a:p>
        </p:txBody>
      </p:sp>
      <p:sp>
        <p:nvSpPr>
          <p:cNvPr id="3" name="Content Placeholder 2"/>
          <p:cNvSpPr>
            <a:spLocks noGrp="1"/>
          </p:cNvSpPr>
          <p:nvPr>
            <p:ph sz="quarter" idx="1"/>
          </p:nvPr>
        </p:nvSpPr>
        <p:spPr>
          <a:xfrm>
            <a:off x="1825626" y="1527176"/>
            <a:ext cx="8842375" cy="2587625"/>
          </a:xfrm>
        </p:spPr>
        <p:txBody>
          <a:bodyPr/>
          <a:lstStyle/>
          <a:p>
            <a:pPr marL="341313" indent="-341313">
              <a:defRPr/>
            </a:pPr>
            <a:r>
              <a:rPr lang="en-US" dirty="0" err="1"/>
              <a:t>Diawali</a:t>
            </a:r>
            <a:r>
              <a:rPr lang="en-US" dirty="0"/>
              <a:t> </a:t>
            </a:r>
            <a:r>
              <a:rPr lang="en-US" dirty="0" err="1"/>
              <a:t>oleh</a:t>
            </a:r>
            <a:r>
              <a:rPr lang="en-US" dirty="0"/>
              <a:t> </a:t>
            </a:r>
            <a:r>
              <a:rPr lang="en-US" dirty="0" err="1"/>
              <a:t>para</a:t>
            </a:r>
            <a:r>
              <a:rPr lang="en-US" dirty="0"/>
              <a:t> </a:t>
            </a:r>
            <a:r>
              <a:rPr lang="en-US" dirty="0" err="1"/>
              <a:t>psikolog</a:t>
            </a:r>
            <a:r>
              <a:rPr lang="en-US" dirty="0"/>
              <a:t> </a:t>
            </a:r>
            <a:r>
              <a:rPr lang="en-US" dirty="0" err="1"/>
              <a:t>kognitif</a:t>
            </a:r>
            <a:r>
              <a:rPr lang="en-US" dirty="0"/>
              <a:t> yang </a:t>
            </a:r>
            <a:r>
              <a:rPr lang="en-US" dirty="0" err="1"/>
              <a:t>tertarik</a:t>
            </a:r>
            <a:r>
              <a:rPr lang="en-US" dirty="0"/>
              <a:t> </a:t>
            </a:r>
            <a:r>
              <a:rPr lang="en-US" dirty="0" err="1"/>
              <a:t>dengan</a:t>
            </a:r>
            <a:r>
              <a:rPr lang="en-US" dirty="0"/>
              <a:t> </a:t>
            </a:r>
            <a:r>
              <a:rPr lang="en-US" dirty="0" err="1"/>
              <a:t>inteligensi</a:t>
            </a:r>
            <a:r>
              <a:rPr lang="en-US" dirty="0"/>
              <a:t> </a:t>
            </a:r>
            <a:r>
              <a:rPr lang="en-US" dirty="0" err="1"/>
              <a:t>komputer</a:t>
            </a:r>
            <a:r>
              <a:rPr lang="en-US" dirty="0"/>
              <a:t> </a:t>
            </a:r>
            <a:r>
              <a:rPr lang="en-US" dirty="0">
                <a:sym typeface="Wingdings" pitchFamily="2" charset="2"/>
              </a:rPr>
              <a:t> </a:t>
            </a:r>
            <a:r>
              <a:rPr lang="en-US" dirty="0" err="1">
                <a:sym typeface="Wingdings" pitchFamily="2" charset="2"/>
              </a:rPr>
              <a:t>analogi</a:t>
            </a:r>
            <a:r>
              <a:rPr lang="en-US" dirty="0">
                <a:sym typeface="Wingdings" pitchFamily="2" charset="2"/>
              </a:rPr>
              <a:t> </a:t>
            </a:r>
            <a:r>
              <a:rPr lang="en-US" dirty="0" err="1">
                <a:sym typeface="Wingdings" pitchFamily="2" charset="2"/>
              </a:rPr>
              <a:t>inteligensi</a:t>
            </a:r>
            <a:r>
              <a:rPr lang="en-US" dirty="0">
                <a:sym typeface="Wingdings" pitchFamily="2" charset="2"/>
              </a:rPr>
              <a:t> </a:t>
            </a:r>
            <a:r>
              <a:rPr lang="en-US" dirty="0" err="1">
                <a:sym typeface="Wingdings" pitchFamily="2" charset="2"/>
              </a:rPr>
              <a:t>manusia</a:t>
            </a:r>
            <a:r>
              <a:rPr lang="en-US" dirty="0">
                <a:sym typeface="Wingdings" pitchFamily="2" charset="2"/>
              </a:rPr>
              <a:t> &amp; </a:t>
            </a:r>
            <a:r>
              <a:rPr lang="en-US" dirty="0" err="1">
                <a:sym typeface="Wingdings" pitchFamily="2" charset="2"/>
              </a:rPr>
              <a:t>inteligensi</a:t>
            </a:r>
            <a:r>
              <a:rPr lang="en-US" dirty="0">
                <a:sym typeface="Wingdings" pitchFamily="2" charset="2"/>
              </a:rPr>
              <a:t> </a:t>
            </a:r>
            <a:r>
              <a:rPr lang="en-US" dirty="0" err="1">
                <a:sym typeface="Wingdings" pitchFamily="2" charset="2"/>
              </a:rPr>
              <a:t>tiruan</a:t>
            </a:r>
            <a:r>
              <a:rPr lang="en-US" dirty="0">
                <a:sym typeface="Wingdings" pitchFamily="2" charset="2"/>
              </a:rPr>
              <a:t> </a:t>
            </a:r>
            <a:r>
              <a:rPr lang="en-US" dirty="0" err="1">
                <a:sym typeface="Wingdings" pitchFamily="2" charset="2"/>
              </a:rPr>
              <a:t>sangat</a:t>
            </a:r>
            <a:r>
              <a:rPr lang="en-US" dirty="0">
                <a:sym typeface="Wingdings" pitchFamily="2" charset="2"/>
              </a:rPr>
              <a:t> </a:t>
            </a:r>
            <a:r>
              <a:rPr lang="en-US" dirty="0" err="1">
                <a:sym typeface="Wingdings" pitchFamily="2" charset="2"/>
              </a:rPr>
              <a:t>mirip</a:t>
            </a:r>
            <a:r>
              <a:rPr lang="en-US" dirty="0">
                <a:sym typeface="Wingdings" pitchFamily="2" charset="2"/>
              </a:rPr>
              <a:t>.</a:t>
            </a:r>
          </a:p>
          <a:p>
            <a:pPr>
              <a:defRPr/>
            </a:pPr>
            <a:endParaRPr lang="en-US" dirty="0">
              <a:sym typeface="Wingdings" pitchFamily="2" charset="2"/>
            </a:endParaRPr>
          </a:p>
          <a:p>
            <a:pPr>
              <a:buFont typeface="Wingdings 2" panose="05020102010507070707" pitchFamily="18" charset="2"/>
              <a:buNone/>
              <a:defRPr/>
            </a:pPr>
            <a:r>
              <a:rPr lang="en-US" u="sng" dirty="0" err="1">
                <a:sym typeface="Wingdings" pitchFamily="2" charset="2"/>
              </a:rPr>
              <a:t>Kecepatan</a:t>
            </a:r>
            <a:r>
              <a:rPr lang="en-US" u="sng" dirty="0">
                <a:sym typeface="Wingdings" pitchFamily="2" charset="2"/>
              </a:rPr>
              <a:t> </a:t>
            </a:r>
            <a:r>
              <a:rPr lang="en-US" u="sng" dirty="0" err="1">
                <a:sym typeface="Wingdings" pitchFamily="2" charset="2"/>
              </a:rPr>
              <a:t>pemprosesan</a:t>
            </a:r>
            <a:r>
              <a:rPr lang="en-US" u="sng" dirty="0">
                <a:sym typeface="Wingdings" pitchFamily="2" charset="2"/>
              </a:rPr>
              <a:t> </a:t>
            </a:r>
            <a:r>
              <a:rPr lang="en-US" u="sng" dirty="0" err="1">
                <a:sym typeface="Wingdings" pitchFamily="2" charset="2"/>
              </a:rPr>
              <a:t>informasi</a:t>
            </a:r>
            <a:endParaRPr lang="en-US" u="sng" dirty="0">
              <a:sym typeface="Wingdings" pitchFamily="2" charset="2"/>
            </a:endParaRPr>
          </a:p>
        </p:txBody>
      </p:sp>
      <p:pic>
        <p:nvPicPr>
          <p:cNvPr id="76803" name="Picture 3"/>
          <p:cNvPicPr>
            <a:picLocks noChangeAspect="1" noChangeArrowheads="1"/>
          </p:cNvPicPr>
          <p:nvPr/>
        </p:nvPicPr>
        <p:blipFill>
          <a:blip r:embed="rId3"/>
          <a:srcRect l="10042" t="5594" r="9623" b="7698"/>
          <a:stretch>
            <a:fillRect/>
          </a:stretch>
        </p:blipFill>
        <p:spPr bwMode="auto">
          <a:xfrm>
            <a:off x="7924800" y="3241676"/>
            <a:ext cx="2209800" cy="28543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8549" name="TextBox 5"/>
          <p:cNvSpPr txBox="1">
            <a:spLocks noChangeArrowheads="1"/>
          </p:cNvSpPr>
          <p:nvPr/>
        </p:nvSpPr>
        <p:spPr bwMode="auto">
          <a:xfrm>
            <a:off x="1905000" y="4038600"/>
            <a:ext cx="57150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1313" indent="-3413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chemeClr val="accent1"/>
              </a:buClr>
              <a:buFont typeface="Arial" panose="020B0604020202020204" pitchFamily="34" charset="0"/>
              <a:buChar char="•"/>
            </a:pPr>
            <a:r>
              <a:rPr lang="en-US" altLang="en-US" sz="2800">
                <a:sym typeface="Wingdings" panose="05000000000000000000" pitchFamily="2" charset="2"/>
              </a:rPr>
              <a:t>Earl Hunt  meneliti inteligensi &amp; inteligensi artifisial dalam konteks psikologi kognitif</a:t>
            </a:r>
            <a:endParaRPr lang="en-US" altLang="en-US" sz="2800"/>
          </a:p>
        </p:txBody>
      </p:sp>
    </p:spTree>
    <p:extLst>
      <p:ext uri="{BB962C8B-B14F-4D97-AF65-F5344CB8AC3E}">
        <p14:creationId xmlns:p14="http://schemas.microsoft.com/office/powerpoint/2010/main" xmlns="" val="21563884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685800"/>
            <a:ext cx="4041775" cy="533400"/>
          </a:xfrm>
        </p:spPr>
        <p:txBody>
          <a:bodyPr/>
          <a:lstStyle/>
          <a:p>
            <a:pPr algn="l">
              <a:defRPr/>
            </a:pPr>
            <a:r>
              <a:rPr lang="en-US" sz="3000" dirty="0" err="1">
                <a:solidFill>
                  <a:srgbClr val="C00000"/>
                </a:solidFill>
                <a:latin typeface="+mn-lt"/>
              </a:rPr>
              <a:t>Teori</a:t>
            </a:r>
            <a:r>
              <a:rPr lang="en-US" sz="3000" dirty="0">
                <a:solidFill>
                  <a:srgbClr val="C00000"/>
                </a:solidFill>
                <a:latin typeface="+mn-lt"/>
              </a:rPr>
              <a:t> </a:t>
            </a:r>
            <a:r>
              <a:rPr lang="en-US" sz="3000" dirty="0" err="1">
                <a:solidFill>
                  <a:srgbClr val="C00000"/>
                </a:solidFill>
                <a:latin typeface="+mn-lt"/>
              </a:rPr>
              <a:t>kognitif</a:t>
            </a:r>
            <a:r>
              <a:rPr lang="en-US" sz="3000" dirty="0">
                <a:solidFill>
                  <a:srgbClr val="C00000"/>
                </a:solidFill>
                <a:latin typeface="+mn-lt"/>
              </a:rPr>
              <a:t> </a:t>
            </a:r>
            <a:r>
              <a:rPr lang="en-US" sz="3000" dirty="0" err="1">
                <a:solidFill>
                  <a:srgbClr val="C00000"/>
                </a:solidFill>
                <a:latin typeface="+mn-lt"/>
              </a:rPr>
              <a:t>inteligensi</a:t>
            </a:r>
            <a:endParaRPr lang="en-US" sz="3000" dirty="0">
              <a:solidFill>
                <a:srgbClr val="C00000"/>
              </a:solidFill>
              <a:latin typeface="+mn-lt"/>
            </a:endParaRPr>
          </a:p>
        </p:txBody>
      </p:sp>
      <p:sp>
        <p:nvSpPr>
          <p:cNvPr id="3" name="Content Placeholder 2"/>
          <p:cNvSpPr>
            <a:spLocks noGrp="1"/>
          </p:cNvSpPr>
          <p:nvPr>
            <p:ph sz="quarter" idx="1"/>
          </p:nvPr>
        </p:nvSpPr>
        <p:spPr>
          <a:xfrm>
            <a:off x="1825626" y="1527176"/>
            <a:ext cx="8842375" cy="4568825"/>
          </a:xfrm>
        </p:spPr>
        <p:txBody>
          <a:bodyPr/>
          <a:lstStyle/>
          <a:p>
            <a:pPr marL="341313" indent="-341313">
              <a:spcBef>
                <a:spcPts val="0"/>
              </a:spcBef>
              <a:spcAft>
                <a:spcPts val="1200"/>
              </a:spcAft>
              <a:defRPr/>
            </a:pPr>
            <a:r>
              <a:rPr lang="en-US" dirty="0" err="1"/>
              <a:t>Penelitian</a:t>
            </a:r>
            <a:r>
              <a:rPr lang="en-US" dirty="0"/>
              <a:t> Hunt </a:t>
            </a:r>
            <a:r>
              <a:rPr lang="en-US" dirty="0" err="1"/>
              <a:t>dan</a:t>
            </a:r>
            <a:r>
              <a:rPr lang="en-US" dirty="0"/>
              <a:t> </a:t>
            </a:r>
            <a:r>
              <a:rPr lang="en-US" dirty="0" err="1"/>
              <a:t>tokoh</a:t>
            </a:r>
            <a:r>
              <a:rPr lang="en-US" dirty="0"/>
              <a:t> </a:t>
            </a:r>
            <a:r>
              <a:rPr lang="en-US" dirty="0" err="1"/>
              <a:t>lainnya</a:t>
            </a:r>
            <a:r>
              <a:rPr lang="en-US" dirty="0"/>
              <a:t> </a:t>
            </a:r>
            <a:r>
              <a:rPr lang="en-US" dirty="0" err="1">
                <a:sym typeface="Wingdings" pitchFamily="2" charset="2"/>
              </a:rPr>
              <a:t>penting</a:t>
            </a:r>
            <a:r>
              <a:rPr lang="en-US" dirty="0">
                <a:sym typeface="Wingdings" pitchFamily="2" charset="2"/>
              </a:rPr>
              <a:t> </a:t>
            </a:r>
            <a:r>
              <a:rPr lang="en-US" dirty="0" err="1">
                <a:sym typeface="Wingdings" pitchFamily="2" charset="2"/>
              </a:rPr>
              <a:t>karena</a:t>
            </a:r>
            <a:r>
              <a:rPr lang="en-US" dirty="0">
                <a:sym typeface="Wingdings" pitchFamily="2" charset="2"/>
              </a:rPr>
              <a:t>:</a:t>
            </a:r>
          </a:p>
          <a:p>
            <a:pPr marL="806450" indent="-412750">
              <a:buFont typeface="+mj-lt"/>
              <a:buAutoNum type="alphaLcPeriod"/>
              <a:defRPr/>
            </a:pPr>
            <a:r>
              <a:rPr lang="en-US" dirty="0" err="1">
                <a:sym typeface="Wingdings" pitchFamily="2" charset="2"/>
              </a:rPr>
              <a:t>Paradigma</a:t>
            </a:r>
            <a:r>
              <a:rPr lang="en-US" dirty="0">
                <a:sym typeface="Wingdings" pitchFamily="2" charset="2"/>
              </a:rPr>
              <a:t> </a:t>
            </a:r>
            <a:r>
              <a:rPr lang="en-US" dirty="0" err="1">
                <a:sym typeface="Wingdings" pitchFamily="2" charset="2"/>
              </a:rPr>
              <a:t>pemprosesan</a:t>
            </a:r>
            <a:r>
              <a:rPr lang="en-US" dirty="0">
                <a:sym typeface="Wingdings" pitchFamily="2" charset="2"/>
              </a:rPr>
              <a:t> </a:t>
            </a:r>
            <a:r>
              <a:rPr lang="en-US" dirty="0" err="1">
                <a:sym typeface="Wingdings" pitchFamily="2" charset="2"/>
              </a:rPr>
              <a:t>informasi</a:t>
            </a:r>
            <a:r>
              <a:rPr lang="en-US" dirty="0">
                <a:sym typeface="Wingdings" pitchFamily="2" charset="2"/>
              </a:rPr>
              <a:t> </a:t>
            </a:r>
            <a:r>
              <a:rPr lang="en-US" dirty="0" err="1">
                <a:sym typeface="Wingdings" pitchFamily="2" charset="2"/>
              </a:rPr>
              <a:t>memberikan</a:t>
            </a:r>
            <a:r>
              <a:rPr lang="en-US" dirty="0">
                <a:sym typeface="Wingdings" pitchFamily="2" charset="2"/>
              </a:rPr>
              <a:t> </a:t>
            </a:r>
            <a:r>
              <a:rPr lang="en-US" dirty="0" err="1">
                <a:sym typeface="Wingdings" pitchFamily="2" charset="2"/>
              </a:rPr>
              <a:t>banyak</a:t>
            </a:r>
            <a:r>
              <a:rPr lang="en-US" dirty="0">
                <a:sym typeface="Wingdings" pitchFamily="2" charset="2"/>
              </a:rPr>
              <a:t> </a:t>
            </a:r>
            <a:r>
              <a:rPr lang="en-US" dirty="0" err="1">
                <a:sym typeface="Wingdings" pitchFamily="2" charset="2"/>
              </a:rPr>
              <a:t>prosedur</a:t>
            </a:r>
            <a:r>
              <a:rPr lang="en-US" dirty="0">
                <a:sym typeface="Wingdings" pitchFamily="2" charset="2"/>
              </a:rPr>
              <a:t> yang </a:t>
            </a:r>
            <a:r>
              <a:rPr lang="en-US" dirty="0" err="1">
                <a:sym typeface="Wingdings" pitchFamily="2" charset="2"/>
              </a:rPr>
              <a:t>berguna</a:t>
            </a:r>
            <a:r>
              <a:rPr lang="en-US" dirty="0">
                <a:sym typeface="Wingdings" pitchFamily="2" charset="2"/>
              </a:rPr>
              <a:t> </a:t>
            </a:r>
            <a:r>
              <a:rPr lang="en-US" dirty="0" err="1">
                <a:sym typeface="Wingdings" pitchFamily="2" charset="2"/>
              </a:rPr>
              <a:t>untuk</a:t>
            </a:r>
            <a:r>
              <a:rPr lang="en-US" dirty="0">
                <a:sym typeface="Wingdings" pitchFamily="2" charset="2"/>
              </a:rPr>
              <a:t> </a:t>
            </a:r>
            <a:r>
              <a:rPr lang="en-US" dirty="0" err="1">
                <a:sym typeface="Wingdings" pitchFamily="2" charset="2"/>
              </a:rPr>
              <a:t>studi</a:t>
            </a:r>
            <a:r>
              <a:rPr lang="en-US" dirty="0">
                <a:sym typeface="Wingdings" pitchFamily="2" charset="2"/>
              </a:rPr>
              <a:t> </a:t>
            </a:r>
            <a:r>
              <a:rPr lang="en-US" dirty="0" err="1">
                <a:sym typeface="Wingdings" pitchFamily="2" charset="2"/>
              </a:rPr>
              <a:t>dari</a:t>
            </a:r>
            <a:r>
              <a:rPr lang="en-US" dirty="0">
                <a:sym typeface="Wingdings" pitchFamily="2" charset="2"/>
              </a:rPr>
              <a:t> </a:t>
            </a:r>
            <a:r>
              <a:rPr lang="en-US" dirty="0" err="1">
                <a:sym typeface="Wingdings" pitchFamily="2" charset="2"/>
              </a:rPr>
              <a:t>inteligensi</a:t>
            </a:r>
            <a:r>
              <a:rPr lang="en-US" dirty="0">
                <a:sym typeface="Wingdings" pitchFamily="2" charset="2"/>
              </a:rPr>
              <a:t> </a:t>
            </a:r>
            <a:r>
              <a:rPr lang="en-US" dirty="0" err="1">
                <a:sym typeface="Wingdings" pitchFamily="2" charset="2"/>
              </a:rPr>
              <a:t>manusia</a:t>
            </a:r>
            <a:r>
              <a:rPr lang="en-US" dirty="0">
                <a:sym typeface="Wingdings" pitchFamily="2" charset="2"/>
              </a:rPr>
              <a:t>.</a:t>
            </a:r>
          </a:p>
          <a:p>
            <a:pPr marL="806450" indent="-412750">
              <a:buFont typeface="+mj-lt"/>
              <a:buAutoNum type="alphaLcPeriod"/>
              <a:defRPr/>
            </a:pPr>
            <a:r>
              <a:rPr lang="en-US" dirty="0" err="1">
                <a:sym typeface="Wingdings" pitchFamily="2" charset="2"/>
              </a:rPr>
              <a:t>Memori</a:t>
            </a:r>
            <a:r>
              <a:rPr lang="en-US" dirty="0">
                <a:sym typeface="Wingdings" pitchFamily="2" charset="2"/>
              </a:rPr>
              <a:t> </a:t>
            </a:r>
            <a:r>
              <a:rPr lang="en-US" dirty="0" err="1">
                <a:sym typeface="Wingdings" pitchFamily="2" charset="2"/>
              </a:rPr>
              <a:t>jangka</a:t>
            </a:r>
            <a:r>
              <a:rPr lang="en-US" dirty="0">
                <a:sym typeface="Wingdings" pitchFamily="2" charset="2"/>
              </a:rPr>
              <a:t> </a:t>
            </a:r>
            <a:r>
              <a:rPr lang="en-US" dirty="0" err="1">
                <a:sym typeface="Wingdings" pitchFamily="2" charset="2"/>
              </a:rPr>
              <a:t>pendek</a:t>
            </a:r>
            <a:r>
              <a:rPr lang="en-US" dirty="0">
                <a:sym typeface="Wingdings" pitchFamily="2" charset="2"/>
              </a:rPr>
              <a:t> </a:t>
            </a:r>
            <a:r>
              <a:rPr lang="en-US" dirty="0" err="1">
                <a:sym typeface="Wingdings" pitchFamily="2" charset="2"/>
              </a:rPr>
              <a:t>berhubungan</a:t>
            </a:r>
            <a:r>
              <a:rPr lang="en-US" dirty="0">
                <a:sym typeface="Wingdings" pitchFamily="2" charset="2"/>
              </a:rPr>
              <a:t> </a:t>
            </a:r>
            <a:r>
              <a:rPr lang="en-US" dirty="0" err="1">
                <a:sym typeface="Wingdings" pitchFamily="2" charset="2"/>
              </a:rPr>
              <a:t>dengan</a:t>
            </a:r>
            <a:r>
              <a:rPr lang="en-US" dirty="0">
                <a:sym typeface="Wingdings" pitchFamily="2" charset="2"/>
              </a:rPr>
              <a:t> </a:t>
            </a:r>
            <a:r>
              <a:rPr lang="en-US" dirty="0" err="1">
                <a:sym typeface="Wingdings" pitchFamily="2" charset="2"/>
              </a:rPr>
              <a:t>komponen</a:t>
            </a:r>
            <a:r>
              <a:rPr lang="en-US" dirty="0">
                <a:sym typeface="Wingdings" pitchFamily="2" charset="2"/>
              </a:rPr>
              <a:t> verbal </a:t>
            </a:r>
            <a:r>
              <a:rPr lang="en-US" dirty="0" err="1">
                <a:sym typeface="Wingdings" pitchFamily="2" charset="2"/>
              </a:rPr>
              <a:t>dari</a:t>
            </a:r>
            <a:r>
              <a:rPr lang="en-US" dirty="0">
                <a:sym typeface="Wingdings" pitchFamily="2" charset="2"/>
              </a:rPr>
              <a:t> </a:t>
            </a:r>
            <a:r>
              <a:rPr lang="en-US" dirty="0" err="1">
                <a:sym typeface="Wingdings" pitchFamily="2" charset="2"/>
              </a:rPr>
              <a:t>inteligensi</a:t>
            </a:r>
            <a:r>
              <a:rPr lang="en-US" dirty="0">
                <a:sym typeface="Wingdings" pitchFamily="2" charset="2"/>
              </a:rPr>
              <a:t> </a:t>
            </a:r>
            <a:r>
              <a:rPr lang="en-US" dirty="0" err="1">
                <a:sym typeface="Wingdings" pitchFamily="2" charset="2"/>
              </a:rPr>
              <a:t>karena</a:t>
            </a:r>
            <a:r>
              <a:rPr lang="en-US" dirty="0">
                <a:sym typeface="Wingdings" pitchFamily="2" charset="2"/>
              </a:rPr>
              <a:t> </a:t>
            </a:r>
            <a:r>
              <a:rPr lang="en-US" dirty="0" err="1">
                <a:sym typeface="Wingdings" pitchFamily="2" charset="2"/>
              </a:rPr>
              <a:t>proses</a:t>
            </a:r>
            <a:r>
              <a:rPr lang="en-US" dirty="0">
                <a:sym typeface="Wingdings" pitchFamily="2" charset="2"/>
              </a:rPr>
              <a:t> </a:t>
            </a:r>
            <a:r>
              <a:rPr lang="en-US" dirty="0" err="1">
                <a:sym typeface="Wingdings" pitchFamily="2" charset="2"/>
              </a:rPr>
              <a:t>kognitif</a:t>
            </a:r>
            <a:r>
              <a:rPr lang="en-US" dirty="0">
                <a:sym typeface="Wingdings" pitchFamily="2" charset="2"/>
              </a:rPr>
              <a:t> yang </a:t>
            </a:r>
            <a:r>
              <a:rPr lang="en-US" dirty="0" err="1">
                <a:sym typeface="Wingdings" pitchFamily="2" charset="2"/>
              </a:rPr>
              <a:t>sederhana</a:t>
            </a:r>
            <a:r>
              <a:rPr lang="en-US" dirty="0">
                <a:sym typeface="Wingdings" pitchFamily="2" charset="2"/>
              </a:rPr>
              <a:t> &amp; </a:t>
            </a:r>
            <a:r>
              <a:rPr lang="en-US" dirty="0" err="1">
                <a:sym typeface="Wingdings" pitchFamily="2" charset="2"/>
              </a:rPr>
              <a:t>operasi</a:t>
            </a:r>
            <a:r>
              <a:rPr lang="en-US" dirty="0">
                <a:sym typeface="Wingdings" pitchFamily="2" charset="2"/>
              </a:rPr>
              <a:t> yang </a:t>
            </a:r>
            <a:r>
              <a:rPr lang="en-US" dirty="0" err="1">
                <a:sym typeface="Wingdings" pitchFamily="2" charset="2"/>
              </a:rPr>
              <a:t>tergantung</a:t>
            </a:r>
            <a:r>
              <a:rPr lang="en-US" dirty="0">
                <a:sym typeface="Wingdings" pitchFamily="2" charset="2"/>
              </a:rPr>
              <a:t> </a:t>
            </a:r>
            <a:r>
              <a:rPr lang="en-US" dirty="0" err="1">
                <a:sym typeface="Wingdings" pitchFamily="2" charset="2"/>
              </a:rPr>
              <a:t>pada</a:t>
            </a:r>
            <a:r>
              <a:rPr lang="en-US" dirty="0">
                <a:sym typeface="Wingdings" pitchFamily="2" charset="2"/>
              </a:rPr>
              <a:t> </a:t>
            </a:r>
            <a:r>
              <a:rPr lang="en-US" dirty="0" err="1">
                <a:sym typeface="Wingdings" pitchFamily="2" charset="2"/>
              </a:rPr>
              <a:t>memori</a:t>
            </a:r>
            <a:r>
              <a:rPr lang="en-US" dirty="0">
                <a:sym typeface="Wingdings" pitchFamily="2" charset="2"/>
              </a:rPr>
              <a:t> </a:t>
            </a:r>
            <a:r>
              <a:rPr lang="en-US" dirty="0" err="1">
                <a:sym typeface="Wingdings" pitchFamily="2" charset="2"/>
              </a:rPr>
              <a:t>jangka</a:t>
            </a:r>
            <a:r>
              <a:rPr lang="en-US" dirty="0">
                <a:sym typeface="Wingdings" pitchFamily="2" charset="2"/>
              </a:rPr>
              <a:t> </a:t>
            </a:r>
            <a:r>
              <a:rPr lang="en-US" dirty="0" err="1">
                <a:sym typeface="Wingdings" pitchFamily="2" charset="2"/>
              </a:rPr>
              <a:t>panjang</a:t>
            </a:r>
            <a:r>
              <a:rPr lang="en-US" dirty="0">
                <a:sym typeface="Wingdings" pitchFamily="2" charset="2"/>
              </a:rPr>
              <a:t> &amp; </a:t>
            </a:r>
            <a:r>
              <a:rPr lang="en-US" dirty="0" err="1">
                <a:sym typeface="Wingdings" pitchFamily="2" charset="2"/>
              </a:rPr>
              <a:t>memori</a:t>
            </a:r>
            <a:r>
              <a:rPr lang="en-US" dirty="0">
                <a:sym typeface="Wingdings" pitchFamily="2" charset="2"/>
              </a:rPr>
              <a:t> </a:t>
            </a:r>
            <a:r>
              <a:rPr lang="en-US" dirty="0" err="1">
                <a:sym typeface="Wingdings" pitchFamily="2" charset="2"/>
              </a:rPr>
              <a:t>jangka</a:t>
            </a:r>
            <a:r>
              <a:rPr lang="en-US" dirty="0">
                <a:sym typeface="Wingdings" pitchFamily="2" charset="2"/>
              </a:rPr>
              <a:t> </a:t>
            </a:r>
            <a:r>
              <a:rPr lang="en-US" dirty="0" err="1">
                <a:sym typeface="Wingdings" pitchFamily="2" charset="2"/>
              </a:rPr>
              <a:t>pendek</a:t>
            </a:r>
            <a:r>
              <a:rPr lang="en-US" dirty="0">
                <a:sym typeface="Wingdings" pitchFamily="2" charset="2"/>
              </a:rPr>
              <a:t> </a:t>
            </a:r>
            <a:r>
              <a:rPr lang="en-US" dirty="0" err="1">
                <a:sym typeface="Wingdings" pitchFamily="2" charset="2"/>
              </a:rPr>
              <a:t>bersifat</a:t>
            </a:r>
            <a:r>
              <a:rPr lang="en-US" dirty="0">
                <a:sym typeface="Wingdings" pitchFamily="2" charset="2"/>
              </a:rPr>
              <a:t> </a:t>
            </a:r>
            <a:r>
              <a:rPr lang="en-US" dirty="0" err="1">
                <a:sym typeface="Wingdings" pitchFamily="2" charset="2"/>
              </a:rPr>
              <a:t>sensitif</a:t>
            </a:r>
            <a:r>
              <a:rPr lang="en-US" dirty="0">
                <a:sym typeface="Wingdings" pitchFamily="2" charset="2"/>
              </a:rPr>
              <a:t> </a:t>
            </a:r>
            <a:r>
              <a:rPr lang="en-US" dirty="0" err="1">
                <a:sym typeface="Wingdings" pitchFamily="2" charset="2"/>
              </a:rPr>
              <a:t>terhadap</a:t>
            </a:r>
            <a:r>
              <a:rPr lang="en-US" dirty="0">
                <a:sym typeface="Wingdings" pitchFamily="2" charset="2"/>
              </a:rPr>
              <a:t> </a:t>
            </a:r>
            <a:r>
              <a:rPr lang="en-US" dirty="0" err="1">
                <a:sym typeface="Wingdings" pitchFamily="2" charset="2"/>
              </a:rPr>
              <a:t>perbedaan</a:t>
            </a:r>
            <a:r>
              <a:rPr lang="en-US" dirty="0">
                <a:sym typeface="Wingdings" pitchFamily="2" charset="2"/>
              </a:rPr>
              <a:t> </a:t>
            </a:r>
            <a:r>
              <a:rPr lang="en-US" dirty="0" err="1">
                <a:sym typeface="Wingdings" pitchFamily="2" charset="2"/>
              </a:rPr>
              <a:t>intelektual</a:t>
            </a:r>
            <a:r>
              <a:rPr lang="en-US" dirty="0">
                <a:sym typeface="Wingdings" pitchFamily="2" charset="2"/>
              </a:rPr>
              <a:t> </a:t>
            </a:r>
            <a:r>
              <a:rPr lang="en-US" dirty="0" err="1">
                <a:sym typeface="Wingdings" pitchFamily="2" charset="2"/>
              </a:rPr>
              <a:t>masing-masing</a:t>
            </a:r>
            <a:r>
              <a:rPr lang="en-US" dirty="0">
                <a:sym typeface="Wingdings" pitchFamily="2" charset="2"/>
              </a:rPr>
              <a:t> </a:t>
            </a:r>
            <a:r>
              <a:rPr lang="en-US" dirty="0" err="1">
                <a:sym typeface="Wingdings" pitchFamily="2" charset="2"/>
              </a:rPr>
              <a:t>individu</a:t>
            </a:r>
            <a:r>
              <a:rPr lang="en-US" dirty="0">
                <a:sym typeface="Wingdings" pitchFamily="2" charset="2"/>
              </a:rPr>
              <a:t>.</a:t>
            </a:r>
          </a:p>
        </p:txBody>
      </p:sp>
    </p:spTree>
    <p:extLst>
      <p:ext uri="{BB962C8B-B14F-4D97-AF65-F5344CB8AC3E}">
        <p14:creationId xmlns:p14="http://schemas.microsoft.com/office/powerpoint/2010/main" xmlns="" val="23709053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685800"/>
            <a:ext cx="4041775" cy="533400"/>
          </a:xfrm>
        </p:spPr>
        <p:txBody>
          <a:bodyPr/>
          <a:lstStyle/>
          <a:p>
            <a:pPr algn="l">
              <a:defRPr/>
            </a:pPr>
            <a:r>
              <a:rPr lang="en-US" sz="3000" dirty="0" err="1">
                <a:solidFill>
                  <a:srgbClr val="C00000"/>
                </a:solidFill>
                <a:latin typeface="+mn-lt"/>
              </a:rPr>
              <a:t>Teori</a:t>
            </a:r>
            <a:r>
              <a:rPr lang="en-US" sz="3000" dirty="0">
                <a:solidFill>
                  <a:srgbClr val="C00000"/>
                </a:solidFill>
                <a:latin typeface="+mn-lt"/>
              </a:rPr>
              <a:t> </a:t>
            </a:r>
            <a:r>
              <a:rPr lang="en-US" sz="3000" dirty="0" err="1">
                <a:solidFill>
                  <a:srgbClr val="C00000"/>
                </a:solidFill>
                <a:latin typeface="+mn-lt"/>
              </a:rPr>
              <a:t>kognitif</a:t>
            </a:r>
            <a:r>
              <a:rPr lang="en-US" sz="3000" dirty="0">
                <a:solidFill>
                  <a:srgbClr val="C00000"/>
                </a:solidFill>
                <a:latin typeface="+mn-lt"/>
              </a:rPr>
              <a:t> </a:t>
            </a:r>
            <a:r>
              <a:rPr lang="en-US" sz="3000" dirty="0" err="1">
                <a:solidFill>
                  <a:srgbClr val="C00000"/>
                </a:solidFill>
                <a:latin typeface="+mn-lt"/>
              </a:rPr>
              <a:t>inteligensi</a:t>
            </a:r>
            <a:endParaRPr lang="en-US" sz="3000" dirty="0">
              <a:solidFill>
                <a:srgbClr val="C00000"/>
              </a:solidFill>
              <a:latin typeface="+mn-lt"/>
            </a:endParaRPr>
          </a:p>
        </p:txBody>
      </p:sp>
      <p:sp>
        <p:nvSpPr>
          <p:cNvPr id="110595" name="Content Placeholder 2"/>
          <p:cNvSpPr>
            <a:spLocks noGrp="1"/>
          </p:cNvSpPr>
          <p:nvPr>
            <p:ph sz="quarter" idx="1"/>
          </p:nvPr>
        </p:nvSpPr>
        <p:spPr>
          <a:xfrm>
            <a:off x="1825626" y="1371601"/>
            <a:ext cx="8842375" cy="4568825"/>
          </a:xfrm>
        </p:spPr>
        <p:txBody>
          <a:bodyPr/>
          <a:lstStyle/>
          <a:p>
            <a:pPr marL="341313" indent="-341313">
              <a:spcBef>
                <a:spcPct val="0"/>
              </a:spcBef>
              <a:spcAft>
                <a:spcPts val="1200"/>
              </a:spcAft>
              <a:buNone/>
            </a:pPr>
            <a:r>
              <a:rPr lang="en-US" altLang="en-US" u="sng"/>
              <a:t>Pengetahuan umum</a:t>
            </a:r>
          </a:p>
          <a:p>
            <a:pPr marL="341313" indent="-341313">
              <a:spcBef>
                <a:spcPct val="0"/>
              </a:spcBef>
              <a:spcAft>
                <a:spcPts val="1200"/>
              </a:spcAft>
            </a:pPr>
            <a:r>
              <a:rPr lang="en-US" altLang="en-US">
                <a:sym typeface="Wingdings" panose="05000000000000000000" pitchFamily="2" charset="2"/>
              </a:rPr>
              <a:t>Sejak tes inteligensi berkembang  pengetahuan dipertimbangkan sebagai bagian integral dari inteligensi manusia.</a:t>
            </a:r>
          </a:p>
          <a:p>
            <a:pPr marL="341313" indent="-341313">
              <a:spcBef>
                <a:spcPct val="0"/>
              </a:spcBef>
              <a:spcAft>
                <a:spcPts val="1200"/>
              </a:spcAft>
            </a:pPr>
            <a:r>
              <a:rPr lang="en-US" altLang="en-US">
                <a:sym typeface="Wingdings" panose="05000000000000000000" pitchFamily="2" charset="2"/>
              </a:rPr>
              <a:t>Pengujian informasi umum (mis: Baghdad ibukota Iran)  memberikan data umum tentang pengetahuan umum dan kemampuan seseorang untuk menarik informasi kembali  memprediksi masa depan.</a:t>
            </a:r>
          </a:p>
          <a:p>
            <a:pPr marL="341313" indent="-341313">
              <a:spcBef>
                <a:spcPct val="0"/>
              </a:spcBef>
              <a:spcAft>
                <a:spcPts val="1200"/>
              </a:spcAft>
              <a:buNone/>
            </a:pPr>
            <a:endParaRPr lang="en-US" altLang="en-US">
              <a:sym typeface="Wingdings" panose="05000000000000000000" pitchFamily="2" charset="2"/>
            </a:endParaRPr>
          </a:p>
        </p:txBody>
      </p:sp>
    </p:spTree>
    <p:extLst>
      <p:ext uri="{BB962C8B-B14F-4D97-AF65-F5344CB8AC3E}">
        <p14:creationId xmlns:p14="http://schemas.microsoft.com/office/powerpoint/2010/main" xmlns="" val="14588305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685800"/>
            <a:ext cx="4041775" cy="533400"/>
          </a:xfrm>
        </p:spPr>
        <p:txBody>
          <a:bodyPr/>
          <a:lstStyle/>
          <a:p>
            <a:pPr algn="l">
              <a:defRPr/>
            </a:pPr>
            <a:r>
              <a:rPr lang="en-US" sz="3000" dirty="0" err="1">
                <a:solidFill>
                  <a:srgbClr val="C00000"/>
                </a:solidFill>
                <a:latin typeface="+mn-lt"/>
              </a:rPr>
              <a:t>Teori</a:t>
            </a:r>
            <a:r>
              <a:rPr lang="en-US" sz="3000" dirty="0">
                <a:solidFill>
                  <a:srgbClr val="C00000"/>
                </a:solidFill>
                <a:latin typeface="+mn-lt"/>
              </a:rPr>
              <a:t> </a:t>
            </a:r>
            <a:r>
              <a:rPr lang="en-US" sz="3000" dirty="0" err="1">
                <a:solidFill>
                  <a:srgbClr val="C00000"/>
                </a:solidFill>
                <a:latin typeface="+mn-lt"/>
              </a:rPr>
              <a:t>kognitif</a:t>
            </a:r>
            <a:r>
              <a:rPr lang="en-US" sz="3000" dirty="0">
                <a:solidFill>
                  <a:srgbClr val="C00000"/>
                </a:solidFill>
                <a:latin typeface="+mn-lt"/>
              </a:rPr>
              <a:t> </a:t>
            </a:r>
            <a:r>
              <a:rPr lang="en-US" sz="3000" dirty="0" err="1">
                <a:solidFill>
                  <a:srgbClr val="C00000"/>
                </a:solidFill>
                <a:latin typeface="+mn-lt"/>
              </a:rPr>
              <a:t>inteligensi</a:t>
            </a:r>
            <a:endParaRPr lang="en-US" sz="3000" dirty="0">
              <a:solidFill>
                <a:srgbClr val="C00000"/>
              </a:solidFill>
              <a:latin typeface="+mn-lt"/>
            </a:endParaRPr>
          </a:p>
        </p:txBody>
      </p:sp>
      <p:sp>
        <p:nvSpPr>
          <p:cNvPr id="111619" name="Content Placeholder 2"/>
          <p:cNvSpPr>
            <a:spLocks noGrp="1"/>
          </p:cNvSpPr>
          <p:nvPr>
            <p:ph sz="quarter" idx="1"/>
          </p:nvPr>
        </p:nvSpPr>
        <p:spPr>
          <a:xfrm>
            <a:off x="1825626" y="1527176"/>
            <a:ext cx="8842375" cy="4568825"/>
          </a:xfrm>
        </p:spPr>
        <p:txBody>
          <a:bodyPr/>
          <a:lstStyle/>
          <a:p>
            <a:pPr marL="341313" indent="-341313">
              <a:spcBef>
                <a:spcPct val="0"/>
              </a:spcBef>
              <a:spcAft>
                <a:spcPts val="1200"/>
              </a:spcAft>
            </a:pPr>
            <a:r>
              <a:rPr lang="en-US" altLang="en-US">
                <a:sym typeface="Wingdings" panose="05000000000000000000" pitchFamily="2" charset="2"/>
              </a:rPr>
              <a:t>Karakter salah satu tipe inteligensi: kemampuan menyimpan informasi semantik dalam skema terorganisasi dan untuk mengakses informasi secara efisien.</a:t>
            </a:r>
          </a:p>
          <a:p>
            <a:pPr marL="341313" indent="-341313">
              <a:spcBef>
                <a:spcPct val="0"/>
              </a:spcBef>
              <a:spcAft>
                <a:spcPts val="1200"/>
              </a:spcAft>
            </a:pPr>
            <a:r>
              <a:rPr lang="en-US" altLang="en-US">
                <a:sym typeface="Wingdings" panose="05000000000000000000" pitchFamily="2" charset="2"/>
              </a:rPr>
              <a:t>Penelitian Chi (1978)  tugas meta-memori: pengetahuan individu tentang ingatan mereka.</a:t>
            </a:r>
          </a:p>
          <a:p>
            <a:pPr marL="341313" indent="-341313">
              <a:spcBef>
                <a:spcPct val="0"/>
              </a:spcBef>
              <a:spcAft>
                <a:spcPts val="1200"/>
              </a:spcAft>
              <a:buNone/>
            </a:pPr>
            <a:r>
              <a:rPr lang="en-US" altLang="en-US">
                <a:sym typeface="Wingdings" panose="05000000000000000000" pitchFamily="2" charset="2"/>
              </a:rPr>
              <a:t>	Hasil: memori anak lebih akurat dari dewasa.</a:t>
            </a:r>
          </a:p>
          <a:p>
            <a:pPr marL="341313" indent="-341313">
              <a:spcBef>
                <a:spcPct val="0"/>
              </a:spcBef>
              <a:spcAft>
                <a:spcPts val="1200"/>
              </a:spcAft>
            </a:pPr>
            <a:r>
              <a:rPr lang="en-US" altLang="en-US">
                <a:sym typeface="Wingdings" panose="05000000000000000000" pitchFamily="2" charset="2"/>
              </a:rPr>
              <a:t>Tes </a:t>
            </a:r>
            <a:r>
              <a:rPr lang="en-US" altLang="en-US" i="1">
                <a:sym typeface="Wingdings" panose="05000000000000000000" pitchFamily="2" charset="2"/>
              </a:rPr>
              <a:t>standard digit-span task </a:t>
            </a:r>
            <a:r>
              <a:rPr lang="en-US" altLang="en-US">
                <a:sym typeface="Wingdings" panose="05000000000000000000" pitchFamily="2" charset="2"/>
              </a:rPr>
              <a:t> hasil: orang dewasa lebih bagus dalam recalling digit &amp; memprediksi langkah selanjutnya dibanding anak-anak.</a:t>
            </a:r>
          </a:p>
        </p:txBody>
      </p:sp>
    </p:spTree>
    <p:extLst>
      <p:ext uri="{BB962C8B-B14F-4D97-AF65-F5344CB8AC3E}">
        <p14:creationId xmlns:p14="http://schemas.microsoft.com/office/powerpoint/2010/main" xmlns="" val="754181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685800"/>
            <a:ext cx="4041775" cy="533400"/>
          </a:xfrm>
        </p:spPr>
        <p:txBody>
          <a:bodyPr/>
          <a:lstStyle/>
          <a:p>
            <a:pPr algn="l">
              <a:defRPr/>
            </a:pPr>
            <a:r>
              <a:rPr lang="en-US" sz="3000" dirty="0" err="1">
                <a:solidFill>
                  <a:srgbClr val="C00000"/>
                </a:solidFill>
                <a:latin typeface="+mn-lt"/>
              </a:rPr>
              <a:t>Teori</a:t>
            </a:r>
            <a:r>
              <a:rPr lang="en-US" sz="3000" dirty="0">
                <a:solidFill>
                  <a:srgbClr val="C00000"/>
                </a:solidFill>
                <a:latin typeface="+mn-lt"/>
              </a:rPr>
              <a:t> </a:t>
            </a:r>
            <a:r>
              <a:rPr lang="en-US" sz="3000" dirty="0" err="1">
                <a:solidFill>
                  <a:srgbClr val="C00000"/>
                </a:solidFill>
                <a:latin typeface="+mn-lt"/>
              </a:rPr>
              <a:t>kognitif</a:t>
            </a:r>
            <a:r>
              <a:rPr lang="en-US" sz="3000" dirty="0">
                <a:solidFill>
                  <a:srgbClr val="C00000"/>
                </a:solidFill>
                <a:latin typeface="+mn-lt"/>
              </a:rPr>
              <a:t> </a:t>
            </a:r>
            <a:r>
              <a:rPr lang="en-US" sz="3000" dirty="0" err="1">
                <a:solidFill>
                  <a:srgbClr val="C00000"/>
                </a:solidFill>
                <a:latin typeface="+mn-lt"/>
              </a:rPr>
              <a:t>inteligensi</a:t>
            </a:r>
            <a:endParaRPr lang="en-US" sz="3000" dirty="0">
              <a:solidFill>
                <a:srgbClr val="C00000"/>
              </a:solidFill>
              <a:latin typeface="+mn-lt"/>
            </a:endParaRPr>
          </a:p>
        </p:txBody>
      </p:sp>
      <p:sp>
        <p:nvSpPr>
          <p:cNvPr id="3" name="Content Placeholder 2"/>
          <p:cNvSpPr>
            <a:spLocks noGrp="1"/>
          </p:cNvSpPr>
          <p:nvPr>
            <p:ph sz="quarter" idx="1"/>
          </p:nvPr>
        </p:nvSpPr>
        <p:spPr>
          <a:xfrm>
            <a:off x="1752601" y="1679576"/>
            <a:ext cx="8842375" cy="4568825"/>
          </a:xfrm>
        </p:spPr>
        <p:txBody>
          <a:bodyPr/>
          <a:lstStyle/>
          <a:p>
            <a:pPr marL="341313" indent="-341313">
              <a:spcBef>
                <a:spcPts val="0"/>
              </a:spcBef>
              <a:spcAft>
                <a:spcPts val="1200"/>
              </a:spcAft>
              <a:buNone/>
              <a:defRPr/>
            </a:pPr>
            <a:r>
              <a:rPr lang="en-US" u="sng" dirty="0" err="1">
                <a:sym typeface="Wingdings" pitchFamily="2" charset="2"/>
              </a:rPr>
              <a:t>Penalaran</a:t>
            </a:r>
            <a:r>
              <a:rPr lang="en-US" u="sng" dirty="0">
                <a:sym typeface="Wingdings" pitchFamily="2" charset="2"/>
              </a:rPr>
              <a:t> &amp; </a:t>
            </a:r>
            <a:r>
              <a:rPr lang="en-US" u="sng" dirty="0" err="1">
                <a:sym typeface="Wingdings" pitchFamily="2" charset="2"/>
              </a:rPr>
              <a:t>pemecahan</a:t>
            </a:r>
            <a:r>
              <a:rPr lang="en-US" u="sng" dirty="0">
                <a:sym typeface="Wingdings" pitchFamily="2" charset="2"/>
              </a:rPr>
              <a:t> </a:t>
            </a:r>
            <a:r>
              <a:rPr lang="en-US" u="sng" dirty="0" err="1">
                <a:sym typeface="Wingdings" pitchFamily="2" charset="2"/>
              </a:rPr>
              <a:t>masalah</a:t>
            </a:r>
            <a:endParaRPr lang="en-US" u="sng" dirty="0">
              <a:sym typeface="Wingdings" pitchFamily="2" charset="2"/>
            </a:endParaRPr>
          </a:p>
          <a:p>
            <a:pPr marL="341313" indent="-341313">
              <a:spcBef>
                <a:spcPts val="0"/>
              </a:spcBef>
              <a:spcAft>
                <a:spcPts val="1200"/>
              </a:spcAft>
              <a:defRPr/>
            </a:pPr>
            <a:r>
              <a:rPr lang="en-US" dirty="0">
                <a:sym typeface="Wingdings" pitchFamily="2" charset="2"/>
              </a:rPr>
              <a:t>Robert J. Sternberg  </a:t>
            </a:r>
            <a:r>
              <a:rPr lang="en-US" dirty="0" err="1">
                <a:sym typeface="Wingdings" pitchFamily="2" charset="2"/>
              </a:rPr>
              <a:t>triarkhis</a:t>
            </a:r>
            <a:r>
              <a:rPr lang="en-US" dirty="0">
                <a:sym typeface="Wingdings" pitchFamily="2" charset="2"/>
              </a:rPr>
              <a:t> </a:t>
            </a:r>
            <a:r>
              <a:rPr lang="en-US" dirty="0" err="1">
                <a:sym typeface="Wingdings" pitchFamily="2" charset="2"/>
              </a:rPr>
              <a:t>inteligensi</a:t>
            </a:r>
            <a:r>
              <a:rPr lang="en-US" dirty="0">
                <a:sym typeface="Wingdings" pitchFamily="2" charset="2"/>
              </a:rPr>
              <a:t>:</a:t>
            </a:r>
          </a:p>
          <a:p>
            <a:pPr marL="742950" indent="-400050">
              <a:spcBef>
                <a:spcPts val="0"/>
              </a:spcBef>
              <a:spcAft>
                <a:spcPts val="1200"/>
              </a:spcAft>
              <a:buFont typeface="+mj-lt"/>
              <a:buAutoNum type="alphaLcPeriod"/>
              <a:defRPr/>
            </a:pPr>
            <a:r>
              <a:rPr lang="en-US" dirty="0" err="1">
                <a:sym typeface="Wingdings" pitchFamily="2" charset="2"/>
              </a:rPr>
              <a:t>Perilaku</a:t>
            </a:r>
            <a:r>
              <a:rPr lang="en-US" dirty="0">
                <a:sym typeface="Wingdings" pitchFamily="2" charset="2"/>
              </a:rPr>
              <a:t> </a:t>
            </a:r>
            <a:r>
              <a:rPr lang="en-US" dirty="0" err="1">
                <a:sym typeface="Wingdings" pitchFamily="2" charset="2"/>
              </a:rPr>
              <a:t>inteligen</a:t>
            </a:r>
            <a:r>
              <a:rPr lang="en-US" dirty="0">
                <a:sym typeface="Wingdings" pitchFamily="2" charset="2"/>
              </a:rPr>
              <a:t> </a:t>
            </a:r>
            <a:r>
              <a:rPr lang="en-US" dirty="0" err="1">
                <a:sym typeface="Wingdings" pitchFamily="2" charset="2"/>
              </a:rPr>
              <a:t>komponensial</a:t>
            </a:r>
            <a:endParaRPr lang="en-US" dirty="0">
              <a:sym typeface="Wingdings" pitchFamily="2" charset="2"/>
            </a:endParaRPr>
          </a:p>
          <a:p>
            <a:pPr marL="1085850" indent="-342900">
              <a:spcBef>
                <a:spcPts val="0"/>
              </a:spcBef>
              <a:spcAft>
                <a:spcPts val="1200"/>
              </a:spcAft>
              <a:defRPr/>
            </a:pPr>
            <a:r>
              <a:rPr lang="en-US" dirty="0" err="1">
                <a:sym typeface="Wingdings" pitchFamily="2" charset="2"/>
              </a:rPr>
              <a:t>Struktur</a:t>
            </a:r>
            <a:r>
              <a:rPr lang="en-US" dirty="0">
                <a:sym typeface="Wingdings" pitchFamily="2" charset="2"/>
              </a:rPr>
              <a:t> &amp; </a:t>
            </a:r>
            <a:r>
              <a:rPr lang="en-US" dirty="0" err="1">
                <a:sym typeface="Wingdings" pitchFamily="2" charset="2"/>
              </a:rPr>
              <a:t>mekanisme</a:t>
            </a:r>
            <a:r>
              <a:rPr lang="en-US" dirty="0">
                <a:sym typeface="Wingdings" pitchFamily="2" charset="2"/>
              </a:rPr>
              <a:t> yang </a:t>
            </a:r>
            <a:r>
              <a:rPr lang="en-US" dirty="0" err="1">
                <a:sym typeface="Wingdings" pitchFamily="2" charset="2"/>
              </a:rPr>
              <a:t>mendasari</a:t>
            </a:r>
            <a:r>
              <a:rPr lang="en-US" dirty="0">
                <a:sym typeface="Wingdings" pitchFamily="2" charset="2"/>
              </a:rPr>
              <a:t> </a:t>
            </a:r>
            <a:r>
              <a:rPr lang="en-US" dirty="0" err="1">
                <a:sym typeface="Wingdings" pitchFamily="2" charset="2"/>
              </a:rPr>
              <a:t>perilaku</a:t>
            </a:r>
            <a:r>
              <a:rPr lang="en-US" dirty="0">
                <a:sym typeface="Wingdings" pitchFamily="2" charset="2"/>
              </a:rPr>
              <a:t> </a:t>
            </a:r>
            <a:r>
              <a:rPr lang="en-US" dirty="0" err="1">
                <a:sym typeface="Wingdings" pitchFamily="2" charset="2"/>
              </a:rPr>
              <a:t>inteligen</a:t>
            </a:r>
            <a:r>
              <a:rPr lang="en-US" dirty="0">
                <a:sym typeface="Wingdings" pitchFamily="2" charset="2"/>
              </a:rPr>
              <a:t>. </a:t>
            </a:r>
          </a:p>
          <a:p>
            <a:pPr marL="1085850" indent="-342900">
              <a:spcBef>
                <a:spcPts val="0"/>
              </a:spcBef>
              <a:spcAft>
                <a:spcPts val="1200"/>
              </a:spcAft>
              <a:defRPr/>
            </a:pPr>
            <a:r>
              <a:rPr lang="en-US" dirty="0" err="1">
                <a:sym typeface="Wingdings" pitchFamily="2" charset="2"/>
              </a:rPr>
              <a:t>Terdapat</a:t>
            </a:r>
            <a:r>
              <a:rPr lang="en-US" dirty="0">
                <a:sym typeface="Wingdings" pitchFamily="2" charset="2"/>
              </a:rPr>
              <a:t> 3 </a:t>
            </a:r>
            <a:r>
              <a:rPr lang="en-US" dirty="0" err="1">
                <a:sym typeface="Wingdings" pitchFamily="2" charset="2"/>
              </a:rPr>
              <a:t>komponen</a:t>
            </a:r>
            <a:r>
              <a:rPr lang="en-US" dirty="0">
                <a:sym typeface="Wingdings" pitchFamily="2" charset="2"/>
              </a:rPr>
              <a:t> </a:t>
            </a:r>
            <a:r>
              <a:rPr lang="en-US" dirty="0" err="1">
                <a:sym typeface="Wingdings" pitchFamily="2" charset="2"/>
              </a:rPr>
              <a:t>pemprosesan</a:t>
            </a:r>
            <a:r>
              <a:rPr lang="en-US" dirty="0">
                <a:sym typeface="Wingdings" pitchFamily="2" charset="2"/>
              </a:rPr>
              <a:t> </a:t>
            </a:r>
            <a:r>
              <a:rPr lang="en-US" dirty="0" err="1">
                <a:sym typeface="Wingdings" pitchFamily="2" charset="2"/>
              </a:rPr>
              <a:t>informasi</a:t>
            </a:r>
            <a:r>
              <a:rPr lang="en-US" dirty="0">
                <a:sym typeface="Wingdings" pitchFamily="2" charset="2"/>
              </a:rPr>
              <a:t>: </a:t>
            </a:r>
            <a:r>
              <a:rPr lang="en-US" dirty="0" err="1">
                <a:sym typeface="Wingdings" pitchFamily="2" charset="2"/>
              </a:rPr>
              <a:t>belajar</a:t>
            </a:r>
            <a:r>
              <a:rPr lang="en-US" dirty="0">
                <a:sym typeface="Wingdings" pitchFamily="2" charset="2"/>
              </a:rPr>
              <a:t> </a:t>
            </a:r>
            <a:r>
              <a:rPr lang="en-US" dirty="0" err="1">
                <a:sym typeface="Wingdings" pitchFamily="2" charset="2"/>
              </a:rPr>
              <a:t>cara</a:t>
            </a:r>
            <a:r>
              <a:rPr lang="en-US" dirty="0">
                <a:sym typeface="Wingdings" pitchFamily="2" charset="2"/>
              </a:rPr>
              <a:t> </a:t>
            </a:r>
            <a:r>
              <a:rPr lang="en-US" dirty="0" err="1">
                <a:sym typeface="Wingdings" pitchFamily="2" charset="2"/>
              </a:rPr>
              <a:t>melakukan</a:t>
            </a:r>
            <a:r>
              <a:rPr lang="en-US" dirty="0">
                <a:sym typeface="Wingdings" pitchFamily="2" charset="2"/>
              </a:rPr>
              <a:t> </a:t>
            </a:r>
            <a:r>
              <a:rPr lang="en-US" dirty="0" err="1">
                <a:sym typeface="Wingdings" pitchFamily="2" charset="2"/>
              </a:rPr>
              <a:t>hal-hal</a:t>
            </a:r>
            <a:r>
              <a:rPr lang="en-US" dirty="0">
                <a:sym typeface="Wingdings" pitchFamily="2" charset="2"/>
              </a:rPr>
              <a:t> </a:t>
            </a:r>
            <a:r>
              <a:rPr lang="en-US" dirty="0" err="1">
                <a:sym typeface="Wingdings" pitchFamily="2" charset="2"/>
              </a:rPr>
              <a:t>tertentu</a:t>
            </a:r>
            <a:r>
              <a:rPr lang="en-US" dirty="0">
                <a:sym typeface="Wingdings" pitchFamily="2" charset="2"/>
              </a:rPr>
              <a:t>, </a:t>
            </a:r>
            <a:r>
              <a:rPr lang="en-US" dirty="0" err="1">
                <a:sym typeface="Wingdings" pitchFamily="2" charset="2"/>
              </a:rPr>
              <a:t>merencanakan</a:t>
            </a:r>
            <a:r>
              <a:rPr lang="en-US" dirty="0">
                <a:sym typeface="Wingdings" pitchFamily="2" charset="2"/>
              </a:rPr>
              <a:t>, </a:t>
            </a:r>
            <a:r>
              <a:rPr lang="en-US" dirty="0" err="1">
                <a:sym typeface="Wingdings" pitchFamily="2" charset="2"/>
              </a:rPr>
              <a:t>dan</a:t>
            </a:r>
            <a:r>
              <a:rPr lang="en-US" dirty="0">
                <a:sym typeface="Wingdings" pitchFamily="2" charset="2"/>
              </a:rPr>
              <a:t> </a:t>
            </a:r>
            <a:r>
              <a:rPr lang="en-US" dirty="0" err="1">
                <a:sym typeface="Wingdings" pitchFamily="2" charset="2"/>
              </a:rPr>
              <a:t>melaksanakan</a:t>
            </a:r>
            <a:r>
              <a:rPr lang="en-US" dirty="0">
                <a:sym typeface="Wingdings" pitchFamily="2" charset="2"/>
              </a:rPr>
              <a:t>.</a:t>
            </a:r>
          </a:p>
          <a:p>
            <a:pPr marL="742950" indent="-400050">
              <a:spcBef>
                <a:spcPts val="0"/>
              </a:spcBef>
              <a:spcAft>
                <a:spcPts val="1200"/>
              </a:spcAft>
              <a:buNone/>
              <a:defRPr/>
            </a:pPr>
            <a:endParaRPr lang="en-US" dirty="0">
              <a:sym typeface="Wingdings" pitchFamily="2" charset="2"/>
            </a:endParaRPr>
          </a:p>
        </p:txBody>
      </p:sp>
    </p:spTree>
    <p:extLst>
      <p:ext uri="{BB962C8B-B14F-4D97-AF65-F5344CB8AC3E}">
        <p14:creationId xmlns:p14="http://schemas.microsoft.com/office/powerpoint/2010/main" xmlns="" val="16337479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990600"/>
            <a:ext cx="8839200" cy="57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825626" y="381000"/>
            <a:ext cx="4727575" cy="533400"/>
          </a:xfrm>
        </p:spPr>
        <p:txBody>
          <a:bodyPr/>
          <a:lstStyle/>
          <a:p>
            <a:pPr algn="l">
              <a:defRPr/>
            </a:pPr>
            <a:r>
              <a:rPr lang="en-US" sz="3000" dirty="0" err="1">
                <a:solidFill>
                  <a:srgbClr val="C00000"/>
                </a:solidFill>
                <a:latin typeface="+mn-lt"/>
              </a:rPr>
              <a:t>Teori</a:t>
            </a:r>
            <a:r>
              <a:rPr lang="en-US" sz="3000" dirty="0">
                <a:solidFill>
                  <a:srgbClr val="C00000"/>
                </a:solidFill>
                <a:latin typeface="+mn-lt"/>
              </a:rPr>
              <a:t> </a:t>
            </a:r>
            <a:r>
              <a:rPr lang="en-US" sz="3000" dirty="0" err="1">
                <a:solidFill>
                  <a:srgbClr val="C00000"/>
                </a:solidFill>
                <a:latin typeface="+mn-lt"/>
              </a:rPr>
              <a:t>kognitif</a:t>
            </a:r>
            <a:r>
              <a:rPr lang="en-US" sz="3000" dirty="0">
                <a:solidFill>
                  <a:srgbClr val="C00000"/>
                </a:solidFill>
                <a:latin typeface="+mn-lt"/>
              </a:rPr>
              <a:t> </a:t>
            </a:r>
            <a:r>
              <a:rPr lang="en-US" sz="3000" dirty="0" err="1">
                <a:solidFill>
                  <a:srgbClr val="C00000"/>
                </a:solidFill>
                <a:latin typeface="+mn-lt"/>
              </a:rPr>
              <a:t>inteligensi</a:t>
            </a:r>
            <a:endParaRPr lang="en-US" sz="3000" dirty="0">
              <a:solidFill>
                <a:srgbClr val="C00000"/>
              </a:solidFill>
              <a:latin typeface="+mn-lt"/>
            </a:endParaRPr>
          </a:p>
        </p:txBody>
      </p:sp>
      <p:sp>
        <p:nvSpPr>
          <p:cNvPr id="3" name="Content Placeholder 2"/>
          <p:cNvSpPr>
            <a:spLocks noGrp="1"/>
          </p:cNvSpPr>
          <p:nvPr>
            <p:ph sz="quarter" idx="1"/>
          </p:nvPr>
        </p:nvSpPr>
        <p:spPr>
          <a:xfrm>
            <a:off x="1825626" y="1143000"/>
            <a:ext cx="8613775" cy="5486400"/>
          </a:xfrm>
        </p:spPr>
        <p:txBody>
          <a:bodyPr/>
          <a:lstStyle/>
          <a:p>
            <a:pPr marL="742950" indent="-400050">
              <a:spcBef>
                <a:spcPts val="0"/>
              </a:spcBef>
              <a:spcAft>
                <a:spcPts val="1200"/>
              </a:spcAft>
              <a:buNone/>
              <a:defRPr/>
            </a:pPr>
            <a:r>
              <a:rPr lang="en-US" dirty="0">
                <a:solidFill>
                  <a:schemeClr val="accent1"/>
                </a:solidFill>
                <a:sym typeface="Wingdings" pitchFamily="2" charset="2"/>
              </a:rPr>
              <a:t>b. </a:t>
            </a:r>
            <a:r>
              <a:rPr lang="en-US" dirty="0">
                <a:sym typeface="Wingdings" pitchFamily="2" charset="2"/>
              </a:rPr>
              <a:t>	</a:t>
            </a:r>
            <a:r>
              <a:rPr lang="en-US" dirty="0" err="1">
                <a:sym typeface="Wingdings" pitchFamily="2" charset="2"/>
              </a:rPr>
              <a:t>Perilaku</a:t>
            </a:r>
            <a:r>
              <a:rPr lang="en-US" dirty="0">
                <a:sym typeface="Wingdings" pitchFamily="2" charset="2"/>
              </a:rPr>
              <a:t> </a:t>
            </a:r>
            <a:r>
              <a:rPr lang="en-US" dirty="0" err="1">
                <a:sym typeface="Wingdings" pitchFamily="2" charset="2"/>
              </a:rPr>
              <a:t>inteligensi</a:t>
            </a:r>
            <a:r>
              <a:rPr lang="en-US" dirty="0">
                <a:sym typeface="Wingdings" pitchFamily="2" charset="2"/>
              </a:rPr>
              <a:t> </a:t>
            </a:r>
            <a:r>
              <a:rPr lang="en-US" dirty="0" err="1">
                <a:sym typeface="Wingdings" pitchFamily="2" charset="2"/>
              </a:rPr>
              <a:t>eksperiensial</a:t>
            </a:r>
            <a:endParaRPr lang="en-US" dirty="0">
              <a:sym typeface="Wingdings" pitchFamily="2" charset="2"/>
            </a:endParaRPr>
          </a:p>
          <a:p>
            <a:pPr marL="742950" indent="-400050">
              <a:spcBef>
                <a:spcPts val="0"/>
              </a:spcBef>
              <a:spcAft>
                <a:spcPts val="1200"/>
              </a:spcAft>
              <a:buNone/>
              <a:defRPr/>
            </a:pPr>
            <a:r>
              <a:rPr lang="en-US" dirty="0">
                <a:sym typeface="Wingdings" pitchFamily="2" charset="2"/>
              </a:rPr>
              <a:t>	</a:t>
            </a:r>
            <a:r>
              <a:rPr lang="en-US" dirty="0" err="1">
                <a:sym typeface="Wingdings" pitchFamily="2" charset="2"/>
              </a:rPr>
              <a:t>Perilaku</a:t>
            </a:r>
            <a:r>
              <a:rPr lang="en-US" dirty="0">
                <a:sym typeface="Wingdings" pitchFamily="2" charset="2"/>
              </a:rPr>
              <a:t> yang </a:t>
            </a:r>
            <a:r>
              <a:rPr lang="en-US" dirty="0" err="1">
                <a:sym typeface="Wingdings" pitchFamily="2" charset="2"/>
              </a:rPr>
              <a:t>tepat</a:t>
            </a:r>
            <a:r>
              <a:rPr lang="en-US" dirty="0">
                <a:sym typeface="Wingdings" pitchFamily="2" charset="2"/>
              </a:rPr>
              <a:t> </a:t>
            </a:r>
            <a:r>
              <a:rPr lang="en-US" dirty="0" err="1">
                <a:sym typeface="Wingdings" pitchFamily="2" charset="2"/>
              </a:rPr>
              <a:t>secara</a:t>
            </a:r>
            <a:r>
              <a:rPr lang="en-US" dirty="0">
                <a:sym typeface="Wingdings" pitchFamily="2" charset="2"/>
              </a:rPr>
              <a:t> </a:t>
            </a:r>
            <a:r>
              <a:rPr lang="en-US" dirty="0" err="1">
                <a:sym typeface="Wingdings" pitchFamily="2" charset="2"/>
              </a:rPr>
              <a:t>kontekstual</a:t>
            </a:r>
            <a:r>
              <a:rPr lang="en-US" dirty="0">
                <a:sym typeface="Wingdings" pitchFamily="2" charset="2"/>
              </a:rPr>
              <a:t>  </a:t>
            </a:r>
            <a:r>
              <a:rPr lang="en-US" dirty="0" err="1">
                <a:sym typeface="Wingdings" pitchFamily="2" charset="2"/>
              </a:rPr>
              <a:t>perilaku</a:t>
            </a:r>
            <a:r>
              <a:rPr lang="en-US" dirty="0">
                <a:sym typeface="Wingdings" pitchFamily="2" charset="2"/>
              </a:rPr>
              <a:t> yang </a:t>
            </a:r>
            <a:r>
              <a:rPr lang="en-US" dirty="0" err="1">
                <a:sym typeface="Wingdings" pitchFamily="2" charset="2"/>
              </a:rPr>
              <a:t>tidak</a:t>
            </a:r>
            <a:r>
              <a:rPr lang="en-US" dirty="0">
                <a:sym typeface="Wingdings" pitchFamily="2" charset="2"/>
              </a:rPr>
              <a:t> </a:t>
            </a:r>
            <a:r>
              <a:rPr lang="en-US" dirty="0" err="1">
                <a:sym typeface="Wingdings" pitchFamily="2" charset="2"/>
              </a:rPr>
              <a:t>dianggap</a:t>
            </a:r>
            <a:r>
              <a:rPr lang="en-US" dirty="0">
                <a:sym typeface="Wingdings" pitchFamily="2" charset="2"/>
              </a:rPr>
              <a:t> ‘</a:t>
            </a:r>
            <a:r>
              <a:rPr lang="en-US" dirty="0" err="1">
                <a:sym typeface="Wingdings" pitchFamily="2" charset="2"/>
              </a:rPr>
              <a:t>inteligen</a:t>
            </a:r>
            <a:r>
              <a:rPr lang="en-US" dirty="0">
                <a:sym typeface="Wingdings" pitchFamily="2" charset="2"/>
              </a:rPr>
              <a:t>’ </a:t>
            </a:r>
            <a:r>
              <a:rPr lang="en-US" dirty="0" err="1">
                <a:sym typeface="Wingdings" pitchFamily="2" charset="2"/>
              </a:rPr>
              <a:t>menurut</a:t>
            </a:r>
            <a:r>
              <a:rPr lang="en-US" dirty="0">
                <a:sym typeface="Wingdings" pitchFamily="2" charset="2"/>
              </a:rPr>
              <a:t> </a:t>
            </a:r>
            <a:r>
              <a:rPr lang="en-US" dirty="0" err="1">
                <a:sym typeface="Wingdings" pitchFamily="2" charset="2"/>
              </a:rPr>
              <a:t>pengalaman</a:t>
            </a:r>
            <a:r>
              <a:rPr lang="en-US" dirty="0">
                <a:sym typeface="Wingdings" pitchFamily="2" charset="2"/>
              </a:rPr>
              <a:t> </a:t>
            </a:r>
            <a:r>
              <a:rPr lang="en-US" dirty="0" err="1">
                <a:sym typeface="Wingdings" pitchFamily="2" charset="2"/>
              </a:rPr>
              <a:t>umum</a:t>
            </a:r>
            <a:r>
              <a:rPr lang="en-US" dirty="0">
                <a:sym typeface="Wingdings" pitchFamily="2" charset="2"/>
              </a:rPr>
              <a:t>  </a:t>
            </a:r>
            <a:r>
              <a:rPr lang="en-US" dirty="0" err="1">
                <a:sym typeface="Wingdings" pitchFamily="2" charset="2"/>
              </a:rPr>
              <a:t>kreatif</a:t>
            </a:r>
            <a:r>
              <a:rPr lang="en-US" dirty="0">
                <a:sym typeface="Wingdings" pitchFamily="2" charset="2"/>
              </a:rPr>
              <a:t>.</a:t>
            </a:r>
          </a:p>
          <a:p>
            <a:pPr marL="742950" indent="-400050">
              <a:spcBef>
                <a:spcPts val="0"/>
              </a:spcBef>
              <a:spcAft>
                <a:spcPts val="1200"/>
              </a:spcAft>
              <a:buNone/>
              <a:defRPr/>
            </a:pPr>
            <a:r>
              <a:rPr lang="en-US" dirty="0">
                <a:solidFill>
                  <a:schemeClr val="accent1"/>
                </a:solidFill>
                <a:sym typeface="Wingdings" pitchFamily="2" charset="2"/>
              </a:rPr>
              <a:t>c.	</a:t>
            </a:r>
            <a:r>
              <a:rPr lang="en-US" dirty="0" err="1">
                <a:sym typeface="Wingdings" pitchFamily="2" charset="2"/>
              </a:rPr>
              <a:t>Perilaku</a:t>
            </a:r>
            <a:r>
              <a:rPr lang="en-US" dirty="0">
                <a:sym typeface="Wingdings" pitchFamily="2" charset="2"/>
              </a:rPr>
              <a:t> </a:t>
            </a:r>
            <a:r>
              <a:rPr lang="en-US" dirty="0" err="1">
                <a:sym typeface="Wingdings" pitchFamily="2" charset="2"/>
              </a:rPr>
              <a:t>inteligen</a:t>
            </a:r>
            <a:r>
              <a:rPr lang="en-US" dirty="0">
                <a:sym typeface="Wingdings" pitchFamily="2" charset="2"/>
              </a:rPr>
              <a:t> </a:t>
            </a:r>
            <a:r>
              <a:rPr lang="en-US" dirty="0" err="1">
                <a:sym typeface="Wingdings" pitchFamily="2" charset="2"/>
              </a:rPr>
              <a:t>kontekstual</a:t>
            </a:r>
            <a:endParaRPr lang="en-US" dirty="0">
              <a:sym typeface="Wingdings" pitchFamily="2" charset="2"/>
            </a:endParaRPr>
          </a:p>
          <a:p>
            <a:pPr marL="1028700" indent="-285750">
              <a:spcBef>
                <a:spcPts val="0"/>
              </a:spcBef>
              <a:spcAft>
                <a:spcPts val="1200"/>
              </a:spcAft>
              <a:defRPr/>
            </a:pPr>
            <a:r>
              <a:rPr lang="en-US" dirty="0" err="1">
                <a:sym typeface="Wingdings" pitchFamily="2" charset="2"/>
              </a:rPr>
              <a:t>Meliputi</a:t>
            </a:r>
            <a:r>
              <a:rPr lang="en-US" dirty="0">
                <a:sym typeface="Wingdings" pitchFamily="2" charset="2"/>
              </a:rPr>
              <a:t>: </a:t>
            </a:r>
            <a:r>
              <a:rPr lang="en-US" dirty="0" err="1">
                <a:sym typeface="Wingdings" pitchFamily="2" charset="2"/>
              </a:rPr>
              <a:t>adaptasi</a:t>
            </a:r>
            <a:r>
              <a:rPr lang="en-US" dirty="0">
                <a:sym typeface="Wingdings" pitchFamily="2" charset="2"/>
              </a:rPr>
              <a:t> </a:t>
            </a:r>
            <a:r>
              <a:rPr lang="en-US" dirty="0" err="1">
                <a:sym typeface="Wingdings" pitchFamily="2" charset="2"/>
              </a:rPr>
              <a:t>terhadap</a:t>
            </a:r>
            <a:r>
              <a:rPr lang="en-US" dirty="0">
                <a:sym typeface="Wingdings" pitchFamily="2" charset="2"/>
              </a:rPr>
              <a:t> </a:t>
            </a:r>
            <a:r>
              <a:rPr lang="en-US" dirty="0" err="1">
                <a:sym typeface="Wingdings" pitchFamily="2" charset="2"/>
              </a:rPr>
              <a:t>lingkungan</a:t>
            </a:r>
            <a:r>
              <a:rPr lang="en-US" dirty="0">
                <a:sym typeface="Wingdings" pitchFamily="2" charset="2"/>
              </a:rPr>
              <a:t>, </a:t>
            </a:r>
            <a:r>
              <a:rPr lang="en-US" dirty="0" err="1">
                <a:sym typeface="Wingdings" pitchFamily="2" charset="2"/>
              </a:rPr>
              <a:t>pemilihan</a:t>
            </a:r>
            <a:r>
              <a:rPr lang="en-US" dirty="0">
                <a:sym typeface="Wingdings" pitchFamily="2" charset="2"/>
              </a:rPr>
              <a:t> </a:t>
            </a:r>
            <a:r>
              <a:rPr lang="en-US" dirty="0" err="1">
                <a:sym typeface="Wingdings" pitchFamily="2" charset="2"/>
              </a:rPr>
              <a:t>lingkungan</a:t>
            </a:r>
            <a:r>
              <a:rPr lang="en-US" dirty="0">
                <a:sym typeface="Wingdings" pitchFamily="2" charset="2"/>
              </a:rPr>
              <a:t> yang </a:t>
            </a:r>
            <a:r>
              <a:rPr lang="en-US" dirty="0" err="1">
                <a:sym typeface="Wingdings" pitchFamily="2" charset="2"/>
              </a:rPr>
              <a:t>lebih</a:t>
            </a:r>
            <a:r>
              <a:rPr lang="en-US" dirty="0">
                <a:sym typeface="Wingdings" pitchFamily="2" charset="2"/>
              </a:rPr>
              <a:t> optimal, &amp; </a:t>
            </a:r>
            <a:r>
              <a:rPr lang="en-US" dirty="0" err="1">
                <a:sym typeface="Wingdings" pitchFamily="2" charset="2"/>
              </a:rPr>
              <a:t>menciptakan</a:t>
            </a:r>
            <a:r>
              <a:rPr lang="en-US" dirty="0">
                <a:sym typeface="Wingdings" pitchFamily="2" charset="2"/>
              </a:rPr>
              <a:t> </a:t>
            </a:r>
            <a:r>
              <a:rPr lang="en-US" dirty="0" err="1">
                <a:sym typeface="Wingdings" pitchFamily="2" charset="2"/>
              </a:rPr>
              <a:t>lingkungan</a:t>
            </a:r>
            <a:r>
              <a:rPr lang="en-US" dirty="0">
                <a:sym typeface="Wingdings" pitchFamily="2" charset="2"/>
              </a:rPr>
              <a:t> yang </a:t>
            </a:r>
            <a:r>
              <a:rPr lang="en-US" dirty="0" err="1">
                <a:sym typeface="Wingdings" pitchFamily="2" charset="2"/>
              </a:rPr>
              <a:t>lebih</a:t>
            </a:r>
            <a:r>
              <a:rPr lang="en-US" dirty="0">
                <a:sym typeface="Wingdings" pitchFamily="2" charset="2"/>
              </a:rPr>
              <a:t> </a:t>
            </a:r>
            <a:r>
              <a:rPr lang="en-US" dirty="0" err="1">
                <a:sym typeface="Wingdings" pitchFamily="2" charset="2"/>
              </a:rPr>
              <a:t>baik</a:t>
            </a:r>
            <a:r>
              <a:rPr lang="en-US" dirty="0">
                <a:sym typeface="Wingdings" pitchFamily="2" charset="2"/>
              </a:rPr>
              <a:t> </a:t>
            </a:r>
            <a:r>
              <a:rPr lang="en-US" dirty="0" err="1">
                <a:sym typeface="Wingdings" pitchFamily="2" charset="2"/>
              </a:rPr>
              <a:t>bagi</a:t>
            </a:r>
            <a:r>
              <a:rPr lang="en-US" dirty="0">
                <a:sym typeface="Wingdings" pitchFamily="2" charset="2"/>
              </a:rPr>
              <a:t> </a:t>
            </a:r>
            <a:r>
              <a:rPr lang="en-US" dirty="0" err="1">
                <a:sym typeface="Wingdings" pitchFamily="2" charset="2"/>
              </a:rPr>
              <a:t>peningkatan</a:t>
            </a:r>
            <a:r>
              <a:rPr lang="en-US" dirty="0">
                <a:sym typeface="Wingdings" pitchFamily="2" charset="2"/>
              </a:rPr>
              <a:t> </a:t>
            </a:r>
            <a:r>
              <a:rPr lang="en-US" dirty="0" err="1">
                <a:sym typeface="Wingdings" pitchFamily="2" charset="2"/>
              </a:rPr>
              <a:t>keahlian</a:t>
            </a:r>
            <a:r>
              <a:rPr lang="en-US" dirty="0">
                <a:sym typeface="Wingdings" pitchFamily="2" charset="2"/>
              </a:rPr>
              <a:t>, </a:t>
            </a:r>
            <a:r>
              <a:rPr lang="en-US" dirty="0" err="1">
                <a:sym typeface="Wingdings" pitchFamily="2" charset="2"/>
              </a:rPr>
              <a:t>minat</a:t>
            </a:r>
            <a:r>
              <a:rPr lang="en-US" dirty="0">
                <a:sym typeface="Wingdings" pitchFamily="2" charset="2"/>
              </a:rPr>
              <a:t>, </a:t>
            </a:r>
            <a:r>
              <a:rPr lang="en-US" dirty="0" err="1">
                <a:sym typeface="Wingdings" pitchFamily="2" charset="2"/>
              </a:rPr>
              <a:t>dan</a:t>
            </a:r>
            <a:r>
              <a:rPr lang="en-US" dirty="0">
                <a:sym typeface="Wingdings" pitchFamily="2" charset="2"/>
              </a:rPr>
              <a:t> </a:t>
            </a:r>
            <a:r>
              <a:rPr lang="en-US" dirty="0" err="1">
                <a:sym typeface="Wingdings" pitchFamily="2" charset="2"/>
              </a:rPr>
              <a:t>nilai-nilai</a:t>
            </a:r>
            <a:r>
              <a:rPr lang="en-US" dirty="0">
                <a:sym typeface="Wingdings" pitchFamily="2" charset="2"/>
              </a:rPr>
              <a:t>.</a:t>
            </a:r>
          </a:p>
          <a:p>
            <a:pPr marL="1028700" indent="-285750">
              <a:spcBef>
                <a:spcPts val="0"/>
              </a:spcBef>
              <a:spcAft>
                <a:spcPts val="1200"/>
              </a:spcAft>
              <a:defRPr/>
            </a:pPr>
            <a:r>
              <a:rPr lang="en-US" dirty="0" err="1">
                <a:sym typeface="Wingdings" pitchFamily="2" charset="2"/>
              </a:rPr>
              <a:t>Jenis</a:t>
            </a:r>
            <a:r>
              <a:rPr lang="en-US" dirty="0">
                <a:sym typeface="Wingdings" pitchFamily="2" charset="2"/>
              </a:rPr>
              <a:t> </a:t>
            </a:r>
            <a:r>
              <a:rPr lang="en-US" dirty="0" err="1">
                <a:sym typeface="Wingdings" pitchFamily="2" charset="2"/>
              </a:rPr>
              <a:t>inteligensi</a:t>
            </a:r>
            <a:r>
              <a:rPr lang="en-US" dirty="0">
                <a:sym typeface="Wingdings" pitchFamily="2" charset="2"/>
              </a:rPr>
              <a:t> </a:t>
            </a:r>
            <a:r>
              <a:rPr lang="en-US" dirty="0" err="1">
                <a:sym typeface="Wingdings" pitchFamily="2" charset="2"/>
              </a:rPr>
              <a:t>terpenting</a:t>
            </a:r>
            <a:r>
              <a:rPr lang="en-US" dirty="0">
                <a:sym typeface="Wingdings" pitchFamily="2" charset="2"/>
              </a:rPr>
              <a:t> </a:t>
            </a:r>
            <a:r>
              <a:rPr lang="en-US" dirty="0" err="1">
                <a:sym typeface="Wingdings" pitchFamily="2" charset="2"/>
              </a:rPr>
              <a:t>dalam</a:t>
            </a:r>
            <a:r>
              <a:rPr lang="en-US" dirty="0">
                <a:sym typeface="Wingdings" pitchFamily="2" charset="2"/>
              </a:rPr>
              <a:t> </a:t>
            </a:r>
            <a:r>
              <a:rPr lang="en-US" dirty="0" err="1">
                <a:sym typeface="Wingdings" pitchFamily="2" charset="2"/>
              </a:rPr>
              <a:t>pergaulan</a:t>
            </a:r>
            <a:r>
              <a:rPr lang="en-US" dirty="0">
                <a:sym typeface="Wingdings" pitchFamily="2" charset="2"/>
              </a:rPr>
              <a:t> </a:t>
            </a:r>
            <a:r>
              <a:rPr lang="en-US" dirty="0" err="1">
                <a:sym typeface="Wingdings" pitchFamily="2" charset="2"/>
              </a:rPr>
              <a:t>sehari-hari</a:t>
            </a:r>
            <a:r>
              <a:rPr lang="en-US" dirty="0">
                <a:sym typeface="Wingdings" pitchFamily="2" charset="2"/>
              </a:rPr>
              <a:t>.</a:t>
            </a:r>
          </a:p>
          <a:p>
            <a:pPr marL="341313" indent="-341313">
              <a:spcBef>
                <a:spcPts val="0"/>
              </a:spcBef>
              <a:spcAft>
                <a:spcPts val="1200"/>
              </a:spcAft>
              <a:buNone/>
              <a:defRPr/>
            </a:pPr>
            <a:r>
              <a:rPr lang="en-US" dirty="0">
                <a:sym typeface="Wingdings" pitchFamily="2" charset="2"/>
              </a:rPr>
              <a:t> </a:t>
            </a:r>
          </a:p>
        </p:txBody>
      </p:sp>
    </p:spTree>
    <p:extLst>
      <p:ext uri="{BB962C8B-B14F-4D97-AF65-F5344CB8AC3E}">
        <p14:creationId xmlns:p14="http://schemas.microsoft.com/office/powerpoint/2010/main" xmlns="" val="22671732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6" y="685800"/>
            <a:ext cx="4041775" cy="533400"/>
          </a:xfrm>
        </p:spPr>
        <p:txBody>
          <a:bodyPr/>
          <a:lstStyle/>
          <a:p>
            <a:pPr algn="l">
              <a:defRPr/>
            </a:pPr>
            <a:r>
              <a:rPr lang="en-US" sz="3000" dirty="0" err="1">
                <a:solidFill>
                  <a:srgbClr val="C00000"/>
                </a:solidFill>
                <a:latin typeface="+mn-lt"/>
              </a:rPr>
              <a:t>Teori</a:t>
            </a:r>
            <a:r>
              <a:rPr lang="en-US" sz="3000" dirty="0">
                <a:solidFill>
                  <a:srgbClr val="C00000"/>
                </a:solidFill>
                <a:latin typeface="+mn-lt"/>
              </a:rPr>
              <a:t> </a:t>
            </a:r>
            <a:r>
              <a:rPr lang="en-US" sz="3000" dirty="0" err="1">
                <a:solidFill>
                  <a:srgbClr val="C00000"/>
                </a:solidFill>
                <a:latin typeface="+mn-lt"/>
              </a:rPr>
              <a:t>kognitif</a:t>
            </a:r>
            <a:r>
              <a:rPr lang="en-US" sz="3000" dirty="0">
                <a:solidFill>
                  <a:srgbClr val="C00000"/>
                </a:solidFill>
                <a:latin typeface="+mn-lt"/>
              </a:rPr>
              <a:t> </a:t>
            </a:r>
            <a:r>
              <a:rPr lang="en-US" sz="3000" dirty="0" err="1">
                <a:solidFill>
                  <a:srgbClr val="C00000"/>
                </a:solidFill>
                <a:latin typeface="+mn-lt"/>
              </a:rPr>
              <a:t>inteligensi</a:t>
            </a:r>
            <a:endParaRPr lang="en-US" sz="3000" dirty="0">
              <a:solidFill>
                <a:srgbClr val="C00000"/>
              </a:solidFill>
              <a:latin typeface="+mn-lt"/>
            </a:endParaRPr>
          </a:p>
        </p:txBody>
      </p:sp>
      <p:sp>
        <p:nvSpPr>
          <p:cNvPr id="114691" name="Content Placeholder 2"/>
          <p:cNvSpPr>
            <a:spLocks noGrp="1"/>
          </p:cNvSpPr>
          <p:nvPr>
            <p:ph sz="quarter" idx="1"/>
          </p:nvPr>
        </p:nvSpPr>
        <p:spPr>
          <a:xfrm>
            <a:off x="1752601" y="1527176"/>
            <a:ext cx="8842375" cy="3654425"/>
          </a:xfrm>
        </p:spPr>
        <p:txBody>
          <a:bodyPr/>
          <a:lstStyle/>
          <a:p>
            <a:pPr marL="341313" indent="-341313">
              <a:spcBef>
                <a:spcPct val="0"/>
              </a:spcBef>
              <a:spcAft>
                <a:spcPts val="2400"/>
              </a:spcAft>
              <a:buNone/>
            </a:pPr>
            <a:r>
              <a:rPr lang="en-US" altLang="en-US" u="sng">
                <a:sym typeface="Wingdings" panose="05000000000000000000" pitchFamily="2" charset="2"/>
              </a:rPr>
              <a:t>Penalaran &amp; pemecahan masalah</a:t>
            </a:r>
          </a:p>
          <a:p>
            <a:pPr marL="341313" indent="-341313">
              <a:spcBef>
                <a:spcPct val="0"/>
              </a:spcBef>
              <a:spcAft>
                <a:spcPts val="1200"/>
              </a:spcAft>
            </a:pPr>
            <a:r>
              <a:rPr lang="en-US" altLang="en-US">
                <a:sym typeface="Wingdings" panose="05000000000000000000" pitchFamily="2" charset="2"/>
              </a:rPr>
              <a:t>Sternberg: Penalaran   usaha mengombinasikan elemen-elemen yang berasal dari informasi lama untuk diubah menjadi informasi baru.</a:t>
            </a:r>
          </a:p>
          <a:p>
            <a:pPr marL="341313" indent="-341313">
              <a:spcBef>
                <a:spcPct val="0"/>
              </a:spcBef>
              <a:spcAft>
                <a:spcPts val="1200"/>
              </a:spcAft>
            </a:pPr>
            <a:r>
              <a:rPr lang="en-US" altLang="en-US">
                <a:sym typeface="Wingdings" panose="05000000000000000000" pitchFamily="2" charset="2"/>
              </a:rPr>
              <a:t>Asal informasi lama: eksternal (buku, film, dll), internal (ingatan), dan kombinasi keduanya.</a:t>
            </a:r>
          </a:p>
          <a:p>
            <a:pPr marL="341313" indent="-341313">
              <a:spcBef>
                <a:spcPct val="0"/>
              </a:spcBef>
              <a:spcAft>
                <a:spcPts val="1200"/>
              </a:spcAft>
            </a:pPr>
            <a:r>
              <a:rPr lang="en-US" altLang="en-US">
                <a:sym typeface="Wingdings" panose="05000000000000000000" pitchFamily="2" charset="2"/>
              </a:rPr>
              <a:t>Teknik membuat solusi Sternberg  analogi.</a:t>
            </a:r>
          </a:p>
          <a:p>
            <a:pPr marL="341313" indent="-341313">
              <a:spcBef>
                <a:spcPct val="0"/>
              </a:spcBef>
              <a:spcAft>
                <a:spcPts val="1200"/>
              </a:spcAft>
            </a:pPr>
            <a:endParaRPr lang="en-US" altLang="en-US">
              <a:sym typeface="Wingdings" panose="05000000000000000000" pitchFamily="2" charset="2"/>
            </a:endParaRPr>
          </a:p>
        </p:txBody>
      </p:sp>
    </p:spTree>
    <p:extLst>
      <p:ext uri="{BB962C8B-B14F-4D97-AF65-F5344CB8AC3E}">
        <p14:creationId xmlns:p14="http://schemas.microsoft.com/office/powerpoint/2010/main" xmlns="" val="29580731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990600"/>
            <a:ext cx="8839200" cy="57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749426" y="457200"/>
            <a:ext cx="4575175" cy="533400"/>
          </a:xfrm>
        </p:spPr>
        <p:txBody>
          <a:bodyPr/>
          <a:lstStyle/>
          <a:p>
            <a:pPr algn="l">
              <a:defRPr/>
            </a:pPr>
            <a:r>
              <a:rPr lang="en-US" sz="3000" dirty="0" err="1">
                <a:solidFill>
                  <a:srgbClr val="C00000"/>
                </a:solidFill>
                <a:latin typeface="+mn-lt"/>
              </a:rPr>
              <a:t>Teori</a:t>
            </a:r>
            <a:r>
              <a:rPr lang="en-US" sz="3000" dirty="0">
                <a:solidFill>
                  <a:srgbClr val="C00000"/>
                </a:solidFill>
                <a:latin typeface="+mn-lt"/>
              </a:rPr>
              <a:t> </a:t>
            </a:r>
            <a:r>
              <a:rPr lang="en-US" sz="3000" dirty="0" err="1">
                <a:solidFill>
                  <a:srgbClr val="C00000"/>
                </a:solidFill>
                <a:latin typeface="+mn-lt"/>
              </a:rPr>
              <a:t>kognitif</a:t>
            </a:r>
            <a:r>
              <a:rPr lang="en-US" sz="3000" dirty="0">
                <a:solidFill>
                  <a:srgbClr val="C00000"/>
                </a:solidFill>
                <a:latin typeface="+mn-lt"/>
              </a:rPr>
              <a:t> </a:t>
            </a:r>
            <a:r>
              <a:rPr lang="en-US" sz="3000" dirty="0" err="1">
                <a:solidFill>
                  <a:srgbClr val="C00000"/>
                </a:solidFill>
                <a:latin typeface="+mn-lt"/>
              </a:rPr>
              <a:t>inteligensi</a:t>
            </a:r>
            <a:endParaRPr lang="en-US" sz="3000" dirty="0">
              <a:solidFill>
                <a:srgbClr val="C00000"/>
              </a:solidFill>
              <a:latin typeface="+mn-lt"/>
            </a:endParaRPr>
          </a:p>
        </p:txBody>
      </p:sp>
      <p:sp>
        <p:nvSpPr>
          <p:cNvPr id="3" name="Content Placeholder 2"/>
          <p:cNvSpPr>
            <a:spLocks noGrp="1"/>
          </p:cNvSpPr>
          <p:nvPr>
            <p:ph sz="quarter" idx="1"/>
          </p:nvPr>
        </p:nvSpPr>
        <p:spPr>
          <a:xfrm>
            <a:off x="1752601" y="1066801"/>
            <a:ext cx="8842375" cy="4568825"/>
          </a:xfrm>
        </p:spPr>
        <p:txBody>
          <a:bodyPr>
            <a:normAutofit fontScale="62500" lnSpcReduction="20000"/>
          </a:bodyPr>
          <a:lstStyle/>
          <a:p>
            <a:pPr marL="341313" indent="-341313">
              <a:spcBef>
                <a:spcPts val="0"/>
              </a:spcBef>
              <a:spcAft>
                <a:spcPts val="1200"/>
              </a:spcAft>
              <a:defRPr/>
            </a:pPr>
            <a:r>
              <a:rPr lang="en-US" dirty="0" err="1" smtClean="0">
                <a:sym typeface="Wingdings" pitchFamily="2" charset="2"/>
              </a:rPr>
              <a:t>Teknik</a:t>
            </a:r>
            <a:r>
              <a:rPr lang="en-US" dirty="0" smtClean="0">
                <a:sym typeface="Wingdings" pitchFamily="2" charset="2"/>
              </a:rPr>
              <a:t> </a:t>
            </a:r>
            <a:r>
              <a:rPr lang="en-US" dirty="0" err="1" smtClean="0">
                <a:sym typeface="Wingdings" pitchFamily="2" charset="2"/>
              </a:rPr>
              <a:t>membuat</a:t>
            </a:r>
            <a:r>
              <a:rPr lang="en-US" dirty="0" smtClean="0">
                <a:sym typeface="Wingdings" pitchFamily="2" charset="2"/>
              </a:rPr>
              <a:t> </a:t>
            </a:r>
            <a:r>
              <a:rPr lang="en-US" dirty="0" err="1" smtClean="0">
                <a:sym typeface="Wingdings" pitchFamily="2" charset="2"/>
              </a:rPr>
              <a:t>solusi</a:t>
            </a:r>
            <a:r>
              <a:rPr lang="en-US" dirty="0" smtClean="0">
                <a:sym typeface="Wingdings" pitchFamily="2" charset="2"/>
              </a:rPr>
              <a:t> Sternberg  </a:t>
            </a:r>
            <a:r>
              <a:rPr lang="en-US" dirty="0" err="1" smtClean="0">
                <a:sym typeface="Wingdings" pitchFamily="2" charset="2"/>
              </a:rPr>
              <a:t>analogi</a:t>
            </a:r>
            <a:r>
              <a:rPr lang="en-US" dirty="0" smtClean="0">
                <a:sym typeface="Wingdings" pitchFamily="2" charset="2"/>
              </a:rPr>
              <a:t>.</a:t>
            </a:r>
          </a:p>
          <a:p>
            <a:pPr marL="341313" indent="-341313">
              <a:spcBef>
                <a:spcPts val="0"/>
              </a:spcBef>
              <a:spcAft>
                <a:spcPts val="1200"/>
              </a:spcAft>
              <a:defRPr/>
            </a:pPr>
            <a:r>
              <a:rPr lang="en-US" dirty="0" err="1" smtClean="0">
                <a:sym typeface="Wingdings" pitchFamily="2" charset="2"/>
              </a:rPr>
              <a:t>Berdasarkan</a:t>
            </a:r>
            <a:r>
              <a:rPr lang="en-US" dirty="0" smtClean="0">
                <a:sym typeface="Wingdings" pitchFamily="2" charset="2"/>
              </a:rPr>
              <a:t> </a:t>
            </a:r>
            <a:r>
              <a:rPr lang="en-US" dirty="0" err="1" smtClean="0">
                <a:sym typeface="Wingdings" pitchFamily="2" charset="2"/>
              </a:rPr>
              <a:t>penelitian</a:t>
            </a:r>
            <a:r>
              <a:rPr lang="en-US" dirty="0" smtClean="0">
                <a:sym typeface="Wingdings" pitchFamily="2" charset="2"/>
              </a:rPr>
              <a:t> </a:t>
            </a:r>
            <a:r>
              <a:rPr lang="en-US" dirty="0" err="1" smtClean="0">
                <a:sym typeface="Wingdings" pitchFamily="2" charset="2"/>
              </a:rPr>
              <a:t>dengan</a:t>
            </a:r>
            <a:r>
              <a:rPr lang="en-US" dirty="0" smtClean="0">
                <a:sym typeface="Wingdings" pitchFamily="2" charset="2"/>
              </a:rPr>
              <a:t> </a:t>
            </a:r>
            <a:r>
              <a:rPr lang="en-US" dirty="0" err="1" smtClean="0">
                <a:sym typeface="Wingdings" pitchFamily="2" charset="2"/>
              </a:rPr>
              <a:t>analogi</a:t>
            </a:r>
            <a:r>
              <a:rPr lang="en-US" dirty="0" smtClean="0">
                <a:sym typeface="Wingdings" pitchFamily="2" charset="2"/>
              </a:rPr>
              <a:t>, </a:t>
            </a:r>
            <a:r>
              <a:rPr lang="en-US" dirty="0" err="1" smtClean="0">
                <a:sym typeface="Wingdings" pitchFamily="2" charset="2"/>
              </a:rPr>
              <a:t>terdapat</a:t>
            </a:r>
            <a:r>
              <a:rPr lang="en-US" dirty="0" smtClean="0">
                <a:sym typeface="Wingdings" pitchFamily="2" charset="2"/>
              </a:rPr>
              <a:t> </a:t>
            </a:r>
            <a:r>
              <a:rPr lang="en-US" dirty="0" err="1" smtClean="0">
                <a:sym typeface="Wingdings" pitchFamily="2" charset="2"/>
              </a:rPr>
              <a:t>tahapan</a:t>
            </a:r>
            <a:r>
              <a:rPr lang="en-US" dirty="0" smtClean="0">
                <a:sym typeface="Wingdings" pitchFamily="2" charset="2"/>
              </a:rPr>
              <a:t> </a:t>
            </a:r>
            <a:r>
              <a:rPr lang="en-US" dirty="0" err="1" smtClean="0">
                <a:sym typeface="Wingdings" pitchFamily="2" charset="2"/>
              </a:rPr>
              <a:t>untuk</a:t>
            </a:r>
            <a:r>
              <a:rPr lang="en-US" dirty="0" smtClean="0">
                <a:sym typeface="Wingdings" pitchFamily="2" charset="2"/>
              </a:rPr>
              <a:t> </a:t>
            </a:r>
            <a:r>
              <a:rPr lang="en-US" dirty="0" err="1" smtClean="0">
                <a:sym typeface="Wingdings" pitchFamily="2" charset="2"/>
              </a:rPr>
              <a:t>menyelesaikan</a:t>
            </a:r>
            <a:r>
              <a:rPr lang="en-US" dirty="0" smtClean="0">
                <a:sym typeface="Wingdings" pitchFamily="2" charset="2"/>
              </a:rPr>
              <a:t> </a:t>
            </a:r>
            <a:r>
              <a:rPr lang="en-US" dirty="0" err="1" smtClean="0">
                <a:sym typeface="Wingdings" pitchFamily="2" charset="2"/>
              </a:rPr>
              <a:t>kasus</a:t>
            </a:r>
            <a:r>
              <a:rPr lang="en-US" dirty="0" smtClean="0">
                <a:sym typeface="Wingdings" pitchFamily="2" charset="2"/>
              </a:rPr>
              <a:t>:</a:t>
            </a:r>
          </a:p>
          <a:p>
            <a:pPr marL="685800" indent="-342900">
              <a:spcBef>
                <a:spcPts val="0"/>
              </a:spcBef>
              <a:spcAft>
                <a:spcPts val="200"/>
              </a:spcAft>
              <a:buFont typeface="+mj-lt"/>
              <a:buAutoNum type="alphaLcPeriod"/>
              <a:defRPr/>
            </a:pPr>
            <a:r>
              <a:rPr lang="en-US" dirty="0" err="1" smtClean="0">
                <a:sym typeface="Wingdings" pitchFamily="2" charset="2"/>
              </a:rPr>
              <a:t>Melakukan</a:t>
            </a:r>
            <a:r>
              <a:rPr lang="en-US" dirty="0" smtClean="0">
                <a:sym typeface="Wingdings" pitchFamily="2" charset="2"/>
              </a:rPr>
              <a:t> </a:t>
            </a:r>
            <a:r>
              <a:rPr lang="en-US" i="1" dirty="0" smtClean="0">
                <a:sym typeface="Wingdings" pitchFamily="2" charset="2"/>
              </a:rPr>
              <a:t>encoding </a:t>
            </a:r>
            <a:r>
              <a:rPr lang="en-US" dirty="0" err="1" smtClean="0">
                <a:sym typeface="Wingdings" pitchFamily="2" charset="2"/>
              </a:rPr>
              <a:t>terhadap</a:t>
            </a:r>
            <a:r>
              <a:rPr lang="en-US" dirty="0" smtClean="0">
                <a:sym typeface="Wingdings" pitchFamily="2" charset="2"/>
              </a:rPr>
              <a:t> </a:t>
            </a:r>
            <a:r>
              <a:rPr lang="en-US" dirty="0" err="1" smtClean="0">
                <a:sym typeface="Wingdings" pitchFamily="2" charset="2"/>
              </a:rPr>
              <a:t>istilah-istilah</a:t>
            </a:r>
            <a:r>
              <a:rPr lang="en-US" dirty="0" smtClean="0">
                <a:sym typeface="Wingdings" pitchFamily="2" charset="2"/>
              </a:rPr>
              <a:t> </a:t>
            </a:r>
            <a:r>
              <a:rPr lang="en-US" dirty="0" err="1" smtClean="0">
                <a:sym typeface="Wingdings" pitchFamily="2" charset="2"/>
              </a:rPr>
              <a:t>analogi</a:t>
            </a:r>
            <a:r>
              <a:rPr lang="en-US" dirty="0" smtClean="0">
                <a:sym typeface="Wingdings" pitchFamily="2" charset="2"/>
              </a:rPr>
              <a:t>.</a:t>
            </a:r>
          </a:p>
          <a:p>
            <a:pPr marL="685800" indent="-342900">
              <a:spcBef>
                <a:spcPts val="0"/>
              </a:spcBef>
              <a:spcAft>
                <a:spcPts val="200"/>
              </a:spcAft>
              <a:buFont typeface="+mj-lt"/>
              <a:buAutoNum type="alphaLcPeriod"/>
              <a:defRPr/>
            </a:pPr>
            <a:r>
              <a:rPr lang="en-US" dirty="0" err="1" smtClean="0">
                <a:sym typeface="Wingdings" pitchFamily="2" charset="2"/>
              </a:rPr>
              <a:t>Membuat</a:t>
            </a:r>
            <a:r>
              <a:rPr lang="en-US" dirty="0" smtClean="0">
                <a:sym typeface="Wingdings" pitchFamily="2" charset="2"/>
              </a:rPr>
              <a:t> </a:t>
            </a:r>
            <a:r>
              <a:rPr lang="en-US" dirty="0" err="1" smtClean="0">
                <a:sym typeface="Wingdings" pitchFamily="2" charset="2"/>
              </a:rPr>
              <a:t>kesimpulan</a:t>
            </a:r>
            <a:r>
              <a:rPr lang="en-US" dirty="0" smtClean="0">
                <a:sym typeface="Wingdings" pitchFamily="2" charset="2"/>
              </a:rPr>
              <a:t>.</a:t>
            </a:r>
          </a:p>
          <a:p>
            <a:pPr marL="685800" indent="-342900">
              <a:spcBef>
                <a:spcPts val="0"/>
              </a:spcBef>
              <a:spcAft>
                <a:spcPts val="200"/>
              </a:spcAft>
              <a:buFont typeface="+mj-lt"/>
              <a:buAutoNum type="alphaLcPeriod"/>
              <a:defRPr/>
            </a:pPr>
            <a:r>
              <a:rPr lang="en-US" dirty="0" err="1" smtClean="0">
                <a:sym typeface="Wingdings" pitchFamily="2" charset="2"/>
              </a:rPr>
              <a:t>Memetakan</a:t>
            </a:r>
            <a:r>
              <a:rPr lang="en-US" dirty="0" smtClean="0">
                <a:sym typeface="Wingdings" pitchFamily="2" charset="2"/>
              </a:rPr>
              <a:t> </a:t>
            </a:r>
            <a:r>
              <a:rPr lang="en-US" dirty="0" err="1" smtClean="0">
                <a:sym typeface="Wingdings" pitchFamily="2" charset="2"/>
              </a:rPr>
              <a:t>hubungan</a:t>
            </a:r>
            <a:r>
              <a:rPr lang="en-US" dirty="0" smtClean="0">
                <a:sym typeface="Wingdings" pitchFamily="2" charset="2"/>
              </a:rPr>
              <a:t> </a:t>
            </a:r>
            <a:r>
              <a:rPr lang="en-US" dirty="0" err="1" smtClean="0">
                <a:sym typeface="Wingdings" pitchFamily="2" charset="2"/>
              </a:rPr>
              <a:t>antara</a:t>
            </a:r>
            <a:r>
              <a:rPr lang="en-US" dirty="0" smtClean="0">
                <a:sym typeface="Wingdings" pitchFamily="2" charset="2"/>
              </a:rPr>
              <a:t> </a:t>
            </a:r>
            <a:r>
              <a:rPr lang="en-US" dirty="0" err="1" smtClean="0">
                <a:sym typeface="Wingdings" pitchFamily="2" charset="2"/>
              </a:rPr>
              <a:t>analogi</a:t>
            </a:r>
            <a:r>
              <a:rPr lang="en-US" dirty="0" smtClean="0">
                <a:sym typeface="Wingdings" pitchFamily="2" charset="2"/>
              </a:rPr>
              <a:t> </a:t>
            </a:r>
            <a:r>
              <a:rPr lang="en-US" dirty="0" err="1" smtClean="0">
                <a:sym typeface="Wingdings" pitchFamily="2" charset="2"/>
              </a:rPr>
              <a:t>pertama</a:t>
            </a:r>
            <a:r>
              <a:rPr lang="en-US" dirty="0" smtClean="0">
                <a:sym typeface="Wingdings" pitchFamily="2" charset="2"/>
              </a:rPr>
              <a:t> </a:t>
            </a:r>
            <a:r>
              <a:rPr lang="en-US" dirty="0" err="1" smtClean="0">
                <a:sym typeface="Wingdings" pitchFamily="2" charset="2"/>
              </a:rPr>
              <a:t>dengan</a:t>
            </a:r>
            <a:r>
              <a:rPr lang="en-US" dirty="0" smtClean="0">
                <a:sym typeface="Wingdings" pitchFamily="2" charset="2"/>
              </a:rPr>
              <a:t> </a:t>
            </a:r>
            <a:r>
              <a:rPr lang="en-US" dirty="0" err="1" smtClean="0">
                <a:sym typeface="Wingdings" pitchFamily="2" charset="2"/>
              </a:rPr>
              <a:t>analogi</a:t>
            </a:r>
            <a:r>
              <a:rPr lang="en-US" dirty="0" smtClean="0">
                <a:sym typeface="Wingdings" pitchFamily="2" charset="2"/>
              </a:rPr>
              <a:t> </a:t>
            </a:r>
            <a:r>
              <a:rPr lang="en-US" dirty="0" err="1" smtClean="0">
                <a:sym typeface="Wingdings" pitchFamily="2" charset="2"/>
              </a:rPr>
              <a:t>kedua</a:t>
            </a:r>
            <a:r>
              <a:rPr lang="en-US" dirty="0" smtClean="0">
                <a:sym typeface="Wingdings" pitchFamily="2" charset="2"/>
              </a:rPr>
              <a:t>.</a:t>
            </a:r>
          </a:p>
          <a:p>
            <a:pPr marL="685800" indent="-342900">
              <a:spcBef>
                <a:spcPts val="0"/>
              </a:spcBef>
              <a:spcAft>
                <a:spcPts val="200"/>
              </a:spcAft>
              <a:buFont typeface="+mj-lt"/>
              <a:buAutoNum type="alphaLcPeriod"/>
              <a:defRPr/>
            </a:pPr>
            <a:r>
              <a:rPr lang="en-US" dirty="0" err="1" smtClean="0">
                <a:sym typeface="Wingdings" pitchFamily="2" charset="2"/>
              </a:rPr>
              <a:t>Menerapkan</a:t>
            </a:r>
            <a:r>
              <a:rPr lang="en-US" dirty="0" smtClean="0">
                <a:sym typeface="Wingdings" pitchFamily="2" charset="2"/>
              </a:rPr>
              <a:t> </a:t>
            </a:r>
            <a:r>
              <a:rPr lang="en-US" dirty="0" err="1" smtClean="0">
                <a:sym typeface="Wingdings" pitchFamily="2" charset="2"/>
              </a:rPr>
              <a:t>hubungan</a:t>
            </a:r>
            <a:r>
              <a:rPr lang="en-US" dirty="0" smtClean="0">
                <a:sym typeface="Wingdings" pitchFamily="2" charset="2"/>
              </a:rPr>
              <a:t> yang </a:t>
            </a:r>
            <a:r>
              <a:rPr lang="en-US" dirty="0" err="1" smtClean="0">
                <a:sym typeface="Wingdings" pitchFamily="2" charset="2"/>
              </a:rPr>
              <a:t>serupa</a:t>
            </a:r>
            <a:r>
              <a:rPr lang="en-US" dirty="0" smtClean="0">
                <a:sym typeface="Wingdings" pitchFamily="2" charset="2"/>
              </a:rPr>
              <a:t> </a:t>
            </a:r>
            <a:r>
              <a:rPr lang="en-US" dirty="0" err="1" smtClean="0">
                <a:sym typeface="Wingdings" pitchFamily="2" charset="2"/>
              </a:rPr>
              <a:t>antara</a:t>
            </a:r>
            <a:r>
              <a:rPr lang="en-US" dirty="0" smtClean="0">
                <a:sym typeface="Wingdings" pitchFamily="2" charset="2"/>
              </a:rPr>
              <a:t> </a:t>
            </a:r>
            <a:r>
              <a:rPr lang="en-US" dirty="0" err="1" smtClean="0">
                <a:sym typeface="Wingdings" pitchFamily="2" charset="2"/>
              </a:rPr>
              <a:t>analaogi</a:t>
            </a:r>
            <a:r>
              <a:rPr lang="en-US" dirty="0" smtClean="0">
                <a:sym typeface="Wingdings" pitchFamily="2" charset="2"/>
              </a:rPr>
              <a:t> </a:t>
            </a:r>
            <a:r>
              <a:rPr lang="en-US" dirty="0" err="1" smtClean="0">
                <a:sym typeface="Wingdings" pitchFamily="2" charset="2"/>
              </a:rPr>
              <a:t>pertama</a:t>
            </a:r>
            <a:r>
              <a:rPr lang="en-US" dirty="0" smtClean="0">
                <a:sym typeface="Wingdings" pitchFamily="2" charset="2"/>
              </a:rPr>
              <a:t> </a:t>
            </a:r>
            <a:r>
              <a:rPr lang="en-US" dirty="0" err="1" smtClean="0">
                <a:sym typeface="Wingdings" pitchFamily="2" charset="2"/>
              </a:rPr>
              <a:t>dengan</a:t>
            </a:r>
            <a:r>
              <a:rPr lang="en-US" dirty="0" smtClean="0">
                <a:sym typeface="Wingdings" pitchFamily="2" charset="2"/>
              </a:rPr>
              <a:t> </a:t>
            </a:r>
            <a:r>
              <a:rPr lang="en-US" dirty="0" err="1" smtClean="0">
                <a:sym typeface="Wingdings" pitchFamily="2" charset="2"/>
              </a:rPr>
              <a:t>analogi</a:t>
            </a:r>
            <a:r>
              <a:rPr lang="en-US" dirty="0" smtClean="0">
                <a:sym typeface="Wingdings" pitchFamily="2" charset="2"/>
              </a:rPr>
              <a:t> </a:t>
            </a:r>
            <a:r>
              <a:rPr lang="en-US" dirty="0" err="1" smtClean="0">
                <a:sym typeface="Wingdings" pitchFamily="2" charset="2"/>
              </a:rPr>
              <a:t>kedua</a:t>
            </a:r>
            <a:r>
              <a:rPr lang="en-US" dirty="0" smtClean="0">
                <a:sym typeface="Wingdings" pitchFamily="2" charset="2"/>
              </a:rPr>
              <a:t>.</a:t>
            </a:r>
          </a:p>
          <a:p>
            <a:pPr marL="685800" indent="-342900">
              <a:spcBef>
                <a:spcPts val="0"/>
              </a:spcBef>
              <a:spcAft>
                <a:spcPts val="1800"/>
              </a:spcAft>
              <a:buFont typeface="+mj-lt"/>
              <a:buAutoNum type="alphaLcPeriod"/>
              <a:defRPr/>
            </a:pPr>
            <a:r>
              <a:rPr lang="en-US" dirty="0" err="1" smtClean="0">
                <a:sym typeface="Wingdings" pitchFamily="2" charset="2"/>
              </a:rPr>
              <a:t>Membuat</a:t>
            </a:r>
            <a:r>
              <a:rPr lang="en-US" dirty="0" smtClean="0">
                <a:sym typeface="Wingdings" pitchFamily="2" charset="2"/>
              </a:rPr>
              <a:t> </a:t>
            </a:r>
            <a:r>
              <a:rPr lang="en-US" dirty="0" err="1" smtClean="0">
                <a:sym typeface="Wingdings" pitchFamily="2" charset="2"/>
              </a:rPr>
              <a:t>tanggapan</a:t>
            </a:r>
            <a:r>
              <a:rPr lang="en-US" dirty="0" smtClean="0">
                <a:sym typeface="Wingdings" pitchFamily="2" charset="2"/>
              </a:rPr>
              <a:t>/</a:t>
            </a:r>
            <a:r>
              <a:rPr lang="en-US" dirty="0" err="1" smtClean="0">
                <a:sym typeface="Wingdings" pitchFamily="2" charset="2"/>
              </a:rPr>
              <a:t>jawaban</a:t>
            </a:r>
            <a:r>
              <a:rPr lang="en-US" dirty="0" smtClean="0">
                <a:sym typeface="Wingdings" pitchFamily="2" charset="2"/>
              </a:rPr>
              <a:t>.</a:t>
            </a:r>
          </a:p>
          <a:p>
            <a:pPr marL="341313" indent="-341313">
              <a:spcBef>
                <a:spcPts val="0"/>
              </a:spcBef>
              <a:buNone/>
              <a:defRPr/>
            </a:pPr>
            <a:r>
              <a:rPr lang="en-US" dirty="0" smtClean="0">
                <a:sym typeface="Wingdings" pitchFamily="2" charset="2"/>
              </a:rPr>
              <a:t>	</a:t>
            </a:r>
            <a:r>
              <a:rPr lang="en-US" dirty="0" err="1" smtClean="0">
                <a:sym typeface="Wingdings" pitchFamily="2" charset="2"/>
              </a:rPr>
              <a:t>Contoh</a:t>
            </a:r>
            <a:r>
              <a:rPr lang="en-US" dirty="0" smtClean="0">
                <a:sym typeface="Wingdings" pitchFamily="2" charset="2"/>
              </a:rPr>
              <a:t>  </a:t>
            </a:r>
            <a:r>
              <a:rPr lang="en-US" dirty="0" err="1" smtClean="0">
                <a:sym typeface="Wingdings" pitchFamily="2" charset="2"/>
              </a:rPr>
              <a:t>Pengacara</a:t>
            </a:r>
            <a:r>
              <a:rPr lang="en-US" dirty="0" smtClean="0">
                <a:sym typeface="Wingdings" pitchFamily="2" charset="2"/>
              </a:rPr>
              <a:t> : </a:t>
            </a:r>
            <a:r>
              <a:rPr lang="en-US" dirty="0" err="1" smtClean="0">
                <a:sym typeface="Wingdings" pitchFamily="2" charset="2"/>
              </a:rPr>
              <a:t>klien</a:t>
            </a:r>
            <a:r>
              <a:rPr lang="en-US" dirty="0" smtClean="0">
                <a:sym typeface="Wingdings" pitchFamily="2" charset="2"/>
              </a:rPr>
              <a:t> :: </a:t>
            </a:r>
            <a:r>
              <a:rPr lang="en-US" dirty="0" err="1" smtClean="0">
                <a:sym typeface="Wingdings" pitchFamily="2" charset="2"/>
              </a:rPr>
              <a:t>dokter</a:t>
            </a:r>
            <a:r>
              <a:rPr lang="en-US" dirty="0" smtClean="0">
                <a:sym typeface="Wingdings" pitchFamily="2" charset="2"/>
              </a:rPr>
              <a:t> : ?  </a:t>
            </a:r>
          </a:p>
          <a:p>
            <a:pPr marL="341313" indent="-341313">
              <a:spcBef>
                <a:spcPts val="0"/>
              </a:spcBef>
              <a:buNone/>
              <a:defRPr/>
            </a:pPr>
            <a:r>
              <a:rPr lang="en-US" dirty="0" smtClean="0">
                <a:sym typeface="Wingdings" pitchFamily="2" charset="2"/>
              </a:rPr>
              <a:t>			 (a. </a:t>
            </a:r>
            <a:r>
              <a:rPr lang="en-US" dirty="0" err="1" smtClean="0">
                <a:sym typeface="Wingdings" pitchFamily="2" charset="2"/>
              </a:rPr>
              <a:t>pasien</a:t>
            </a:r>
            <a:r>
              <a:rPr lang="en-US" dirty="0" smtClean="0">
                <a:sym typeface="Wingdings" pitchFamily="2" charset="2"/>
              </a:rPr>
              <a:t>, b. </a:t>
            </a:r>
            <a:r>
              <a:rPr lang="en-US" dirty="0" err="1" smtClean="0">
                <a:sym typeface="Wingdings" pitchFamily="2" charset="2"/>
              </a:rPr>
              <a:t>obat-obatan</a:t>
            </a:r>
            <a:r>
              <a:rPr lang="en-US" dirty="0" smtClean="0">
                <a:sym typeface="Wingdings" pitchFamily="2" charset="2"/>
              </a:rPr>
              <a:t>)</a:t>
            </a:r>
          </a:p>
          <a:p>
            <a:pPr marL="341313" indent="-341313">
              <a:spcBef>
                <a:spcPts val="0"/>
              </a:spcBef>
              <a:spcAft>
                <a:spcPts val="1200"/>
              </a:spcAft>
              <a:defRPr/>
            </a:pPr>
            <a:endParaRPr lang="en-US" dirty="0" smtClean="0">
              <a:sym typeface="Wingdings" pitchFamily="2" charset="2"/>
            </a:endParaRPr>
          </a:p>
          <a:p>
            <a:pPr marL="341313" indent="-341313">
              <a:spcBef>
                <a:spcPts val="0"/>
              </a:spcBef>
              <a:spcAft>
                <a:spcPts val="1200"/>
              </a:spcAft>
              <a:defRPr/>
            </a:pPr>
            <a:r>
              <a:rPr lang="en-US" dirty="0" smtClean="0">
                <a:sym typeface="Wingdings" pitchFamily="2" charset="2"/>
              </a:rPr>
              <a:t>5 </a:t>
            </a:r>
            <a:r>
              <a:rPr lang="en-US" dirty="0" err="1" smtClean="0">
                <a:sym typeface="Wingdings" pitchFamily="2" charset="2"/>
              </a:rPr>
              <a:t>komponen</a:t>
            </a:r>
            <a:r>
              <a:rPr lang="en-US" dirty="0" smtClean="0">
                <a:sym typeface="Wingdings" pitchFamily="2" charset="2"/>
              </a:rPr>
              <a:t> </a:t>
            </a:r>
            <a:r>
              <a:rPr lang="en-US" dirty="0" err="1" smtClean="0">
                <a:sym typeface="Wingdings" pitchFamily="2" charset="2"/>
              </a:rPr>
              <a:t>dalam</a:t>
            </a:r>
            <a:r>
              <a:rPr lang="en-US" dirty="0" smtClean="0">
                <a:sym typeface="Wingdings" pitchFamily="2" charset="2"/>
              </a:rPr>
              <a:t> </a:t>
            </a:r>
            <a:r>
              <a:rPr lang="en-US" dirty="0" err="1" smtClean="0">
                <a:sym typeface="Wingdings" pitchFamily="2" charset="2"/>
              </a:rPr>
              <a:t>teori</a:t>
            </a:r>
            <a:r>
              <a:rPr lang="en-US" dirty="0" smtClean="0">
                <a:sym typeface="Wingdings" pitchFamily="2" charset="2"/>
              </a:rPr>
              <a:t> </a:t>
            </a:r>
            <a:r>
              <a:rPr lang="en-US" dirty="0" err="1" smtClean="0">
                <a:sym typeface="Wingdings" pitchFamily="2" charset="2"/>
              </a:rPr>
              <a:t>inteligensi</a:t>
            </a:r>
            <a:r>
              <a:rPr lang="en-US" dirty="0" smtClean="0">
                <a:sym typeface="Wingdings" pitchFamily="2" charset="2"/>
              </a:rPr>
              <a:t> Sternberg:</a:t>
            </a:r>
          </a:p>
          <a:p>
            <a:pPr marL="341313" indent="-341313">
              <a:spcBef>
                <a:spcPts val="0"/>
              </a:spcBef>
              <a:spcAft>
                <a:spcPts val="1200"/>
              </a:spcAft>
              <a:defRPr/>
            </a:pPr>
            <a:r>
              <a:rPr lang="en-US" dirty="0" err="1" smtClean="0">
                <a:sym typeface="Wingdings" pitchFamily="2" charset="2"/>
              </a:rPr>
              <a:t>Metakomponen</a:t>
            </a:r>
            <a:r>
              <a:rPr lang="en-US" dirty="0" smtClean="0">
                <a:sym typeface="Wingdings" pitchFamily="2" charset="2"/>
              </a:rPr>
              <a:t>, </a:t>
            </a:r>
            <a:r>
              <a:rPr lang="en-US" dirty="0" err="1" smtClean="0">
                <a:sym typeface="Wingdings" pitchFamily="2" charset="2"/>
              </a:rPr>
              <a:t>komponen-komponen</a:t>
            </a:r>
            <a:r>
              <a:rPr lang="en-US" dirty="0" smtClean="0">
                <a:sym typeface="Wingdings" pitchFamily="2" charset="2"/>
              </a:rPr>
              <a:t> </a:t>
            </a:r>
            <a:r>
              <a:rPr lang="en-US" dirty="0" err="1" smtClean="0">
                <a:sym typeface="Wingdings" pitchFamily="2" charset="2"/>
              </a:rPr>
              <a:t>perilaku</a:t>
            </a:r>
            <a:r>
              <a:rPr lang="en-US" dirty="0" smtClean="0">
                <a:sym typeface="Wingdings" pitchFamily="2" charset="2"/>
              </a:rPr>
              <a:t>, </a:t>
            </a:r>
            <a:r>
              <a:rPr lang="en-US" dirty="0" err="1" smtClean="0">
                <a:sym typeface="Wingdings" pitchFamily="2" charset="2"/>
              </a:rPr>
              <a:t>komponen-komponen</a:t>
            </a:r>
            <a:r>
              <a:rPr lang="en-US" dirty="0" smtClean="0">
                <a:sym typeface="Wingdings" pitchFamily="2" charset="2"/>
              </a:rPr>
              <a:t> </a:t>
            </a:r>
            <a:r>
              <a:rPr lang="en-US" dirty="0" err="1" smtClean="0">
                <a:sym typeface="Wingdings" pitchFamily="2" charset="2"/>
              </a:rPr>
              <a:t>penguasaan</a:t>
            </a:r>
            <a:r>
              <a:rPr lang="en-US" dirty="0" smtClean="0">
                <a:sym typeface="Wingdings" pitchFamily="2" charset="2"/>
              </a:rPr>
              <a:t>, </a:t>
            </a:r>
            <a:r>
              <a:rPr lang="en-US" dirty="0" err="1" smtClean="0">
                <a:sym typeface="Wingdings" pitchFamily="2" charset="2"/>
              </a:rPr>
              <a:t>komponen-komponen</a:t>
            </a:r>
            <a:r>
              <a:rPr lang="en-US" dirty="0" smtClean="0">
                <a:sym typeface="Wingdings" pitchFamily="2" charset="2"/>
              </a:rPr>
              <a:t> </a:t>
            </a:r>
            <a:r>
              <a:rPr lang="en-US" dirty="0" err="1" smtClean="0">
                <a:sym typeface="Wingdings" pitchFamily="2" charset="2"/>
              </a:rPr>
              <a:t>ingatan</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komponen-komponen</a:t>
            </a:r>
            <a:r>
              <a:rPr lang="en-US" dirty="0" smtClean="0">
                <a:sym typeface="Wingdings" pitchFamily="2" charset="2"/>
              </a:rPr>
              <a:t> </a:t>
            </a:r>
            <a:r>
              <a:rPr lang="en-US" dirty="0" err="1" smtClean="0">
                <a:sym typeface="Wingdings" pitchFamily="2" charset="2"/>
              </a:rPr>
              <a:t>pemindahan</a:t>
            </a:r>
            <a:r>
              <a:rPr lang="en-US" dirty="0" smtClean="0">
                <a:sym typeface="Wingdings" pitchFamily="2" charset="2"/>
              </a:rPr>
              <a:t>.</a:t>
            </a:r>
          </a:p>
          <a:p>
            <a:pPr marL="341313" indent="-341313">
              <a:spcBef>
                <a:spcPts val="0"/>
              </a:spcBef>
              <a:spcAft>
                <a:spcPts val="1200"/>
              </a:spcAft>
              <a:defRPr/>
            </a:pPr>
            <a:r>
              <a:rPr lang="en-US" dirty="0" err="1" smtClean="0">
                <a:sym typeface="Wingdings" pitchFamily="2" charset="2"/>
              </a:rPr>
              <a:t>Komponen</a:t>
            </a:r>
            <a:r>
              <a:rPr lang="en-US" dirty="0" smtClean="0">
                <a:sym typeface="Wingdings" pitchFamily="2" charset="2"/>
              </a:rPr>
              <a:t>: </a:t>
            </a:r>
            <a:r>
              <a:rPr lang="en-US" dirty="0" err="1" smtClean="0">
                <a:sym typeface="Wingdings" pitchFamily="2" charset="2"/>
              </a:rPr>
              <a:t>langkah</a:t>
            </a:r>
            <a:r>
              <a:rPr lang="en-US" dirty="0" smtClean="0">
                <a:sym typeface="Wingdings" pitchFamily="2" charset="2"/>
              </a:rPr>
              <a:t> yang </a:t>
            </a:r>
            <a:r>
              <a:rPr lang="en-US" dirty="0" err="1" smtClean="0">
                <a:sym typeface="Wingdings" pitchFamily="2" charset="2"/>
              </a:rPr>
              <a:t>harus</a:t>
            </a:r>
            <a:r>
              <a:rPr lang="en-US" dirty="0" smtClean="0">
                <a:sym typeface="Wingdings" pitchFamily="2" charset="2"/>
              </a:rPr>
              <a:t> </a:t>
            </a:r>
            <a:r>
              <a:rPr lang="en-US" dirty="0" err="1" smtClean="0">
                <a:sym typeface="Wingdings" pitchFamily="2" charset="2"/>
              </a:rPr>
              <a:t>dilalui</a:t>
            </a:r>
            <a:r>
              <a:rPr lang="en-US" dirty="0" smtClean="0">
                <a:sym typeface="Wingdings" pitchFamily="2" charset="2"/>
              </a:rPr>
              <a:t> </a:t>
            </a:r>
            <a:r>
              <a:rPr lang="en-US" dirty="0" err="1" smtClean="0">
                <a:sym typeface="Wingdings" pitchFamily="2" charset="2"/>
              </a:rPr>
              <a:t>seseorang</a:t>
            </a:r>
            <a:r>
              <a:rPr lang="en-US" dirty="0" smtClean="0">
                <a:sym typeface="Wingdings" pitchFamily="2" charset="2"/>
              </a:rPr>
              <a:t> </a:t>
            </a:r>
            <a:r>
              <a:rPr lang="en-US" dirty="0" err="1" smtClean="0">
                <a:sym typeface="Wingdings" pitchFamily="2" charset="2"/>
              </a:rPr>
              <a:t>saat</a:t>
            </a:r>
            <a:r>
              <a:rPr lang="en-US" dirty="0" smtClean="0">
                <a:sym typeface="Wingdings" pitchFamily="2" charset="2"/>
              </a:rPr>
              <a:t> </a:t>
            </a:r>
            <a:r>
              <a:rPr lang="en-US" dirty="0" err="1" smtClean="0">
                <a:sym typeface="Wingdings" pitchFamily="2" charset="2"/>
              </a:rPr>
              <a:t>hendak</a:t>
            </a:r>
            <a:r>
              <a:rPr lang="en-US" dirty="0" smtClean="0">
                <a:sym typeface="Wingdings" pitchFamily="2" charset="2"/>
              </a:rPr>
              <a:t> </a:t>
            </a:r>
            <a:r>
              <a:rPr lang="en-US" dirty="0" err="1" smtClean="0">
                <a:sym typeface="Wingdings" pitchFamily="2" charset="2"/>
              </a:rPr>
              <a:t>memecahkan</a:t>
            </a:r>
            <a:r>
              <a:rPr lang="en-US" dirty="0" smtClean="0">
                <a:sym typeface="Wingdings" pitchFamily="2" charset="2"/>
              </a:rPr>
              <a:t> </a:t>
            </a:r>
            <a:r>
              <a:rPr lang="en-US" dirty="0" err="1" smtClean="0">
                <a:sym typeface="Wingdings" pitchFamily="2" charset="2"/>
              </a:rPr>
              <a:t>masalah</a:t>
            </a:r>
            <a:r>
              <a:rPr lang="en-US" dirty="0" smtClean="0">
                <a:sym typeface="Wingdings" pitchFamily="2" charset="2"/>
              </a:rPr>
              <a:t>.</a:t>
            </a:r>
          </a:p>
          <a:p>
            <a:pPr marL="341313" indent="-341313">
              <a:spcBef>
                <a:spcPts val="0"/>
              </a:spcBef>
              <a:spcAft>
                <a:spcPts val="1200"/>
              </a:spcAft>
              <a:defRPr/>
            </a:pPr>
            <a:r>
              <a:rPr lang="en-US" dirty="0" err="1" smtClean="0">
                <a:sym typeface="Wingdings" pitchFamily="2" charset="2"/>
              </a:rPr>
              <a:t>Metakomponen</a:t>
            </a:r>
            <a:r>
              <a:rPr lang="en-US" dirty="0" smtClean="0">
                <a:sym typeface="Wingdings" pitchFamily="2" charset="2"/>
              </a:rPr>
              <a:t>: </a:t>
            </a:r>
            <a:r>
              <a:rPr lang="en-US" dirty="0" err="1" smtClean="0">
                <a:sym typeface="Wingdings" pitchFamily="2" charset="2"/>
              </a:rPr>
              <a:t>pengetahuan</a:t>
            </a:r>
            <a:r>
              <a:rPr lang="en-US" dirty="0" smtClean="0">
                <a:sym typeface="Wingdings" pitchFamily="2" charset="2"/>
              </a:rPr>
              <a:t> yang </a:t>
            </a:r>
            <a:r>
              <a:rPr lang="en-US" dirty="0" err="1" smtClean="0">
                <a:sym typeface="Wingdings" pitchFamily="2" charset="2"/>
              </a:rPr>
              <a:t>dimiliki</a:t>
            </a:r>
            <a:r>
              <a:rPr lang="en-US" dirty="0" smtClean="0">
                <a:sym typeface="Wingdings" pitchFamily="2" charset="2"/>
              </a:rPr>
              <a:t> </a:t>
            </a:r>
            <a:r>
              <a:rPr lang="en-US" dirty="0" err="1" smtClean="0">
                <a:sym typeface="Wingdings" pitchFamily="2" charset="2"/>
              </a:rPr>
              <a:t>seseseorang</a:t>
            </a:r>
            <a:r>
              <a:rPr lang="en-US" dirty="0" smtClean="0">
                <a:sym typeface="Wingdings" pitchFamily="2" charset="2"/>
              </a:rPr>
              <a:t> </a:t>
            </a:r>
            <a:r>
              <a:rPr lang="en-US" dirty="0" err="1" smtClean="0">
                <a:sym typeface="Wingdings" pitchFamily="2" charset="2"/>
              </a:rPr>
              <a:t>mengenai</a:t>
            </a:r>
            <a:r>
              <a:rPr lang="en-US" dirty="0" smtClean="0">
                <a:sym typeface="Wingdings" pitchFamily="2" charset="2"/>
              </a:rPr>
              <a:t> </a:t>
            </a:r>
            <a:r>
              <a:rPr lang="en-US" dirty="0" err="1" smtClean="0">
                <a:sym typeface="Wingdings" pitchFamily="2" charset="2"/>
              </a:rPr>
              <a:t>cara</a:t>
            </a:r>
            <a:r>
              <a:rPr lang="en-US" dirty="0" smtClean="0">
                <a:sym typeface="Wingdings" pitchFamily="2" charset="2"/>
              </a:rPr>
              <a:t> </a:t>
            </a:r>
            <a:r>
              <a:rPr lang="en-US" dirty="0" err="1" smtClean="0">
                <a:sym typeface="Wingdings" pitchFamily="2" charset="2"/>
              </a:rPr>
              <a:t>memecahkan</a:t>
            </a:r>
            <a:r>
              <a:rPr lang="en-US" dirty="0" smtClean="0">
                <a:sym typeface="Wingdings" pitchFamily="2" charset="2"/>
              </a:rPr>
              <a:t> </a:t>
            </a:r>
            <a:r>
              <a:rPr lang="en-US" dirty="0" err="1" smtClean="0">
                <a:sym typeface="Wingdings" pitchFamily="2" charset="2"/>
              </a:rPr>
              <a:t>masalah</a:t>
            </a:r>
            <a:r>
              <a:rPr lang="en-US" dirty="0" smtClean="0">
                <a:sym typeface="Wingdings" pitchFamily="2" charset="2"/>
              </a:rPr>
              <a:t>.</a:t>
            </a:r>
          </a:p>
          <a:p>
            <a:pPr marL="341313" indent="-341313">
              <a:spcBef>
                <a:spcPts val="0"/>
              </a:spcBef>
              <a:spcAft>
                <a:spcPts val="1200"/>
              </a:spcAft>
              <a:defRPr/>
            </a:pPr>
            <a:endParaRPr lang="en-US" dirty="0" smtClean="0">
              <a:sym typeface="Wingdings" pitchFamily="2" charset="2"/>
            </a:endParaRPr>
          </a:p>
        </p:txBody>
      </p:sp>
    </p:spTree>
    <p:extLst>
      <p:ext uri="{BB962C8B-B14F-4D97-AF65-F5344CB8AC3E}">
        <p14:creationId xmlns:p14="http://schemas.microsoft.com/office/powerpoint/2010/main" xmlns="" val="4864106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26" y="304800"/>
            <a:ext cx="4041775" cy="990600"/>
          </a:xfrm>
        </p:spPr>
        <p:txBody>
          <a:bodyPr/>
          <a:lstStyle/>
          <a:p>
            <a:pPr algn="l">
              <a:defRPr/>
            </a:pPr>
            <a:r>
              <a:rPr lang="en-US" sz="3000" dirty="0" err="1">
                <a:solidFill>
                  <a:srgbClr val="C00000"/>
                </a:solidFill>
                <a:latin typeface="+mn-lt"/>
              </a:rPr>
              <a:t>Teori</a:t>
            </a:r>
            <a:r>
              <a:rPr lang="en-US" sz="3000" dirty="0">
                <a:solidFill>
                  <a:srgbClr val="C00000"/>
                </a:solidFill>
                <a:latin typeface="+mn-lt"/>
              </a:rPr>
              <a:t> </a:t>
            </a:r>
            <a:r>
              <a:rPr lang="en-US" sz="3000" dirty="0" err="1">
                <a:solidFill>
                  <a:srgbClr val="C00000"/>
                </a:solidFill>
                <a:latin typeface="+mn-lt"/>
              </a:rPr>
              <a:t>kognitif</a:t>
            </a:r>
            <a:r>
              <a:rPr lang="en-US" sz="3000" dirty="0">
                <a:solidFill>
                  <a:srgbClr val="C00000"/>
                </a:solidFill>
                <a:latin typeface="+mn-lt"/>
              </a:rPr>
              <a:t> </a:t>
            </a:r>
            <a:r>
              <a:rPr lang="en-US" sz="3000" dirty="0" err="1">
                <a:solidFill>
                  <a:srgbClr val="C00000"/>
                </a:solidFill>
                <a:latin typeface="+mn-lt"/>
              </a:rPr>
              <a:t>inteligensi</a:t>
            </a:r>
            <a:endParaRPr lang="en-US" sz="3000" dirty="0">
              <a:solidFill>
                <a:srgbClr val="C00000"/>
              </a:solidFill>
              <a:latin typeface="+mn-lt"/>
            </a:endParaRPr>
          </a:p>
        </p:txBody>
      </p:sp>
      <p:sp>
        <p:nvSpPr>
          <p:cNvPr id="116739" name="Content Placeholder 2"/>
          <p:cNvSpPr>
            <a:spLocks noGrp="1"/>
          </p:cNvSpPr>
          <p:nvPr>
            <p:ph sz="quarter" idx="1"/>
          </p:nvPr>
        </p:nvSpPr>
        <p:spPr>
          <a:xfrm>
            <a:off x="1752601" y="1603376"/>
            <a:ext cx="8842375" cy="4568825"/>
          </a:xfrm>
        </p:spPr>
        <p:txBody>
          <a:bodyPr/>
          <a:lstStyle/>
          <a:p>
            <a:pPr marL="341313" indent="-341313">
              <a:spcBef>
                <a:spcPct val="0"/>
              </a:spcBef>
              <a:spcAft>
                <a:spcPts val="1200"/>
              </a:spcAft>
            </a:pPr>
            <a:r>
              <a:rPr lang="en-US" altLang="en-US" smtClean="0">
                <a:sym typeface="Wingdings" panose="05000000000000000000" pitchFamily="2" charset="2"/>
              </a:rPr>
              <a:t>5 komponen dalam teori inteligensi Sternberg:</a:t>
            </a:r>
          </a:p>
          <a:p>
            <a:pPr marL="341313" indent="-341313">
              <a:spcBef>
                <a:spcPct val="0"/>
              </a:spcBef>
              <a:spcAft>
                <a:spcPts val="1200"/>
              </a:spcAft>
              <a:buNone/>
            </a:pPr>
            <a:r>
              <a:rPr lang="en-US" altLang="en-US" smtClean="0">
                <a:sym typeface="Wingdings" panose="05000000000000000000" pitchFamily="2" charset="2"/>
              </a:rPr>
              <a:t>	Metakomponen, komponen-komponen perilaku, komponen-komponen penguasaan, komponen-komponen ingatan, dan komponen-komponen pemindahan.</a:t>
            </a:r>
          </a:p>
          <a:p>
            <a:pPr marL="341313" indent="-341313">
              <a:spcBef>
                <a:spcPct val="0"/>
              </a:spcBef>
              <a:spcAft>
                <a:spcPts val="1200"/>
              </a:spcAft>
            </a:pPr>
            <a:r>
              <a:rPr lang="en-US" altLang="en-US" smtClean="0">
                <a:sym typeface="Wingdings" panose="05000000000000000000" pitchFamily="2" charset="2"/>
              </a:rPr>
              <a:t>Komponen: langkah yang harus dilalui seseorang saat hendak memecahkan masalah.</a:t>
            </a:r>
          </a:p>
          <a:p>
            <a:pPr marL="341313" indent="-341313">
              <a:spcBef>
                <a:spcPct val="0"/>
              </a:spcBef>
              <a:spcAft>
                <a:spcPts val="1200"/>
              </a:spcAft>
            </a:pPr>
            <a:r>
              <a:rPr lang="en-US" altLang="en-US" smtClean="0">
                <a:sym typeface="Wingdings" panose="05000000000000000000" pitchFamily="2" charset="2"/>
              </a:rPr>
              <a:t>Metakomponen: pengetahuan yang dimiliki seseseorang mengenai cara memecahkan masalah.</a:t>
            </a:r>
          </a:p>
          <a:p>
            <a:pPr marL="341313" indent="-341313">
              <a:spcBef>
                <a:spcPct val="0"/>
              </a:spcBef>
              <a:spcAft>
                <a:spcPts val="1200"/>
              </a:spcAft>
            </a:pPr>
            <a:endParaRPr lang="en-US" altLang="en-US" smtClean="0">
              <a:sym typeface="Wingdings" panose="05000000000000000000" pitchFamily="2" charset="2"/>
            </a:endParaRPr>
          </a:p>
        </p:txBody>
      </p:sp>
    </p:spTree>
    <p:extLst>
      <p:ext uri="{BB962C8B-B14F-4D97-AF65-F5344CB8AC3E}">
        <p14:creationId xmlns:p14="http://schemas.microsoft.com/office/powerpoint/2010/main" xmlns="" val="1259266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6270</Words>
  <Application>Microsoft Office PowerPoint</Application>
  <PresentationFormat>Custom</PresentationFormat>
  <Paragraphs>804</Paragraphs>
  <Slides>132</Slides>
  <Notes>131</Notes>
  <HiddenSlides>0</HiddenSlides>
  <MMClips>0</MMClips>
  <ScaleCrop>false</ScaleCrop>
  <HeadingPairs>
    <vt:vector size="4" baseType="variant">
      <vt:variant>
        <vt:lpstr>Theme</vt:lpstr>
      </vt:variant>
      <vt:variant>
        <vt:i4>1</vt:i4>
      </vt:variant>
      <vt:variant>
        <vt:lpstr>Slide Titles</vt:lpstr>
      </vt:variant>
      <vt:variant>
        <vt:i4>132</vt:i4>
      </vt:variant>
    </vt:vector>
  </HeadingPairs>
  <TitlesOfParts>
    <vt:vector size="133" baseType="lpstr">
      <vt:lpstr>Office Theme</vt:lpstr>
      <vt:lpstr>KECERDASAN BUATAN</vt:lpstr>
      <vt:lpstr>Kata-kata &amp; maknanya</vt:lpstr>
      <vt:lpstr>Dasar neurologis bagi bahasa</vt:lpstr>
      <vt:lpstr>Hierarki Linguistik</vt:lpstr>
      <vt:lpstr>Fonem</vt:lpstr>
      <vt:lpstr>Morfologi</vt:lpstr>
      <vt:lpstr>Tata bahasa transformasional</vt:lpstr>
      <vt:lpstr>Psikolinguistik </vt:lpstr>
      <vt:lpstr>Hipotesis  Relativitas-linguistik</vt:lpstr>
      <vt:lpstr>Bahasa &amp; neurologi</vt:lpstr>
      <vt:lpstr>Slide 11</vt:lpstr>
      <vt:lpstr>Membaca</vt:lpstr>
      <vt:lpstr>Slide 13</vt:lpstr>
      <vt:lpstr>Pemprosesan teks: bukti studi pelacakan pergerakan mata</vt:lpstr>
      <vt:lpstr>Slide 15</vt:lpstr>
      <vt:lpstr>Pemprosesan teks: bukti studi pelacakan pergerakan mata</vt:lpstr>
      <vt:lpstr>Lexical-Decision Task (LDT)</vt:lpstr>
      <vt:lpstr>Dukungan neurosains kognitif</vt:lpstr>
      <vt:lpstr>Pemahaman</vt:lpstr>
      <vt:lpstr>Pemprosesan top-down</vt:lpstr>
      <vt:lpstr>Slide 21</vt:lpstr>
      <vt:lpstr>Slide 22</vt:lpstr>
      <vt:lpstr>Kognisi sepanjang masa kehidupan</vt:lpstr>
      <vt:lpstr>Perkembangan kognitif</vt:lpstr>
      <vt:lpstr>Slide 25</vt:lpstr>
      <vt:lpstr>Slide 26</vt:lpstr>
      <vt:lpstr>Slide 27</vt:lpstr>
      <vt:lpstr>Slide 28</vt:lpstr>
      <vt:lpstr>Slide 29</vt:lpstr>
      <vt:lpstr>Slide 30</vt:lpstr>
      <vt:lpstr>Slide 31</vt:lpstr>
      <vt:lpstr>Slide 32</vt:lpstr>
      <vt:lpstr>Perkembangan saraf</vt:lpstr>
      <vt:lpstr>Slide 34</vt:lpstr>
      <vt:lpstr>Slide 35</vt:lpstr>
      <vt:lpstr>Slide 36</vt:lpstr>
      <vt:lpstr>Slide 37</vt:lpstr>
      <vt:lpstr>Perkembangan kemampuan kognitif</vt:lpstr>
      <vt:lpstr>Inteligensi</vt:lpstr>
      <vt:lpstr>Kemampuan akuisisi-informasi</vt:lpstr>
      <vt:lpstr>Kemampuan akuisisi-informasi</vt:lpstr>
      <vt:lpstr>Kemampuan akuisisi-informasi</vt:lpstr>
      <vt:lpstr>Kemampuan akuisisi-informasi</vt:lpstr>
      <vt:lpstr>Kemampuan akuisisi-informasi</vt:lpstr>
      <vt:lpstr>Kemampuan akuisisi-informasi</vt:lpstr>
      <vt:lpstr>Kemampuan akuisisi-informasi</vt:lpstr>
      <vt:lpstr>Kemampuan akuisisi-informasi</vt:lpstr>
      <vt:lpstr>Kognisi  &amp; penuaan</vt:lpstr>
      <vt:lpstr>Kognisi  &amp; penuaan</vt:lpstr>
      <vt:lpstr>Kognisi  &amp; penuaan</vt:lpstr>
      <vt:lpstr>Dukungan Neurosains Kognitif</vt:lpstr>
      <vt:lpstr>Slide 52</vt:lpstr>
      <vt:lpstr>Pembentukan konsep</vt:lpstr>
      <vt:lpstr>Pengujian hipotesis</vt:lpstr>
      <vt:lpstr>Logika</vt:lpstr>
      <vt:lpstr>Penalaran deduktif</vt:lpstr>
      <vt:lpstr>Penalaran silogistik</vt:lpstr>
      <vt:lpstr>Slide 58</vt:lpstr>
      <vt:lpstr>Pengambilan keputusan</vt:lpstr>
      <vt:lpstr>Pengambilan keputusan dalam ‘kehidupan nyata’</vt:lpstr>
      <vt:lpstr>Slide 61</vt:lpstr>
      <vt:lpstr>Dukungan neurosains kognitif</vt:lpstr>
      <vt:lpstr>Kerangka keputusan</vt:lpstr>
      <vt:lpstr>Mengukur kemungkinan/probabilitas</vt:lpstr>
      <vt:lpstr>Heuristik keterwakilan</vt:lpstr>
      <vt:lpstr>Pemecahan masalah</vt:lpstr>
      <vt:lpstr>Psikologi Gestalt &amp; pemecahan masalah</vt:lpstr>
      <vt:lpstr>Psikologi Gestalt &amp; pemecahan masalah</vt:lpstr>
      <vt:lpstr>Psikologi Gestalt &amp; pemecahan masalah</vt:lpstr>
      <vt:lpstr>Representasi permasalahan</vt:lpstr>
      <vt:lpstr>Representasi permasalahan</vt:lpstr>
      <vt:lpstr>Representasi internal &amp; pemecahan masalah</vt:lpstr>
      <vt:lpstr>Representasi internal &amp; pemecahan masalah</vt:lpstr>
      <vt:lpstr>Kreativitas</vt:lpstr>
      <vt:lpstr>1. Persiapan</vt:lpstr>
      <vt:lpstr>2. Inkubasi</vt:lpstr>
      <vt:lpstr>3. Iluminasi / pencerahan</vt:lpstr>
      <vt:lpstr>Kreativitas &amp;  functional fixedness</vt:lpstr>
      <vt:lpstr>Teori investasi kreativitas</vt:lpstr>
      <vt:lpstr>Teori investasi kreativitas</vt:lpstr>
      <vt:lpstr>Teori adaptif kreativitas</vt:lpstr>
      <vt:lpstr>Penilaian kreativitas</vt:lpstr>
      <vt:lpstr>Penilaian kreativitas</vt:lpstr>
      <vt:lpstr>Penilaian kreativitas</vt:lpstr>
      <vt:lpstr>H.O: studi kasus</vt:lpstr>
      <vt:lpstr>H.O: studi kasus</vt:lpstr>
      <vt:lpstr>H.O: studi kasus</vt:lpstr>
      <vt:lpstr>H.O: studi kasus</vt:lpstr>
      <vt:lpstr>Inteligensi manusia</vt:lpstr>
      <vt:lpstr>Permasalahan definisi</vt:lpstr>
      <vt:lpstr>Teori kognitif inteligensi</vt:lpstr>
      <vt:lpstr>Teori kognitif inteligensi</vt:lpstr>
      <vt:lpstr>Teori kognitif inteligensi</vt:lpstr>
      <vt:lpstr>Teori kognitif inteligensi</vt:lpstr>
      <vt:lpstr>Teori kognitif inteligensi</vt:lpstr>
      <vt:lpstr>Teori kognitif inteligensi</vt:lpstr>
      <vt:lpstr>Teori kognitif inteligensi</vt:lpstr>
      <vt:lpstr>Teori kognitif inteligensi</vt:lpstr>
      <vt:lpstr>Teori kognitif inteligensi</vt:lpstr>
      <vt:lpstr>Teori kognitif inteligensi</vt:lpstr>
      <vt:lpstr>Dukungan neurosains kognitif</vt:lpstr>
      <vt:lpstr>Dukungan neurosains kognitif</vt:lpstr>
      <vt:lpstr>Dukungan neurosains kognitif</vt:lpstr>
      <vt:lpstr>Kecerdasan buatan (AI)</vt:lpstr>
      <vt:lpstr>Sudut pandang sejarah</vt:lpstr>
      <vt:lpstr>Kalkulator</vt:lpstr>
      <vt:lpstr>Komputer</vt:lpstr>
      <vt:lpstr>AI zaman dulu</vt:lpstr>
      <vt:lpstr>AI zaman dulu</vt:lpstr>
      <vt:lpstr>AI zaman dulu</vt:lpstr>
      <vt:lpstr>AI saat ini</vt:lpstr>
      <vt:lpstr>AI &amp; kognisi manusia</vt:lpstr>
      <vt:lpstr>Mesin berpikir</vt:lpstr>
      <vt:lpstr>Tes Turing</vt:lpstr>
      <vt:lpstr>Persepsi &amp; AI</vt:lpstr>
      <vt:lpstr>Analisis Garis</vt:lpstr>
      <vt:lpstr>Pengenalan pola</vt:lpstr>
      <vt:lpstr>Pengenalan objek yang rumit</vt:lpstr>
      <vt:lpstr>Pengenalan objek yang rumit</vt:lpstr>
      <vt:lpstr>Pengambilan keputusan &amp; AI</vt:lpstr>
      <vt:lpstr>Bahasa &amp; AI</vt:lpstr>
      <vt:lpstr>Eliza, Parry, &amp; NETtalk</vt:lpstr>
      <vt:lpstr>Slide 123</vt:lpstr>
      <vt:lpstr>Arti &amp; AI</vt:lpstr>
      <vt:lpstr>Program pemahaman bahasa</vt:lpstr>
      <vt:lpstr>Pemecahan masalah, permainan, dan AI</vt:lpstr>
      <vt:lpstr>Pemecahan masalah, permainan, dan AI</vt:lpstr>
      <vt:lpstr>Pemecahan masalah, permainan, dan AI</vt:lpstr>
      <vt:lpstr>AI dan kesenian</vt:lpstr>
      <vt:lpstr>AI dan kesenian</vt:lpstr>
      <vt:lpstr>Masa depan AI</vt:lpstr>
      <vt:lpstr>Masa depan AI</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KECERDASAN BUATAN</dc:title>
  <dc:creator>Safitri Jaya</dc:creator>
  <cp:lastModifiedBy>Fakultas Teknik 2014</cp:lastModifiedBy>
  <cp:revision>1</cp:revision>
  <dcterms:created xsi:type="dcterms:W3CDTF">2016-06-23T08:10:21Z</dcterms:created>
  <dcterms:modified xsi:type="dcterms:W3CDTF">2017-09-07T02:40:09Z</dcterms:modified>
</cp:coreProperties>
</file>