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316" r:id="rId2"/>
    <p:sldId id="385" r:id="rId3"/>
    <p:sldId id="381" r:id="rId4"/>
    <p:sldId id="386" r:id="rId5"/>
    <p:sldId id="387" r:id="rId6"/>
    <p:sldId id="388" r:id="rId7"/>
    <p:sldId id="389" r:id="rId8"/>
    <p:sldId id="390" r:id="rId9"/>
    <p:sldId id="391" r:id="rId10"/>
    <p:sldId id="392" r:id="rId11"/>
    <p:sldId id="393" r:id="rId12"/>
    <p:sldId id="394" r:id="rId13"/>
    <p:sldId id="395" r:id="rId14"/>
    <p:sldId id="396" r:id="rId15"/>
    <p:sldId id="397" r:id="rId16"/>
    <p:sldId id="398" r:id="rId17"/>
    <p:sldId id="399" r:id="rId1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4992" autoAdjust="0"/>
    <p:restoredTop sz="93190" autoAdjust="0"/>
  </p:normalViewPr>
  <p:slideViewPr>
    <p:cSldViewPr>
      <p:cViewPr varScale="1">
        <p:scale>
          <a:sx n="67" d="100"/>
          <a:sy n="67" d="100"/>
        </p:scale>
        <p:origin x="1500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40B1334A-7149-4712-8A8E-87AEDDD1FF2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B0771A8-DD7F-458D-830A-973DEA339A0C}">
      <dgm:prSet phldrT="[Text]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>
        <a:solidFill>
          <a:srgbClr val="0070C0"/>
        </a:solidFill>
      </dgm:spPr>
      <dgm:t>
        <a:bodyPr/>
        <a:lstStyle/>
        <a:p>
          <a:r>
            <a:rPr lang="en-US" dirty="0" err="1"/>
            <a:t>Pengertian</a:t>
          </a:r>
          <a:endParaRPr lang="id-ID" dirty="0"/>
        </a:p>
      </dgm:t>
    </dgm:pt>
    <dgm:pt modelId="{61EE6091-D16D-4EB6-A36E-05E61728A4F4}" type="parTrans" cxnId="{56F2B9F1-5940-4C0D-B134-390BA1FEB607}">
      <dgm:prSet/>
      <dgm:spPr/>
      <dgm:t>
        <a:bodyPr/>
        <a:lstStyle/>
        <a:p>
          <a:endParaRPr lang="id-ID"/>
        </a:p>
      </dgm:t>
    </dgm:pt>
    <dgm:pt modelId="{4C5936E5-6ECB-4218-9800-090C3AF59A33}" type="sibTrans" cxnId="{56F2B9F1-5940-4C0D-B134-390BA1FEB607}">
      <dgm:prSet/>
      <dgm:spPr/>
      <dgm:t>
        <a:bodyPr/>
        <a:lstStyle/>
        <a:p>
          <a:endParaRPr lang="id-ID"/>
        </a:p>
      </dgm:t>
    </dgm:pt>
    <dgm:pt modelId="{232795A3-90BB-48ED-A14A-5BDE9099E0FA}">
      <dgm:prSet phldrT="[Text]" custT="1">
        <dgm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sz="2400" b="0" i="1" dirty="0">
              <a:latin typeface="Arial" panose="020B0604020202020204" pitchFamily="34" charset="0"/>
              <a:cs typeface="Arial" panose="020B0604020202020204" pitchFamily="34" charset="0"/>
            </a:rPr>
            <a:t>Sejarah AI</a:t>
          </a:r>
          <a:endParaRPr lang="id-ID" sz="2400" dirty="0"/>
        </a:p>
      </dgm:t>
    </dgm:pt>
    <dgm:pt modelId="{3A18C3C7-28D6-443A-B0B2-245A04673DB6}" type="parTrans" cxnId="{F2C70507-7DBA-4BEF-9504-2C49D87A659F}">
      <dgm:prSet/>
      <dgm:spPr/>
      <dgm:t>
        <a:bodyPr/>
        <a:lstStyle/>
        <a:p>
          <a:endParaRPr lang="id-ID"/>
        </a:p>
      </dgm:t>
    </dgm:pt>
    <dgm:pt modelId="{3BB3011C-BCC9-4FF5-9F07-4DA4C8677E39}" type="sibTrans" cxnId="{F2C70507-7DBA-4BEF-9504-2C49D87A659F}">
      <dgm:prSet/>
      <dgm:spPr/>
      <dgm:t>
        <a:bodyPr/>
        <a:lstStyle/>
        <a:p>
          <a:endParaRPr lang="id-ID"/>
        </a:p>
      </dgm:t>
    </dgm:pt>
    <dgm:pt modelId="{8235E78A-E160-4EED-9B15-E1C46A3C0684}">
      <dgm:prSet phldrT="[Text]">
        <dgm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dgm:style>
      </dgm:prSet>
      <dgm:spPr/>
      <dgm:t>
        <a:bodyPr/>
        <a:lstStyle/>
        <a:p>
          <a:r>
            <a:rPr lang="en-US" dirty="0" err="1">
              <a:latin typeface="Arial" panose="020B0604020202020204" pitchFamily="34" charset="0"/>
              <a:cs typeface="Arial" panose="020B0604020202020204" pitchFamily="34" charset="0"/>
            </a:rPr>
            <a:t>Komponen</a:t>
          </a:r>
          <a:r>
            <a:rPr lang="en-US" dirty="0">
              <a:latin typeface="Arial" panose="020B0604020202020204" pitchFamily="34" charset="0"/>
              <a:cs typeface="Arial" panose="020B0604020202020204" pitchFamily="34" charset="0"/>
            </a:rPr>
            <a:t> AI</a:t>
          </a:r>
          <a:endParaRPr lang="id-ID" dirty="0">
            <a:latin typeface="Arial" panose="020B0604020202020204" pitchFamily="34" charset="0"/>
            <a:cs typeface="Arial" panose="020B0604020202020204" pitchFamily="34" charset="0"/>
          </a:endParaRPr>
        </a:p>
      </dgm:t>
    </dgm:pt>
    <dgm:pt modelId="{16264734-D334-4756-8F96-38C6965E3DD7}" type="parTrans" cxnId="{1542076F-BF9F-452A-95C9-042E5597AE0F}">
      <dgm:prSet/>
      <dgm:spPr/>
      <dgm:t>
        <a:bodyPr/>
        <a:lstStyle/>
        <a:p>
          <a:endParaRPr lang="id-ID"/>
        </a:p>
      </dgm:t>
    </dgm:pt>
    <dgm:pt modelId="{BE62E577-9672-4F16-9799-1BDCBF0DD0B9}" type="sibTrans" cxnId="{1542076F-BF9F-452A-95C9-042E5597AE0F}">
      <dgm:prSet/>
      <dgm:spPr/>
      <dgm:t>
        <a:bodyPr/>
        <a:lstStyle/>
        <a:p>
          <a:endParaRPr lang="id-ID"/>
        </a:p>
      </dgm:t>
    </dgm:pt>
    <dgm:pt modelId="{A924E428-9A15-4F2B-BCF2-C7C5D2BB934A}" type="pres">
      <dgm:prSet presAssocID="{40B1334A-7149-4712-8A8E-87AEDDD1FF22}" presName="Name0" presStyleCnt="0">
        <dgm:presLayoutVars>
          <dgm:dir/>
          <dgm:animLvl val="lvl"/>
          <dgm:resizeHandles val="exact"/>
        </dgm:presLayoutVars>
      </dgm:prSet>
      <dgm:spPr/>
    </dgm:pt>
    <dgm:pt modelId="{86A2D447-D8A7-45F3-8BEB-4D452FB6ECCD}" type="pres">
      <dgm:prSet presAssocID="{5B0771A8-DD7F-458D-830A-973DEA339A0C}" presName="parTxOnly" presStyleLbl="node1" presStyleIdx="0" presStyleCnt="3" custLinFactY="-18849" custLinFactNeighborY="-100000">
        <dgm:presLayoutVars>
          <dgm:chMax val="0"/>
          <dgm:chPref val="0"/>
          <dgm:bulletEnabled val="1"/>
        </dgm:presLayoutVars>
      </dgm:prSet>
      <dgm:spPr/>
    </dgm:pt>
    <dgm:pt modelId="{54686EAD-336F-4D2E-8EB4-E25A2C592DD2}" type="pres">
      <dgm:prSet presAssocID="{4C5936E5-6ECB-4218-9800-090C3AF59A33}" presName="parTxOnlySpace" presStyleCnt="0"/>
      <dgm:spPr/>
    </dgm:pt>
    <dgm:pt modelId="{321D056F-33A7-4673-833F-47ABC18E871F}" type="pres">
      <dgm:prSet presAssocID="{232795A3-90BB-48ED-A14A-5BDE9099E0FA}" presName="parTxOnly" presStyleLbl="node1" presStyleIdx="1" presStyleCnt="3" custLinFactY="-18849" custLinFactNeighborY="-100000">
        <dgm:presLayoutVars>
          <dgm:chMax val="0"/>
          <dgm:chPref val="0"/>
          <dgm:bulletEnabled val="1"/>
        </dgm:presLayoutVars>
      </dgm:prSet>
      <dgm:spPr/>
    </dgm:pt>
    <dgm:pt modelId="{E9C71FCE-77ED-4BEA-A9EC-3C4F170F80FA}" type="pres">
      <dgm:prSet presAssocID="{3BB3011C-BCC9-4FF5-9F07-4DA4C8677E39}" presName="parTxOnlySpace" presStyleCnt="0"/>
      <dgm:spPr/>
    </dgm:pt>
    <dgm:pt modelId="{959F5F7C-FB80-442E-B3BB-3EE296235E45}" type="pres">
      <dgm:prSet presAssocID="{8235E78A-E160-4EED-9B15-E1C46A3C0684}" presName="parTxOnly" presStyleLbl="node1" presStyleIdx="2" presStyleCnt="3" custLinFactY="-18849" custLinFactNeighborY="-100000">
        <dgm:presLayoutVars>
          <dgm:chMax val="0"/>
          <dgm:chPref val="0"/>
          <dgm:bulletEnabled val="1"/>
        </dgm:presLayoutVars>
      </dgm:prSet>
      <dgm:spPr/>
    </dgm:pt>
  </dgm:ptLst>
  <dgm:cxnLst>
    <dgm:cxn modelId="{F2C70507-7DBA-4BEF-9504-2C49D87A659F}" srcId="{40B1334A-7149-4712-8A8E-87AEDDD1FF22}" destId="{232795A3-90BB-48ED-A14A-5BDE9099E0FA}" srcOrd="1" destOrd="0" parTransId="{3A18C3C7-28D6-443A-B0B2-245A04673DB6}" sibTransId="{3BB3011C-BCC9-4FF5-9F07-4DA4C8677E39}"/>
    <dgm:cxn modelId="{4B95BD68-FEDB-4487-BCA0-A6A38DB6B1F1}" type="presOf" srcId="{5B0771A8-DD7F-458D-830A-973DEA339A0C}" destId="{86A2D447-D8A7-45F3-8BEB-4D452FB6ECCD}" srcOrd="0" destOrd="0" presId="urn:microsoft.com/office/officeart/2005/8/layout/chevron1"/>
    <dgm:cxn modelId="{1542076F-BF9F-452A-95C9-042E5597AE0F}" srcId="{40B1334A-7149-4712-8A8E-87AEDDD1FF22}" destId="{8235E78A-E160-4EED-9B15-E1C46A3C0684}" srcOrd="2" destOrd="0" parTransId="{16264734-D334-4756-8F96-38C6965E3DD7}" sibTransId="{BE62E577-9672-4F16-9799-1BDCBF0DD0B9}"/>
    <dgm:cxn modelId="{E82FBD58-22AD-4CCC-BF9F-57E4EE400EDB}" type="presOf" srcId="{232795A3-90BB-48ED-A14A-5BDE9099E0FA}" destId="{321D056F-33A7-4673-833F-47ABC18E871F}" srcOrd="0" destOrd="0" presId="urn:microsoft.com/office/officeart/2005/8/layout/chevron1"/>
    <dgm:cxn modelId="{45ABB8AD-E4B2-4ABD-96EB-665FA1E11293}" type="presOf" srcId="{8235E78A-E160-4EED-9B15-E1C46A3C0684}" destId="{959F5F7C-FB80-442E-B3BB-3EE296235E45}" srcOrd="0" destOrd="0" presId="urn:microsoft.com/office/officeart/2005/8/layout/chevron1"/>
    <dgm:cxn modelId="{5E734ACA-7B2A-4507-9EF5-4ACA2DD69924}" type="presOf" srcId="{40B1334A-7149-4712-8A8E-87AEDDD1FF22}" destId="{A924E428-9A15-4F2B-BCF2-C7C5D2BB934A}" srcOrd="0" destOrd="0" presId="urn:microsoft.com/office/officeart/2005/8/layout/chevron1"/>
    <dgm:cxn modelId="{56F2B9F1-5940-4C0D-B134-390BA1FEB607}" srcId="{40B1334A-7149-4712-8A8E-87AEDDD1FF22}" destId="{5B0771A8-DD7F-458D-830A-973DEA339A0C}" srcOrd="0" destOrd="0" parTransId="{61EE6091-D16D-4EB6-A36E-05E61728A4F4}" sibTransId="{4C5936E5-6ECB-4218-9800-090C3AF59A33}"/>
    <dgm:cxn modelId="{21691012-FE22-4A9C-AF10-642996D165AC}" type="presParOf" srcId="{A924E428-9A15-4F2B-BCF2-C7C5D2BB934A}" destId="{86A2D447-D8A7-45F3-8BEB-4D452FB6ECCD}" srcOrd="0" destOrd="0" presId="urn:microsoft.com/office/officeart/2005/8/layout/chevron1"/>
    <dgm:cxn modelId="{BBE2D741-794A-445F-BD0B-E731791E81F5}" type="presParOf" srcId="{A924E428-9A15-4F2B-BCF2-C7C5D2BB934A}" destId="{54686EAD-336F-4D2E-8EB4-E25A2C592DD2}" srcOrd="1" destOrd="0" presId="urn:microsoft.com/office/officeart/2005/8/layout/chevron1"/>
    <dgm:cxn modelId="{E93FE926-E629-43D0-A2D3-1FC3F9EBEB3A}" type="presParOf" srcId="{A924E428-9A15-4F2B-BCF2-C7C5D2BB934A}" destId="{321D056F-33A7-4673-833F-47ABC18E871F}" srcOrd="2" destOrd="0" presId="urn:microsoft.com/office/officeart/2005/8/layout/chevron1"/>
    <dgm:cxn modelId="{F4AD78B6-98A6-4A0D-8503-2DC52C0D8976}" type="presParOf" srcId="{A924E428-9A15-4F2B-BCF2-C7C5D2BB934A}" destId="{E9C71FCE-77ED-4BEA-A9EC-3C4F170F80FA}" srcOrd="3" destOrd="0" presId="urn:microsoft.com/office/officeart/2005/8/layout/chevron1"/>
    <dgm:cxn modelId="{62CF0443-699D-400E-BC85-7710EBDE94C4}" type="presParOf" srcId="{A924E428-9A15-4F2B-BCF2-C7C5D2BB934A}" destId="{959F5F7C-FB80-442E-B3BB-3EE296235E45}" srcOrd="4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40B1334A-7149-4712-8A8E-87AEDDD1FF22}" type="doc">
      <dgm:prSet loTypeId="urn:microsoft.com/office/officeart/2005/8/layout/chevron1" loCatId="process" qsTypeId="urn:microsoft.com/office/officeart/2005/8/quickstyle/simple1" qsCatId="simple" csTypeId="urn:microsoft.com/office/officeart/2005/8/colors/accent1_2" csCatId="accent1" phldr="1"/>
      <dgm:spPr/>
    </dgm:pt>
    <dgm:pt modelId="{5B0771A8-DD7F-458D-830A-973DEA339A0C}">
      <dgm:prSet phldrT="[Text]" custT="1">
        <dgm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dgm:style>
      </dgm:prSet>
      <dgm:spPr>
        <a:solidFill>
          <a:srgbClr val="CC0099"/>
        </a:solidFill>
      </dgm:spPr>
      <dgm:t>
        <a:bodyPr/>
        <a:lstStyle/>
        <a:p>
          <a:r>
            <a:rPr lang="en-US" sz="2000" b="0" i="1" dirty="0" err="1">
              <a:latin typeface="Arial" panose="020B0604020202020204" pitchFamily="34" charset="0"/>
              <a:cs typeface="Arial" panose="020B0604020202020204" pitchFamily="34" charset="0"/>
            </a:rPr>
            <a:t>Perbedaan</a:t>
          </a:r>
          <a:r>
            <a:rPr lang="en-US" sz="2000" b="0" i="1" dirty="0">
              <a:latin typeface="Arial" panose="020B0604020202020204" pitchFamily="34" charset="0"/>
              <a:cs typeface="Arial" panose="020B0604020202020204" pitchFamily="34" charset="0"/>
            </a:rPr>
            <a:t> AI </a:t>
          </a:r>
          <a:endParaRPr lang="id-ID" sz="2000" dirty="0"/>
        </a:p>
      </dgm:t>
    </dgm:pt>
    <dgm:pt modelId="{61EE6091-D16D-4EB6-A36E-05E61728A4F4}" type="parTrans" cxnId="{56F2B9F1-5940-4C0D-B134-390BA1FEB607}">
      <dgm:prSet/>
      <dgm:spPr/>
      <dgm:t>
        <a:bodyPr/>
        <a:lstStyle/>
        <a:p>
          <a:endParaRPr lang="id-ID"/>
        </a:p>
      </dgm:t>
    </dgm:pt>
    <dgm:pt modelId="{4C5936E5-6ECB-4218-9800-090C3AF59A33}" type="sibTrans" cxnId="{56F2B9F1-5940-4C0D-B134-390BA1FEB607}">
      <dgm:prSet/>
      <dgm:spPr/>
      <dgm:t>
        <a:bodyPr/>
        <a:lstStyle/>
        <a:p>
          <a:endParaRPr lang="id-ID"/>
        </a:p>
      </dgm:t>
    </dgm:pt>
    <dgm:pt modelId="{232795A3-90BB-48ED-A14A-5BDE9099E0FA}">
      <dgm:prSet phldrT="[Text]" custT="1">
        <dgm:style>
          <a:lnRef idx="3">
            <a:schemeClr val="lt1"/>
          </a:lnRef>
          <a:fillRef idx="1">
            <a:schemeClr val="dk1"/>
          </a:fillRef>
          <a:effectRef idx="1">
            <a:schemeClr val="dk1"/>
          </a:effectRef>
          <a:fontRef idx="minor">
            <a:schemeClr val="lt1"/>
          </a:fontRef>
        </dgm:style>
      </dgm:prSet>
      <dgm:spPr>
        <a:solidFill>
          <a:srgbClr val="00B0F0"/>
        </a:solidFill>
      </dgm:spPr>
      <dgm:t>
        <a:bodyPr/>
        <a:lstStyle/>
        <a:p>
          <a:r>
            <a:rPr lang="en-US" sz="2400" b="0" i="1" dirty="0" err="1">
              <a:latin typeface="Arial" panose="020B0604020202020204" pitchFamily="34" charset="0"/>
              <a:cs typeface="Arial" panose="020B0604020202020204" pitchFamily="34" charset="0"/>
            </a:rPr>
            <a:t>Aplikasi</a:t>
          </a:r>
          <a:r>
            <a:rPr lang="en-US" sz="2400" b="0" i="1" dirty="0">
              <a:latin typeface="Arial" panose="020B0604020202020204" pitchFamily="34" charset="0"/>
              <a:cs typeface="Arial" panose="020B0604020202020204" pitchFamily="34" charset="0"/>
            </a:rPr>
            <a:t> AI </a:t>
          </a:r>
          <a:endParaRPr lang="id-ID" sz="2400" dirty="0"/>
        </a:p>
      </dgm:t>
    </dgm:pt>
    <dgm:pt modelId="{3A18C3C7-28D6-443A-B0B2-245A04673DB6}" type="parTrans" cxnId="{F2C70507-7DBA-4BEF-9504-2C49D87A659F}">
      <dgm:prSet/>
      <dgm:spPr/>
      <dgm:t>
        <a:bodyPr/>
        <a:lstStyle/>
        <a:p>
          <a:endParaRPr lang="id-ID"/>
        </a:p>
      </dgm:t>
    </dgm:pt>
    <dgm:pt modelId="{3BB3011C-BCC9-4FF5-9F07-4DA4C8677E39}" type="sibTrans" cxnId="{F2C70507-7DBA-4BEF-9504-2C49D87A659F}">
      <dgm:prSet/>
      <dgm:spPr/>
      <dgm:t>
        <a:bodyPr/>
        <a:lstStyle/>
        <a:p>
          <a:endParaRPr lang="id-ID"/>
        </a:p>
      </dgm:t>
    </dgm:pt>
    <dgm:pt modelId="{A924E428-9A15-4F2B-BCF2-C7C5D2BB934A}" type="pres">
      <dgm:prSet presAssocID="{40B1334A-7149-4712-8A8E-87AEDDD1FF22}" presName="Name0" presStyleCnt="0">
        <dgm:presLayoutVars>
          <dgm:dir/>
          <dgm:animLvl val="lvl"/>
          <dgm:resizeHandles val="exact"/>
        </dgm:presLayoutVars>
      </dgm:prSet>
      <dgm:spPr/>
    </dgm:pt>
    <dgm:pt modelId="{86A2D447-D8A7-45F3-8BEB-4D452FB6ECCD}" type="pres">
      <dgm:prSet presAssocID="{5B0771A8-DD7F-458D-830A-973DEA339A0C}" presName="parTxOnly" presStyleLbl="node1" presStyleIdx="0" presStyleCnt="2" custLinFactY="-18849" custLinFactNeighborY="-100000">
        <dgm:presLayoutVars>
          <dgm:chMax val="0"/>
          <dgm:chPref val="0"/>
          <dgm:bulletEnabled val="1"/>
        </dgm:presLayoutVars>
      </dgm:prSet>
      <dgm:spPr/>
    </dgm:pt>
    <dgm:pt modelId="{54686EAD-336F-4D2E-8EB4-E25A2C592DD2}" type="pres">
      <dgm:prSet presAssocID="{4C5936E5-6ECB-4218-9800-090C3AF59A33}" presName="parTxOnlySpace" presStyleCnt="0"/>
      <dgm:spPr/>
    </dgm:pt>
    <dgm:pt modelId="{321D056F-33A7-4673-833F-47ABC18E871F}" type="pres">
      <dgm:prSet presAssocID="{232795A3-90BB-48ED-A14A-5BDE9099E0FA}" presName="parTxOnly" presStyleLbl="node1" presStyleIdx="1" presStyleCnt="2" custLinFactY="-18849" custLinFactNeighborY="-100000">
        <dgm:presLayoutVars>
          <dgm:chMax val="0"/>
          <dgm:chPref val="0"/>
          <dgm:bulletEnabled val="1"/>
        </dgm:presLayoutVars>
      </dgm:prSet>
      <dgm:spPr/>
    </dgm:pt>
  </dgm:ptLst>
  <dgm:cxnLst>
    <dgm:cxn modelId="{F2C70507-7DBA-4BEF-9504-2C49D87A659F}" srcId="{40B1334A-7149-4712-8A8E-87AEDDD1FF22}" destId="{232795A3-90BB-48ED-A14A-5BDE9099E0FA}" srcOrd="1" destOrd="0" parTransId="{3A18C3C7-28D6-443A-B0B2-245A04673DB6}" sibTransId="{3BB3011C-BCC9-4FF5-9F07-4DA4C8677E39}"/>
    <dgm:cxn modelId="{99A5D44B-224F-4F05-999A-AEDF386B3FBC}" type="presOf" srcId="{5B0771A8-DD7F-458D-830A-973DEA339A0C}" destId="{86A2D447-D8A7-45F3-8BEB-4D452FB6ECCD}" srcOrd="0" destOrd="0" presId="urn:microsoft.com/office/officeart/2005/8/layout/chevron1"/>
    <dgm:cxn modelId="{07E1CAD6-83B9-469D-A3E5-E66B8B242E79}" type="presOf" srcId="{40B1334A-7149-4712-8A8E-87AEDDD1FF22}" destId="{A924E428-9A15-4F2B-BCF2-C7C5D2BB934A}" srcOrd="0" destOrd="0" presId="urn:microsoft.com/office/officeart/2005/8/layout/chevron1"/>
    <dgm:cxn modelId="{A998E8E1-0BEE-4414-80FD-F8C942A6DAB7}" type="presOf" srcId="{232795A3-90BB-48ED-A14A-5BDE9099E0FA}" destId="{321D056F-33A7-4673-833F-47ABC18E871F}" srcOrd="0" destOrd="0" presId="urn:microsoft.com/office/officeart/2005/8/layout/chevron1"/>
    <dgm:cxn modelId="{56F2B9F1-5940-4C0D-B134-390BA1FEB607}" srcId="{40B1334A-7149-4712-8A8E-87AEDDD1FF22}" destId="{5B0771A8-DD7F-458D-830A-973DEA339A0C}" srcOrd="0" destOrd="0" parTransId="{61EE6091-D16D-4EB6-A36E-05E61728A4F4}" sibTransId="{4C5936E5-6ECB-4218-9800-090C3AF59A33}"/>
    <dgm:cxn modelId="{D7306293-6A61-41C5-A740-DB88BE50DA4D}" type="presParOf" srcId="{A924E428-9A15-4F2B-BCF2-C7C5D2BB934A}" destId="{86A2D447-D8A7-45F3-8BEB-4D452FB6ECCD}" srcOrd="0" destOrd="0" presId="urn:microsoft.com/office/officeart/2005/8/layout/chevron1"/>
    <dgm:cxn modelId="{73CE1AF2-194C-4D48-A1F0-FBB6691EC66E}" type="presParOf" srcId="{A924E428-9A15-4F2B-BCF2-C7C5D2BB934A}" destId="{54686EAD-336F-4D2E-8EB4-E25A2C592DD2}" srcOrd="1" destOrd="0" presId="urn:microsoft.com/office/officeart/2005/8/layout/chevron1"/>
    <dgm:cxn modelId="{12B172F5-F1AD-42B4-AC2B-B10196605640}" type="presParOf" srcId="{A924E428-9A15-4F2B-BCF2-C7C5D2BB934A}" destId="{321D056F-33A7-4673-833F-47ABC18E871F}" srcOrd="2" destOrd="0" presId="urn:microsoft.com/office/officeart/2005/8/layout/chevron1"/>
  </dgm:cxnLst>
  <dgm:bg/>
  <dgm:whole/>
  <dgm:extLst>
    <a:ext uri="http://schemas.microsoft.com/office/drawing/2008/diagram">
      <dsp:dataModelExt xmlns:dsp="http://schemas.microsoft.com/office/drawing/2008/diagram" relId="rId13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A2D447-D8A7-45F3-8BEB-4D452FB6ECCD}">
      <dsp:nvSpPr>
        <dsp:cNvPr id="0" name=""/>
        <dsp:cNvSpPr/>
      </dsp:nvSpPr>
      <dsp:spPr>
        <a:xfrm>
          <a:off x="2230" y="0"/>
          <a:ext cx="2717638" cy="1087055"/>
        </a:xfrm>
        <a:prstGeom prst="chevron">
          <a:avLst/>
        </a:prstGeom>
        <a:solidFill>
          <a:srgbClr val="0070C0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/>
            <a:t>Pengertian</a:t>
          </a:r>
          <a:endParaRPr lang="id-ID" sz="2400" kern="1200" dirty="0"/>
        </a:p>
      </dsp:txBody>
      <dsp:txXfrm>
        <a:off x="545758" y="0"/>
        <a:ext cx="1630583" cy="1087055"/>
      </dsp:txXfrm>
    </dsp:sp>
    <dsp:sp modelId="{321D056F-33A7-4673-833F-47ABC18E871F}">
      <dsp:nvSpPr>
        <dsp:cNvPr id="0" name=""/>
        <dsp:cNvSpPr/>
      </dsp:nvSpPr>
      <dsp:spPr>
        <a:xfrm>
          <a:off x="2448104" y="0"/>
          <a:ext cx="2717638" cy="1087055"/>
        </a:xfrm>
        <a:prstGeom prst="chevron">
          <a:avLst/>
        </a:prstGeom>
        <a:solidFill>
          <a:schemeClr val="accent2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2"/>
        </a:fillRef>
        <a:effectRef idx="1">
          <a:schemeClr val="accent2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1" kern="1200" dirty="0">
              <a:latin typeface="Arial" panose="020B0604020202020204" pitchFamily="34" charset="0"/>
              <a:cs typeface="Arial" panose="020B0604020202020204" pitchFamily="34" charset="0"/>
            </a:rPr>
            <a:t>Sejarah AI</a:t>
          </a:r>
          <a:endParaRPr lang="id-ID" sz="2400" kern="1200" dirty="0"/>
        </a:p>
      </dsp:txBody>
      <dsp:txXfrm>
        <a:off x="2991632" y="0"/>
        <a:ext cx="1630583" cy="1087055"/>
      </dsp:txXfrm>
    </dsp:sp>
    <dsp:sp modelId="{959F5F7C-FB80-442E-B3BB-3EE296235E45}">
      <dsp:nvSpPr>
        <dsp:cNvPr id="0" name=""/>
        <dsp:cNvSpPr/>
      </dsp:nvSpPr>
      <dsp:spPr>
        <a:xfrm>
          <a:off x="4893979" y="0"/>
          <a:ext cx="2717638" cy="1087055"/>
        </a:xfrm>
        <a:prstGeom prst="chevron">
          <a:avLst/>
        </a:prstGeom>
        <a:solidFill>
          <a:schemeClr val="accent1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1"/>
        </a:fillRef>
        <a:effectRef idx="1">
          <a:schemeClr val="accent1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kern="1200" dirty="0" err="1">
              <a:latin typeface="Arial" panose="020B0604020202020204" pitchFamily="34" charset="0"/>
              <a:cs typeface="Arial" panose="020B0604020202020204" pitchFamily="34" charset="0"/>
            </a:rPr>
            <a:t>Komponen</a:t>
          </a:r>
          <a:r>
            <a:rPr lang="en-US" sz="2400" kern="1200" dirty="0">
              <a:latin typeface="Arial" panose="020B0604020202020204" pitchFamily="34" charset="0"/>
              <a:cs typeface="Arial" panose="020B0604020202020204" pitchFamily="34" charset="0"/>
            </a:rPr>
            <a:t> AI</a:t>
          </a:r>
          <a:endParaRPr lang="id-ID" sz="2400" kern="1200" dirty="0">
            <a:latin typeface="Arial" panose="020B0604020202020204" pitchFamily="34" charset="0"/>
            <a:cs typeface="Arial" panose="020B0604020202020204" pitchFamily="34" charset="0"/>
          </a:endParaRPr>
        </a:p>
      </dsp:txBody>
      <dsp:txXfrm>
        <a:off x="5437507" y="0"/>
        <a:ext cx="1630583" cy="1087055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6A2D447-D8A7-45F3-8BEB-4D452FB6ECCD}">
      <dsp:nvSpPr>
        <dsp:cNvPr id="0" name=""/>
        <dsp:cNvSpPr/>
      </dsp:nvSpPr>
      <dsp:spPr>
        <a:xfrm>
          <a:off x="4889" y="0"/>
          <a:ext cx="2922537" cy="1066800"/>
        </a:xfrm>
        <a:prstGeom prst="chevron">
          <a:avLst/>
        </a:prstGeom>
        <a:solidFill>
          <a:srgbClr val="CC0099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accent5"/>
        </a:fillRef>
        <a:effectRef idx="1">
          <a:schemeClr val="accent5"/>
        </a:effectRef>
        <a:fontRef idx="minor">
          <a:schemeClr val="lt1"/>
        </a:fontRef>
      </dsp:style>
      <dsp:txBody>
        <a:bodyPr spcFirstLastPara="0" vert="horz" wrap="square" lIns="80010" tIns="26670" rIns="26670" bIns="2667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000" b="0" i="1" kern="1200" dirty="0" err="1">
              <a:latin typeface="Arial" panose="020B0604020202020204" pitchFamily="34" charset="0"/>
              <a:cs typeface="Arial" panose="020B0604020202020204" pitchFamily="34" charset="0"/>
            </a:rPr>
            <a:t>Perbedaan</a:t>
          </a:r>
          <a:r>
            <a:rPr lang="en-US" sz="2000" b="0" i="1" kern="1200" dirty="0">
              <a:latin typeface="Arial" panose="020B0604020202020204" pitchFamily="34" charset="0"/>
              <a:cs typeface="Arial" panose="020B0604020202020204" pitchFamily="34" charset="0"/>
            </a:rPr>
            <a:t> AI </a:t>
          </a:r>
          <a:endParaRPr lang="id-ID" sz="2000" kern="1200" dirty="0"/>
        </a:p>
      </dsp:txBody>
      <dsp:txXfrm>
        <a:off x="538289" y="0"/>
        <a:ext cx="1855737" cy="1066800"/>
      </dsp:txXfrm>
    </dsp:sp>
    <dsp:sp modelId="{321D056F-33A7-4673-833F-47ABC18E871F}">
      <dsp:nvSpPr>
        <dsp:cNvPr id="0" name=""/>
        <dsp:cNvSpPr/>
      </dsp:nvSpPr>
      <dsp:spPr>
        <a:xfrm>
          <a:off x="2635173" y="0"/>
          <a:ext cx="2922537" cy="1066800"/>
        </a:xfrm>
        <a:prstGeom prst="chevron">
          <a:avLst/>
        </a:prstGeom>
        <a:solidFill>
          <a:srgbClr val="00B0F0"/>
        </a:solidFill>
        <a:ln w="38100" cap="flat" cmpd="sng" algn="ctr">
          <a:solidFill>
            <a:schemeClr val="lt1"/>
          </a:solidFill>
          <a:prstDash val="solid"/>
        </a:ln>
        <a:effectLst>
          <a:outerShdw blurRad="40000" dist="20000" dir="5400000" rotWithShape="0">
            <a:srgbClr val="000000">
              <a:alpha val="38000"/>
            </a:srgbClr>
          </a:outerShdw>
        </a:effectLst>
      </dsp:spPr>
      <dsp:style>
        <a:lnRef idx="3">
          <a:schemeClr val="lt1"/>
        </a:lnRef>
        <a:fillRef idx="1">
          <a:schemeClr val="dk1"/>
        </a:fillRef>
        <a:effectRef idx="1">
          <a:schemeClr val="dk1"/>
        </a:effectRef>
        <a:fontRef idx="minor">
          <a:schemeClr val="lt1"/>
        </a:fontRef>
      </dsp:style>
      <dsp:txBody>
        <a:bodyPr spcFirstLastPara="0" vert="horz" wrap="square" lIns="96012" tIns="32004" rIns="32004" bIns="32004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2400" b="0" i="1" kern="1200" dirty="0" err="1">
              <a:latin typeface="Arial" panose="020B0604020202020204" pitchFamily="34" charset="0"/>
              <a:cs typeface="Arial" panose="020B0604020202020204" pitchFamily="34" charset="0"/>
            </a:rPr>
            <a:t>Aplikasi</a:t>
          </a:r>
          <a:r>
            <a:rPr lang="en-US" sz="2400" b="0" i="1" kern="1200" dirty="0">
              <a:latin typeface="Arial" panose="020B0604020202020204" pitchFamily="34" charset="0"/>
              <a:cs typeface="Arial" panose="020B0604020202020204" pitchFamily="34" charset="0"/>
            </a:rPr>
            <a:t> AI </a:t>
          </a:r>
          <a:endParaRPr lang="id-ID" sz="2400" kern="1200" dirty="0"/>
        </a:p>
      </dsp:txBody>
      <dsp:txXfrm>
        <a:off x="3168573" y="0"/>
        <a:ext cx="1855737" cy="10668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hevron1">
  <dgm:title val=""/>
  <dgm:desc val=""/>
  <dgm:catLst>
    <dgm:cat type="process" pri="9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hoose name="Name4">
      <dgm:if name="Name5" axis="des" func="maxDepth" op="gte" val="2">
        <dgm:constrLst>
          <dgm:constr type="h" for="ch" forName="composite" refType="h"/>
          <dgm:constr type="w" for="ch" forName="composite" refType="w"/>
          <dgm:constr type="w" for="des" forName="parTx"/>
          <dgm:constr type="h" for="des" forName="parTx" op="equ"/>
          <dgm:constr type="w" for="des" forName="desTx"/>
          <dgm:constr type="h" for="des" forName="desTx" op="equ"/>
          <dgm:constr type="primFontSz" for="des" forName="parTx" val="65"/>
          <dgm:constr type="secFontSz" for="des" forName="desTx" refType="primFontSz" refFor="des" refForName="parTx" op="equ"/>
          <dgm:constr type="h" for="des" forName="parTx" refType="primFontSz" refFor="des" refForName="parTx" fact="1.5"/>
          <dgm:constr type="h" for="des" forName="desTx" refType="primFontSz" refFor="des" refForName="parTx" fact="0.5"/>
          <dgm:constr type="w" for="ch" forName="space" op="equ" val="-6"/>
        </dgm:constrLst>
        <dgm:ruleLst>
          <dgm:rule type="w" for="ch" forName="composite" val="0" fact="NaN" max="NaN"/>
          <dgm:rule type="primFontSz" for="des" forName="parTx" val="5" fact="NaN" max="NaN"/>
        </dgm:ruleLst>
        <dgm:forEach name="Name6" axis="ch" ptType="node"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hoose name="Name7">
              <dgm:if name="Name8" func="var" arg="dir" op="equ" val="norm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if>
              <dgm:else name="Name9">
                <dgm:constrLst>
                  <dgm:constr type="l" for="ch" forName="parTx"/>
                  <dgm:constr type="w" for="ch" forName="parTx" refType="w"/>
                  <dgm:constr type="t" for="ch" forName="parTx"/>
                  <dgm:constr type="l" for="ch" forName="desTx" refType="w" fact="0.2"/>
                  <dgm:constr type="w" for="ch" forName="desTx" refType="w" refFor="ch" refForName="parTx" fact="0.8"/>
                  <dgm:constr type="t" for="ch" forName="desTx" refType="h" refFor="ch" refForName="parTx" fact="1.125"/>
                </dgm:constrLst>
              </dgm:else>
            </dgm:choose>
            <dgm:ruleLst>
              <dgm:rule type="h" val="INF" fact="NaN" max="NaN"/>
            </dgm:ruleLst>
            <dgm:layoutNode name="parTx">
              <dgm:varLst>
                <dgm:chMax val="0"/>
                <dgm:chPref val="0"/>
                <dgm:bulletEnabled val="1"/>
              </dgm:varLst>
              <dgm:alg type="tx"/>
              <dgm:choose name="Name10">
                <dgm:if name="Name11" func="var" arg="dir" op="equ" val="norm">
                  <dgm:shape xmlns:r="http://schemas.openxmlformats.org/officeDocument/2006/relationships" type="chevron" r:blip="">
                    <dgm:adjLst/>
                  </dgm:shape>
                </dgm:if>
                <dgm:else name="Name12">
                  <dgm:shape xmlns:r="http://schemas.openxmlformats.org/officeDocument/2006/relationships" rot="180" type="chevron" r:blip="">
                    <dgm:adjLst/>
                  </dgm:shape>
                </dgm:else>
              </dgm:choose>
              <dgm:presOf axis="self" ptType="node"/>
              <dgm:choose name="Name13">
                <dgm:if name="Name14" func="var" arg="dir" op="equ" val="norm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315"/>
                    <dgm:constr type="rMarg" refType="primFontSz" fact="0.105"/>
                  </dgm:constrLst>
                </dgm:if>
                <dgm:else name="Name15">
                  <dgm:constrLst>
                    <dgm:constr type="h" refType="w" op="lte" fact="0.4"/>
                    <dgm:constr type="h"/>
                    <dgm:constr type="tMarg" refType="primFontSz" fact="0.105"/>
                    <dgm:constr type="bMarg" refType="primFontSz" fact="0.105"/>
                    <dgm:constr type="lMarg" refType="primFontSz" fact="0.105"/>
                    <dgm:constr type="rMarg" refType="primFontSz" fact="0.315"/>
                  </dgm:constrLst>
                </dgm:else>
              </dgm:choose>
              <dgm:ruleLst>
                <dgm:rule type="h" val="INF" fact="NaN" max="NaN"/>
              </dgm:ruleLst>
            </dgm:layoutNode>
            <dgm:layoutNode name="desTx" styleLbl="revTx">
              <dgm:varLst>
                <dgm:bulletEnabled val="1"/>
              </dgm:varLst>
              <dgm:alg type="tx">
                <dgm:param type="stBulletLvl" val="1"/>
              </dgm:alg>
              <dgm:choose name="Name16">
                <dgm:if name="Name17" axis="ch" ptType="node" func="cnt" op="gte" val="1">
                  <dgm:shape xmlns:r="http://schemas.openxmlformats.org/officeDocument/2006/relationships" type="rect" r:blip="">
                    <dgm:adjLst/>
                  </dgm:shape>
                </dgm:if>
                <dgm:else name="Name18">
                  <dgm:shape xmlns:r="http://schemas.openxmlformats.org/officeDocument/2006/relationships" type="rect" r:blip="" hideGeom="1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h"/>
                <dgm:constr type="tMarg"/>
                <dgm:constr type="bMarg"/>
                <dgm:constr type="rMarg"/>
                <dgm:constr type="lMarg"/>
              </dgm:constrLst>
              <dgm:ruleLst>
                <dgm:rule type="h" val="INF" fact="NaN" max="NaN"/>
              </dgm:ruleLst>
            </dgm:layoutNode>
          </dgm:layoutNode>
          <dgm:forEach name="Name19" axis="followSib" ptType="sibTrans" cnt="1">
            <dgm:layoutNode name="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if>
      <dgm:else name="Name20">
        <dgm:constrLst>
          <dgm:constr type="w" for="ch" forName="parTxOnly" refType="w"/>
          <dgm:constr type="h" for="des" forName="parTxOnly" op="equ"/>
          <dgm:constr type="primFontSz" for="des" forName="parTxOnly" op="equ" val="65"/>
          <dgm:constr type="w" for="ch" forName="parTxOnlySpace" refType="w" refFor="ch" refForName="parTxOnly" fact="-0.1"/>
        </dgm:constrLst>
        <dgm:ruleLst/>
        <dgm:forEach name="Name21" axis="ch" ptType="node">
          <dgm:layoutNode name="parTxOnly">
            <dgm:varLst>
              <dgm:chMax val="0"/>
              <dgm:chPref val="0"/>
              <dgm:bulletEnabled val="1"/>
            </dgm:varLst>
            <dgm:alg type="tx"/>
            <dgm:choose name="Name22">
              <dgm:if name="Name23" func="var" arg="dir" op="equ" val="norm">
                <dgm:shape xmlns:r="http://schemas.openxmlformats.org/officeDocument/2006/relationships" type="chevron" r:blip="">
                  <dgm:adjLst/>
                </dgm:shape>
              </dgm:if>
              <dgm:else name="Name24">
                <dgm:shape xmlns:r="http://schemas.openxmlformats.org/officeDocument/2006/relationships" rot="180" type="chevron" r:blip="">
                  <dgm:adjLst/>
                </dgm:shape>
              </dgm:else>
            </dgm:choose>
            <dgm:presOf axis="self" ptType="node"/>
            <dgm:choose name="Name25">
              <dgm:if name="Name26" func="var" arg="dir" op="equ" val="norm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315"/>
                  <dgm:constr type="rMarg" refType="primFontSz" fact="0.105"/>
                </dgm:constrLst>
              </dgm:if>
              <dgm:else name="Name27">
                <dgm:constrLst>
                  <dgm:constr type="h" refType="w" op="equ" fact="0.4"/>
                  <dgm:constr type="tMarg" refType="primFontSz" fact="0.105"/>
                  <dgm:constr type="bMarg" refType="primFontSz" fact="0.105"/>
                  <dgm:constr type="lMarg" refType="primFontSz" fact="0.105"/>
                  <dgm:constr type="rMarg" refType="primFontSz" fact="0.315"/>
                </dgm:constrLst>
              </dgm:else>
            </dgm:choose>
            <dgm:ruleLst>
              <dgm:rule type="primFontSz" val="5" fact="NaN" max="NaN"/>
            </dgm:ruleLst>
          </dgm:layoutNode>
          <dgm:forEach name="Name28" axis="followSib" ptType="sibTrans" cnt="1">
            <dgm:layoutNode name="parTxOnlySpac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forEach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9FF48A9-609C-46E1-9E79-C45C3F6E741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4945D536-D3EB-40AC-AA89-15E31465A4C7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8D3F75A-8B24-4E27-8725-5A32A4195C12}" type="datetimeFigureOut">
              <a:rPr lang="id-ID"/>
              <a:pPr>
                <a:defRPr/>
              </a:pPr>
              <a:t>02/10/2017</a:t>
            </a:fld>
            <a:endParaRPr lang="id-ID"/>
          </a:p>
        </p:txBody>
      </p:sp>
      <p:sp>
        <p:nvSpPr>
          <p:cNvPr id="4" name="Slide Image Placeholder 3">
            <a:extLst>
              <a:ext uri="{FF2B5EF4-FFF2-40B4-BE49-F238E27FC236}">
                <a16:creationId xmlns:a16="http://schemas.microsoft.com/office/drawing/2014/main" id="{6A9873C3-7A49-495D-B394-EE76DC50756E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>
            <a:extLst>
              <a:ext uri="{FF2B5EF4-FFF2-40B4-BE49-F238E27FC236}">
                <a16:creationId xmlns:a16="http://schemas.microsoft.com/office/drawing/2014/main" id="{E5F6F958-517C-4083-9525-7F2C5ADC11C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F649115-270A-4A1D-A05F-FDEFB32689E6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3EBB631-D94C-4609-B4D9-7A5A61CD933A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AA4CB415-2306-4E54-A0E1-D4123D519A78}" type="slidenum">
              <a:rPr lang="id-ID" altLang="en-US"/>
              <a:pPr/>
              <a:t>‹#›</a:t>
            </a:fld>
            <a:endParaRPr lang="id-ID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55BC2EF6-9900-4503-ADCF-72B987D3223D}" type="slidenum">
              <a:rPr lang="en-US" altLang="en-US"/>
              <a:pPr eaLnBrk="1" hangingPunct="1"/>
              <a:t>10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835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96BE6FB-FFA7-458E-9EDE-1113B3D15C27}" type="slidenum">
              <a:rPr lang="en-US" altLang="en-US"/>
              <a:pPr eaLnBrk="1" hangingPunct="1"/>
              <a:t>13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571166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0716DD9-1881-4BEB-AB17-6C31B688C1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6E1F892-AF72-4C6C-A32D-9306BD8F1041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7CE41A6-2892-49E3-A6C5-D142528B291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5C306B4-5D96-45CD-97E1-35207512E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2914368-D582-46CD-A409-1A1AB182152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04421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60C188-96C2-426E-8D82-EBFF3ED441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51A2009-348E-46F1-B2E3-E63205D9DD2B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35EF9C-6113-49E4-A826-0903AAB42F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0BABF7F-202D-4A2C-AFEA-DF16F36B64A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51AFD2A-39CC-4AB2-AFF1-FE39A9CAE17D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434369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04437DA-3A3C-4065-9ED0-ACC896FCB9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046621-6AB2-4B1D-B86D-95C6DA35B6CB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FA4E04-CFF2-4A2A-930E-0D3B5F9A2E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8F137-49F7-4A77-BF1E-3AA208DECA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559FC4-BE99-494C-B81F-7AAE48D2CA7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0041708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6705600" cy="563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076325"/>
            <a:ext cx="8229600" cy="5248275"/>
          </a:xfrm>
        </p:spPr>
        <p:txBody>
          <a:bodyPr/>
          <a:lstStyle/>
          <a:p>
            <a:r>
              <a:rPr lang="en-US"/>
              <a:t>Click icon to add table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519863"/>
            <a:ext cx="2133600" cy="244475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181600" y="6477000"/>
            <a:ext cx="2895600" cy="233363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www.themegallery.com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286750" y="6386513"/>
            <a:ext cx="457200" cy="228600"/>
          </a:xfrm>
        </p:spPr>
        <p:txBody>
          <a:bodyPr/>
          <a:lstStyle>
            <a:lvl1pPr>
              <a:defRPr/>
            </a:lvl1pPr>
          </a:lstStyle>
          <a:p>
            <a:fld id="{9C9DB3CC-4454-4749-B47E-968C26670AB0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59448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C4A1FBA-327C-4892-B4E7-9C2F8659C6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F7535B5-63D1-4362-9EEE-BFF36FC90A50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7868204-5259-44A2-87C7-0E17919210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F4401B5-8F26-4228-9759-49E71E94E4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3554805-E11A-4E6D-AA65-80B93419CE8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816395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E7C370-EE56-4F25-93A7-C5CD22B7B1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009DA42-8058-4B7C-BDF9-41289313A590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AE152CB-14FF-404B-9D9F-452F870CEF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FFC1F83-2171-408D-9B02-16A44ADC8C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8F78BD-AF0F-425A-A4D6-EEB4D4416B8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63514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9AC9E4A2-AC33-42EB-BE0E-74F0E3921A0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8694B57-DC53-4A88-99AF-E6E6F12D8584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6C482B9C-BE2E-4051-9EB5-A717663FAA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0BEA317E-8C3F-44E3-8CD5-39D35066182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B57C211-C3F9-43E1-880D-893285B1C91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900578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>
            <a:extLst>
              <a:ext uri="{FF2B5EF4-FFF2-40B4-BE49-F238E27FC236}">
                <a16:creationId xmlns:a16="http://schemas.microsoft.com/office/drawing/2014/main" id="{4176C1FF-646B-4EA5-A405-E2724FD558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1817EF-17C1-4187-B6B7-F5366F01D606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8" name="Footer Placeholder 4">
            <a:extLst>
              <a:ext uri="{FF2B5EF4-FFF2-40B4-BE49-F238E27FC236}">
                <a16:creationId xmlns:a16="http://schemas.microsoft.com/office/drawing/2014/main" id="{3F4B5764-BAF3-4F39-A29A-3152F27D278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>
            <a:extLst>
              <a:ext uri="{FF2B5EF4-FFF2-40B4-BE49-F238E27FC236}">
                <a16:creationId xmlns:a16="http://schemas.microsoft.com/office/drawing/2014/main" id="{EDDE7B10-7C02-4332-8C1B-78843B77DB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DA7C5B0-5D53-4A7B-AFB1-4D1F933201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7431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>
            <a:extLst>
              <a:ext uri="{FF2B5EF4-FFF2-40B4-BE49-F238E27FC236}">
                <a16:creationId xmlns:a16="http://schemas.microsoft.com/office/drawing/2014/main" id="{C63D089B-8216-4A7B-818B-69EB8085E5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68B605-C4F9-4B59-9AD3-DE0D07EBFC11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4" name="Footer Placeholder 4">
            <a:extLst>
              <a:ext uri="{FF2B5EF4-FFF2-40B4-BE49-F238E27FC236}">
                <a16:creationId xmlns:a16="http://schemas.microsoft.com/office/drawing/2014/main" id="{3F0C25B6-02B3-4352-B3B9-D69F2A8FF9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>
            <a:extLst>
              <a:ext uri="{FF2B5EF4-FFF2-40B4-BE49-F238E27FC236}">
                <a16:creationId xmlns:a16="http://schemas.microsoft.com/office/drawing/2014/main" id="{F01E6573-63F3-4E9F-9C4D-0771A92C4BF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6C0BFB-F61A-4877-BFBF-B6F37421DF4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036426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:a16="http://schemas.microsoft.com/office/drawing/2014/main" id="{D6444EE5-0FD8-4106-88E4-D02953A5DD6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03FD1F0-46C1-4F32-A556-251AC4F15702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3" name="Footer Placeholder 4">
            <a:extLst>
              <a:ext uri="{FF2B5EF4-FFF2-40B4-BE49-F238E27FC236}">
                <a16:creationId xmlns:a16="http://schemas.microsoft.com/office/drawing/2014/main" id="{C7E66984-C2B7-4CD2-8AE8-32620B891B7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>
            <a:extLst>
              <a:ext uri="{FF2B5EF4-FFF2-40B4-BE49-F238E27FC236}">
                <a16:creationId xmlns:a16="http://schemas.microsoft.com/office/drawing/2014/main" id="{D8847E66-068E-4947-B573-DEB3F693BA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E6A214B-787B-4932-BACA-BC4E4528D89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7670511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5E6070A-BB63-48FA-B396-D96033B3A5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0B7D5B-5582-42CF-96DB-AB9A6D5E62BC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F0F5F4E7-85A4-44FE-986E-2F464BFCCB5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38C066D2-4E82-4FEA-985B-4DA58615E4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3DD6021-A246-4623-8B5C-B85261E3773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990627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:a16="http://schemas.microsoft.com/office/drawing/2014/main" id="{7C95E9E7-AA6F-4BE9-86BB-2AD41A2161E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5FFA0A-71B6-475C-A53C-A868BEFA56E5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6" name="Footer Placeholder 4">
            <a:extLst>
              <a:ext uri="{FF2B5EF4-FFF2-40B4-BE49-F238E27FC236}">
                <a16:creationId xmlns:a16="http://schemas.microsoft.com/office/drawing/2014/main" id="{15A441AA-36EE-4A92-9B68-4CDEFF28DD6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>
            <a:extLst>
              <a:ext uri="{FF2B5EF4-FFF2-40B4-BE49-F238E27FC236}">
                <a16:creationId xmlns:a16="http://schemas.microsoft.com/office/drawing/2014/main" id="{94CF4070-DB7B-41F3-B668-91D234945E0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00A25D4-55A7-4044-9CD6-CBA9DBA5CDB8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66166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:a16="http://schemas.microsoft.com/office/drawing/2014/main" id="{BEFCD787-3BB9-4735-AD1C-A64FD098474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Text Placeholder 2">
            <a:extLst>
              <a:ext uri="{FF2B5EF4-FFF2-40B4-BE49-F238E27FC236}">
                <a16:creationId xmlns:a16="http://schemas.microsoft.com/office/drawing/2014/main" id="{35B7010F-D7C4-414C-B925-3811F0457579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8B3510D-AB8A-4397-AE64-B1E62C0D9B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3EE8670C-F781-4A46-B2E7-2C4FC4EEA1E0}" type="datetime1">
              <a:rPr lang="en-US"/>
              <a:pPr>
                <a:defRPr/>
              </a:pPr>
              <a:t>10/2/2017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4B9714-027F-4402-803B-F63C04CE0C3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527111-BBE8-4A8C-BDDE-C23304F9E7B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8D5C7DF4-6CA2-4EFF-9E26-14EB85623F5B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gif"/><Relationship Id="rId13" Type="http://schemas.microsoft.com/office/2007/relationships/diagramDrawing" Target="../diagrams/drawing2.xm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12" Type="http://schemas.openxmlformats.org/officeDocument/2006/relationships/diagramColors" Target="../diagrams/colors2.xm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11" Type="http://schemas.openxmlformats.org/officeDocument/2006/relationships/diagramQuickStyle" Target="../diagrams/quickStyle2.xml"/><Relationship Id="rId5" Type="http://schemas.openxmlformats.org/officeDocument/2006/relationships/diagramQuickStyle" Target="../diagrams/quickStyle1.xml"/><Relationship Id="rId10" Type="http://schemas.openxmlformats.org/officeDocument/2006/relationships/diagramLayout" Target="../diagrams/layout2.xml"/><Relationship Id="rId4" Type="http://schemas.openxmlformats.org/officeDocument/2006/relationships/diagramLayout" Target="../diagrams/layout1.xml"/><Relationship Id="rId9" Type="http://schemas.openxmlformats.org/officeDocument/2006/relationships/diagramData" Target="../diagrams/data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C:\Users\arsil\Desktop\Smartcreative.jpg">
            <a:extLst>
              <a:ext uri="{FF2B5EF4-FFF2-40B4-BE49-F238E27FC236}">
                <a16:creationId xmlns:a16="http://schemas.microsoft.com/office/drawing/2014/main" id="{C4ABD973-C825-45D2-BBFD-F55D2B1027A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0" y="7937"/>
            <a:ext cx="9144000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51" name="TextBox 1">
            <a:extLst>
              <a:ext uri="{FF2B5EF4-FFF2-40B4-BE49-F238E27FC236}">
                <a16:creationId xmlns:a16="http://schemas.microsoft.com/office/drawing/2014/main" id="{20459E61-479B-4415-BE6D-937D0346DB2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276600" y="3810000"/>
            <a:ext cx="5638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800" dirty="0">
                <a:solidFill>
                  <a:schemeClr val="bg1"/>
                </a:solidFill>
              </a:rPr>
              <a:t>Introduction</a:t>
            </a:r>
            <a:endParaRPr lang="en-US" altLang="en-US" sz="2000" b="1" dirty="0">
              <a:solidFill>
                <a:schemeClr val="bg1"/>
              </a:solidFill>
            </a:endParaRPr>
          </a:p>
          <a:p>
            <a:pPr algn="ctr" eaLnBrk="1" hangingPunct="1"/>
            <a:endParaRPr lang="en-US" altLang="en-US" sz="2000" b="1" dirty="0">
              <a:solidFill>
                <a:schemeClr val="bg1"/>
              </a:solidFill>
            </a:endParaRPr>
          </a:p>
        </p:txBody>
      </p:sp>
      <p:sp>
        <p:nvSpPr>
          <p:cNvPr id="2" name="Rectangle 1">
            <a:extLst>
              <a:ext uri="{FF2B5EF4-FFF2-40B4-BE49-F238E27FC236}">
                <a16:creationId xmlns:a16="http://schemas.microsoft.com/office/drawing/2014/main" id="{1B30DCED-DEEA-4CDF-ADE0-470054496A1A}"/>
              </a:ext>
            </a:extLst>
          </p:cNvPr>
          <p:cNvSpPr/>
          <p:nvPr/>
        </p:nvSpPr>
        <p:spPr>
          <a:xfrm>
            <a:off x="6477000" y="4874756"/>
            <a:ext cx="263405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bg1"/>
                </a:solidFill>
              </a:rPr>
              <a:t>M. </a:t>
            </a:r>
            <a:r>
              <a:rPr lang="en-US" dirty="0" err="1">
                <a:solidFill>
                  <a:schemeClr val="bg1"/>
                </a:solidFill>
              </a:rPr>
              <a:t>Bahrul</a:t>
            </a:r>
            <a:r>
              <a:rPr lang="en-US" dirty="0">
                <a:solidFill>
                  <a:schemeClr val="bg1"/>
                </a:solidFill>
              </a:rPr>
              <a:t> </a:t>
            </a:r>
            <a:r>
              <a:rPr lang="en-US" dirty="0" err="1">
                <a:solidFill>
                  <a:schemeClr val="bg1"/>
                </a:solidFill>
              </a:rPr>
              <a:t>Ulum</a:t>
            </a:r>
            <a:r>
              <a:rPr lang="en-US" dirty="0">
                <a:solidFill>
                  <a:schemeClr val="bg1"/>
                </a:solidFill>
              </a:rPr>
              <a:t>, </a:t>
            </a:r>
            <a:r>
              <a:rPr lang="en-US" dirty="0" err="1">
                <a:solidFill>
                  <a:schemeClr val="bg1"/>
                </a:solidFill>
              </a:rPr>
              <a:t>M.Kom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7B1E90EB-E944-4DD0-92C3-06D5DED6D92A}"/>
              </a:ext>
            </a:extLst>
          </p:cNvPr>
          <p:cNvSpPr/>
          <p:nvPr/>
        </p:nvSpPr>
        <p:spPr>
          <a:xfrm>
            <a:off x="6791189" y="2929889"/>
            <a:ext cx="200567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 eaLnBrk="1" hangingPunct="1"/>
            <a:r>
              <a:rPr lang="en-US" altLang="en-US" b="1" dirty="0" err="1">
                <a:solidFill>
                  <a:schemeClr val="bg1"/>
                </a:solidFill>
              </a:rPr>
              <a:t>Pertemuan</a:t>
            </a:r>
            <a:r>
              <a:rPr lang="en-US" altLang="en-US" b="1" dirty="0">
                <a:solidFill>
                  <a:schemeClr val="bg1"/>
                </a:solidFill>
              </a:rPr>
              <a:t> Ke-1 </a:t>
            </a:r>
          </a:p>
        </p:txBody>
      </p:sp>
      <p:sp>
        <p:nvSpPr>
          <p:cNvPr id="6" name="TextBox 1">
            <a:extLst>
              <a:ext uri="{FF2B5EF4-FFF2-40B4-BE49-F238E27FC236}">
                <a16:creationId xmlns:a16="http://schemas.microsoft.com/office/drawing/2014/main" id="{91F3F096-F258-41A0-AF9D-9CD38AAF2BE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5718859"/>
            <a:ext cx="5638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algn="ctr" eaLnBrk="1" hangingPunct="1"/>
            <a:r>
              <a:rPr lang="en-US" sz="2400" dirty="0">
                <a:solidFill>
                  <a:schemeClr val="bg1"/>
                </a:solidFill>
              </a:rPr>
              <a:t>Teknik </a:t>
            </a:r>
            <a:r>
              <a:rPr lang="en-US" sz="2400" dirty="0" err="1">
                <a:solidFill>
                  <a:schemeClr val="bg1"/>
                </a:solidFill>
              </a:rPr>
              <a:t>Informatika</a:t>
            </a:r>
            <a:endParaRPr lang="en-US" sz="2400" dirty="0">
              <a:solidFill>
                <a:schemeClr val="bg1"/>
              </a:solidFill>
            </a:endParaRPr>
          </a:p>
          <a:p>
            <a:pPr algn="ctr" eaLnBrk="1" hangingPunct="1"/>
            <a:r>
              <a:rPr lang="en-US" altLang="en-US" sz="2400" b="1" dirty="0" err="1">
                <a:solidFill>
                  <a:schemeClr val="bg1"/>
                </a:solidFill>
              </a:rPr>
              <a:t>Fakultas</a:t>
            </a:r>
            <a:r>
              <a:rPr lang="en-US" altLang="en-US" sz="2400" b="1" dirty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</a:rPr>
              <a:t>Ilmu</a:t>
            </a:r>
            <a:r>
              <a:rPr lang="en-US" altLang="en-US" sz="2400" b="1" dirty="0">
                <a:solidFill>
                  <a:schemeClr val="bg1"/>
                </a:solidFill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</a:rPr>
              <a:t>Komputer</a:t>
            </a:r>
            <a:endParaRPr lang="en-US" altLang="en-US" sz="2400" b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6A1A3F67-6C8B-4E05-9133-3C94F399463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1" name="Content Placeholder 4"/>
          <p:cNvSpPr txBox="1">
            <a:spLocks/>
          </p:cNvSpPr>
          <p:nvPr/>
        </p:nvSpPr>
        <p:spPr bwMode="auto">
          <a:xfrm>
            <a:off x="762000" y="1295400"/>
            <a:ext cx="4038600" cy="492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b="1" kern="0" dirty="0">
                <a:latin typeface="+mn-lt"/>
                <a:cs typeface="+mn-cs"/>
              </a:rPr>
              <a:t>KECERDASAN BUATAN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kern="0" dirty="0"/>
              <a:t>4.	</a:t>
            </a:r>
            <a:r>
              <a:rPr lang="en-US" kern="0" dirty="0" err="1"/>
              <a:t>Konsisten</a:t>
            </a:r>
            <a:r>
              <a:rPr lang="en-US" kern="0" dirty="0"/>
              <a:t> </a:t>
            </a:r>
            <a:r>
              <a:rPr lang="en-US" kern="0" dirty="0" err="1"/>
              <a:t>dan</a:t>
            </a:r>
            <a:r>
              <a:rPr lang="en-US" kern="0" dirty="0"/>
              <a:t> </a:t>
            </a:r>
            <a:r>
              <a:rPr lang="en-US" kern="0" dirty="0" err="1"/>
              <a:t>menyeluruh</a:t>
            </a:r>
            <a:r>
              <a:rPr lang="en-US" kern="0" dirty="0"/>
              <a:t> </a:t>
            </a:r>
            <a:r>
              <a:rPr lang="en-US" kern="0" dirty="0" err="1"/>
              <a:t>karena</a:t>
            </a:r>
            <a:r>
              <a:rPr lang="en-US" kern="0" dirty="0"/>
              <a:t> </a:t>
            </a:r>
            <a:r>
              <a:rPr lang="en-US" dirty="0" err="1"/>
              <a:t>kecerdasan</a:t>
            </a:r>
            <a:r>
              <a:rPr lang="en-US" dirty="0"/>
              <a:t> </a:t>
            </a:r>
            <a:r>
              <a:rPr lang="en-US" dirty="0" err="1"/>
              <a:t>buatan</a:t>
            </a:r>
            <a:r>
              <a:rPr lang="en-US" dirty="0"/>
              <a:t> </a:t>
            </a:r>
            <a:r>
              <a:rPr lang="en-US" dirty="0" err="1"/>
              <a:t>adalah</a:t>
            </a:r>
            <a:r>
              <a:rPr lang="en-US" dirty="0"/>
              <a:t> </a:t>
            </a:r>
            <a:r>
              <a:rPr lang="en-US" dirty="0" err="1"/>
              <a:t>bagian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teknologi</a:t>
            </a:r>
            <a:r>
              <a:rPr lang="en-US" dirty="0"/>
              <a:t> </a:t>
            </a:r>
            <a:r>
              <a:rPr lang="en-US" dirty="0" err="1"/>
              <a:t>komputer</a:t>
            </a:r>
            <a:r>
              <a:rPr lang="en-US" dirty="0"/>
              <a:t>. </a:t>
            </a:r>
            <a:endParaRPr lang="en-US" kern="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kern="0" dirty="0"/>
              <a:t>5.	</a:t>
            </a:r>
            <a:r>
              <a:rPr lang="en-US" kern="0" dirty="0" err="1"/>
              <a:t>Dapat</a:t>
            </a:r>
            <a:r>
              <a:rPr lang="en-US" kern="0" dirty="0"/>
              <a:t> </a:t>
            </a:r>
            <a:r>
              <a:rPr lang="en-US" kern="0" dirty="0" err="1"/>
              <a:t>didokumentasikan</a:t>
            </a:r>
            <a:r>
              <a:rPr lang="en-US" kern="0" dirty="0"/>
              <a:t> </a:t>
            </a:r>
            <a:r>
              <a:rPr lang="en-US" dirty="0" err="1"/>
              <a:t>dengan</a:t>
            </a:r>
            <a:r>
              <a:rPr lang="en-US" dirty="0"/>
              <a:t> </a:t>
            </a:r>
            <a:r>
              <a:rPr lang="en-US" dirty="0" err="1"/>
              <a:t>cara</a:t>
            </a:r>
            <a:r>
              <a:rPr lang="en-US" dirty="0"/>
              <a:t> </a:t>
            </a:r>
            <a:r>
              <a:rPr lang="en-US" dirty="0" err="1"/>
              <a:t>melacak</a:t>
            </a:r>
            <a:r>
              <a:rPr lang="en-US" dirty="0"/>
              <a:t> </a:t>
            </a:r>
            <a:r>
              <a:rPr lang="en-US" dirty="0" err="1"/>
              <a:t>setiap</a:t>
            </a:r>
            <a:r>
              <a:rPr lang="en-US" dirty="0"/>
              <a:t> </a:t>
            </a:r>
            <a:r>
              <a:rPr lang="en-US" dirty="0" err="1"/>
              <a:t>aktivitas</a:t>
            </a:r>
            <a:r>
              <a:rPr lang="en-US" dirty="0"/>
              <a:t> </a:t>
            </a:r>
            <a:r>
              <a:rPr lang="en-US" dirty="0" err="1"/>
              <a:t>dari</a:t>
            </a:r>
            <a:r>
              <a:rPr lang="en-US" dirty="0"/>
              <a:t>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tersebut</a:t>
            </a:r>
            <a:r>
              <a:rPr lang="en-US" dirty="0"/>
              <a:t>. </a:t>
            </a:r>
            <a:endParaRPr lang="en-US" kern="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kern="0" dirty="0"/>
              <a:t>6.	</a:t>
            </a:r>
            <a:r>
              <a:rPr lang="en-US" kern="0" dirty="0" err="1"/>
              <a:t>Dapat</a:t>
            </a:r>
            <a:r>
              <a:rPr lang="en-US" kern="0" dirty="0"/>
              <a:t> </a:t>
            </a:r>
            <a:r>
              <a:rPr lang="en-US" kern="0" dirty="0" err="1"/>
              <a:t>mengeksekusi</a:t>
            </a:r>
            <a:r>
              <a:rPr lang="en-US" kern="0" dirty="0"/>
              <a:t> </a:t>
            </a:r>
            <a:r>
              <a:rPr lang="en-US" kern="0" dirty="0" err="1"/>
              <a:t>tugas</a:t>
            </a:r>
            <a:r>
              <a:rPr lang="en-US" kern="0" dirty="0"/>
              <a:t> </a:t>
            </a:r>
            <a:r>
              <a:rPr lang="en-US" kern="0" dirty="0" err="1"/>
              <a:t>tertentu</a:t>
            </a:r>
            <a:r>
              <a:rPr lang="en-US" kern="0" dirty="0"/>
              <a:t> </a:t>
            </a:r>
            <a:r>
              <a:rPr lang="en-US" kern="0" dirty="0" err="1"/>
              <a:t>lebih</a:t>
            </a:r>
            <a:r>
              <a:rPr lang="en-US" kern="0" dirty="0"/>
              <a:t> </a:t>
            </a:r>
            <a:r>
              <a:rPr lang="en-US" kern="0" dirty="0" err="1"/>
              <a:t>cepat</a:t>
            </a:r>
            <a:endParaRPr lang="en-US" kern="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kern="0" dirty="0"/>
              <a:t>7.	</a:t>
            </a:r>
            <a:r>
              <a:rPr lang="en-US" kern="0" dirty="0" err="1"/>
              <a:t>Dapat</a:t>
            </a:r>
            <a:r>
              <a:rPr lang="en-US" kern="0" dirty="0"/>
              <a:t> </a:t>
            </a:r>
            <a:r>
              <a:rPr lang="en-US" kern="0" dirty="0" err="1"/>
              <a:t>menjalankan</a:t>
            </a:r>
            <a:r>
              <a:rPr lang="en-US" kern="0" dirty="0"/>
              <a:t> </a:t>
            </a:r>
            <a:r>
              <a:rPr lang="en-US" kern="0" dirty="0" err="1"/>
              <a:t>tugas</a:t>
            </a:r>
            <a:r>
              <a:rPr lang="en-US" kern="0" dirty="0"/>
              <a:t> </a:t>
            </a:r>
            <a:r>
              <a:rPr lang="en-US" kern="0" dirty="0" err="1"/>
              <a:t>tertentu</a:t>
            </a:r>
            <a:r>
              <a:rPr lang="en-US" kern="0" dirty="0"/>
              <a:t> </a:t>
            </a:r>
            <a:r>
              <a:rPr lang="en-US" kern="0" dirty="0" err="1"/>
              <a:t>lebih</a:t>
            </a:r>
            <a:r>
              <a:rPr lang="en-US" kern="0" dirty="0"/>
              <a:t> </a:t>
            </a:r>
            <a:r>
              <a:rPr lang="en-US" kern="0" dirty="0" err="1"/>
              <a:t>baik</a:t>
            </a:r>
            <a:r>
              <a:rPr lang="en-US" kern="0" dirty="0"/>
              <a:t> </a:t>
            </a:r>
            <a:r>
              <a:rPr lang="en-US" kern="0" dirty="0" err="1"/>
              <a:t>dari</a:t>
            </a:r>
            <a:r>
              <a:rPr lang="en-US" kern="0" dirty="0"/>
              <a:t> </a:t>
            </a:r>
            <a:r>
              <a:rPr lang="en-US" kern="0" dirty="0" err="1"/>
              <a:t>banyak</a:t>
            </a:r>
            <a:r>
              <a:rPr lang="en-US" kern="0" dirty="0"/>
              <a:t> </a:t>
            </a:r>
            <a:r>
              <a:rPr lang="en-US" kern="0" dirty="0" err="1"/>
              <a:t>atau</a:t>
            </a:r>
            <a:r>
              <a:rPr lang="en-US" kern="0" dirty="0"/>
              <a:t> </a:t>
            </a:r>
            <a:r>
              <a:rPr lang="en-US" kern="0" dirty="0" err="1"/>
              <a:t>kebanyakan</a:t>
            </a:r>
            <a:r>
              <a:rPr lang="en-US" kern="0" dirty="0"/>
              <a:t> </a:t>
            </a:r>
            <a:r>
              <a:rPr lang="en-US" kern="0" dirty="0" err="1"/>
              <a:t>orang</a:t>
            </a:r>
            <a:r>
              <a:rPr lang="en-US" kern="0" dirty="0"/>
              <a:t>.</a:t>
            </a: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en-US" kern="0" dirty="0">
              <a:latin typeface="+mn-lt"/>
              <a:cs typeface="+mn-cs"/>
            </a:endParaRPr>
          </a:p>
        </p:txBody>
      </p:sp>
      <p:sp>
        <p:nvSpPr>
          <p:cNvPr id="12" name="Content Placeholder 3"/>
          <p:cNvSpPr txBox="1">
            <a:spLocks/>
          </p:cNvSpPr>
          <p:nvPr/>
        </p:nvSpPr>
        <p:spPr>
          <a:xfrm>
            <a:off x="4967287" y="1304925"/>
            <a:ext cx="4214813" cy="4954588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b="1" kern="0" dirty="0">
                <a:latin typeface="+mn-lt"/>
                <a:cs typeface="+mn-cs"/>
              </a:rPr>
              <a:t>KECERDASAN ALAMI</a:t>
            </a:r>
          </a:p>
          <a:p>
            <a:pPr marL="342900" indent="-342900">
              <a:spcBef>
                <a:spcPct val="20000"/>
              </a:spcBef>
              <a:defRPr/>
            </a:pPr>
            <a:r>
              <a:rPr lang="en-US" dirty="0"/>
              <a:t>4.	</a:t>
            </a:r>
            <a:r>
              <a:rPr lang="en-US" dirty="0" err="1"/>
              <a:t>Senantiasa</a:t>
            </a:r>
            <a:r>
              <a:rPr lang="en-US" dirty="0"/>
              <a:t> </a:t>
            </a:r>
            <a:r>
              <a:rPr lang="en-US" dirty="0" err="1"/>
              <a:t>berubah-ubah</a:t>
            </a:r>
            <a:r>
              <a:rPr lang="en-US" dirty="0"/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kern="0" dirty="0"/>
          </a:p>
          <a:p>
            <a:pPr marL="342900" indent="-342900">
              <a:spcBef>
                <a:spcPct val="20000"/>
              </a:spcBef>
              <a:defRPr/>
            </a:pPr>
            <a:r>
              <a:rPr lang="en-US" dirty="0"/>
              <a:t>5.	</a:t>
            </a:r>
            <a:r>
              <a:rPr lang="en-US" dirty="0" err="1"/>
              <a:t>Kecerdasan</a:t>
            </a:r>
            <a:r>
              <a:rPr lang="en-US" dirty="0"/>
              <a:t> </a:t>
            </a:r>
            <a:r>
              <a:rPr lang="en-US" dirty="0" err="1"/>
              <a:t>alami</a:t>
            </a:r>
            <a:r>
              <a:rPr lang="en-US" dirty="0"/>
              <a:t> </a:t>
            </a:r>
            <a:r>
              <a:rPr lang="en-US" dirty="0" err="1"/>
              <a:t>sangat</a:t>
            </a:r>
            <a:r>
              <a:rPr lang="en-US" dirty="0"/>
              <a:t> </a:t>
            </a:r>
            <a:r>
              <a:rPr lang="en-US" dirty="0" err="1"/>
              <a:t>sulit</a:t>
            </a:r>
            <a:r>
              <a:rPr lang="en-US" dirty="0"/>
              <a:t> </a:t>
            </a:r>
            <a:r>
              <a:rPr lang="en-US" dirty="0" err="1"/>
              <a:t>untuk</a:t>
            </a:r>
            <a:r>
              <a:rPr lang="en-US" dirty="0"/>
              <a:t> </a:t>
            </a:r>
            <a:r>
              <a:rPr lang="en-US" dirty="0" err="1"/>
              <a:t>direproduksi</a:t>
            </a:r>
            <a:r>
              <a:rPr lang="en-US" dirty="0"/>
              <a:t>.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dirty="0"/>
          </a:p>
          <a:p>
            <a:pPr marL="342900" indent="-342900">
              <a:spcBef>
                <a:spcPct val="20000"/>
              </a:spcBef>
              <a:defRPr/>
            </a:pPr>
            <a:r>
              <a:rPr lang="en-US" dirty="0"/>
              <a:t>6.	</a:t>
            </a:r>
            <a:r>
              <a:rPr lang="en-US" dirty="0" err="1"/>
              <a:t>Lebih</a:t>
            </a:r>
            <a:r>
              <a:rPr lang="en-US" dirty="0"/>
              <a:t> lama </a:t>
            </a:r>
            <a:r>
              <a:rPr lang="en-US" dirty="0" err="1"/>
              <a:t>dalam</a:t>
            </a:r>
            <a:r>
              <a:rPr lang="en-US" dirty="0"/>
              <a:t> </a:t>
            </a:r>
            <a:r>
              <a:rPr lang="en-US" dirty="0" err="1"/>
              <a:t>mengeksekusi</a:t>
            </a:r>
            <a:r>
              <a:rPr lang="en-US" dirty="0"/>
              <a:t> </a:t>
            </a:r>
            <a:r>
              <a:rPr lang="en-US" dirty="0" err="1"/>
              <a:t>tugas</a:t>
            </a:r>
            <a:r>
              <a:rPr lang="en-US" dirty="0"/>
              <a:t> </a:t>
            </a:r>
            <a:r>
              <a:rPr lang="en-US" dirty="0" err="1"/>
              <a:t>tertentu</a:t>
            </a:r>
            <a:endParaRPr lang="en-US" dirty="0"/>
          </a:p>
          <a:p>
            <a:pPr marL="342900" indent="-342900">
              <a:spcBef>
                <a:spcPct val="20000"/>
              </a:spcBef>
              <a:defRPr/>
            </a:pPr>
            <a:r>
              <a:rPr lang="en-US" kern="0" dirty="0">
                <a:latin typeface="+mn-lt"/>
                <a:cs typeface="+mn-cs"/>
              </a:rPr>
              <a:t>7.	</a:t>
            </a:r>
            <a:r>
              <a:rPr lang="en-US" kern="0" dirty="0" err="1">
                <a:latin typeface="+mn-lt"/>
                <a:cs typeface="+mn-cs"/>
              </a:rPr>
              <a:t>Memiliki</a:t>
            </a:r>
            <a:r>
              <a:rPr lang="en-US" kern="0" dirty="0">
                <a:latin typeface="+mn-lt"/>
                <a:cs typeface="+mn-cs"/>
              </a:rPr>
              <a:t> </a:t>
            </a:r>
            <a:r>
              <a:rPr lang="en-US" kern="0" dirty="0" err="1">
                <a:latin typeface="+mn-lt"/>
                <a:cs typeface="+mn-cs"/>
              </a:rPr>
              <a:t>kelemahan</a:t>
            </a:r>
            <a:r>
              <a:rPr lang="en-US" kern="0" dirty="0">
                <a:latin typeface="+mn-lt"/>
                <a:cs typeface="+mn-cs"/>
              </a:rPr>
              <a:t> </a:t>
            </a:r>
            <a:r>
              <a:rPr lang="en-US" kern="0" dirty="0" err="1">
                <a:latin typeface="+mn-lt"/>
                <a:cs typeface="+mn-cs"/>
              </a:rPr>
              <a:t>dalam</a:t>
            </a:r>
            <a:r>
              <a:rPr lang="en-US" kern="0" dirty="0">
                <a:latin typeface="+mn-lt"/>
                <a:cs typeface="+mn-cs"/>
              </a:rPr>
              <a:t> </a:t>
            </a:r>
            <a:r>
              <a:rPr lang="en-US" kern="0" dirty="0" err="1">
                <a:latin typeface="+mn-lt"/>
                <a:cs typeface="+mn-cs"/>
              </a:rPr>
              <a:t>menjalankan</a:t>
            </a:r>
            <a:r>
              <a:rPr lang="en-US" kern="0" dirty="0">
                <a:latin typeface="+mn-lt"/>
                <a:cs typeface="+mn-cs"/>
              </a:rPr>
              <a:t> </a:t>
            </a:r>
            <a:r>
              <a:rPr lang="en-US" kern="0" dirty="0" err="1">
                <a:latin typeface="+mn-lt"/>
                <a:cs typeface="+mn-cs"/>
              </a:rPr>
              <a:t>tugas</a:t>
            </a:r>
            <a:r>
              <a:rPr lang="en-US" kern="0" dirty="0">
                <a:latin typeface="+mn-lt"/>
                <a:cs typeface="+mn-cs"/>
              </a:rPr>
              <a:t> </a:t>
            </a:r>
            <a:r>
              <a:rPr lang="en-US" kern="0" dirty="0" err="1">
                <a:latin typeface="+mn-lt"/>
                <a:cs typeface="+mn-cs"/>
              </a:rPr>
              <a:t>tertentu</a:t>
            </a:r>
            <a:r>
              <a:rPr lang="en-US" kern="0" dirty="0">
                <a:latin typeface="+mn-lt"/>
                <a:cs typeface="+mn-cs"/>
              </a:rPr>
              <a:t> </a:t>
            </a: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kern="0" dirty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sv-SE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2464953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4D08ACB3-8946-4FEE-89B6-2FC57246FB4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Content Placeholder 4"/>
          <p:cNvSpPr txBox="1">
            <a:spLocks/>
          </p:cNvSpPr>
          <p:nvPr/>
        </p:nvSpPr>
        <p:spPr bwMode="auto">
          <a:xfrm>
            <a:off x="762000" y="1295400"/>
            <a:ext cx="40386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b="1" kern="0" dirty="0">
                <a:latin typeface="+mn-lt"/>
                <a:cs typeface="+mn-cs"/>
              </a:rPr>
              <a:t>KECERDASAN BUATAN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r>
              <a:rPr lang="en-US" dirty="0">
                <a:latin typeface="Arial" charset="0"/>
                <a:cs typeface="Arial" charset="0"/>
              </a:rPr>
              <a:t>8.	</a:t>
            </a:r>
            <a:r>
              <a:rPr lang="en-US" dirty="0" err="1">
                <a:latin typeface="Arial" charset="0"/>
                <a:cs typeface="Arial" charset="0"/>
              </a:rPr>
              <a:t>Untuk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menambah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pengetahuan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harus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dilakukan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melalui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sistem</a:t>
            </a:r>
            <a:r>
              <a:rPr lang="en-US" dirty="0">
                <a:latin typeface="Arial" charset="0"/>
                <a:cs typeface="Arial" charset="0"/>
              </a:rPr>
              <a:t> yang </a:t>
            </a:r>
            <a:r>
              <a:rPr lang="en-US" dirty="0" err="1">
                <a:latin typeface="Arial" charset="0"/>
                <a:cs typeface="Arial" charset="0"/>
              </a:rPr>
              <a:t>dibangun</a:t>
            </a:r>
            <a:r>
              <a:rPr lang="en-US" dirty="0">
                <a:latin typeface="Arial" charset="0"/>
                <a:cs typeface="Arial" charset="0"/>
              </a:rPr>
              <a:t>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AutoNum type="arabicPeriod" startAt="4"/>
              <a:defRPr/>
            </a:pPr>
            <a:endParaRPr lang="en-US" dirty="0">
              <a:latin typeface="Arial" charset="0"/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AutoNum type="arabicPeriod" startAt="9"/>
              <a:defRPr/>
            </a:pPr>
            <a:r>
              <a:rPr lang="en-US" dirty="0" err="1">
                <a:latin typeface="Arial" charset="0"/>
                <a:cs typeface="Arial" charset="0"/>
              </a:rPr>
              <a:t>Harus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bekerja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dengan</a:t>
            </a:r>
            <a:r>
              <a:rPr lang="en-US" dirty="0">
                <a:latin typeface="Arial" charset="0"/>
                <a:cs typeface="Arial" charset="0"/>
              </a:rPr>
              <a:t> input-input </a:t>
            </a:r>
            <a:r>
              <a:rPr lang="en-US" dirty="0" err="1">
                <a:latin typeface="Arial" charset="0"/>
                <a:cs typeface="Arial" charset="0"/>
              </a:rPr>
              <a:t>simbolik</a:t>
            </a:r>
            <a:r>
              <a:rPr lang="en-US" dirty="0">
                <a:latin typeface="Arial" charset="0"/>
                <a:cs typeface="Arial" charset="0"/>
              </a:rPr>
              <a:t>. 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AutoNum type="arabicPeriod" startAt="9"/>
              <a:defRPr/>
            </a:pPr>
            <a:endParaRPr lang="en-US" dirty="0">
              <a:latin typeface="Arial" charset="0"/>
              <a:cs typeface="Arial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AutoNum type="arabicPeriod" startAt="9"/>
              <a:defRPr/>
            </a:pPr>
            <a:r>
              <a:rPr lang="en-US" dirty="0" err="1">
                <a:latin typeface="Arial" charset="0"/>
                <a:cs typeface="Arial" charset="0"/>
              </a:rPr>
              <a:t>sangat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terbatas</a:t>
            </a:r>
            <a:endParaRPr lang="en-US" kern="0" dirty="0"/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defRPr/>
            </a:pPr>
            <a:endParaRPr lang="en-US" kern="0" dirty="0">
              <a:latin typeface="+mn-lt"/>
              <a:cs typeface="+mn-cs"/>
            </a:endParaRPr>
          </a:p>
        </p:txBody>
      </p:sp>
      <p:sp>
        <p:nvSpPr>
          <p:cNvPr id="7" name="Content Placeholder 3"/>
          <p:cNvSpPr txBox="1">
            <a:spLocks/>
          </p:cNvSpPr>
          <p:nvPr/>
        </p:nvSpPr>
        <p:spPr>
          <a:xfrm>
            <a:off x="4850606" y="1295400"/>
            <a:ext cx="4214813" cy="4525963"/>
          </a:xfrm>
          <a:prstGeom prst="rect">
            <a:avLst/>
          </a:prstGeom>
        </p:spPr>
        <p:txBody>
          <a:bodyPr/>
          <a:lstStyle/>
          <a:p>
            <a:pPr marL="342900" indent="-342900" eaLnBrk="0" hangingPunct="0">
              <a:spcBef>
                <a:spcPct val="20000"/>
              </a:spcBef>
              <a:defRPr/>
            </a:pPr>
            <a:r>
              <a:rPr lang="en-US" b="1" kern="0" dirty="0">
                <a:latin typeface="+mn-lt"/>
                <a:cs typeface="+mn-cs"/>
              </a:rPr>
              <a:t>KECERDASAN ALAMI</a:t>
            </a:r>
          </a:p>
          <a:p>
            <a:pPr marL="342900" indent="-342900">
              <a:spcBef>
                <a:spcPct val="20000"/>
              </a:spcBef>
              <a:buFontTx/>
              <a:buAutoNum type="arabicPeriod" startAt="8"/>
              <a:defRPr/>
            </a:pPr>
            <a:r>
              <a:rPr lang="en-US" dirty="0" err="1">
                <a:latin typeface="Arial" charset="0"/>
                <a:cs typeface="Arial" charset="0"/>
              </a:rPr>
              <a:t>Kreatif</a:t>
            </a:r>
            <a:r>
              <a:rPr lang="en-US" dirty="0">
                <a:latin typeface="Arial" charset="0"/>
                <a:cs typeface="Arial" charset="0"/>
              </a:rPr>
              <a:t>, </a:t>
            </a:r>
            <a:r>
              <a:rPr lang="en-US" dirty="0" err="1">
                <a:latin typeface="Arial" charset="0"/>
                <a:cs typeface="Arial" charset="0"/>
              </a:rPr>
              <a:t>karena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kemampuan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untuk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menambah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ataupun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memenuhi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pengetahuan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itu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sangat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melekat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pada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jiwa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manusia</a:t>
            </a:r>
            <a:r>
              <a:rPr lang="en-US" dirty="0">
                <a:latin typeface="Arial" charset="0"/>
                <a:cs typeface="Arial" charset="0"/>
              </a:rPr>
              <a:t>. </a:t>
            </a:r>
            <a:endParaRPr lang="en-US" dirty="0"/>
          </a:p>
          <a:p>
            <a:pPr marL="342900" indent="-342900">
              <a:spcBef>
                <a:spcPct val="20000"/>
              </a:spcBef>
              <a:buFontTx/>
              <a:buAutoNum type="arabicPeriod" startAt="8"/>
              <a:defRPr/>
            </a:pPr>
            <a:r>
              <a:rPr lang="en-US" dirty="0" err="1">
                <a:latin typeface="Arial" charset="0"/>
                <a:cs typeface="Arial" charset="0"/>
              </a:rPr>
              <a:t>Memungkinkan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orang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untuk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menggunakan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pengalaman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secara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langsung</a:t>
            </a:r>
            <a:endParaRPr lang="en-US" dirty="0"/>
          </a:p>
          <a:p>
            <a:pPr marL="342900" indent="-342900">
              <a:spcBef>
                <a:spcPct val="20000"/>
              </a:spcBef>
              <a:defRPr/>
            </a:pPr>
            <a:r>
              <a:rPr lang="en-US" dirty="0"/>
              <a:t>10.	</a:t>
            </a:r>
            <a:r>
              <a:rPr lang="en-US" dirty="0" err="1">
                <a:latin typeface="Arial" charset="0"/>
                <a:cs typeface="Arial" charset="0"/>
              </a:rPr>
              <a:t>Pemikiran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manusia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dapat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digunakan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secara</a:t>
            </a:r>
            <a:r>
              <a:rPr lang="en-US" dirty="0">
                <a:latin typeface="Arial" charset="0"/>
                <a:cs typeface="Arial" charset="0"/>
              </a:rPr>
              <a:t> </a:t>
            </a:r>
            <a:r>
              <a:rPr lang="en-US" dirty="0" err="1">
                <a:latin typeface="Arial" charset="0"/>
                <a:cs typeface="Arial" charset="0"/>
              </a:rPr>
              <a:t>luas</a:t>
            </a:r>
            <a:endParaRPr lang="en-US" dirty="0"/>
          </a:p>
          <a:p>
            <a:pPr marL="342900" indent="-342900">
              <a:spcBef>
                <a:spcPct val="20000"/>
              </a:spcBef>
              <a:defRPr/>
            </a:pPr>
            <a:endParaRPr lang="en-US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endParaRPr lang="en-US" kern="0" dirty="0">
              <a:latin typeface="+mn-lt"/>
              <a:cs typeface="+mn-cs"/>
            </a:endParaRPr>
          </a:p>
          <a:p>
            <a:pPr marL="342900" indent="-342900">
              <a:spcBef>
                <a:spcPct val="20000"/>
              </a:spcBef>
              <a:defRPr/>
            </a:pPr>
            <a:endParaRPr lang="en-US" kern="0" dirty="0">
              <a:latin typeface="+mn-lt"/>
              <a:cs typeface="+mn-cs"/>
            </a:endParaRPr>
          </a:p>
          <a:p>
            <a:pPr marL="342900" indent="-342900" eaLnBrk="0" hangingPunct="0">
              <a:spcBef>
                <a:spcPct val="20000"/>
              </a:spcBef>
              <a:defRPr/>
            </a:pPr>
            <a:endParaRPr lang="sv-SE" kern="0" dirty="0">
              <a:latin typeface="+mn-lt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74277633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2654D053-34A5-46DC-83B6-AA3FCEF8B00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992981" y="736629"/>
            <a:ext cx="7186612" cy="796925"/>
          </a:xfrm>
        </p:spPr>
        <p:txBody>
          <a:bodyPr/>
          <a:lstStyle/>
          <a:p>
            <a:pPr eaLnBrk="1" hangingPunct="1"/>
            <a:r>
              <a:rPr lang="en-US" altLang="en-US" sz="2400" dirty="0" err="1">
                <a:solidFill>
                  <a:schemeClr val="tx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Perbedaan</a:t>
            </a:r>
            <a:r>
              <a:rPr lang="en-US" altLang="en-US" sz="2400" dirty="0">
                <a:solidFill>
                  <a:schemeClr val="tx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komputasi</a:t>
            </a:r>
            <a:r>
              <a:rPr lang="en-US" altLang="en-US" sz="2400" dirty="0">
                <a:solidFill>
                  <a:schemeClr val="tx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kecerdasan</a:t>
            </a:r>
            <a:r>
              <a:rPr lang="en-US" altLang="en-US" sz="2400" dirty="0">
                <a:solidFill>
                  <a:schemeClr val="tx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buatan</a:t>
            </a:r>
            <a:r>
              <a:rPr lang="en-US" altLang="en-US" sz="2400" dirty="0">
                <a:solidFill>
                  <a:schemeClr val="tx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dengan</a:t>
            </a:r>
            <a:r>
              <a:rPr lang="en-US" altLang="en-US" sz="2400" dirty="0">
                <a:solidFill>
                  <a:schemeClr val="tx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komputasi</a:t>
            </a:r>
            <a:r>
              <a:rPr lang="en-US" altLang="en-US" sz="2400" dirty="0">
                <a:solidFill>
                  <a:schemeClr val="tx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2400" dirty="0" err="1">
                <a:solidFill>
                  <a:schemeClr val="tx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konvensional</a:t>
            </a:r>
            <a:r>
              <a:rPr lang="en-US" altLang="en-US" sz="2400" dirty="0">
                <a:solidFill>
                  <a:schemeClr val="tx1"/>
                </a:solidFill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endParaRPr lang="en-GB" altLang="en-US" sz="2400" b="1" dirty="0">
              <a:solidFill>
                <a:srgbClr val="800080"/>
              </a:solidFill>
            </a:endParaRPr>
          </a:p>
        </p:txBody>
      </p:sp>
      <p:graphicFrame>
        <p:nvGraphicFramePr>
          <p:cNvPr id="9" name="Content Placeholder 8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5361503"/>
              </p:ext>
            </p:extLst>
          </p:nvPr>
        </p:nvGraphicFramePr>
        <p:xfrm>
          <a:off x="1219200" y="1905000"/>
          <a:ext cx="6357938" cy="4091017"/>
        </p:xfrm>
        <a:graphic>
          <a:graphicData uri="http://schemas.openxmlformats.org/drawingml/2006/table">
            <a:tbl>
              <a:tblPr/>
              <a:tblGrid>
                <a:gridCol w="20062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899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61699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46660"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Arial Black" pitchFamily="34" charset="0"/>
                          <a:ea typeface="Times New Roman"/>
                        </a:rPr>
                        <a:t>Dimensi</a:t>
                      </a:r>
                      <a:endParaRPr lang="en-US" sz="1200" b="1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Arial Black" pitchFamily="34" charset="0"/>
                          <a:ea typeface="Times New Roman"/>
                        </a:rPr>
                        <a:t>Kecerdasan</a:t>
                      </a:r>
                      <a:r>
                        <a:rPr lang="en-US" sz="1200" b="1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200" b="1" dirty="0" err="1">
                          <a:latin typeface="Arial Black" pitchFamily="34" charset="0"/>
                          <a:ea typeface="Times New Roman"/>
                        </a:rPr>
                        <a:t>Buatan</a:t>
                      </a:r>
                      <a:endParaRPr lang="en-US" sz="1200" b="1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Arial Black" pitchFamily="34" charset="0"/>
                          <a:ea typeface="Times New Roman"/>
                        </a:rPr>
                        <a:t>Pemrograman</a:t>
                      </a:r>
                      <a:r>
                        <a:rPr lang="en-US" sz="1200" b="1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200" b="1" dirty="0" err="1">
                          <a:latin typeface="Arial Black" pitchFamily="34" charset="0"/>
                          <a:ea typeface="Times New Roman"/>
                        </a:rPr>
                        <a:t>Konvensional</a:t>
                      </a:r>
                      <a:endParaRPr lang="en-US" sz="1200" b="1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 anchor="ctr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46660">
                <a:tc>
                  <a:txBody>
                    <a:bodyPr/>
                    <a:lstStyle/>
                    <a:p>
                      <a:pPr marL="0" marR="0" algn="l">
                        <a:spcBef>
                          <a:spcPts val="0"/>
                        </a:spcBef>
                        <a:spcAft>
                          <a:spcPts val="600"/>
                        </a:spcAft>
                      </a:pPr>
                      <a:r>
                        <a:rPr lang="id-ID" sz="1200" b="1" kern="0" cap="all" dirty="0">
                          <a:latin typeface="Arial Black" pitchFamily="34" charset="0"/>
                        </a:rPr>
                        <a:t>Pemrosesan</a:t>
                      </a:r>
                      <a:endParaRPr lang="en-US" sz="1000" b="1" kern="0" cap="all" dirty="0">
                        <a:latin typeface="Arial Black" pitchFamily="34" charset="0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Arial Black" pitchFamily="34" charset="0"/>
                          <a:ea typeface="Times New Roman"/>
                        </a:rPr>
                        <a:t>Mengandung</a:t>
                      </a:r>
                      <a:r>
                        <a:rPr lang="en-US" sz="1200" b="1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200" b="1" dirty="0" err="1">
                          <a:latin typeface="Arial Black" pitchFamily="34" charset="0"/>
                          <a:ea typeface="Times New Roman"/>
                        </a:rPr>
                        <a:t>konsep-konsep</a:t>
                      </a:r>
                      <a:r>
                        <a:rPr lang="en-US" sz="1200" b="1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200" b="1" dirty="0" err="1">
                          <a:latin typeface="Arial Black" pitchFamily="34" charset="0"/>
                          <a:ea typeface="Times New Roman"/>
                        </a:rPr>
                        <a:t>simbolik</a:t>
                      </a:r>
                      <a:endParaRPr lang="en-US" sz="1200" b="1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Arial Black" pitchFamily="34" charset="0"/>
                          <a:ea typeface="Times New Roman"/>
                        </a:rPr>
                        <a:t>Algoritmik</a:t>
                      </a:r>
                      <a:endParaRPr lang="en-US" sz="1200" b="1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733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Arial Black" pitchFamily="34" charset="0"/>
                          <a:ea typeface="Times New Roman"/>
                        </a:rPr>
                        <a:t>Sifat</a:t>
                      </a:r>
                      <a:r>
                        <a:rPr lang="en-US" sz="1200" b="1" dirty="0">
                          <a:latin typeface="Arial Black" pitchFamily="34" charset="0"/>
                          <a:ea typeface="Times New Roman"/>
                        </a:rPr>
                        <a:t> Input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Arial Black" pitchFamily="34" charset="0"/>
                          <a:ea typeface="Times New Roman"/>
                        </a:rPr>
                        <a:t>Bisa</a:t>
                      </a:r>
                      <a:r>
                        <a:rPr lang="en-US" sz="1200" b="1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200" b="1" dirty="0" err="1">
                          <a:latin typeface="Arial Black" pitchFamily="34" charset="0"/>
                          <a:ea typeface="Times New Roman"/>
                        </a:rPr>
                        <a:t>tidak</a:t>
                      </a:r>
                      <a:r>
                        <a:rPr lang="en-US" sz="1200" b="1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200" b="1" dirty="0" err="1">
                          <a:latin typeface="Arial Black" pitchFamily="34" charset="0"/>
                          <a:ea typeface="Times New Roman"/>
                        </a:rPr>
                        <a:t>lengkap</a:t>
                      </a:r>
                      <a:endParaRPr lang="en-US" sz="1200" b="1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algn="just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Arial Black" pitchFamily="34" charset="0"/>
                          <a:ea typeface="Times New Roman"/>
                        </a:rPr>
                        <a:t>Harus</a:t>
                      </a:r>
                      <a:r>
                        <a:rPr lang="en-US" sz="1200" b="1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200" b="1" dirty="0" err="1">
                          <a:latin typeface="Arial Black" pitchFamily="34" charset="0"/>
                          <a:ea typeface="Times New Roman"/>
                        </a:rPr>
                        <a:t>lengkap</a:t>
                      </a:r>
                      <a:endParaRPr lang="en-US" sz="1200" b="1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466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Arial Black" pitchFamily="34" charset="0"/>
                          <a:ea typeface="Times New Roman"/>
                        </a:rPr>
                        <a:t>Pencarian</a:t>
                      </a:r>
                      <a:endParaRPr lang="en-US" sz="1200" b="1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Arial Black" pitchFamily="34" charset="0"/>
                          <a:ea typeface="Times New Roman"/>
                        </a:rPr>
                        <a:t>Kebanyakan</a:t>
                      </a:r>
                      <a:r>
                        <a:rPr lang="en-US" sz="1200" b="1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200" b="1" dirty="0" err="1">
                          <a:latin typeface="Arial Black" pitchFamily="34" charset="0"/>
                          <a:ea typeface="Times New Roman"/>
                        </a:rPr>
                        <a:t>bersifat</a:t>
                      </a:r>
                      <a:r>
                        <a:rPr lang="en-US" sz="1200" b="1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200" b="1" dirty="0" err="1">
                          <a:latin typeface="Arial Black" pitchFamily="34" charset="0"/>
                          <a:ea typeface="Times New Roman"/>
                        </a:rPr>
                        <a:t>heuristik</a:t>
                      </a:r>
                      <a:endParaRPr lang="en-US" sz="1200" b="1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Arial Black" pitchFamily="34" charset="0"/>
                          <a:ea typeface="Times New Roman"/>
                        </a:rPr>
                        <a:t>Biasanya</a:t>
                      </a:r>
                      <a:r>
                        <a:rPr lang="en-US" sz="1200" b="1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200" b="1" dirty="0" err="1">
                          <a:latin typeface="Arial Black" pitchFamily="34" charset="0"/>
                          <a:ea typeface="Times New Roman"/>
                        </a:rPr>
                        <a:t>didasarkan</a:t>
                      </a:r>
                      <a:r>
                        <a:rPr lang="en-US" sz="1200" b="1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200" b="1" dirty="0" err="1">
                          <a:latin typeface="Arial Black" pitchFamily="34" charset="0"/>
                          <a:ea typeface="Times New Roman"/>
                        </a:rPr>
                        <a:t>pada</a:t>
                      </a:r>
                      <a:r>
                        <a:rPr lang="en-US" sz="1200" b="1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200" b="1" dirty="0" err="1">
                          <a:latin typeface="Arial Black" pitchFamily="34" charset="0"/>
                          <a:ea typeface="Times New Roman"/>
                        </a:rPr>
                        <a:t>algoritma</a:t>
                      </a:r>
                      <a:endParaRPr lang="en-US" sz="1200" b="1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36573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Arial Black" pitchFamily="34" charset="0"/>
                          <a:ea typeface="Times New Roman"/>
                        </a:rPr>
                        <a:t>Keterangan</a:t>
                      </a:r>
                      <a:endParaRPr lang="en-US" sz="1200" b="1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Arial Black" pitchFamily="34" charset="0"/>
                          <a:ea typeface="Times New Roman"/>
                        </a:rPr>
                        <a:t>Disediakan</a:t>
                      </a:r>
                      <a:endParaRPr lang="en-US" sz="1200" b="1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Arial Black" pitchFamily="34" charset="0"/>
                          <a:ea typeface="Times New Roman"/>
                        </a:rPr>
                        <a:t>Biasanya</a:t>
                      </a:r>
                      <a:r>
                        <a:rPr lang="en-US" sz="1200" b="1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200" b="1" dirty="0" err="1">
                          <a:latin typeface="Arial Black" pitchFamily="34" charset="0"/>
                          <a:ea typeface="Times New Roman"/>
                        </a:rPr>
                        <a:t>tidak</a:t>
                      </a:r>
                      <a:r>
                        <a:rPr lang="en-US" sz="1200" b="1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200" b="1" dirty="0" err="1">
                          <a:latin typeface="Arial Black" pitchFamily="34" charset="0"/>
                          <a:ea typeface="Times New Roman"/>
                        </a:rPr>
                        <a:t>disediakan</a:t>
                      </a:r>
                      <a:endParaRPr lang="en-US" sz="1200" b="1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733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Arial Black" pitchFamily="34" charset="0"/>
                          <a:ea typeface="Times New Roman"/>
                        </a:rPr>
                        <a:t>Fokus</a:t>
                      </a:r>
                      <a:endParaRPr lang="en-US" sz="1200" b="1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Arial Black" pitchFamily="34" charset="0"/>
                          <a:ea typeface="Times New Roman"/>
                        </a:rPr>
                        <a:t>Pengetahuan</a:t>
                      </a:r>
                      <a:endParaRPr lang="en-US" sz="1200" b="1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>
                          <a:latin typeface="Arial Black" pitchFamily="34" charset="0"/>
                          <a:ea typeface="Times New Roman"/>
                        </a:rPr>
                        <a:t>Data &amp; </a:t>
                      </a:r>
                      <a:r>
                        <a:rPr lang="en-US" sz="1200" b="1" dirty="0" err="1">
                          <a:latin typeface="Arial Black" pitchFamily="34" charset="0"/>
                          <a:ea typeface="Times New Roman"/>
                        </a:rPr>
                        <a:t>informasi</a:t>
                      </a:r>
                      <a:endParaRPr lang="en-US" sz="1200" b="1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46660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Arial Black" pitchFamily="34" charset="0"/>
                          <a:ea typeface="Times New Roman"/>
                        </a:rPr>
                        <a:t>Struktur</a:t>
                      </a:r>
                      <a:endParaRPr lang="en-US" sz="1200" b="1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Arial Black" pitchFamily="34" charset="0"/>
                          <a:ea typeface="Times New Roman"/>
                        </a:rPr>
                        <a:t>Kontrol</a:t>
                      </a:r>
                      <a:r>
                        <a:rPr lang="en-US" sz="1200" b="1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200" b="1" dirty="0" err="1">
                          <a:latin typeface="Arial Black" pitchFamily="34" charset="0"/>
                          <a:ea typeface="Times New Roman"/>
                        </a:rPr>
                        <a:t>dipisahkan</a:t>
                      </a:r>
                      <a:r>
                        <a:rPr lang="en-US" sz="1200" b="1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200" b="1" dirty="0" err="1">
                          <a:latin typeface="Arial Black" pitchFamily="34" charset="0"/>
                          <a:ea typeface="Times New Roman"/>
                        </a:rPr>
                        <a:t>dari</a:t>
                      </a:r>
                      <a:r>
                        <a:rPr lang="en-US" sz="1200" b="1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200" b="1" dirty="0" err="1">
                          <a:latin typeface="Arial Black" pitchFamily="34" charset="0"/>
                          <a:ea typeface="Times New Roman"/>
                        </a:rPr>
                        <a:t>pengetahuan</a:t>
                      </a:r>
                      <a:endParaRPr lang="en-US" sz="1200" b="1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Arial Black" pitchFamily="34" charset="0"/>
                          <a:ea typeface="Times New Roman"/>
                        </a:rPr>
                        <a:t>Kontrol</a:t>
                      </a:r>
                      <a:r>
                        <a:rPr lang="en-US" sz="1200" b="1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200" b="1" dirty="0" err="1">
                          <a:latin typeface="Arial Black" pitchFamily="34" charset="0"/>
                          <a:ea typeface="Times New Roman"/>
                        </a:rPr>
                        <a:t>terintegrasi</a:t>
                      </a:r>
                      <a:r>
                        <a:rPr lang="en-US" sz="1200" b="1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200" b="1" dirty="0" err="1">
                          <a:latin typeface="Arial Black" pitchFamily="34" charset="0"/>
                          <a:ea typeface="Times New Roman"/>
                        </a:rPr>
                        <a:t>dengan</a:t>
                      </a:r>
                      <a:r>
                        <a:rPr lang="en-US" sz="1200" b="1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200" b="1" dirty="0" err="1">
                          <a:latin typeface="Arial Black" pitchFamily="34" charset="0"/>
                          <a:ea typeface="Times New Roman"/>
                        </a:rPr>
                        <a:t>informasi</a:t>
                      </a:r>
                      <a:r>
                        <a:rPr lang="en-US" sz="1200" b="1" dirty="0">
                          <a:latin typeface="Arial Black" pitchFamily="34" charset="0"/>
                          <a:ea typeface="Times New Roman"/>
                        </a:rPr>
                        <a:t> (data)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733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Arial Black" pitchFamily="34" charset="0"/>
                          <a:ea typeface="Times New Roman"/>
                        </a:rPr>
                        <a:t>Sifat</a:t>
                      </a:r>
                      <a:r>
                        <a:rPr lang="en-US" sz="1200" b="1" dirty="0">
                          <a:latin typeface="Arial Black" pitchFamily="34" charset="0"/>
                          <a:ea typeface="Times New Roman"/>
                        </a:rPr>
                        <a:t> output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Arial Black" pitchFamily="34" charset="0"/>
                          <a:ea typeface="Times New Roman"/>
                        </a:rPr>
                        <a:t>Kuantitatif</a:t>
                      </a:r>
                      <a:endParaRPr lang="en-US" sz="1200" b="1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Arial Black" pitchFamily="34" charset="0"/>
                          <a:ea typeface="Times New Roman"/>
                        </a:rPr>
                        <a:t>Kualitatif</a:t>
                      </a:r>
                      <a:endParaRPr lang="en-US" sz="1200" b="1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45301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Arial Black" pitchFamily="34" charset="0"/>
                          <a:ea typeface="Times New Roman"/>
                        </a:rPr>
                        <a:t>Pemeliharaan</a:t>
                      </a:r>
                      <a:r>
                        <a:rPr lang="en-US" sz="1200" b="1" dirty="0">
                          <a:latin typeface="Arial Black" pitchFamily="34" charset="0"/>
                          <a:ea typeface="Times New Roman"/>
                        </a:rPr>
                        <a:t> &amp; update</a:t>
                      </a: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Arial Black" pitchFamily="34" charset="0"/>
                          <a:ea typeface="Times New Roman"/>
                        </a:rPr>
                        <a:t>Relatif</a:t>
                      </a:r>
                      <a:r>
                        <a:rPr lang="en-US" sz="1200" b="1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200" b="1" dirty="0" err="1">
                          <a:latin typeface="Arial Black" pitchFamily="34" charset="0"/>
                          <a:ea typeface="Times New Roman"/>
                        </a:rPr>
                        <a:t>mudah</a:t>
                      </a:r>
                      <a:r>
                        <a:rPr lang="en-US" sz="1200" b="1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</a:p>
                  </a:txBody>
                  <a:tcPr marL="68580" marR="68580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Arial Black" pitchFamily="34" charset="0"/>
                          <a:ea typeface="Times New Roman"/>
                        </a:rPr>
                        <a:t>Sulit</a:t>
                      </a:r>
                      <a:endParaRPr lang="en-US" sz="1200" b="1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73329"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Arial Black" pitchFamily="34" charset="0"/>
                          <a:ea typeface="Times New Roman"/>
                        </a:rPr>
                        <a:t>Kemampuan</a:t>
                      </a:r>
                      <a:r>
                        <a:rPr lang="en-US" sz="1200" b="1" dirty="0">
                          <a:latin typeface="Arial Black" pitchFamily="34" charset="0"/>
                          <a:ea typeface="Times New Roman"/>
                        </a:rPr>
                        <a:t> </a:t>
                      </a:r>
                      <a:r>
                        <a:rPr lang="en-US" sz="1200" b="1" dirty="0" err="1">
                          <a:latin typeface="Arial Black" pitchFamily="34" charset="0"/>
                          <a:ea typeface="Times New Roman"/>
                        </a:rPr>
                        <a:t>menalar</a:t>
                      </a:r>
                      <a:endParaRPr lang="en-US" sz="1200" b="1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>
                      <a:noFill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99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Arial Black" pitchFamily="34" charset="0"/>
                          <a:ea typeface="Times New Roman"/>
                        </a:rPr>
                        <a:t>Ya</a:t>
                      </a:r>
                      <a:endParaRPr lang="en-US" sz="1200" b="1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200" b="1" dirty="0" err="1">
                          <a:latin typeface="Arial Black" pitchFamily="34" charset="0"/>
                          <a:ea typeface="Times New Roman"/>
                        </a:rPr>
                        <a:t>Tidak</a:t>
                      </a:r>
                      <a:endParaRPr lang="en-US" sz="1200" b="1" dirty="0">
                        <a:latin typeface="Arial Black" pitchFamily="34" charset="0"/>
                        <a:ea typeface="Times New Roman"/>
                      </a:endParaRPr>
                    </a:p>
                  </a:txBody>
                  <a:tcPr marL="68580" marR="68580" marT="0" marB="0">
                    <a:lnL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28575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0993488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AB46B4E1-263A-4C72-948D-3ECC9801C73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7650" name="Rectangle 2"/>
          <p:cNvSpPr>
            <a:spLocks noGrp="1" noChangeArrowheads="1"/>
          </p:cNvSpPr>
          <p:nvPr>
            <p:ph type="title"/>
          </p:nvPr>
        </p:nvSpPr>
        <p:spPr>
          <a:xfrm>
            <a:off x="1028699" y="685800"/>
            <a:ext cx="7115175" cy="796925"/>
          </a:xfrm>
        </p:spPr>
        <p:txBody>
          <a:bodyPr/>
          <a:lstStyle/>
          <a:p>
            <a:pPr marL="342900" indent="-342900" algn="l"/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APLIKASI-APLIKASI AI </a:t>
            </a:r>
          </a:p>
        </p:txBody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762000" y="1600200"/>
            <a:ext cx="6994525" cy="5000625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1.	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Sistem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Pakar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altLang="en-US" sz="2400" b="0" i="1" dirty="0">
                <a:latin typeface="Arial" panose="020B0604020202020204" pitchFamily="34" charset="0"/>
                <a:cs typeface="Arial" panose="020B0604020202020204" pitchFamily="34" charset="0"/>
              </a:rPr>
              <a:t>Expert System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).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Disini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komputer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digunakan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sebagai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sarana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menyimpan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pengetahuan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para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pakar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demikian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komputer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memiliki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keahlian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menyelesaikan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permasalahan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meniru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keahlian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dimiliki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pakar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6659971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D309F2F6-4FBD-46B2-9B23-7AD4B721B98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835818" y="1535906"/>
            <a:ext cx="7500937" cy="3786187"/>
          </a:xfrm>
          <a:prstGeom prst="rect">
            <a:avLst/>
          </a:prstGeom>
        </p:spPr>
        <p:txBody>
          <a:bodyPr>
            <a:spAutoFit/>
          </a:bodyPr>
          <a:lstStyle/>
          <a:p>
            <a:pPr marL="465138" indent="-465138">
              <a:defRPr/>
            </a:pPr>
            <a:r>
              <a:rPr lang="en-US" sz="2400" dirty="0">
                <a:latin typeface="Arial" charset="0"/>
                <a:cs typeface="Arial" charset="0"/>
              </a:rPr>
              <a:t>2.	</a:t>
            </a:r>
            <a:r>
              <a:rPr lang="en-US" sz="2400" dirty="0" err="1">
                <a:latin typeface="Arial" charset="0"/>
                <a:cs typeface="Arial" charset="0"/>
              </a:rPr>
              <a:t>Pengolahan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Bahasa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Alami</a:t>
            </a:r>
            <a:r>
              <a:rPr lang="en-US" sz="2400" dirty="0">
                <a:latin typeface="Arial" charset="0"/>
                <a:cs typeface="Arial" charset="0"/>
              </a:rPr>
              <a:t> (</a:t>
            </a:r>
            <a:r>
              <a:rPr lang="en-US" sz="2400" i="1" dirty="0">
                <a:latin typeface="Arial" charset="0"/>
                <a:cs typeface="Arial" charset="0"/>
              </a:rPr>
              <a:t>Natural Language Processing</a:t>
            </a:r>
            <a:r>
              <a:rPr lang="en-US" sz="2400" dirty="0">
                <a:latin typeface="Arial" charset="0"/>
                <a:cs typeface="Arial" charset="0"/>
              </a:rPr>
              <a:t>). </a:t>
            </a:r>
            <a:r>
              <a:rPr lang="en-US" sz="2400" dirty="0" err="1">
                <a:latin typeface="Arial" charset="0"/>
                <a:cs typeface="Arial" charset="0"/>
              </a:rPr>
              <a:t>Dengan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pengolahan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bahasa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alami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ini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diharapkan</a:t>
            </a:r>
            <a:r>
              <a:rPr lang="en-US" sz="2400" dirty="0">
                <a:latin typeface="Arial" charset="0"/>
                <a:cs typeface="Arial" charset="0"/>
              </a:rPr>
              <a:t> user </a:t>
            </a:r>
            <a:r>
              <a:rPr lang="en-US" sz="2400" dirty="0" err="1">
                <a:latin typeface="Arial" charset="0"/>
                <a:cs typeface="Arial" charset="0"/>
              </a:rPr>
              <a:t>dapat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berkomunikasi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dengan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komputer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dengan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menggunakan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bahasa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sehari-hari</a:t>
            </a:r>
            <a:r>
              <a:rPr lang="en-US" sz="2400" dirty="0">
                <a:latin typeface="Arial" charset="0"/>
                <a:cs typeface="Arial" charset="0"/>
              </a:rPr>
              <a:t>.</a:t>
            </a:r>
          </a:p>
          <a:p>
            <a:pPr marL="465138" indent="-465138">
              <a:defRPr/>
            </a:pPr>
            <a:r>
              <a:rPr lang="en-US" sz="2400" dirty="0">
                <a:latin typeface="Arial" charset="0"/>
                <a:cs typeface="Arial" charset="0"/>
              </a:rPr>
              <a:t>3.	</a:t>
            </a:r>
            <a:r>
              <a:rPr lang="en-US" sz="2400" dirty="0" err="1">
                <a:latin typeface="Arial" charset="0"/>
                <a:cs typeface="Arial" charset="0"/>
              </a:rPr>
              <a:t>Pengenalan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Ucapan</a:t>
            </a:r>
            <a:r>
              <a:rPr lang="en-US" sz="2400" dirty="0">
                <a:latin typeface="Arial" charset="0"/>
                <a:cs typeface="Arial" charset="0"/>
              </a:rPr>
              <a:t> (</a:t>
            </a:r>
            <a:r>
              <a:rPr lang="en-US" sz="2400" i="1" dirty="0">
                <a:latin typeface="Arial" charset="0"/>
                <a:cs typeface="Arial" charset="0"/>
              </a:rPr>
              <a:t>Speech Recognition</a:t>
            </a:r>
            <a:r>
              <a:rPr lang="en-US" sz="2400" dirty="0">
                <a:latin typeface="Arial" charset="0"/>
                <a:cs typeface="Arial" charset="0"/>
              </a:rPr>
              <a:t>). </a:t>
            </a:r>
            <a:r>
              <a:rPr lang="en-US" sz="2400" dirty="0" err="1">
                <a:latin typeface="Arial" charset="0"/>
                <a:cs typeface="Arial" charset="0"/>
              </a:rPr>
              <a:t>Melalui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pengenalan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ucapan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diharapkan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manusia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dapat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berkomunikasi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dengan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komputer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dengan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menggunakan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suara</a:t>
            </a:r>
            <a:r>
              <a:rPr lang="en-US" sz="2400" dirty="0">
                <a:latin typeface="Arial" charset="0"/>
                <a:cs typeface="Arial" charset="0"/>
              </a:rPr>
              <a:t>.</a:t>
            </a:r>
          </a:p>
          <a:p>
            <a:pPr>
              <a:defRPr/>
            </a:pPr>
            <a:r>
              <a:rPr lang="en-US" sz="2400" dirty="0">
                <a:latin typeface="Arial" charset="0"/>
                <a:cs typeface="Arial" charset="0"/>
              </a:rPr>
              <a:t> </a:t>
            </a:r>
            <a:endParaRPr lang="id-ID" sz="2400" dirty="0">
              <a:latin typeface="Arial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571757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CED28443-1BBE-4907-A803-B0927CBA365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Rectangle 6"/>
          <p:cNvSpPr/>
          <p:nvPr/>
        </p:nvSpPr>
        <p:spPr>
          <a:xfrm>
            <a:off x="835818" y="1600200"/>
            <a:ext cx="7500938" cy="3416300"/>
          </a:xfrm>
          <a:prstGeom prst="rect">
            <a:avLst/>
          </a:prstGeom>
        </p:spPr>
        <p:txBody>
          <a:bodyPr>
            <a:spAutoFit/>
          </a:bodyPr>
          <a:lstStyle/>
          <a:p>
            <a:pPr marL="465138" indent="-465138">
              <a:buFontTx/>
              <a:buAutoNum type="arabicPeriod" startAt="4"/>
              <a:defRPr/>
            </a:pPr>
            <a:r>
              <a:rPr lang="en-US" sz="2400" dirty="0" err="1">
                <a:latin typeface="Arial" charset="0"/>
                <a:cs typeface="Arial" charset="0"/>
              </a:rPr>
              <a:t>Robotika</a:t>
            </a:r>
            <a:r>
              <a:rPr lang="en-US" sz="2400" dirty="0">
                <a:latin typeface="Arial" charset="0"/>
                <a:cs typeface="Arial" charset="0"/>
              </a:rPr>
              <a:t> &amp; </a:t>
            </a:r>
            <a:r>
              <a:rPr lang="en-US" sz="2400" dirty="0" err="1">
                <a:latin typeface="Arial" charset="0"/>
                <a:cs typeface="Arial" charset="0"/>
              </a:rPr>
              <a:t>Sistem</a:t>
            </a:r>
            <a:r>
              <a:rPr lang="en-US" sz="2400" dirty="0">
                <a:latin typeface="Arial" charset="0"/>
                <a:cs typeface="Arial" charset="0"/>
              </a:rPr>
              <a:t> Sensor (</a:t>
            </a:r>
            <a:r>
              <a:rPr lang="en-US" sz="2400" i="1" dirty="0">
                <a:latin typeface="Arial" charset="0"/>
                <a:cs typeface="Arial" charset="0"/>
              </a:rPr>
              <a:t>Robotics</a:t>
            </a:r>
            <a:r>
              <a:rPr lang="en-US" sz="2400" dirty="0">
                <a:latin typeface="Arial" charset="0"/>
                <a:cs typeface="Arial" charset="0"/>
              </a:rPr>
              <a:t> &amp; </a:t>
            </a:r>
            <a:r>
              <a:rPr lang="en-US" sz="2400" i="1" dirty="0">
                <a:latin typeface="Arial" charset="0"/>
                <a:cs typeface="Arial" charset="0"/>
              </a:rPr>
              <a:t>Sensory Systems</a:t>
            </a:r>
            <a:r>
              <a:rPr lang="en-US" sz="2400" dirty="0">
                <a:latin typeface="Arial" charset="0"/>
                <a:cs typeface="Arial" charset="0"/>
              </a:rPr>
              <a:t>).</a:t>
            </a:r>
          </a:p>
          <a:p>
            <a:pPr marL="465138" indent="-465138">
              <a:buFontTx/>
              <a:buAutoNum type="arabicPeriod" startAt="5"/>
              <a:defRPr/>
            </a:pPr>
            <a:r>
              <a:rPr lang="en-US" sz="2400" i="1" dirty="0">
                <a:latin typeface="Arial" charset="0"/>
                <a:cs typeface="Arial" charset="0"/>
              </a:rPr>
              <a:t>Computer Vision</a:t>
            </a:r>
            <a:r>
              <a:rPr lang="en-US" sz="2400" dirty="0">
                <a:latin typeface="Arial" charset="0"/>
                <a:cs typeface="Arial" charset="0"/>
              </a:rPr>
              <a:t>, </a:t>
            </a:r>
            <a:r>
              <a:rPr lang="en-US" sz="2400" dirty="0" err="1">
                <a:latin typeface="Arial" charset="0"/>
                <a:cs typeface="Arial" charset="0"/>
              </a:rPr>
              <a:t>mencoba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untuk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dapat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menginterpretasikan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gambar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atau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obyek-obyek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tampak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melalui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komputer</a:t>
            </a:r>
            <a:r>
              <a:rPr lang="en-US" sz="2400" dirty="0">
                <a:latin typeface="Arial" charset="0"/>
                <a:cs typeface="Arial" charset="0"/>
              </a:rPr>
              <a:t>.</a:t>
            </a:r>
          </a:p>
          <a:p>
            <a:pPr marL="509588" indent="-509588">
              <a:defRPr/>
            </a:pPr>
            <a:r>
              <a:rPr lang="en-US" sz="2400" i="1" dirty="0">
                <a:latin typeface="Arial" charset="0"/>
                <a:cs typeface="Arial" charset="0"/>
              </a:rPr>
              <a:t>6.	Intelligent Computer-aided Instruction</a:t>
            </a:r>
            <a:r>
              <a:rPr lang="en-US" sz="2400" dirty="0">
                <a:latin typeface="Arial" charset="0"/>
                <a:cs typeface="Arial" charset="0"/>
              </a:rPr>
              <a:t>. </a:t>
            </a:r>
            <a:r>
              <a:rPr lang="en-US" sz="2400" dirty="0" err="1">
                <a:latin typeface="Arial" charset="0"/>
                <a:cs typeface="Arial" charset="0"/>
              </a:rPr>
              <a:t>Komputer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dapat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digunakan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sebagai</a:t>
            </a:r>
            <a:r>
              <a:rPr lang="en-US" sz="2400" dirty="0">
                <a:latin typeface="Arial" charset="0"/>
                <a:cs typeface="Arial" charset="0"/>
              </a:rPr>
              <a:t> tutor yang </a:t>
            </a:r>
            <a:r>
              <a:rPr lang="en-US" sz="2400" dirty="0" err="1">
                <a:latin typeface="Arial" charset="0"/>
                <a:cs typeface="Arial" charset="0"/>
              </a:rPr>
              <a:t>dapat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melatih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dan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  <a:r>
              <a:rPr lang="en-US" sz="2400" dirty="0" err="1">
                <a:latin typeface="Arial" charset="0"/>
                <a:cs typeface="Arial" charset="0"/>
              </a:rPr>
              <a:t>mengajar</a:t>
            </a:r>
            <a:r>
              <a:rPr lang="en-US" sz="2400" dirty="0">
                <a:latin typeface="Arial" charset="0"/>
                <a:cs typeface="Arial" charset="0"/>
              </a:rPr>
              <a:t>.</a:t>
            </a:r>
          </a:p>
          <a:p>
            <a:pPr marL="465138" indent="-465138">
              <a:defRPr/>
            </a:pPr>
            <a:r>
              <a:rPr lang="en-US" sz="2400" i="1" dirty="0">
                <a:latin typeface="Arial" charset="0"/>
                <a:cs typeface="Arial" charset="0"/>
              </a:rPr>
              <a:t>7.	Game Playing</a:t>
            </a:r>
            <a:r>
              <a:rPr lang="en-US" sz="2400" dirty="0">
                <a:latin typeface="Arial" charset="0"/>
                <a:cs typeface="Arial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114523846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2" descr="C:\Users\arsil\Desktop\Smartcreative2.jpg">
            <a:extLst>
              <a:ext uri="{FF2B5EF4-FFF2-40B4-BE49-F238E27FC236}">
                <a16:creationId xmlns:a16="http://schemas.microsoft.com/office/drawing/2014/main" id="{FC215136-D36E-4BFC-B581-3D20866BF03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d-ID" dirty="0"/>
          </a:p>
        </p:txBody>
      </p:sp>
      <p:sp>
        <p:nvSpPr>
          <p:cNvPr id="4" name="Title 1"/>
          <p:cNvSpPr txBox="1">
            <a:spLocks/>
          </p:cNvSpPr>
          <p:nvPr/>
        </p:nvSpPr>
        <p:spPr>
          <a:xfrm>
            <a:off x="685800" y="772811"/>
            <a:ext cx="4876800" cy="541639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77500" lnSpcReduction="20000"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1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+mj-lt"/>
                <a:ea typeface="+mj-ea"/>
                <a:cs typeface="+mj-cs"/>
              </a:rPr>
              <a:t>Any Question</a:t>
            </a:r>
            <a:endParaRPr kumimoji="0" lang="id-ID" sz="4400" b="1" i="1" u="none" strike="noStrike" kern="1200" cap="none" spc="0" normalizeH="0" baseline="0" noProof="0" dirty="0">
              <a:ln>
                <a:noFill/>
              </a:ln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TextBox 9"/>
          <p:cNvSpPr txBox="1">
            <a:spLocks noChangeArrowheads="1"/>
          </p:cNvSpPr>
          <p:nvPr/>
        </p:nvSpPr>
        <p:spPr bwMode="auto">
          <a:xfrm>
            <a:off x="2857500" y="285750"/>
            <a:ext cx="2071688" cy="4508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28700" b="1" dirty="0">
                <a:solidFill>
                  <a:srgbClr val="00B0F0"/>
                </a:solidFill>
                <a:latin typeface="Times New Roman" pitchFamily="18" charset="0"/>
                <a:cs typeface="Times New Roman" pitchFamily="18" charset="0"/>
              </a:rPr>
              <a:t>?</a:t>
            </a:r>
            <a:endParaRPr lang="id-ID" sz="28700" b="1" dirty="0">
              <a:solidFill>
                <a:srgbClr val="00B0F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3929063" y="2500313"/>
            <a:ext cx="928687" cy="15700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9600" dirty="0">
                <a:solidFill>
                  <a:srgbClr val="00B050"/>
                </a:solidFill>
                <a:latin typeface="+mj-lt"/>
                <a:cs typeface="+mn-cs"/>
              </a:rPr>
              <a:t>?</a:t>
            </a:r>
            <a:endParaRPr lang="id-ID" sz="9600" dirty="0">
              <a:solidFill>
                <a:srgbClr val="00B050"/>
              </a:solidFill>
              <a:latin typeface="+mj-lt"/>
              <a:cs typeface="+mn-cs"/>
            </a:endParaRPr>
          </a:p>
        </p:txBody>
      </p:sp>
      <p:sp>
        <p:nvSpPr>
          <p:cNvPr id="7" name="TextBox 7"/>
          <p:cNvSpPr txBox="1">
            <a:spLocks noChangeArrowheads="1"/>
          </p:cNvSpPr>
          <p:nvPr/>
        </p:nvSpPr>
        <p:spPr bwMode="auto">
          <a:xfrm>
            <a:off x="2928938" y="1643063"/>
            <a:ext cx="71437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600" dirty="0">
                <a:solidFill>
                  <a:srgbClr val="FFC000"/>
                </a:solidFill>
                <a:latin typeface="Trebuchet MS" pitchFamily="34" charset="0"/>
              </a:rPr>
              <a:t>?</a:t>
            </a:r>
            <a:endParaRPr lang="id-ID" sz="9600" dirty="0">
              <a:solidFill>
                <a:srgbClr val="FFC000"/>
              </a:solidFill>
              <a:latin typeface="Trebuchet MS" pitchFamily="34" charset="0"/>
            </a:endParaRPr>
          </a:p>
        </p:txBody>
      </p:sp>
      <p:sp>
        <p:nvSpPr>
          <p:cNvPr id="8" name="TextBox 11"/>
          <p:cNvSpPr txBox="1">
            <a:spLocks noChangeArrowheads="1"/>
          </p:cNvSpPr>
          <p:nvPr/>
        </p:nvSpPr>
        <p:spPr bwMode="auto">
          <a:xfrm>
            <a:off x="2857500" y="2286000"/>
            <a:ext cx="1143000" cy="26463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16600" dirty="0">
                <a:solidFill>
                  <a:schemeClr val="tx1">
                    <a:lumMod val="50000"/>
                    <a:lumOff val="50000"/>
                  </a:schemeClr>
                </a:solidFill>
              </a:rPr>
              <a:t>?</a:t>
            </a:r>
            <a:endParaRPr lang="id-ID" sz="16600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3643313" y="3071813"/>
            <a:ext cx="714375" cy="15700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en-US" sz="9600" b="1" dirty="0">
                <a:solidFill>
                  <a:srgbClr val="C00000"/>
                </a:solidFill>
                <a:latin typeface="Garamond" pitchFamily="18" charset="0"/>
              </a:rPr>
              <a:t>?</a:t>
            </a:r>
            <a:endParaRPr lang="id-ID" sz="9600" b="1" dirty="0">
              <a:solidFill>
                <a:srgbClr val="C00000"/>
              </a:solidFill>
              <a:latin typeface="Garamond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31468969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wind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>
            <a:extLst>
              <a:ext uri="{FF2B5EF4-FFF2-40B4-BE49-F238E27FC236}">
                <a16:creationId xmlns:a16="http://schemas.microsoft.com/office/drawing/2014/main" id="{4D260725-DA84-4D9C-BBBF-4A515715814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Rectangle 2"/>
          <p:cNvSpPr txBox="1">
            <a:spLocks noChangeArrowheads="1"/>
          </p:cNvSpPr>
          <p:nvPr/>
        </p:nvSpPr>
        <p:spPr bwMode="auto">
          <a:xfrm>
            <a:off x="1023938" y="495300"/>
            <a:ext cx="7905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/>
          <a:lstStyle/>
          <a:p>
            <a:pPr>
              <a:defRPr/>
            </a:pPr>
            <a:r>
              <a:rPr lang="en-US" sz="3200" kern="0" dirty="0" err="1">
                <a:latin typeface="Arial" panose="020B0604020202020204" pitchFamily="34" charset="0"/>
                <a:ea typeface="+mj-ea"/>
                <a:cs typeface="Arial" panose="020B0604020202020204" pitchFamily="34" charset="0"/>
              </a:rPr>
              <a:t>Tugas</a:t>
            </a:r>
            <a:endParaRPr lang="en-US" sz="3200" kern="0" dirty="0">
              <a:latin typeface="Arial" panose="020B0604020202020204" pitchFamily="34" charset="0"/>
              <a:ea typeface="+mj-ea"/>
              <a:cs typeface="Arial" panose="020B0604020202020204" pitchFamily="34" charset="0"/>
            </a:endParaRPr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spcBef>
                <a:spcPct val="20000"/>
              </a:spcBef>
              <a:buFontTx/>
              <a:buChar char="•"/>
              <a:defRPr/>
            </a:pPr>
            <a:r>
              <a:rPr lang="en-US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Cari</a:t>
            </a: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contoh</a:t>
            </a: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aplikasi</a:t>
            </a: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kecerdasan</a:t>
            </a: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buatan</a:t>
            </a: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jelaskan</a:t>
            </a: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aplikasi</a:t>
            </a: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kehidupan</a:t>
            </a:r>
            <a:r>
              <a:rPr lang="en-US" sz="2800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kern="0" dirty="0" err="1">
                <a:latin typeface="Arial" panose="020B0604020202020204" pitchFamily="34" charset="0"/>
                <a:cs typeface="Arial" panose="020B0604020202020204" pitchFamily="34" charset="0"/>
              </a:rPr>
              <a:t>nyata</a:t>
            </a:r>
            <a:endParaRPr lang="en-US" sz="28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377273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873C6324-D90A-4547-AA69-6184189653D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aphicFrame>
        <p:nvGraphicFramePr>
          <p:cNvPr id="7" name="Diagram 6"/>
          <p:cNvGraphicFramePr/>
          <p:nvPr>
            <p:extLst/>
          </p:nvPr>
        </p:nvGraphicFramePr>
        <p:xfrm>
          <a:off x="457200" y="1363464"/>
          <a:ext cx="7613848" cy="14559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pic>
        <p:nvPicPr>
          <p:cNvPr id="8" name="Picture 2" descr="C:\Users\user\Downloads\AG00293_.gif"/>
          <p:cNvPicPr>
            <a:picLocks noChangeAspect="1" noChangeArrowheads="1" noCrop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83840" y="3912988"/>
            <a:ext cx="2575520" cy="2827152"/>
          </a:xfrm>
          <a:prstGeom prst="rect">
            <a:avLst/>
          </a:prstGeom>
          <a:noFill/>
        </p:spPr>
      </p:pic>
      <p:graphicFrame>
        <p:nvGraphicFramePr>
          <p:cNvPr id="9" name="Diagram 8"/>
          <p:cNvGraphicFramePr/>
          <p:nvPr>
            <p:extLst/>
          </p:nvPr>
        </p:nvGraphicFramePr>
        <p:xfrm>
          <a:off x="1371600" y="2590800"/>
          <a:ext cx="5562600" cy="10668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sp>
        <p:nvSpPr>
          <p:cNvPr id="3" name="Title 2">
            <a:extLst>
              <a:ext uri="{FF2B5EF4-FFF2-40B4-BE49-F238E27FC236}">
                <a16:creationId xmlns:a16="http://schemas.microsoft.com/office/drawing/2014/main" id="{376F9A99-D1C3-4F77-B01D-D033AC66684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456851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  <p:bldGraphic spid="9" grpId="0">
        <p:bldAsOne/>
      </p:bldGraphic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EE8EE645-CC6C-4794-BCF9-626BE8FC1B47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3</a:t>
            </a:fld>
            <a:endParaRPr lang="en-US" dirty="0"/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38F0EC73-5F73-4377-BA24-FEE8D55631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" name="Content Placeholder 5">
            <a:extLst>
              <a:ext uri="{FF2B5EF4-FFF2-40B4-BE49-F238E27FC236}">
                <a16:creationId xmlns:a16="http://schemas.microsoft.com/office/drawing/2014/main" id="{40C8AEAC-7771-4019-878D-675292C30ED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3400" y="1114425"/>
            <a:ext cx="8077200" cy="4629150"/>
          </a:xfrm>
        </p:spPr>
      </p:pic>
    </p:spTree>
    <p:extLst>
      <p:ext uri="{BB962C8B-B14F-4D97-AF65-F5344CB8AC3E}">
        <p14:creationId xmlns:p14="http://schemas.microsoft.com/office/powerpoint/2010/main" val="321822932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F5A24B34-1E2E-4029-8F07-BB25D25BCE6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20675"/>
            <a:ext cx="8229600" cy="1143000"/>
          </a:xfrm>
        </p:spPr>
        <p:txBody>
          <a:bodyPr/>
          <a:lstStyle/>
          <a:p>
            <a:pPr marL="82296" algn="just" fontAlgn="auto">
              <a:spcAft>
                <a:spcPts val="0"/>
              </a:spcAft>
              <a:defRPr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Pengertian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E32A-DBD6-41AB-8528-B6E26ABA99DB}" type="slidenum">
              <a:rPr lang="es-ES" smtClean="0"/>
              <a:pPr/>
              <a:t>4</a:t>
            </a:fld>
            <a:endParaRPr lang="es-E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381000" y="1600200"/>
            <a:ext cx="7696200" cy="3876675"/>
          </a:xfrm>
        </p:spPr>
        <p:txBody>
          <a:bodyPr>
            <a:noAutofit/>
          </a:bodyPr>
          <a:lstStyle/>
          <a:p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Menurut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Rich (1991),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Kecerdasan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Buatan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adalah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“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Sebuah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studi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tentang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bagaimana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membuat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komputer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mengerjakan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sesuatu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dikerjakan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manusia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”.</a:t>
            </a:r>
          </a:p>
          <a:p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Menurut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Suparman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(1991) Artificial Intelligence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atau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Kecerdasan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Buatan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merupakan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sub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bidang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pengetahuan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komputer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khusus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ditujukan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membuat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 i="1" dirty="0">
                <a:latin typeface="Arial" panose="020B0604020202020204" pitchFamily="34" charset="0"/>
                <a:cs typeface="Arial" panose="020B0604020202020204" pitchFamily="34" charset="0"/>
              </a:rPr>
              <a:t>software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 i="1" dirty="0">
                <a:latin typeface="Arial" panose="020B0604020202020204" pitchFamily="34" charset="0"/>
                <a:cs typeface="Arial" panose="020B0604020202020204" pitchFamily="34" charset="0"/>
              </a:rPr>
              <a:t>hardware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sepenuhnya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bisa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menirukan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beberapa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fungsi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otak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manusia</a:t>
            </a:r>
            <a:r>
              <a:rPr lang="en-US" alt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>
              <a:buFontTx/>
              <a:buNone/>
            </a:pPr>
            <a:endParaRPr lang="en-US" altLang="en-US" sz="24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101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2" descr="C:\Users\arsil\Desktop\Smartcreative2.jpg">
            <a:extLst>
              <a:ext uri="{FF2B5EF4-FFF2-40B4-BE49-F238E27FC236}">
                <a16:creationId xmlns:a16="http://schemas.microsoft.com/office/drawing/2014/main" id="{5F198708-2102-4FA2-86A5-BD428E4ECC0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441325"/>
            <a:ext cx="8229600" cy="1143000"/>
          </a:xfrm>
        </p:spPr>
        <p:txBody>
          <a:bodyPr/>
          <a:lstStyle/>
          <a:p>
            <a:pPr marL="82296" indent="0" algn="just" fontAlgn="auto">
              <a:spcAft>
                <a:spcPts val="0"/>
              </a:spcAft>
              <a:buNone/>
              <a:defRPr/>
            </a:pPr>
            <a:r>
              <a:rPr lang="en-US" dirty="0" err="1">
                <a:latin typeface="Arial" panose="020B0604020202020204" pitchFamily="34" charset="0"/>
                <a:cs typeface="Arial" panose="020B0604020202020204" pitchFamily="34" charset="0"/>
              </a:rPr>
              <a:t>Pengertian</a:t>
            </a:r>
            <a:endParaRPr lang="en-US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E32A-DBD6-41AB-8528-B6E26ABA99DB}" type="slidenum">
              <a:rPr lang="es-ES" smtClean="0"/>
              <a:pPr/>
              <a:t>5</a:t>
            </a:fld>
            <a:endParaRPr lang="es-ES"/>
          </a:p>
        </p:txBody>
      </p:sp>
      <p:sp>
        <p:nvSpPr>
          <p:cNvPr id="5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7696200" cy="3810000"/>
          </a:xfrm>
        </p:spPr>
        <p:txBody>
          <a:bodyPr>
            <a:noAutofit/>
          </a:bodyPr>
          <a:lstStyle/>
          <a:p>
            <a:pPr>
              <a:defRPr/>
            </a:pP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Salah </a:t>
            </a:r>
            <a:r>
              <a:rPr 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bagian</a:t>
            </a: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ilmu</a:t>
            </a: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komputer</a:t>
            </a: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membuat</a:t>
            </a: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agar </a:t>
            </a:r>
            <a:r>
              <a:rPr 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mesin</a:t>
            </a: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komputer</a:t>
            </a: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) </a:t>
            </a:r>
            <a:r>
              <a:rPr 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melakukan</a:t>
            </a: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seperti</a:t>
            </a: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sebaik</a:t>
            </a: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dilakukan</a:t>
            </a: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oleh</a:t>
            </a: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manusia</a:t>
            </a: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(Sri </a:t>
            </a:r>
            <a:r>
              <a:rPr 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Kusuma</a:t>
            </a: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b="0" dirty="0" err="1">
                <a:latin typeface="Arial" panose="020B0604020202020204" pitchFamily="34" charset="0"/>
                <a:cs typeface="Arial" panose="020B0604020202020204" pitchFamily="34" charset="0"/>
              </a:rPr>
              <a:t>Dewi</a:t>
            </a:r>
            <a:r>
              <a:rPr lang="en-US" sz="2400" b="0" dirty="0">
                <a:latin typeface="Arial" panose="020B0604020202020204" pitchFamily="34" charset="0"/>
                <a:cs typeface="Arial" panose="020B0604020202020204" pitchFamily="34" charset="0"/>
              </a:rPr>
              <a:t>, 2003).</a:t>
            </a:r>
          </a:p>
        </p:txBody>
      </p:sp>
    </p:spTree>
    <p:extLst>
      <p:ext uri="{BB962C8B-B14F-4D97-AF65-F5344CB8AC3E}">
        <p14:creationId xmlns:p14="http://schemas.microsoft.com/office/powerpoint/2010/main" val="19094184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4400">
        <p14:honeycomb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>
            <a:extLst>
              <a:ext uri="{FF2B5EF4-FFF2-40B4-BE49-F238E27FC236}">
                <a16:creationId xmlns:a16="http://schemas.microsoft.com/office/drawing/2014/main" id="{C49A6D79-DED3-465B-B34C-6A150938977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1487" y="463550"/>
            <a:ext cx="8229600" cy="1143000"/>
          </a:xfrm>
        </p:spPr>
        <p:txBody>
          <a:bodyPr/>
          <a:lstStyle/>
          <a:p>
            <a:pPr marL="0" indent="0" algn="just">
              <a:buNone/>
            </a:pP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Sejarah Artificial Intelligence</a:t>
            </a:r>
            <a:endParaRPr lang="en-US" sz="3600" i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55DE32A-DBD6-41AB-8528-B6E26ABA99DB}" type="slidenum">
              <a:rPr lang="es-ES" smtClean="0"/>
              <a:pPr/>
              <a:t>6</a:t>
            </a:fld>
            <a:endParaRPr lang="es-E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471487" y="1600200"/>
            <a:ext cx="8229600" cy="419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Font typeface="Wingdings" pitchFamily="2" charset="2"/>
              <a:buChar char="v"/>
              <a:defRPr sz="28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itchFamily="2" charset="2"/>
              <a:buChar char="§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tx1"/>
              </a:buClr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marL="0" indent="0">
              <a:buNone/>
            </a:pPr>
            <a:r>
              <a:rPr lang="en-US" altLang="en-US" b="0" kern="0" dirty="0">
                <a:latin typeface="Arial" panose="020B0604020202020204" pitchFamily="34" charset="0"/>
                <a:cs typeface="Arial" panose="020B0604020202020204" pitchFamily="34" charset="0"/>
              </a:rPr>
              <a:t>Turing Test</a:t>
            </a:r>
          </a:p>
          <a:p>
            <a:pPr lvl="1"/>
            <a:r>
              <a:rPr lang="en-US" alt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Seorang</a:t>
            </a:r>
            <a:r>
              <a:rPr lang="en-US" altLang="en-US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penanya</a:t>
            </a:r>
            <a:r>
              <a:rPr lang="en-US" altLang="en-US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altLang="en-US" kern="0" dirty="0">
                <a:latin typeface="Arial" panose="020B0604020202020204" pitchFamily="34" charset="0"/>
                <a:cs typeface="Arial" panose="020B0604020202020204" pitchFamily="34" charset="0"/>
              </a:rPr>
              <a:t> 2 </a:t>
            </a:r>
            <a:r>
              <a:rPr lang="en-US" alt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objek</a:t>
            </a:r>
            <a:r>
              <a:rPr lang="en-US" altLang="en-US" kern="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alt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ditanyai</a:t>
            </a:r>
            <a:endParaRPr lang="en-US" altLang="en-US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Penanya</a:t>
            </a:r>
            <a:r>
              <a:rPr lang="en-US" altLang="en-US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altLang="en-US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melihat</a:t>
            </a:r>
            <a:r>
              <a:rPr lang="en-US" altLang="en-US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langsung</a:t>
            </a:r>
            <a:r>
              <a:rPr lang="en-US" altLang="en-US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kepada</a:t>
            </a:r>
            <a:r>
              <a:rPr lang="en-US" altLang="en-US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obyek</a:t>
            </a:r>
            <a:r>
              <a:rPr lang="en-US" altLang="en-US" kern="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alt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ditanyai</a:t>
            </a:r>
            <a:r>
              <a:rPr lang="en-US" altLang="en-US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lvl="1"/>
            <a:r>
              <a:rPr lang="en-US" alt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Penanya</a:t>
            </a:r>
            <a:r>
              <a:rPr lang="en-US" altLang="en-US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diminta</a:t>
            </a:r>
            <a:r>
              <a:rPr lang="en-US" altLang="en-US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altLang="en-US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membedakan</a:t>
            </a:r>
            <a:r>
              <a:rPr lang="en-US" altLang="en-US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jawaban</a:t>
            </a:r>
            <a:r>
              <a:rPr lang="en-US" altLang="en-US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komputer</a:t>
            </a:r>
            <a:r>
              <a:rPr lang="en-US" altLang="en-US" kern="0" dirty="0">
                <a:latin typeface="Arial" panose="020B0604020202020204" pitchFamily="34" charset="0"/>
                <a:cs typeface="Arial" panose="020B0604020202020204" pitchFamily="34" charset="0"/>
              </a:rPr>
              <a:t> / </a:t>
            </a:r>
            <a:r>
              <a:rPr lang="en-US" alt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jawaban</a:t>
            </a:r>
            <a:r>
              <a:rPr lang="en-US" altLang="en-US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manusia</a:t>
            </a:r>
            <a:r>
              <a:rPr lang="en-US" altLang="en-US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berdasarkan</a:t>
            </a:r>
            <a:r>
              <a:rPr lang="en-US" altLang="en-US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jawaban</a:t>
            </a:r>
            <a:r>
              <a:rPr lang="en-US" altLang="en-US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kedua</a:t>
            </a:r>
            <a:r>
              <a:rPr lang="en-US" altLang="en-US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obyek</a:t>
            </a:r>
            <a:r>
              <a:rPr lang="en-US" altLang="en-US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tersebut</a:t>
            </a:r>
            <a:endParaRPr lang="en-US" altLang="en-US" kern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lvl="1"/>
            <a:r>
              <a:rPr lang="en-US" alt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Jika</a:t>
            </a:r>
            <a:r>
              <a:rPr lang="en-US" altLang="en-US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altLang="en-US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altLang="en-US" kern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kern="0" dirty="0" err="1">
                <a:latin typeface="Arial" panose="020B0604020202020204" pitchFamily="34" charset="0"/>
                <a:cs typeface="Arial" panose="020B0604020202020204" pitchFamily="34" charset="0"/>
              </a:rPr>
              <a:t>membedakan</a:t>
            </a:r>
            <a:r>
              <a:rPr lang="en-US" altLang="en-US" kern="0" dirty="0">
                <a:latin typeface="Arial" panose="020B0604020202020204" pitchFamily="34" charset="0"/>
                <a:cs typeface="Arial" panose="020B0604020202020204" pitchFamily="34" charset="0"/>
              </a:rPr>
              <a:t> - CERDAS</a:t>
            </a:r>
          </a:p>
        </p:txBody>
      </p:sp>
    </p:spTree>
    <p:extLst>
      <p:ext uri="{BB962C8B-B14F-4D97-AF65-F5344CB8AC3E}">
        <p14:creationId xmlns:p14="http://schemas.microsoft.com/office/powerpoint/2010/main" val="65143250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2" descr="C:\Users\arsil\Desktop\Smartcreative2.jpg">
            <a:extLst>
              <a:ext uri="{FF2B5EF4-FFF2-40B4-BE49-F238E27FC236}">
                <a16:creationId xmlns:a16="http://schemas.microsoft.com/office/drawing/2014/main" id="{C0E39E90-D503-44F6-AD8D-E3A65F8F8CC4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grpSp>
        <p:nvGrpSpPr>
          <p:cNvPr id="18434" name="Group 60"/>
          <p:cNvGrpSpPr>
            <a:grpSpLocks/>
          </p:cNvGrpSpPr>
          <p:nvPr/>
        </p:nvGrpSpPr>
        <p:grpSpPr bwMode="auto">
          <a:xfrm>
            <a:off x="2113308" y="1676400"/>
            <a:ext cx="5357812" cy="3429000"/>
            <a:chOff x="2136" y="10658"/>
            <a:chExt cx="6633" cy="1890"/>
          </a:xfrm>
        </p:grpSpPr>
        <p:sp>
          <p:nvSpPr>
            <p:cNvPr id="18437" name="Text Box 61"/>
            <p:cNvSpPr txBox="1">
              <a:spLocks noChangeArrowheads="1"/>
            </p:cNvSpPr>
            <p:nvPr/>
          </p:nvSpPr>
          <p:spPr bwMode="auto">
            <a:xfrm>
              <a:off x="4059" y="11331"/>
              <a:ext cx="1350" cy="70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endParaRPr lang="en-US" altLang="en-US" sz="1400">
                <a:latin typeface="Arial Narrow" panose="020B0606020202030204" pitchFamily="34" charset="0"/>
              </a:endParaRPr>
            </a:p>
            <a:p>
              <a:pPr algn="ctr" eaLnBrk="1" hangingPunct="1">
                <a:spcAft>
                  <a:spcPts val="1000"/>
                </a:spcAft>
              </a:pPr>
              <a:r>
                <a:rPr lang="en-US" altLang="en-US" sz="1400">
                  <a:latin typeface="Arial Narrow" panose="020B0606020202030204" pitchFamily="34" charset="0"/>
                </a:rPr>
                <a:t>Basis Pengetahuan</a:t>
              </a:r>
              <a:endParaRPr lang="en-US" altLang="en-US" sz="1400"/>
            </a:p>
          </p:txBody>
        </p:sp>
        <p:sp>
          <p:nvSpPr>
            <p:cNvPr id="18438" name="Text Box 62"/>
            <p:cNvSpPr txBox="1">
              <a:spLocks noChangeArrowheads="1"/>
            </p:cNvSpPr>
            <p:nvPr/>
          </p:nvSpPr>
          <p:spPr bwMode="auto">
            <a:xfrm>
              <a:off x="5469" y="11331"/>
              <a:ext cx="1305" cy="705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endParaRPr lang="en-US" altLang="en-US" sz="1400">
                <a:latin typeface="Arial Narrow" panose="020B0606020202030204" pitchFamily="34" charset="0"/>
              </a:endParaRPr>
            </a:p>
            <a:p>
              <a:pPr algn="ctr" eaLnBrk="1" hangingPunct="1">
                <a:spcAft>
                  <a:spcPts val="1000"/>
                </a:spcAft>
              </a:pPr>
              <a:r>
                <a:rPr lang="en-US" altLang="en-US" sz="1400">
                  <a:latin typeface="Arial Narrow" panose="020B0606020202030204" pitchFamily="34" charset="0"/>
                </a:rPr>
                <a:t>Motor Inferensi</a:t>
              </a:r>
              <a:endParaRPr lang="en-US" altLang="en-US" sz="1400"/>
            </a:p>
          </p:txBody>
        </p:sp>
        <p:sp>
          <p:nvSpPr>
            <p:cNvPr id="18439" name="Text Box 63"/>
            <p:cNvSpPr txBox="1">
              <a:spLocks noChangeArrowheads="1"/>
            </p:cNvSpPr>
            <p:nvPr/>
          </p:nvSpPr>
          <p:spPr bwMode="auto">
            <a:xfrm>
              <a:off x="2136" y="11288"/>
              <a:ext cx="1308" cy="90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en-US" altLang="en-US" sz="1600">
                  <a:latin typeface="Arial Narrow" panose="020B0606020202030204" pitchFamily="34" charset="0"/>
                </a:rPr>
                <a:t>Input:</a:t>
              </a:r>
            </a:p>
            <a:p>
              <a:pPr algn="ctr" eaLnBrk="1" hangingPunct="1">
                <a:spcAft>
                  <a:spcPts val="1000"/>
                </a:spcAft>
              </a:pPr>
              <a:r>
                <a:rPr lang="en-US" altLang="en-US" sz="1600">
                  <a:latin typeface="Arial Narrow" panose="020B0606020202030204" pitchFamily="34" charset="0"/>
                </a:rPr>
                <a:t>masalah,</a:t>
              </a:r>
            </a:p>
            <a:p>
              <a:pPr algn="ctr" eaLnBrk="1" hangingPunct="1">
                <a:spcAft>
                  <a:spcPts val="1000"/>
                </a:spcAft>
              </a:pPr>
              <a:r>
                <a:rPr lang="en-US" altLang="en-US" sz="1600">
                  <a:latin typeface="Arial Narrow" panose="020B0606020202030204" pitchFamily="34" charset="0"/>
                </a:rPr>
                <a:t>pertanyaan, dll</a:t>
              </a:r>
              <a:endParaRPr lang="en-US" altLang="en-US" sz="1600"/>
            </a:p>
          </p:txBody>
        </p:sp>
        <p:sp>
          <p:nvSpPr>
            <p:cNvPr id="18440" name="Text Box 64"/>
            <p:cNvSpPr txBox="1">
              <a:spLocks noChangeArrowheads="1"/>
            </p:cNvSpPr>
            <p:nvPr/>
          </p:nvSpPr>
          <p:spPr bwMode="auto">
            <a:xfrm>
              <a:off x="7209" y="11069"/>
              <a:ext cx="1560" cy="11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endParaRPr lang="en-US" altLang="en-US" sz="1600">
                <a:latin typeface="Arial Narrow" panose="020B0606020202030204" pitchFamily="34" charset="0"/>
              </a:endParaRPr>
            </a:p>
            <a:p>
              <a:pPr algn="ctr" eaLnBrk="1" hangingPunct="1">
                <a:spcAft>
                  <a:spcPts val="1000"/>
                </a:spcAft>
              </a:pPr>
              <a:r>
                <a:rPr lang="en-US" altLang="en-US" sz="1600">
                  <a:latin typeface="Arial Narrow" panose="020B0606020202030204" pitchFamily="34" charset="0"/>
                </a:rPr>
                <a:t>Output:</a:t>
              </a:r>
            </a:p>
            <a:p>
              <a:pPr algn="ctr" eaLnBrk="1" hangingPunct="1">
                <a:spcAft>
                  <a:spcPts val="1000"/>
                </a:spcAft>
              </a:pPr>
              <a:r>
                <a:rPr lang="en-US" altLang="en-US" sz="1600">
                  <a:latin typeface="Arial Narrow" panose="020B0606020202030204" pitchFamily="34" charset="0"/>
                </a:rPr>
                <a:t>jawaban,</a:t>
              </a:r>
            </a:p>
            <a:p>
              <a:pPr algn="ctr" eaLnBrk="1" hangingPunct="1">
                <a:spcAft>
                  <a:spcPts val="1000"/>
                </a:spcAft>
              </a:pPr>
              <a:r>
                <a:rPr lang="en-US" altLang="en-US" sz="1600">
                  <a:latin typeface="Arial Narrow" panose="020B0606020202030204" pitchFamily="34" charset="0"/>
                </a:rPr>
                <a:t>solusi, </a:t>
              </a:r>
            </a:p>
            <a:p>
              <a:pPr algn="ctr" eaLnBrk="1" hangingPunct="1">
                <a:spcAft>
                  <a:spcPts val="1000"/>
                </a:spcAft>
              </a:pPr>
              <a:r>
                <a:rPr lang="en-US" altLang="en-US" sz="1600">
                  <a:latin typeface="Arial Narrow" panose="020B0606020202030204" pitchFamily="34" charset="0"/>
                </a:rPr>
                <a:t>dll</a:t>
              </a:r>
              <a:endParaRPr lang="en-US" altLang="en-US" sz="1600"/>
            </a:p>
          </p:txBody>
        </p:sp>
        <p:sp>
          <p:nvSpPr>
            <p:cNvPr id="18441" name="Text Box 65"/>
            <p:cNvSpPr txBox="1">
              <a:spLocks noChangeArrowheads="1"/>
            </p:cNvSpPr>
            <p:nvPr/>
          </p:nvSpPr>
          <p:spPr bwMode="auto">
            <a:xfrm>
              <a:off x="4374" y="10823"/>
              <a:ext cx="2025" cy="52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19050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algn="ctr" eaLnBrk="1" hangingPunct="1">
                <a:spcAft>
                  <a:spcPts val="1000"/>
                </a:spcAft>
              </a:pPr>
              <a:r>
                <a:rPr lang="en-US" altLang="en-US" sz="2000" b="1">
                  <a:latin typeface="Arial Narrow" panose="020B0606020202030204" pitchFamily="34" charset="0"/>
                </a:rPr>
                <a:t>Komputer</a:t>
              </a:r>
              <a:endParaRPr lang="en-US" altLang="en-US" sz="2000"/>
            </a:p>
          </p:txBody>
        </p:sp>
        <p:sp>
          <p:nvSpPr>
            <p:cNvPr id="18442" name="Rectangle 66"/>
            <p:cNvSpPr>
              <a:spLocks noChangeArrowheads="1"/>
            </p:cNvSpPr>
            <p:nvPr/>
          </p:nvSpPr>
          <p:spPr bwMode="auto">
            <a:xfrm>
              <a:off x="3954" y="11183"/>
              <a:ext cx="2910" cy="960"/>
            </a:xfrm>
            <a:prstGeom prst="rect">
              <a:avLst/>
            </a:prstGeom>
            <a:noFill/>
            <a:ln w="1270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  <p:sp>
          <p:nvSpPr>
            <p:cNvPr id="18443" name="Line 67"/>
            <p:cNvSpPr>
              <a:spLocks noChangeShapeType="1"/>
            </p:cNvSpPr>
            <p:nvPr/>
          </p:nvSpPr>
          <p:spPr bwMode="auto">
            <a:xfrm>
              <a:off x="3309" y="11363"/>
              <a:ext cx="63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4" name="Line 68"/>
            <p:cNvSpPr>
              <a:spLocks noChangeShapeType="1"/>
            </p:cNvSpPr>
            <p:nvPr/>
          </p:nvSpPr>
          <p:spPr bwMode="auto">
            <a:xfrm>
              <a:off x="3309" y="11663"/>
              <a:ext cx="63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5" name="Line 69"/>
            <p:cNvSpPr>
              <a:spLocks noChangeShapeType="1"/>
            </p:cNvSpPr>
            <p:nvPr/>
          </p:nvSpPr>
          <p:spPr bwMode="auto">
            <a:xfrm>
              <a:off x="3294" y="11978"/>
              <a:ext cx="63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6" name="Line 70"/>
            <p:cNvSpPr>
              <a:spLocks noChangeShapeType="1"/>
            </p:cNvSpPr>
            <p:nvPr/>
          </p:nvSpPr>
          <p:spPr bwMode="auto">
            <a:xfrm>
              <a:off x="6864" y="11378"/>
              <a:ext cx="64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7" name="Line 71"/>
            <p:cNvSpPr>
              <a:spLocks noChangeShapeType="1"/>
            </p:cNvSpPr>
            <p:nvPr/>
          </p:nvSpPr>
          <p:spPr bwMode="auto">
            <a:xfrm>
              <a:off x="6879" y="11648"/>
              <a:ext cx="630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8" name="Line 72"/>
            <p:cNvSpPr>
              <a:spLocks noChangeShapeType="1"/>
            </p:cNvSpPr>
            <p:nvPr/>
          </p:nvSpPr>
          <p:spPr bwMode="auto">
            <a:xfrm>
              <a:off x="6864" y="11948"/>
              <a:ext cx="645" cy="0"/>
            </a:xfrm>
            <a:prstGeom prst="line">
              <a:avLst/>
            </a:prstGeom>
            <a:noFill/>
            <a:ln w="19050">
              <a:solidFill>
                <a:srgbClr val="000000"/>
              </a:solidFill>
              <a:round/>
              <a:headEnd/>
              <a:tailEnd type="triangle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449" name="Rectangle 73"/>
            <p:cNvSpPr>
              <a:spLocks noChangeArrowheads="1"/>
            </p:cNvSpPr>
            <p:nvPr/>
          </p:nvSpPr>
          <p:spPr bwMode="auto">
            <a:xfrm>
              <a:off x="2154" y="10658"/>
              <a:ext cx="6525" cy="1890"/>
            </a:xfrm>
            <a:prstGeom prst="rect">
              <a:avLst/>
            </a:prstGeom>
            <a:noFill/>
            <a:ln w="6350">
              <a:solidFill>
                <a:srgbClr val="000000"/>
              </a:solidFill>
              <a:miter lim="800000"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Arial" panose="020B0604020202020204" pitchFamily="34" charset="0"/>
                  <a:cs typeface="Arial" panose="020B0604020202020204" pitchFamily="34" charset="0"/>
                </a:defRPr>
              </a:lvl9pPr>
            </a:lstStyle>
            <a:p>
              <a:pPr eaLnBrk="1" hangingPunct="1"/>
              <a:endParaRPr lang="en-US" altLang="en-US"/>
            </a:p>
          </p:txBody>
        </p:sp>
      </p:grpSp>
      <p:sp>
        <p:nvSpPr>
          <p:cNvPr id="18435" name="Rectangle 74"/>
          <p:cNvSpPr>
            <a:spLocks noChangeArrowheads="1"/>
          </p:cNvSpPr>
          <p:nvPr/>
        </p:nvSpPr>
        <p:spPr bwMode="auto">
          <a:xfrm>
            <a:off x="1694835" y="5241471"/>
            <a:ext cx="6221413" cy="338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/>
            <a:r>
              <a:rPr lang="en-US" altLang="en-US" sz="1600" b="1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Gambar</a:t>
            </a:r>
            <a:r>
              <a:rPr lang="en-US" altLang="en-US" sz="1600" b="1" dirty="0">
                <a:latin typeface="Book Antiqua" panose="02040602050305030304" pitchFamily="18" charset="0"/>
                <a:cs typeface="Times New Roman" panose="02020603050405020304" pitchFamily="18" charset="0"/>
              </a:rPr>
              <a:t> 1.1 </a:t>
            </a:r>
            <a:r>
              <a:rPr lang="en-US" altLang="en-US" sz="1600" b="1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Penerapan</a:t>
            </a:r>
            <a:r>
              <a:rPr lang="en-US" altLang="en-US" sz="1600" b="1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b="1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Konsep</a:t>
            </a:r>
            <a:r>
              <a:rPr lang="en-US" altLang="en-US" sz="1600" b="1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b="1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Kecerdasan</a:t>
            </a:r>
            <a:r>
              <a:rPr lang="en-US" altLang="en-US" sz="1600" b="1" dirty="0">
                <a:latin typeface="Book Antiqua" panose="02040602050305030304" pitchFamily="18" charset="0"/>
                <a:cs typeface="Times New Roman" panose="02020603050405020304" pitchFamily="18" charset="0"/>
              </a:rPr>
              <a:t> </a:t>
            </a:r>
            <a:r>
              <a:rPr lang="en-US" altLang="en-US" sz="1600" b="1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Buatan</a:t>
            </a:r>
            <a:r>
              <a:rPr lang="en-US" altLang="en-US" sz="1600" b="1" dirty="0">
                <a:latin typeface="Book Antiqua" panose="02040602050305030304" pitchFamily="18" charset="0"/>
                <a:cs typeface="Times New Roman" panose="02020603050405020304" pitchFamily="18" charset="0"/>
              </a:rPr>
              <a:t> di </a:t>
            </a:r>
            <a:r>
              <a:rPr lang="en-US" altLang="en-US" sz="1600" b="1" dirty="0" err="1">
                <a:latin typeface="Book Antiqua" panose="02040602050305030304" pitchFamily="18" charset="0"/>
                <a:cs typeface="Times New Roman" panose="02020603050405020304" pitchFamily="18" charset="0"/>
              </a:rPr>
              <a:t>Komputer</a:t>
            </a:r>
            <a:r>
              <a:rPr lang="en-US" altLang="en-US" sz="1600" b="1" dirty="0">
                <a:latin typeface="Book Antiqua" panose="02040602050305030304" pitchFamily="18" charset="0"/>
                <a:cs typeface="Times New Roman" panose="02020603050405020304" pitchFamily="18" charset="0"/>
              </a:rPr>
              <a:t>.</a:t>
            </a:r>
            <a:endParaRPr lang="en-US" altLang="en-US" sz="2400" b="1" dirty="0"/>
          </a:p>
        </p:txBody>
      </p:sp>
      <p:sp>
        <p:nvSpPr>
          <p:cNvPr id="18436" name="Rectangle 2"/>
          <p:cNvSpPr>
            <a:spLocks noGrp="1" noChangeArrowheads="1"/>
          </p:cNvSpPr>
          <p:nvPr>
            <p:ph type="title"/>
          </p:nvPr>
        </p:nvSpPr>
        <p:spPr>
          <a:xfrm>
            <a:off x="786020" y="644296"/>
            <a:ext cx="6851650" cy="858158"/>
          </a:xfrm>
        </p:spPr>
        <p:txBody>
          <a:bodyPr/>
          <a:lstStyle/>
          <a:p>
            <a:pPr algn="l" eaLnBrk="1" hangingPunct="1"/>
            <a:r>
              <a:rPr lang="en-US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Komponen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AI </a:t>
            </a:r>
            <a:endParaRPr lang="en-GB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620427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09FB1A09-4BAA-4C30-A167-411005D0C06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914400" y="1600200"/>
            <a:ext cx="6858000" cy="43402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 err="1">
                <a:latin typeface="Arial" charset="0"/>
                <a:cs typeface="Arial" charset="0"/>
              </a:rPr>
              <a:t>Untuk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membangun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aplikasi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kecerdasan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buatan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ada</a:t>
            </a:r>
            <a:r>
              <a:rPr lang="en-US" sz="2800" dirty="0">
                <a:latin typeface="Arial" charset="0"/>
                <a:cs typeface="Arial" charset="0"/>
              </a:rPr>
              <a:t> 2 </a:t>
            </a:r>
            <a:r>
              <a:rPr lang="en-US" sz="2800" dirty="0" err="1">
                <a:latin typeface="Arial" charset="0"/>
                <a:cs typeface="Arial" charset="0"/>
              </a:rPr>
              <a:t>bagian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utama</a:t>
            </a:r>
            <a:r>
              <a:rPr lang="en-US" sz="2800" dirty="0">
                <a:latin typeface="Arial" charset="0"/>
                <a:cs typeface="Arial" charset="0"/>
              </a:rPr>
              <a:t> yang </a:t>
            </a:r>
            <a:r>
              <a:rPr lang="en-US" sz="2800" dirty="0" err="1">
                <a:latin typeface="Arial" charset="0"/>
                <a:cs typeface="Arial" charset="0"/>
              </a:rPr>
              <a:t>sangat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dibutuhkan</a:t>
            </a:r>
            <a:r>
              <a:rPr lang="en-US" sz="2800" dirty="0">
                <a:latin typeface="Arial" charset="0"/>
                <a:cs typeface="Arial" charset="0"/>
              </a:rPr>
              <a:t> (</a:t>
            </a:r>
            <a:r>
              <a:rPr lang="en-US" sz="2800" dirty="0" err="1">
                <a:latin typeface="Arial" charset="0"/>
                <a:cs typeface="Arial" charset="0"/>
              </a:rPr>
              <a:t>Gambar</a:t>
            </a:r>
            <a:r>
              <a:rPr lang="en-US" sz="2800" dirty="0">
                <a:latin typeface="Arial" charset="0"/>
                <a:cs typeface="Arial" charset="0"/>
              </a:rPr>
              <a:t> 1.1), </a:t>
            </a:r>
            <a:r>
              <a:rPr lang="en-US" sz="2800" dirty="0" err="1">
                <a:latin typeface="Arial" charset="0"/>
                <a:cs typeface="Arial" charset="0"/>
              </a:rPr>
              <a:t>yaitu</a:t>
            </a:r>
            <a:r>
              <a:rPr lang="en-US" sz="2800" dirty="0">
                <a:latin typeface="Arial" charset="0"/>
                <a:cs typeface="Arial" charset="0"/>
              </a:rPr>
              <a:t>:</a:t>
            </a:r>
          </a:p>
          <a:p>
            <a:pPr marL="457200" indent="-457200">
              <a:buFont typeface="+mj-lt"/>
              <a:buAutoNum type="arabicPeriod"/>
              <a:defRPr/>
            </a:pPr>
            <a:r>
              <a:rPr lang="en-US" sz="2400" b="1" dirty="0">
                <a:latin typeface="Arial" charset="0"/>
                <a:cs typeface="Arial" charset="0"/>
              </a:rPr>
              <a:t>Basis </a:t>
            </a:r>
            <a:r>
              <a:rPr lang="en-US" sz="2400" b="1" dirty="0" err="1">
                <a:latin typeface="Arial" charset="0"/>
                <a:cs typeface="Arial" charset="0"/>
              </a:rPr>
              <a:t>Pengetahuan</a:t>
            </a:r>
            <a:r>
              <a:rPr lang="en-US" sz="2400" b="1" dirty="0">
                <a:latin typeface="Arial" charset="0"/>
                <a:cs typeface="Arial" charset="0"/>
              </a:rPr>
              <a:t> (</a:t>
            </a:r>
            <a:r>
              <a:rPr lang="en-US" sz="2400" b="1" i="1" dirty="0">
                <a:latin typeface="Arial" charset="0"/>
                <a:cs typeface="Arial" charset="0"/>
              </a:rPr>
              <a:t>Knowledge Base</a:t>
            </a:r>
            <a:r>
              <a:rPr lang="en-US" sz="2400" b="1" dirty="0">
                <a:latin typeface="Arial" charset="0"/>
                <a:cs typeface="Arial" charset="0"/>
              </a:rPr>
              <a:t>)</a:t>
            </a:r>
            <a:r>
              <a:rPr lang="en-US" sz="2400" dirty="0">
                <a:latin typeface="Arial" charset="0"/>
                <a:cs typeface="Arial" charset="0"/>
              </a:rPr>
              <a:t> </a:t>
            </a:r>
          </a:p>
          <a:p>
            <a:pPr marL="914400" lvl="1" indent="-457200">
              <a:defRPr/>
            </a:pPr>
            <a:r>
              <a:rPr lang="en-US" sz="2800" dirty="0">
                <a:latin typeface="Arial" charset="0"/>
                <a:cs typeface="Arial" charset="0"/>
              </a:rPr>
              <a:t>	</a:t>
            </a:r>
            <a:r>
              <a:rPr lang="en-US" sz="2800" dirty="0" err="1">
                <a:latin typeface="Arial" charset="0"/>
                <a:cs typeface="Arial" charset="0"/>
              </a:rPr>
              <a:t>berisi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fakta-fakta</a:t>
            </a:r>
            <a:r>
              <a:rPr lang="en-US" sz="2800" dirty="0">
                <a:latin typeface="Arial" charset="0"/>
                <a:cs typeface="Arial" charset="0"/>
              </a:rPr>
              <a:t>, </a:t>
            </a:r>
            <a:r>
              <a:rPr lang="en-US" sz="2800" dirty="0" err="1">
                <a:latin typeface="Arial" charset="0"/>
                <a:cs typeface="Arial" charset="0"/>
              </a:rPr>
              <a:t>teori</a:t>
            </a:r>
            <a:r>
              <a:rPr lang="en-US" sz="2800" dirty="0">
                <a:latin typeface="Arial" charset="0"/>
                <a:cs typeface="Arial" charset="0"/>
              </a:rPr>
              <a:t>, </a:t>
            </a:r>
            <a:r>
              <a:rPr lang="en-US" sz="2800" dirty="0" err="1">
                <a:latin typeface="Arial" charset="0"/>
                <a:cs typeface="Arial" charset="0"/>
              </a:rPr>
              <a:t>pemikiran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dan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hubungan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antara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satu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dengan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lainnya</a:t>
            </a:r>
            <a:r>
              <a:rPr lang="en-US" sz="2800" dirty="0">
                <a:latin typeface="Arial" charset="0"/>
                <a:cs typeface="Arial" charset="0"/>
              </a:rPr>
              <a:t>.</a:t>
            </a:r>
          </a:p>
          <a:p>
            <a:pPr marL="574675" lvl="2" indent="-514350">
              <a:buFontTx/>
              <a:buAutoNum type="arabicPeriod" startAt="2"/>
              <a:defRPr/>
            </a:pPr>
            <a:r>
              <a:rPr lang="en-US" sz="2800" b="1" dirty="0">
                <a:latin typeface="Arial" charset="0"/>
                <a:cs typeface="Arial" charset="0"/>
              </a:rPr>
              <a:t>Motor </a:t>
            </a:r>
            <a:r>
              <a:rPr lang="en-US" sz="2800" b="1" dirty="0" err="1">
                <a:latin typeface="Arial" charset="0"/>
                <a:cs typeface="Arial" charset="0"/>
              </a:rPr>
              <a:t>Inferensi</a:t>
            </a:r>
            <a:r>
              <a:rPr lang="en-US" sz="2800" b="1" dirty="0">
                <a:latin typeface="Arial" charset="0"/>
                <a:cs typeface="Arial" charset="0"/>
              </a:rPr>
              <a:t> (</a:t>
            </a:r>
            <a:r>
              <a:rPr lang="en-US" sz="2800" b="1" i="1" dirty="0">
                <a:latin typeface="Arial" charset="0"/>
                <a:cs typeface="Arial" charset="0"/>
              </a:rPr>
              <a:t>Inference Engine</a:t>
            </a:r>
            <a:r>
              <a:rPr lang="en-US" sz="2800" b="1" dirty="0">
                <a:latin typeface="Arial" charset="0"/>
                <a:cs typeface="Arial" charset="0"/>
              </a:rPr>
              <a:t>)</a:t>
            </a:r>
            <a:endParaRPr lang="en-US" sz="2800" dirty="0">
              <a:latin typeface="Arial" charset="0"/>
              <a:cs typeface="Arial" charset="0"/>
            </a:endParaRPr>
          </a:p>
          <a:p>
            <a:pPr marL="574675" lvl="2" indent="-514350">
              <a:defRPr/>
            </a:pPr>
            <a:r>
              <a:rPr lang="en-US" sz="2800" dirty="0">
                <a:latin typeface="Arial" charset="0"/>
                <a:cs typeface="Arial" charset="0"/>
              </a:rPr>
              <a:t>	</a:t>
            </a:r>
            <a:r>
              <a:rPr lang="en-US" sz="2800" dirty="0" err="1">
                <a:latin typeface="Arial" charset="0"/>
                <a:cs typeface="Arial" charset="0"/>
              </a:rPr>
              <a:t>yaitu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kemampuan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menarik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kesimpulan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berdasarkan</a:t>
            </a:r>
            <a:r>
              <a:rPr lang="en-US" sz="2800" dirty="0">
                <a:latin typeface="Arial" charset="0"/>
                <a:cs typeface="Arial" charset="0"/>
              </a:rPr>
              <a:t> </a:t>
            </a:r>
            <a:r>
              <a:rPr lang="en-US" sz="2800" dirty="0" err="1">
                <a:latin typeface="Arial" charset="0"/>
                <a:cs typeface="Arial" charset="0"/>
              </a:rPr>
              <a:t>pengalaman</a:t>
            </a:r>
            <a:r>
              <a:rPr lang="en-US" sz="2800" dirty="0">
                <a:latin typeface="Arial" charset="0"/>
                <a:cs typeface="Arial" charset="0"/>
              </a:rPr>
              <a:t>.</a:t>
            </a:r>
          </a:p>
        </p:txBody>
      </p:sp>
      <p:sp>
        <p:nvSpPr>
          <p:cNvPr id="17411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682625"/>
            <a:ext cx="6707187" cy="796925"/>
          </a:xfrm>
        </p:spPr>
        <p:txBody>
          <a:bodyPr/>
          <a:lstStyle/>
          <a:p>
            <a:pPr algn="l" eaLnBrk="1" hangingPunct="1"/>
            <a:r>
              <a:rPr lang="en-US" altLang="en-US" sz="3200" dirty="0" err="1">
                <a:latin typeface="Arial" panose="020B0604020202020204" pitchFamily="34" charset="0"/>
                <a:cs typeface="Arial" panose="020B0604020202020204" pitchFamily="34" charset="0"/>
              </a:rPr>
              <a:t>Komponen</a:t>
            </a:r>
            <a:r>
              <a:rPr lang="en-US" altLang="en-US" sz="3200" dirty="0">
                <a:latin typeface="Arial" panose="020B0604020202020204" pitchFamily="34" charset="0"/>
                <a:cs typeface="Arial" panose="020B0604020202020204" pitchFamily="34" charset="0"/>
              </a:rPr>
              <a:t> AI</a:t>
            </a:r>
            <a:endParaRPr lang="en-GB" altLang="en-US" sz="3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123033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" descr="C:\Users\arsil\Desktop\Smartcreative2.jpg">
            <a:extLst>
              <a:ext uri="{FF2B5EF4-FFF2-40B4-BE49-F238E27FC236}">
                <a16:creationId xmlns:a16="http://schemas.microsoft.com/office/drawing/2014/main" id="{96AFC855-184F-42D3-8A4B-B98D619BE1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482" name="Title 1"/>
          <p:cNvSpPr>
            <a:spLocks noGrp="1"/>
          </p:cNvSpPr>
          <p:nvPr>
            <p:ph type="title"/>
          </p:nvPr>
        </p:nvSpPr>
        <p:spPr>
          <a:xfrm>
            <a:off x="738186" y="691598"/>
            <a:ext cx="8229600" cy="582612"/>
          </a:xfrm>
        </p:spPr>
        <p:txBody>
          <a:bodyPr/>
          <a:lstStyle/>
          <a:p>
            <a:pPr marL="342900" indent="-342900" algn="l"/>
            <a:r>
              <a:rPr lang="en-US" alt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Perbedaan</a:t>
            </a:r>
            <a:r>
              <a:rPr lang="en-US" alt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AI</a:t>
            </a:r>
          </a:p>
        </p:txBody>
      </p:sp>
      <p:sp>
        <p:nvSpPr>
          <p:cNvPr id="20483" name="Content Placeholder 3"/>
          <p:cNvSpPr>
            <a:spLocks noGrp="1"/>
          </p:cNvSpPr>
          <p:nvPr>
            <p:ph sz="half" idx="2"/>
          </p:nvPr>
        </p:nvSpPr>
        <p:spPr>
          <a:xfrm>
            <a:off x="4586287" y="1624548"/>
            <a:ext cx="4357687" cy="4525962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KECERDASAN ALAMI</a:t>
            </a:r>
          </a:p>
          <a:p>
            <a:pPr eaLnBrk="1" hangingPunct="1">
              <a:buFont typeface="Arial" panose="020B0604020202020204" pitchFamily="34" charset="0"/>
              <a:buAutoNum type="arabicPeriod"/>
            </a:pP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Cepat</a:t>
            </a: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mengalami</a:t>
            </a: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Perubahan</a:t>
            </a: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/</a:t>
            </a: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Bersifat</a:t>
            </a: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kreatif</a:t>
            </a:r>
            <a:endParaRPr lang="en-US" altLang="en-US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buFontTx/>
              <a:buNone/>
            </a:pP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2.	</a:t>
            </a: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mudah</a:t>
            </a: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diduplikasi</a:t>
            </a: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disebarkankarena</a:t>
            </a: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mentransfer</a:t>
            </a: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pengetahuan</a:t>
            </a: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manusia</a:t>
            </a: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dari</a:t>
            </a: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satu</a:t>
            </a: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 orang </a:t>
            </a: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ke</a:t>
            </a: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 orang lain </a:t>
            </a: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membutuhkan</a:t>
            </a: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 proses yang </a:t>
            </a: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sangat</a:t>
            </a: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 lama; </a:t>
            </a: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 juga </a:t>
            </a: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suatu</a:t>
            </a: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keahlian</a:t>
            </a: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itu</a:t>
            </a: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tidak</a:t>
            </a: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akan</a:t>
            </a: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pernah</a:t>
            </a: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dapat</a:t>
            </a: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diduplikasi</a:t>
            </a: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dengan</a:t>
            </a: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lengkap</a:t>
            </a: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eaLnBrk="1" hangingPunct="1">
              <a:buFontTx/>
              <a:buNone/>
            </a:pP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3.	</a:t>
            </a: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 Mahal </a:t>
            </a: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karena</a:t>
            </a: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harus</a:t>
            </a: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mendatangkan</a:t>
            </a: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seseorang</a:t>
            </a: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untuk</a:t>
            </a: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mengerjakan</a:t>
            </a: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sejumlah</a:t>
            </a: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pekerjaan</a:t>
            </a: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dalam</a:t>
            </a: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jangka</a:t>
            </a: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waktu</a:t>
            </a: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 yang </a:t>
            </a: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sangat</a:t>
            </a: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 lama.</a:t>
            </a:r>
          </a:p>
          <a:p>
            <a:pPr eaLnBrk="1" hangingPunct="1"/>
            <a:endParaRPr lang="en-US" altLang="en-US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buFontTx/>
              <a:buNone/>
            </a:pPr>
            <a:endParaRPr lang="sv-SE" altLang="en-US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0484" name="Content Placeholder 4"/>
          <p:cNvSpPr>
            <a:spLocks noGrp="1"/>
          </p:cNvSpPr>
          <p:nvPr>
            <p:ph sz="half" idx="1"/>
          </p:nvPr>
        </p:nvSpPr>
        <p:spPr>
          <a:xfrm>
            <a:off x="685799" y="1511818"/>
            <a:ext cx="3900488" cy="4525962"/>
          </a:xfrm>
        </p:spPr>
        <p:txBody>
          <a:bodyPr/>
          <a:lstStyle/>
          <a:p>
            <a:pPr>
              <a:buFontTx/>
              <a:buNone/>
            </a:pP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KECERDASAN BUATAN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AutoNum type="arabicPeriod"/>
            </a:pP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permanen</a:t>
            </a:r>
            <a:endParaRPr lang="en-US" altLang="en-US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US" altLang="en-US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2.	</a:t>
            </a: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mudah</a:t>
            </a: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diduplikasi</a:t>
            </a: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dan</a:t>
            </a: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disebarkan</a:t>
            </a:r>
            <a:endParaRPr lang="en-US" altLang="en-US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</a:pPr>
            <a:endParaRPr lang="en-US" altLang="en-US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3.	</a:t>
            </a: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Lebih</a:t>
            </a: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altLang="en-US" sz="1800" b="0" dirty="0" err="1">
                <a:latin typeface="Arial" panose="020B0604020202020204" pitchFamily="34" charset="0"/>
                <a:cs typeface="Arial" panose="020B0604020202020204" pitchFamily="34" charset="0"/>
              </a:rPr>
              <a:t>murah</a:t>
            </a:r>
            <a:r>
              <a:rPr lang="en-US" altLang="en-US" sz="1800" b="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>
              <a:buFontTx/>
              <a:buNone/>
            </a:pPr>
            <a:endParaRPr lang="en-US" altLang="en-US" sz="1800" b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070887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1704</TotalTime>
  <Words>394</Words>
  <Application>Microsoft Office PowerPoint</Application>
  <PresentationFormat>On-screen Show (4:3)</PresentationFormat>
  <Paragraphs>136</Paragraphs>
  <Slides>17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7" baseType="lpstr">
      <vt:lpstr>Arial</vt:lpstr>
      <vt:lpstr>Arial Black</vt:lpstr>
      <vt:lpstr>Arial Narrow</vt:lpstr>
      <vt:lpstr>Book Antiqua</vt:lpstr>
      <vt:lpstr>Calibri</vt:lpstr>
      <vt:lpstr>Garamond</vt:lpstr>
      <vt:lpstr>Times New Roman</vt:lpstr>
      <vt:lpstr>Trebuchet MS</vt:lpstr>
      <vt:lpstr>Wingdings</vt:lpstr>
      <vt:lpstr>Office Theme</vt:lpstr>
      <vt:lpstr>PowerPoint Presentation</vt:lpstr>
      <vt:lpstr>PowerPoint Presentation</vt:lpstr>
      <vt:lpstr>PowerPoint Presentation</vt:lpstr>
      <vt:lpstr>Pengertian</vt:lpstr>
      <vt:lpstr>Pengertian</vt:lpstr>
      <vt:lpstr>Sejarah Artificial Intelligence</vt:lpstr>
      <vt:lpstr>Komponen AI </vt:lpstr>
      <vt:lpstr>Komponen AI</vt:lpstr>
      <vt:lpstr>Perbedaan AI</vt:lpstr>
      <vt:lpstr>PowerPoint Presentation</vt:lpstr>
      <vt:lpstr>PowerPoint Presentation</vt:lpstr>
      <vt:lpstr>Perbedaan komputasi kecerdasan buatan dengan komputasi konvensional </vt:lpstr>
      <vt:lpstr> APLIKASI-APLIKASI AI </vt:lpstr>
      <vt:lpstr>PowerPoint Presentation</vt:lpstr>
      <vt:lpstr>PowerPoint Presentation</vt:lpstr>
      <vt:lpstr>PowerPoint Presentation</vt:lpstr>
      <vt:lpstr>PowerPoint Presentation</vt:lpstr>
    </vt:vector>
  </TitlesOfParts>
  <Company>signDesign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Aa_Ulum</cp:lastModifiedBy>
  <cp:revision>212</cp:revision>
  <dcterms:created xsi:type="dcterms:W3CDTF">2010-08-24T06:47:44Z</dcterms:created>
  <dcterms:modified xsi:type="dcterms:W3CDTF">2017-10-02T03:18:15Z</dcterms:modified>
</cp:coreProperties>
</file>