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6" r:id="rId2"/>
    <p:sldId id="379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7" d="100"/>
          <a:sy n="67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FF48A9-609C-46E1-9E79-C45C3F6E7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5D536-D3EB-40AC-AA89-15E31465A4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D3F75A-8B24-4E27-8725-5A32A4195C12}" type="datetimeFigureOut">
              <a:rPr lang="id-ID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9873C3-7A49-495D-B394-EE76DC5075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F6F958-517C-4083-9525-7F2C5ADC1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49115-270A-4A1D-A05F-FDEFB32689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BB631-D94C-4609-B4D9-7A5A61CD9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4CB415-2306-4E54-A0E1-D4123D519A78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CFE97-C906-45C4-ABA9-BBBD8E4F5088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342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16DD9-1881-4BEB-AB17-6C31B688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F892-AF72-4C6C-A32D-9306BD8F1041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E41A6-2892-49E3-A6C5-D142528B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306B4-5D96-45CD-97E1-35207512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14368-D582-46CD-A409-1A1AB1821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42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0C188-96C2-426E-8D82-EBFF3ED4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2009-348E-46F1-B2E3-E63205D9DD2B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5EF9C-6113-49E4-A826-0903AAB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ABF7F-202D-4A2C-AFEA-DF16F36B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AFD2A-39CC-4AB2-AFF1-FE39A9CAE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4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37DA-3A3C-4065-9ED0-ACC896FC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46621-6AB2-4B1D-B86D-95C6DA35B6CB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A4E04-CFF2-4A2A-930E-0D3B5F9A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137-49F7-4A77-BF1E-3AA208DE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9FC4-BE99-494C-B81F-7AAE48D2C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1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9C9DB3CC-4454-4749-B47E-968C26670A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A1FBA-327C-4892-B4E7-9C2F8659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35B5-63D1-4362-9EEE-BFF36FC90A50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8204-5259-44A2-87C7-0E179192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01B5-8F26-4228-9759-49E71E94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4805-E11A-4E6D-AA65-80B93419C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3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7C370-EE56-4F25-93A7-C5CD22B7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DA42-8058-4B7C-BDF9-41289313A590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152CB-14FF-404B-9D9F-452F870C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1F83-2171-408D-9B02-16A44ADC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78BD-AF0F-425A-A4D6-EEB4D4416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51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C9E4A2-AC33-42EB-BE0E-74F0E392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4B57-DC53-4A88-99AF-E6E6F12D8584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482B9C-BE2E-4051-9EB5-A717663F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EA317E-8C3F-44E3-8CD5-39D35066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7C211-C3F9-43E1-880D-893285B1C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5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76C1FF-646B-4EA5-A405-E2724FD5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17EF-17C1-4187-B6B7-F5366F01D606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4B5764-BAF3-4F39-A29A-3152F27D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DE7B10-7C02-4332-8C1B-78843B77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7C5B0-5D53-4A7B-AFB1-4D1F93320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43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3D089B-8216-4A7B-818B-69EB8085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B605-C4F9-4B59-9AD3-DE0D07EBFC11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0C25B6-02B3-4352-B3B9-D69F2A8F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1E6573-63F3-4E9F-9C4D-0771A92C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C0BFB-F61A-4877-BFBF-B6F37421D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6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444EE5-0FD8-4106-88E4-D02953A5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D1F0-46C1-4F32-A556-251AC4F15702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E66984-C2B7-4CD2-8AE8-32620B89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847E66-068E-4947-B573-DEB3F693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214B-787B-4932-BACA-BC4E4528D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0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E6070A-BB63-48FA-B396-D96033B3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7D5B-5582-42CF-96DB-AB9A6D5E62BC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F5F4E7-85A4-44FE-986E-2F464BFC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C066D2-4E82-4FEA-985B-4DA58615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D6021-A246-4623-8B5C-B85261E37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06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95E9E7-AA6F-4BE9-86BB-2AD41A21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FA0A-71B6-475C-A53C-A868BEFA56E5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A441AA-36EE-4A92-9B68-4CDEFF28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CF4070-DB7B-41F3-B668-91D23494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A25D4-55A7-4044-9CD6-CBA9DBA5C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FCD787-3BB9-4735-AD1C-A64FD09847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B7010F-D7C4-414C-B925-3811F04575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510D-AB8A-4397-AE64-B1E62C0D9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8670C-F781-4A46-B2E7-2C4FC4EEA1E0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9714-027F-4402-803B-F63C04CE0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7111-BBE8-4A8C-BDDE-C23304F9E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8D5C7DF4-6CA2-4EFF-9E26-14EB85623F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>
            <a:extLst>
              <a:ext uri="{FF2B5EF4-FFF2-40B4-BE49-F238E27FC236}">
                <a16:creationId xmlns:a16="http://schemas.microsoft.com/office/drawing/2014/main" id="{C4ABD973-C825-45D2-BBFD-F55D2B10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7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20459E61-479B-4415-BE6D-937D0346D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chemeClr val="bg1"/>
                </a:solidFill>
              </a:rPr>
              <a:t>Masalah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Ruang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Keadaan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0DCED-DEEA-4CDF-ADE0-470054496A1A}"/>
              </a:ext>
            </a:extLst>
          </p:cNvPr>
          <p:cNvSpPr/>
          <p:nvPr/>
        </p:nvSpPr>
        <p:spPr>
          <a:xfrm>
            <a:off x="6477000" y="4874756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M. </a:t>
            </a:r>
            <a:r>
              <a:rPr lang="en-US" dirty="0" err="1">
                <a:solidFill>
                  <a:schemeClr val="bg1"/>
                </a:solidFill>
              </a:rPr>
              <a:t>Bahrul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Ulum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M.Kom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1E90EB-E944-4DD0-92C3-06D5DED6D92A}"/>
              </a:ext>
            </a:extLst>
          </p:cNvPr>
          <p:cNvSpPr/>
          <p:nvPr/>
        </p:nvSpPr>
        <p:spPr>
          <a:xfrm>
            <a:off x="6791189" y="2929889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err="1">
                <a:solidFill>
                  <a:schemeClr val="bg1"/>
                </a:solidFill>
              </a:rPr>
              <a:t>Pertemuan</a:t>
            </a:r>
            <a:r>
              <a:rPr lang="en-US" altLang="en-US" b="1" dirty="0">
                <a:solidFill>
                  <a:schemeClr val="bg1"/>
                </a:solidFill>
              </a:rPr>
              <a:t> Ke-2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1F3F096-F258-41A0-AF9D-9CD38AAF2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18859"/>
            <a:ext cx="563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</a:rPr>
              <a:t>Teknik </a:t>
            </a:r>
            <a:r>
              <a:rPr lang="en-US" sz="2400" dirty="0" err="1">
                <a:solidFill>
                  <a:schemeClr val="bg1"/>
                </a:solidFill>
              </a:rPr>
              <a:t>Informatika</a:t>
            </a:r>
            <a:endParaRPr lang="en-US" sz="2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400" b="1" dirty="0" err="1">
                <a:solidFill>
                  <a:schemeClr val="bg1"/>
                </a:solidFill>
              </a:rPr>
              <a:t>Fakultas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Ilmu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Komputer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>
            <a:extLst>
              <a:ext uri="{FF2B5EF4-FFF2-40B4-BE49-F238E27FC236}">
                <a16:creationId xmlns:a16="http://schemas.microsoft.com/office/drawing/2014/main" id="{83A59531-8F3C-4444-AFF6-C669E26D6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(Ember Air)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513681"/>
            <a:ext cx="7620000" cy="524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400" b="0" dirty="0"/>
              <a:t>Ada 2 ember masing-masing berkapasitas </a:t>
            </a:r>
            <a:r>
              <a:rPr lang="id-ID" sz="2400" b="0" dirty="0">
                <a:solidFill>
                  <a:srgbClr val="FF0000"/>
                </a:solidFill>
              </a:rPr>
              <a:t>4 galon (ember A)</a:t>
            </a:r>
            <a:r>
              <a:rPr lang="id-ID" sz="2400" b="0" dirty="0"/>
              <a:t> dan </a:t>
            </a:r>
            <a:r>
              <a:rPr lang="id-ID" sz="2400" b="0" dirty="0">
                <a:solidFill>
                  <a:srgbClr val="0070C0"/>
                </a:solidFill>
              </a:rPr>
              <a:t>3 galon (ember</a:t>
            </a:r>
            <a:r>
              <a:rPr lang="en-US" sz="2400" b="0" dirty="0">
                <a:solidFill>
                  <a:srgbClr val="0070C0"/>
                </a:solidFill>
              </a:rPr>
              <a:t> </a:t>
            </a:r>
            <a:r>
              <a:rPr lang="id-ID" sz="2400" b="0" dirty="0">
                <a:solidFill>
                  <a:srgbClr val="0070C0"/>
                </a:solidFill>
              </a:rPr>
              <a:t>B)</a:t>
            </a:r>
            <a:r>
              <a:rPr lang="id-ID" sz="2400" b="0" dirty="0"/>
              <a:t>. Ada pompa, air yang akan digunakan untuk mengisi</a:t>
            </a:r>
            <a:r>
              <a:rPr lang="en-US" sz="2400" b="0" dirty="0"/>
              <a:t> </a:t>
            </a:r>
            <a:r>
              <a:rPr lang="id-ID" sz="2400" b="0" dirty="0"/>
              <a:t>air pada ember tersebut.</a:t>
            </a:r>
            <a:br>
              <a:rPr lang="id-ID" sz="2400" b="0" dirty="0"/>
            </a:br>
            <a:r>
              <a:rPr lang="id-ID" sz="2400" b="0" dirty="0"/>
              <a:t>Bagaimana dapat mengisi tepat 2 galon air ke dalam ember berkapasitas 4</a:t>
            </a:r>
            <a:r>
              <a:rPr lang="en-US" sz="2400" b="0" dirty="0"/>
              <a:t> </a:t>
            </a:r>
            <a:r>
              <a:rPr lang="id-ID" sz="2400" b="0" dirty="0"/>
              <a:t>galon?</a:t>
            </a:r>
            <a:endParaRPr lang="en-US" sz="2400" b="0" dirty="0"/>
          </a:p>
        </p:txBody>
      </p:sp>
      <p:sp>
        <p:nvSpPr>
          <p:cNvPr id="2" name="Flowchart: Magnetic Disk 1"/>
          <p:cNvSpPr/>
          <p:nvPr/>
        </p:nvSpPr>
        <p:spPr>
          <a:xfrm>
            <a:off x="2555776" y="4005064"/>
            <a:ext cx="1656184" cy="2232248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Ember A</a:t>
            </a:r>
          </a:p>
          <a:p>
            <a:pPr algn="ctr"/>
            <a:r>
              <a:rPr lang="en-US" dirty="0"/>
              <a:t>(4 </a:t>
            </a:r>
            <a:r>
              <a:rPr lang="en-US" dirty="0" err="1"/>
              <a:t>galon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5148064" y="4005064"/>
            <a:ext cx="1656184" cy="22322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Ember B</a:t>
            </a:r>
          </a:p>
          <a:p>
            <a:pPr algn="ctr"/>
            <a:r>
              <a:rPr lang="en-US" dirty="0"/>
              <a:t>(3 </a:t>
            </a:r>
            <a:r>
              <a:rPr lang="en-US" dirty="0" err="1"/>
              <a:t>galon</a:t>
            </a:r>
            <a:r>
              <a:rPr lang="en-US" dirty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176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EBACAAE4-A955-437D-B631-51D9E44F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Identifikasi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keadaan</a:t>
                </a: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 err="1"/>
                  <a:t>Permasalahan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direpresentasikan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2 </a:t>
                </a:r>
                <a:r>
                  <a:rPr lang="en-US" dirty="0" err="1"/>
                  <a:t>bilangan</a:t>
                </a:r>
                <a:r>
                  <a:rPr lang="en-US" dirty="0"/>
                  <a:t> integer, x </a:t>
                </a:r>
                <a:r>
                  <a:rPr lang="en-US" dirty="0" err="1"/>
                  <a:t>dan</a:t>
                </a:r>
                <a:r>
                  <a:rPr lang="en-US" dirty="0"/>
                  <a:t> y:</a:t>
                </a:r>
              </a:p>
              <a:p>
                <a:pPr marL="400050" lvl="1" indent="0">
                  <a:buNone/>
                </a:pPr>
                <a:r>
                  <a:rPr lang="en-US" dirty="0"/>
                  <a:t>x = air yang </a:t>
                </a:r>
                <a:r>
                  <a:rPr lang="en-US" dirty="0" err="1"/>
                  <a:t>diisikan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 ember A</a:t>
                </a:r>
              </a:p>
              <a:p>
                <a:pPr marL="400050" lvl="1" indent="0">
                  <a:buNone/>
                </a:pPr>
                <a:r>
                  <a:rPr lang="en-US" dirty="0"/>
                  <a:t>y = air yang </a:t>
                </a:r>
                <a:r>
                  <a:rPr lang="en-US" dirty="0" err="1"/>
                  <a:t>diisikan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 ember B</a:t>
                </a:r>
              </a:p>
              <a:p>
                <a:pPr marL="400050" lvl="1" indent="0">
                  <a:buNone/>
                </a:pP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keadaan</a:t>
                </a:r>
                <a:r>
                  <a:rPr lang="en-US" dirty="0"/>
                  <a:t>: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:r>
                  <a:rPr lang="en-US" dirty="0" err="1"/>
                  <a:t>sedemikian</a:t>
                </a:r>
                <a:r>
                  <a:rPr lang="en-US" dirty="0"/>
                  <a:t> </a:t>
                </a:r>
                <a:r>
                  <a:rPr lang="en-US" dirty="0" err="1"/>
                  <a:t>hingga</a:t>
                </a:r>
                <a:r>
                  <a:rPr lang="en-US" dirty="0"/>
                  <a:t>: 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0,1,2,3,4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       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 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0,1,2,3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/>
                  <a:t>Keadaan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tujuan</a:t>
                </a:r>
                <a:endParaRPr lang="en-US" dirty="0"/>
              </a:p>
              <a:p>
                <a:pPr marL="914400" lvl="1" indent="-514350"/>
                <a:r>
                  <a:rPr lang="en-US" dirty="0" err="1"/>
                  <a:t>Keadaan</a:t>
                </a:r>
                <a:r>
                  <a:rPr lang="en-US" dirty="0"/>
                  <a:t> </a:t>
                </a:r>
                <a:r>
                  <a:rPr lang="en-US" dirty="0" err="1"/>
                  <a:t>awal</a:t>
                </a:r>
                <a:r>
                  <a:rPr lang="en-US" dirty="0"/>
                  <a:t>: </a:t>
                </a:r>
                <a:r>
                  <a:rPr lang="en-US" dirty="0" err="1"/>
                  <a:t>kedua</a:t>
                </a:r>
                <a:r>
                  <a:rPr lang="en-US" dirty="0"/>
                  <a:t> ember </a:t>
                </a:r>
                <a:r>
                  <a:rPr lang="en-US" dirty="0" err="1"/>
                  <a:t>kosong</a:t>
                </a:r>
                <a:r>
                  <a:rPr lang="en-US" dirty="0"/>
                  <a:t> </a:t>
                </a:r>
                <a:r>
                  <a:rPr lang="en-US" b="1" dirty="0"/>
                  <a:t>(0,0)</a:t>
                </a:r>
              </a:p>
              <a:p>
                <a:pPr marL="914400" lvl="1" indent="-514350"/>
                <a:r>
                  <a:rPr lang="en-US" dirty="0" err="1"/>
                  <a:t>Tujuan</a:t>
                </a:r>
                <a:r>
                  <a:rPr lang="en-US" dirty="0"/>
                  <a:t>: </a:t>
                </a:r>
                <a:r>
                  <a:rPr lang="en-US" dirty="0" err="1"/>
                  <a:t>keadaan</a:t>
                </a:r>
                <a:r>
                  <a:rPr lang="en-US" dirty="0"/>
                  <a:t> </a:t>
                </a:r>
                <a:r>
                  <a:rPr lang="en-US" dirty="0" err="1"/>
                  <a:t>dimana</a:t>
                </a:r>
                <a:r>
                  <a:rPr lang="en-US" dirty="0"/>
                  <a:t> ember A </a:t>
                </a:r>
                <a:r>
                  <a:rPr lang="en-US" dirty="0" err="1"/>
                  <a:t>berisi</a:t>
                </a:r>
                <a:r>
                  <a:rPr lang="en-US" dirty="0"/>
                  <a:t> </a:t>
                </a:r>
                <a:r>
                  <a:rPr lang="en-US" dirty="0" err="1"/>
                  <a:t>tepat</a:t>
                </a:r>
                <a:r>
                  <a:rPr lang="en-US" dirty="0"/>
                  <a:t> 2 liter air: </a:t>
                </a:r>
                <a:r>
                  <a:rPr lang="en-US" b="1" dirty="0"/>
                  <a:t>(2,n)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sembarang</a:t>
                </a:r>
                <a:r>
                  <a:rPr lang="en-US" dirty="0"/>
                  <a:t> 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7" t="-2965" r="-22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4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F80E36B7-1B13-4CA0-8EE5-2C978F6A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37" y="1499393"/>
            <a:ext cx="8229600" cy="5248275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/>
              <a:t>3. </a:t>
            </a:r>
            <a:r>
              <a:rPr lang="en-US" sz="2400" b="0" dirty="0" err="1"/>
              <a:t>Keadaan</a:t>
            </a:r>
            <a:r>
              <a:rPr lang="en-US" sz="2400" b="0" dirty="0"/>
              <a:t> Ember Air, </a:t>
            </a:r>
            <a:r>
              <a:rPr lang="en-US" sz="2400" b="0" dirty="0" err="1"/>
              <a:t>bisa</a:t>
            </a:r>
            <a:r>
              <a:rPr lang="en-US" sz="2400" b="0" dirty="0"/>
              <a:t> </a:t>
            </a:r>
            <a:r>
              <a:rPr lang="en-US" sz="2400" b="0" dirty="0" err="1"/>
              <a:t>digambarkan</a:t>
            </a:r>
            <a:r>
              <a:rPr lang="en-US" sz="2400" b="0" dirty="0"/>
              <a:t> </a:t>
            </a:r>
            <a:r>
              <a:rPr lang="en-US" sz="2400" b="0" dirty="0" err="1"/>
              <a:t>berikut</a:t>
            </a:r>
            <a:r>
              <a:rPr lang="en-US" sz="2400" b="0" dirty="0"/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818609" cy="25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24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CC326E11-C6D4-4B84-BF28-8D819FF8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57200"/>
            <a:ext cx="8229600" cy="1143000"/>
          </a:xfrm>
        </p:spPr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587" y="1513681"/>
            <a:ext cx="7772400" cy="5248275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b="0" dirty="0"/>
              <a:t>Rule yang </a:t>
            </a:r>
            <a:r>
              <a:rPr lang="en-US" b="0" dirty="0" err="1"/>
              <a:t>digunakan</a:t>
            </a:r>
            <a:r>
              <a:rPr lang="en-US" b="0" dirty="0"/>
              <a:t> </a:t>
            </a:r>
            <a:r>
              <a:rPr lang="id-ID" b="0" dirty="0"/>
              <a:t>Diasumsikan kita </a:t>
            </a:r>
            <a:r>
              <a:rPr lang="en-US" b="0" dirty="0" err="1"/>
              <a:t>bisa</a:t>
            </a:r>
            <a:r>
              <a:rPr lang="en-US" b="0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id-ID" b="0" dirty="0"/>
              <a:t>mengisi ember air itu dari pompa</a:t>
            </a:r>
            <a:r>
              <a:rPr lang="en-US" b="0" dirty="0"/>
              <a:t> a</a:t>
            </a:r>
            <a:r>
              <a:rPr lang="id-ID" b="0" dirty="0"/>
              <a:t>ir,</a:t>
            </a:r>
            <a:endParaRPr lang="en-US" b="0" dirty="0"/>
          </a:p>
          <a:p>
            <a:pPr>
              <a:buFont typeface="Wingdings" pitchFamily="2" charset="2"/>
              <a:buChar char="ü"/>
            </a:pPr>
            <a:r>
              <a:rPr lang="id-ID" b="0" dirty="0"/>
              <a:t>membuang</a:t>
            </a:r>
            <a:r>
              <a:rPr lang="en-US" b="0" dirty="0"/>
              <a:t> </a:t>
            </a:r>
            <a:r>
              <a:rPr lang="id-ID" b="0" dirty="0"/>
              <a:t>air dari ember ke luar,</a:t>
            </a:r>
            <a:endParaRPr lang="en-US" b="0" dirty="0"/>
          </a:p>
          <a:p>
            <a:pPr>
              <a:buFont typeface="Wingdings" pitchFamily="2" charset="2"/>
              <a:buChar char="ü"/>
            </a:pPr>
            <a:r>
              <a:rPr lang="id-ID" b="0" dirty="0"/>
              <a:t>menuangkan air dari ember yang satu ke ember</a:t>
            </a:r>
            <a:r>
              <a:rPr lang="en-US" b="0" dirty="0"/>
              <a:t> </a:t>
            </a:r>
            <a:r>
              <a:rPr lang="id-ID" b="0" dirty="0"/>
              <a:t>yang lain.</a:t>
            </a:r>
            <a:endParaRPr lang="en-US" b="0" dirty="0"/>
          </a:p>
          <a:p>
            <a:pPr marL="0" indent="0">
              <a:buNone/>
            </a:pPr>
            <a:r>
              <a:rPr lang="id-ID" b="0" dirty="0"/>
              <a:t>Kita buat beberapa aturan-aturan yang dapat digambarkan sebagai</a:t>
            </a:r>
            <a:r>
              <a:rPr lang="en-US" b="0" dirty="0"/>
              <a:t> </a:t>
            </a:r>
            <a:r>
              <a:rPr lang="id-ID" b="0" dirty="0"/>
              <a:t>berikut</a:t>
            </a:r>
          </a:p>
        </p:txBody>
      </p:sp>
    </p:spTree>
    <p:extLst>
      <p:ext uri="{BB962C8B-B14F-4D97-AF65-F5344CB8AC3E}">
        <p14:creationId xmlns:p14="http://schemas.microsoft.com/office/powerpoint/2010/main" val="249834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ABEF47CA-F5A5-4765-928F-900EBBB8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51521" y="116632"/>
          <a:ext cx="7597080" cy="651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9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9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Aturan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Ke</a:t>
                      </a:r>
                      <a:r>
                        <a:rPr lang="en-US" sz="1200" dirty="0"/>
                        <a:t>-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Jika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Maka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x &lt; 4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(4,y)</a:t>
                      </a:r>
                    </a:p>
                    <a:p>
                      <a:r>
                        <a:rPr lang="en-US" sz="1200" dirty="0"/>
                        <a:t>Isi ember A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y &lt; 3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(x,3)</a:t>
                      </a:r>
                    </a:p>
                    <a:p>
                      <a:r>
                        <a:rPr lang="en-US" sz="1200" dirty="0"/>
                        <a:t>Isi Ember B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x &gt; 0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(x-</a:t>
                      </a:r>
                      <a:r>
                        <a:rPr lang="en-US" sz="1200" dirty="0" err="1"/>
                        <a:t>d,y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 err="1"/>
                        <a:t>Tuang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sebagian</a:t>
                      </a:r>
                      <a:r>
                        <a:rPr lang="en-US" sz="1200" baseline="0" dirty="0"/>
                        <a:t> air </a:t>
                      </a:r>
                      <a:r>
                        <a:rPr lang="en-US" sz="1200" baseline="0" dirty="0" err="1"/>
                        <a:t>dari</a:t>
                      </a:r>
                      <a:r>
                        <a:rPr lang="en-US" sz="1200" baseline="0" dirty="0"/>
                        <a:t> ember A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y &gt; 0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-d)</a:t>
                      </a:r>
                    </a:p>
                    <a:p>
                      <a:r>
                        <a:rPr lang="en-US" sz="1200" dirty="0" err="1"/>
                        <a:t>Tuang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sebagian</a:t>
                      </a:r>
                      <a:r>
                        <a:rPr lang="en-US" sz="1200" baseline="0" dirty="0"/>
                        <a:t> air </a:t>
                      </a:r>
                      <a:r>
                        <a:rPr lang="en-US" sz="1200" baseline="0" dirty="0" err="1"/>
                        <a:t>dari</a:t>
                      </a:r>
                      <a:r>
                        <a:rPr lang="en-US" sz="1200" baseline="0" dirty="0"/>
                        <a:t> ember B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x &gt; 0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(0,y)</a:t>
                      </a:r>
                    </a:p>
                    <a:p>
                      <a:r>
                        <a:rPr lang="en-US" sz="1200" dirty="0" err="1"/>
                        <a:t>Kosongkan</a:t>
                      </a:r>
                      <a:r>
                        <a:rPr lang="en-US" sz="1200" baseline="0" dirty="0"/>
                        <a:t> ember A </a:t>
                      </a:r>
                      <a:r>
                        <a:rPr lang="en-US" sz="1200" baseline="0" dirty="0" err="1"/>
                        <a:t>dgn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mmbuang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airnya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y &gt; 0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(x,0)</a:t>
                      </a:r>
                    </a:p>
                    <a:p>
                      <a:r>
                        <a:rPr lang="en-US" sz="1200" dirty="0" err="1"/>
                        <a:t>Kosongkan</a:t>
                      </a:r>
                      <a:r>
                        <a:rPr lang="en-US" sz="1200" baseline="0" dirty="0"/>
                        <a:t> ember B </a:t>
                      </a:r>
                      <a:r>
                        <a:rPr lang="en-US" sz="1200" baseline="0" dirty="0" err="1"/>
                        <a:t>dgn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mmbuang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airnya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3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x+y≥4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y&gt;0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(4,y – (4 – x))</a:t>
                      </a:r>
                      <a:b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Tuang air dari ember B ke ember</a:t>
                      </a:r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sampai ember A penuh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3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x+y≥3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x&gt;0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(x – (3 – y),3)</a:t>
                      </a:r>
                      <a:b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Tuang air dari ember A ke ember</a:t>
                      </a:r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sampai ember B penuh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3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)</a:t>
                      </a:r>
                    </a:p>
                    <a:p>
                      <a:r>
                        <a:rPr lang="en-US" sz="1200" dirty="0"/>
                        <a:t>x+y≤4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y&gt;0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x+y, 0)</a:t>
                      </a:r>
                      <a:endParaRPr lang="en-US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Tuang seluruh air dari ember B ke</a:t>
                      </a:r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ember A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3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x,y</a:t>
                      </a:r>
                      <a:r>
                        <a:rPr lang="en-US" sz="12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x+y≤3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x&gt;0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,x+y)</a:t>
                      </a:r>
                      <a:endParaRPr lang="en-US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Tuang seluruh air dari ember A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 ember B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9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(0,2)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(2,0)</a:t>
                      </a:r>
                      <a:b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Tuang 2 galon air dari ember B ke</a:t>
                      </a:r>
                      <a:r>
                        <a:rPr lang="en-US" sz="12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ember A</a:t>
                      </a:r>
                      <a:endParaRPr lang="id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5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>
            <a:extLst>
              <a:ext uri="{FF2B5EF4-FFF2-40B4-BE49-F238E27FC236}">
                <a16:creationId xmlns:a16="http://schemas.microsoft.com/office/drawing/2014/main" id="{8826BE3C-9779-43A7-9BBD-D1298A7B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44" y="511374"/>
            <a:ext cx="8229600" cy="1143000"/>
          </a:xfrm>
        </p:spPr>
        <p:txBody>
          <a:bodyPr/>
          <a:lstStyle/>
          <a:p>
            <a:r>
              <a:rPr lang="en-US" dirty="0" err="1"/>
              <a:t>Solusi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dirty="0" err="1"/>
              <a:t>Solusi</a:t>
            </a:r>
            <a:r>
              <a:rPr lang="en-US" dirty="0"/>
              <a:t> 2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8195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10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11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7801CC43-3272-460B-90A1-9D40B6E7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693379"/>
            <a:ext cx="7772400" cy="1362075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Puzzle</a:t>
            </a:r>
            <a:b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Petani, Sayur, Kambing dan</a:t>
            </a:r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Serigala</a:t>
            </a:r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2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55892"/>
            <a:ext cx="4176188" cy="29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asil gam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5" y="143093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9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75D1A737-82CD-4F51-9A0E-1EDDBE48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96200" cy="425767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Seorang petani akan menyeberangkan seekor</a:t>
            </a:r>
            <a:b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kambing, seekor serigala, dan sayur-sayuran</a:t>
            </a:r>
            <a:b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dengan sebuah boat yang melalui sungai.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Boat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perahu</a:t>
            </a: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 hanya bisa memuat petani dan satu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penumpang yang lain (kambing, serigala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 atau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sayur-sayuran).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Jika ditinggalkan oleh petani tersebut, maka</a:t>
            </a:r>
            <a:b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sayur-sayuran akan dimakan oleh kambing dan</a:t>
            </a:r>
            <a:b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b="0" dirty="0">
                <a:latin typeface="Arial" panose="020B0604020202020204" pitchFamily="34" charset="0"/>
                <a:cs typeface="Arial" panose="020B0604020202020204" pitchFamily="34" charset="0"/>
              </a:rPr>
              <a:t>kambing akan dimakan oleh serigala.</a:t>
            </a:r>
          </a:p>
        </p:txBody>
      </p:sp>
    </p:spTree>
    <p:extLst>
      <p:ext uri="{BB962C8B-B14F-4D97-AF65-F5344CB8AC3E}">
        <p14:creationId xmlns:p14="http://schemas.microsoft.com/office/powerpoint/2010/main" val="336543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ACED0040-57A1-4153-A983-1DAB71D2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466725"/>
            <a:ext cx="8229600" cy="1143000"/>
          </a:xfrm>
        </p:spPr>
        <p:txBody>
          <a:bodyPr/>
          <a:lstStyle/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609725"/>
            <a:ext cx="8229600" cy="5248275"/>
          </a:xfrm>
        </p:spPr>
        <p:txBody>
          <a:bodyPr/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efinisikan ruang keadaan;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etapkan satu atau lebih keadaan awal;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etapkan satu atau lebih tujuan;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etapkan kumpulan aturan.</a:t>
            </a:r>
            <a:b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6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65C6447D-15A6-4F32-908B-7CB39F4C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Identifikasi ruang keadaan</a:t>
            </a:r>
            <a:endParaRPr lang="en-US" dirty="0"/>
          </a:p>
          <a:p>
            <a:pPr lvl="1"/>
            <a:r>
              <a:rPr lang="id-ID" dirty="0"/>
              <a:t>Permasalahan ini dapat dilambangkan dengan</a:t>
            </a:r>
            <a:r>
              <a:rPr lang="en-US" dirty="0"/>
              <a:t>: </a:t>
            </a:r>
            <a:r>
              <a:rPr lang="id-ID" dirty="0"/>
              <a:t>(JumlahKambing, JumlahSerigala, JumlahSayuran,</a:t>
            </a:r>
            <a:r>
              <a:rPr lang="en-US" dirty="0"/>
              <a:t> </a:t>
            </a:r>
            <a:r>
              <a:rPr lang="id-ID" dirty="0"/>
              <a:t>JumlahBoat).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id-ID" dirty="0"/>
              <a:t>ontoh: Daerah asal (0,1,1,1) berarti pada daerah</a:t>
            </a:r>
            <a:r>
              <a:rPr lang="en-US" dirty="0"/>
              <a:t> </a:t>
            </a:r>
            <a:r>
              <a:rPr lang="id-ID" dirty="0"/>
              <a:t>asal tidak ada kambing, ada serigala, ada sayuran, dan ada</a:t>
            </a:r>
            <a:r>
              <a:rPr lang="en-US" dirty="0"/>
              <a:t> </a:t>
            </a:r>
            <a:r>
              <a:rPr lang="id-ID" dirty="0"/>
              <a:t>boat.</a:t>
            </a:r>
          </a:p>
        </p:txBody>
      </p:sp>
    </p:spTree>
    <p:extLst>
      <p:ext uri="{BB962C8B-B14F-4D97-AF65-F5344CB8AC3E}">
        <p14:creationId xmlns:p14="http://schemas.microsoft.com/office/powerpoint/2010/main" val="184936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arsil\Desktop\Smartcreative2.jpg">
            <a:extLst>
              <a:ext uri="{FF2B5EF4-FFF2-40B4-BE49-F238E27FC236}">
                <a16:creationId xmlns:a16="http://schemas.microsoft.com/office/drawing/2014/main" id="{A6562733-7A9D-4A67-8895-5D8A06E7A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89" y="753530"/>
            <a:ext cx="7210396" cy="810704"/>
          </a:xfrm>
        </p:spPr>
        <p:txBody>
          <a:bodyPr/>
          <a:lstStyle/>
          <a:p>
            <a:pPr algn="ctr"/>
            <a:r>
              <a:rPr lang="id-ID" altLang="id-ID" dirty="0"/>
              <a:t>Materi</a:t>
            </a:r>
            <a:endParaRPr lang="en-US" altLang="id-ID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388394" y="13989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d-ID" altLang="id-ID"/>
          </a:p>
        </p:txBody>
      </p:sp>
      <p:grpSp>
        <p:nvGrpSpPr>
          <p:cNvPr id="86121" name="Group 105"/>
          <p:cNvGrpSpPr>
            <a:grpSpLocks/>
          </p:cNvGrpSpPr>
          <p:nvPr/>
        </p:nvGrpSpPr>
        <p:grpSpPr bwMode="auto">
          <a:xfrm>
            <a:off x="2121461" y="1981200"/>
            <a:ext cx="4057650" cy="498872"/>
            <a:chOff x="1268" y="1296"/>
            <a:chExt cx="3408" cy="419"/>
          </a:xfrm>
        </p:grpSpPr>
        <p:grpSp>
          <p:nvGrpSpPr>
            <p:cNvPr id="86091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86092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86093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86094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86099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6100" name="Text Box 84"/>
            <p:cNvSpPr txBox="1">
              <a:spLocks noChangeArrowheads="1"/>
            </p:cNvSpPr>
            <p:nvPr/>
          </p:nvSpPr>
          <p:spPr bwMode="auto">
            <a:xfrm>
              <a:off x="1815" y="1344"/>
              <a:ext cx="98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</a:rPr>
                <a:t>Tipe</a:t>
              </a:r>
              <a:r>
                <a:rPr lang="en-US" dirty="0">
                  <a:solidFill>
                    <a:srgbClr val="0070C0"/>
                  </a:solidFill>
                </a:rPr>
                <a:t> Data</a:t>
              </a:r>
              <a:endParaRPr lang="id-ID" dirty="0">
                <a:solidFill>
                  <a:srgbClr val="0070C0"/>
                </a:solidFill>
              </a:endParaRPr>
            </a:p>
          </p:txBody>
        </p:sp>
        <p:sp>
          <p:nvSpPr>
            <p:cNvPr id="86101" name="Text Box 85"/>
            <p:cNvSpPr txBox="1">
              <a:spLocks noChangeArrowheads="1"/>
            </p:cNvSpPr>
            <p:nvPr/>
          </p:nvSpPr>
          <p:spPr bwMode="gray">
            <a:xfrm>
              <a:off x="1371" y="1358"/>
              <a:ext cx="26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id-ID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6122" name="Group 106"/>
          <p:cNvGrpSpPr>
            <a:grpSpLocks/>
          </p:cNvGrpSpPr>
          <p:nvPr/>
        </p:nvGrpSpPr>
        <p:grpSpPr bwMode="auto">
          <a:xfrm>
            <a:off x="2121461" y="2695977"/>
            <a:ext cx="4057650" cy="498872"/>
            <a:chOff x="1268" y="1872"/>
            <a:chExt cx="3408" cy="419"/>
          </a:xfrm>
        </p:grpSpPr>
        <p:grpSp>
          <p:nvGrpSpPr>
            <p:cNvPr id="86095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86096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86097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86098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8610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accent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6103" name="Text Box 87"/>
            <p:cNvSpPr txBox="1">
              <a:spLocks noChangeArrowheads="1"/>
            </p:cNvSpPr>
            <p:nvPr/>
          </p:nvSpPr>
          <p:spPr bwMode="auto">
            <a:xfrm>
              <a:off x="1850" y="1920"/>
              <a:ext cx="85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B0F0"/>
                  </a:solidFill>
                </a:rPr>
                <a:t>Variabel</a:t>
              </a:r>
              <a:endParaRPr lang="id-ID" dirty="0">
                <a:solidFill>
                  <a:srgbClr val="00B0F0"/>
                </a:solidFill>
              </a:endParaRPr>
            </a:p>
          </p:txBody>
        </p:sp>
        <p:sp>
          <p:nvSpPr>
            <p:cNvPr id="86104" name="Text Box 88"/>
            <p:cNvSpPr txBox="1">
              <a:spLocks noChangeArrowheads="1"/>
            </p:cNvSpPr>
            <p:nvPr/>
          </p:nvSpPr>
          <p:spPr bwMode="gray">
            <a:xfrm>
              <a:off x="1371" y="1934"/>
              <a:ext cx="26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id-ID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6123" name="Group 107"/>
          <p:cNvGrpSpPr>
            <a:grpSpLocks/>
          </p:cNvGrpSpPr>
          <p:nvPr/>
        </p:nvGrpSpPr>
        <p:grpSpPr bwMode="auto">
          <a:xfrm>
            <a:off x="2121461" y="3333750"/>
            <a:ext cx="4057650" cy="498872"/>
            <a:chOff x="1268" y="2432"/>
            <a:chExt cx="3408" cy="419"/>
          </a:xfrm>
        </p:grpSpPr>
        <p:sp>
          <p:nvSpPr>
            <p:cNvPr id="86105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6106" name="Text Box 90"/>
            <p:cNvSpPr txBox="1">
              <a:spLocks noChangeArrowheads="1"/>
            </p:cNvSpPr>
            <p:nvPr/>
          </p:nvSpPr>
          <p:spPr bwMode="auto">
            <a:xfrm>
              <a:off x="1892" y="2482"/>
              <a:ext cx="92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Operator</a:t>
              </a:r>
              <a:endParaRPr lang="id-ID" dirty="0">
                <a:solidFill>
                  <a:srgbClr val="FFC000"/>
                </a:solidFill>
              </a:endParaRPr>
            </a:p>
          </p:txBody>
        </p:sp>
        <p:sp>
          <p:nvSpPr>
            <p:cNvPr id="86107" name="Text Box 91"/>
            <p:cNvSpPr txBox="1">
              <a:spLocks noChangeArrowheads="1"/>
            </p:cNvSpPr>
            <p:nvPr/>
          </p:nvSpPr>
          <p:spPr bwMode="gray">
            <a:xfrm>
              <a:off x="1371" y="2496"/>
              <a:ext cx="26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id-ID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86111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86113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86114" name="AutoShape 9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86115" name="Text Box 99"/>
            <p:cNvSpPr txBox="1">
              <a:spLocks noChangeArrowheads="1"/>
            </p:cNvSpPr>
            <p:nvPr/>
          </p:nvSpPr>
          <p:spPr bwMode="gray">
            <a:xfrm>
              <a:off x="1371" y="2496"/>
              <a:ext cx="26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id-ID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61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>
            <a:extLst>
              <a:ext uri="{FF2B5EF4-FFF2-40B4-BE49-F238E27FC236}">
                <a16:creationId xmlns:a16="http://schemas.microsoft.com/office/drawing/2014/main" id="{8B385972-2259-42E1-A17A-C4513C390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Keadaan Awal</a:t>
            </a:r>
            <a:endParaRPr lang="en-US" dirty="0"/>
          </a:p>
          <a:p>
            <a:pPr lvl="1"/>
            <a:r>
              <a:rPr lang="id-ID" dirty="0"/>
              <a:t>Daerah asal: (1,1,1,1)</a:t>
            </a:r>
            <a:endParaRPr lang="en-US" dirty="0"/>
          </a:p>
          <a:p>
            <a:pPr lvl="1"/>
            <a:r>
              <a:rPr lang="id-ID" dirty="0"/>
              <a:t>Daerah seberang: (0,0,0,0)</a:t>
            </a:r>
            <a:br>
              <a:rPr lang="id-ID" dirty="0"/>
            </a:br>
            <a:endParaRPr lang="en-US" dirty="0"/>
          </a:p>
          <a:p>
            <a:r>
              <a:rPr lang="en-US" dirty="0" err="1"/>
              <a:t>Tujuan</a:t>
            </a:r>
            <a:endParaRPr lang="en-US" dirty="0"/>
          </a:p>
          <a:p>
            <a:pPr lvl="1"/>
            <a:r>
              <a:rPr lang="id-ID" dirty="0"/>
              <a:t>Daerah asal: (0,0,0,0)</a:t>
            </a:r>
            <a:endParaRPr lang="en-US" dirty="0"/>
          </a:p>
          <a:p>
            <a:pPr lvl="1"/>
            <a:r>
              <a:rPr lang="id-ID" dirty="0"/>
              <a:t>Daerah seberang: (1,1,1,1)</a:t>
            </a:r>
            <a:br>
              <a:rPr lang="id-ID" dirty="0"/>
            </a:b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49" y="1556792"/>
            <a:ext cx="3032025" cy="217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1417" y="4462369"/>
            <a:ext cx="3032025" cy="217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0312" y="3361365"/>
            <a:ext cx="149246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DAERAH ASAL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556792"/>
            <a:ext cx="177792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DAERAH TUJUAN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6082276"/>
            <a:ext cx="149246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DAERAH ASAL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4543425" y="4050410"/>
            <a:ext cx="177792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DAERAH TUJUAN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267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9227AB49-DCC9-4168-96DC-015D8AE5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788"/>
            <a:ext cx="8229600" cy="1143000"/>
          </a:xfrm>
        </p:spPr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Aturan-aturan</a:t>
            </a:r>
            <a:r>
              <a:rPr lang="en-US" dirty="0"/>
              <a:t>:</a:t>
            </a:r>
          </a:p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71600" y="242088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Aturan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</a:t>
                      </a:r>
                      <a:r>
                        <a:rPr lang="en-US" baseline="0" dirty="0"/>
                        <a:t>-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Aturan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Kambing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menyeberang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Sayuran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menyeberang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Serigala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menyeberang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Kambing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kembali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Sayuran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kembali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Serigala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kembali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Boat </a:t>
                      </a:r>
                      <a:r>
                        <a:rPr lang="en-US" dirty="0" err="1"/>
                        <a:t>kembali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320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89FECB31-9536-4F0F-A2BF-3CE29B5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470489"/>
            <a:ext cx="8229600" cy="1143000"/>
          </a:xfrm>
        </p:spPr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676400"/>
          <a:ext cx="7757865" cy="354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Daerah </a:t>
                      </a:r>
                      <a:r>
                        <a:rPr lang="en-US" dirty="0" err="1"/>
                        <a:t>Asal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Daerah </a:t>
                      </a:r>
                      <a:r>
                        <a:rPr lang="en-US" dirty="0" err="1"/>
                        <a:t>Tujuan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Aturan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digunakan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(1,1,1,1)</a:t>
                      </a:r>
                      <a:endParaRPr lang="id-ID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(0,0,0,0)</a:t>
                      </a:r>
                      <a:endParaRPr lang="id-ID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id-ID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(0,1,1,0)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(1,0,0,1)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(0,1,1,1)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(1,0,0,0)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(0,0,1,0)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(1,1,0,1)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(1,0,1,1)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(0,1,0,0)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(1,0,0,0)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(0,1,1,1)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(1,0,0,1)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(0,1,1,0)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(0,0,0,0)</a:t>
                      </a:r>
                      <a:endParaRPr lang="id-ID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(1,1,1,1)</a:t>
                      </a:r>
                      <a:endParaRPr lang="id-ID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SOLUSI</a:t>
                      </a:r>
                      <a:endParaRPr lang="id-ID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3862" y="5854257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(JumlahKambing, JumlahSerigala, JumlahSayuran,</a:t>
            </a:r>
            <a:r>
              <a:rPr lang="en-US" dirty="0"/>
              <a:t> </a:t>
            </a:r>
            <a:r>
              <a:rPr lang="id-ID" dirty="0"/>
              <a:t>JumlahBoat)</a:t>
            </a:r>
          </a:p>
        </p:txBody>
      </p:sp>
    </p:spTree>
    <p:extLst>
      <p:ext uri="{BB962C8B-B14F-4D97-AF65-F5344CB8AC3E}">
        <p14:creationId xmlns:p14="http://schemas.microsoft.com/office/powerpoint/2010/main" val="2329950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>
            <a:extLst>
              <a:ext uri="{FF2B5EF4-FFF2-40B4-BE49-F238E27FC236}">
                <a16:creationId xmlns:a16="http://schemas.microsoft.com/office/drawing/2014/main" id="{D1CD62C4-7B68-49A6-9698-01E23D26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757880"/>
            <a:ext cx="4876800" cy="541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</a:t>
            </a:r>
            <a:endParaRPr kumimoji="0" lang="id-ID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857500" y="285750"/>
            <a:ext cx="20716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7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id-ID" sz="287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63" y="2500313"/>
            <a:ext cx="9286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00B050"/>
                </a:solidFill>
                <a:latin typeface="+mj-lt"/>
                <a:cs typeface="+mn-cs"/>
              </a:rPr>
              <a:t>?</a:t>
            </a:r>
            <a:endParaRPr lang="id-ID" sz="9600" dirty="0">
              <a:solidFill>
                <a:srgbClr val="00B050"/>
              </a:solidFill>
              <a:latin typeface="+mj-lt"/>
              <a:cs typeface="+mn-cs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928938" y="1643063"/>
            <a:ext cx="714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>
                <a:solidFill>
                  <a:srgbClr val="FFC000"/>
                </a:solidFill>
                <a:latin typeface="Trebuchet MS" pitchFamily="34" charset="0"/>
              </a:rPr>
              <a:t>?</a:t>
            </a:r>
            <a:endParaRPr lang="id-ID" sz="9600" dirty="0">
              <a:solidFill>
                <a:srgbClr val="FFC000"/>
              </a:solidFill>
              <a:latin typeface="Trebuchet MS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857500" y="2286000"/>
            <a:ext cx="11430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id-ID" sz="1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43313" y="3071813"/>
            <a:ext cx="714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Garamond" pitchFamily="18" charset="0"/>
              </a:rPr>
              <a:t>?</a:t>
            </a:r>
            <a:endParaRPr lang="id-ID" sz="96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6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1BE66A88-A3D2-4BE7-8430-2F995B2F9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5"/>
          <a:stretch/>
        </p:blipFill>
        <p:spPr bwMode="auto">
          <a:xfrm>
            <a:off x="826898" y="5098774"/>
            <a:ext cx="7337804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48275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Definisikan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identifikasi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penyelesaian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Puzzle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Pendekar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-Monster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Ada 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Pendekar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Monster,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hendak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menyeberang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sungai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membawa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orang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monster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pendekar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monster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pendekar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diasumsikan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5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rsil\Desktop\Smartcreative2.jpg">
            <a:extLst>
              <a:ext uri="{FF2B5EF4-FFF2-40B4-BE49-F238E27FC236}">
                <a16:creationId xmlns:a16="http://schemas.microsoft.com/office/drawing/2014/main" id="{3CE0745E-DCB0-4031-BBAB-E5BB2CE7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4" name="Group 60"/>
          <p:cNvGrpSpPr>
            <a:grpSpLocks/>
          </p:cNvGrpSpPr>
          <p:nvPr/>
        </p:nvGrpSpPr>
        <p:grpSpPr bwMode="auto">
          <a:xfrm>
            <a:off x="1389216" y="3598279"/>
            <a:ext cx="5544984" cy="2573921"/>
            <a:chOff x="2136" y="10658"/>
            <a:chExt cx="6633" cy="1890"/>
          </a:xfrm>
        </p:grpSpPr>
        <p:sp>
          <p:nvSpPr>
            <p:cNvPr id="18437" name="Text Box 61"/>
            <p:cNvSpPr txBox="1">
              <a:spLocks noChangeArrowheads="1"/>
            </p:cNvSpPr>
            <p:nvPr/>
          </p:nvSpPr>
          <p:spPr bwMode="auto">
            <a:xfrm>
              <a:off x="4059" y="11331"/>
              <a:ext cx="1350" cy="70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en-US" altLang="en-US" sz="1400">
                <a:latin typeface="Arial Narrow" panose="020B0606020202030204" pitchFamily="34" charset="0"/>
              </a:endParaRPr>
            </a:p>
            <a:p>
              <a:pPr algn="ctr" eaLnBrk="1" hangingPunct="1">
                <a:spcAft>
                  <a:spcPts val="1000"/>
                </a:spcAft>
              </a:pPr>
              <a:r>
                <a:rPr lang="en-US" altLang="en-US" sz="1400">
                  <a:latin typeface="Arial Narrow" panose="020B0606020202030204" pitchFamily="34" charset="0"/>
                </a:rPr>
                <a:t>Basis Pengetahuan</a:t>
              </a:r>
              <a:endParaRPr lang="en-US" altLang="en-US" sz="1400"/>
            </a:p>
          </p:txBody>
        </p:sp>
        <p:sp>
          <p:nvSpPr>
            <p:cNvPr id="18438" name="Text Box 62"/>
            <p:cNvSpPr txBox="1">
              <a:spLocks noChangeArrowheads="1"/>
            </p:cNvSpPr>
            <p:nvPr/>
          </p:nvSpPr>
          <p:spPr bwMode="auto">
            <a:xfrm>
              <a:off x="5469" y="11331"/>
              <a:ext cx="1305" cy="70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en-US" altLang="en-US" sz="1400">
                <a:latin typeface="Arial Narrow" panose="020B0606020202030204" pitchFamily="34" charset="0"/>
              </a:endParaRPr>
            </a:p>
            <a:p>
              <a:pPr algn="ctr" eaLnBrk="1" hangingPunct="1">
                <a:spcAft>
                  <a:spcPts val="1000"/>
                </a:spcAft>
              </a:pPr>
              <a:r>
                <a:rPr lang="en-US" altLang="en-US" sz="1400">
                  <a:latin typeface="Arial Narrow" panose="020B0606020202030204" pitchFamily="34" charset="0"/>
                </a:rPr>
                <a:t>Motor Inferensi</a:t>
              </a:r>
              <a:endParaRPr lang="en-US" altLang="en-US" sz="1400"/>
            </a:p>
          </p:txBody>
        </p:sp>
        <p:sp>
          <p:nvSpPr>
            <p:cNvPr id="18439" name="Text Box 63"/>
            <p:cNvSpPr txBox="1">
              <a:spLocks noChangeArrowheads="1"/>
            </p:cNvSpPr>
            <p:nvPr/>
          </p:nvSpPr>
          <p:spPr bwMode="auto">
            <a:xfrm>
              <a:off x="2136" y="11288"/>
              <a:ext cx="1308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altLang="en-US" sz="1600">
                  <a:latin typeface="Arial Narrow" panose="020B0606020202030204" pitchFamily="34" charset="0"/>
                </a:rPr>
                <a:t>Input: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en-US" altLang="en-US" sz="1600">
                  <a:latin typeface="Arial Narrow" panose="020B0606020202030204" pitchFamily="34" charset="0"/>
                </a:rPr>
                <a:t>masalah,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en-US" altLang="en-US" sz="1600">
                  <a:latin typeface="Arial Narrow" panose="020B0606020202030204" pitchFamily="34" charset="0"/>
                </a:rPr>
                <a:t>pertanyaan, dll</a:t>
              </a:r>
              <a:endParaRPr lang="en-US" altLang="en-US" sz="1600"/>
            </a:p>
          </p:txBody>
        </p:sp>
        <p:sp>
          <p:nvSpPr>
            <p:cNvPr id="18440" name="Text Box 64"/>
            <p:cNvSpPr txBox="1">
              <a:spLocks noChangeArrowheads="1"/>
            </p:cNvSpPr>
            <p:nvPr/>
          </p:nvSpPr>
          <p:spPr bwMode="auto">
            <a:xfrm>
              <a:off x="7209" y="11069"/>
              <a:ext cx="1560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en-US" altLang="en-US" sz="1600">
                <a:latin typeface="Arial Narrow" panose="020B0606020202030204" pitchFamily="34" charset="0"/>
              </a:endParaRPr>
            </a:p>
            <a:p>
              <a:pPr algn="ctr" eaLnBrk="1" hangingPunct="1">
                <a:spcAft>
                  <a:spcPts val="1000"/>
                </a:spcAft>
              </a:pPr>
              <a:r>
                <a:rPr lang="en-US" altLang="en-US" sz="1600">
                  <a:latin typeface="Arial Narrow" panose="020B0606020202030204" pitchFamily="34" charset="0"/>
                </a:rPr>
                <a:t>Output: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en-US" altLang="en-US" sz="1600">
                  <a:latin typeface="Arial Narrow" panose="020B0606020202030204" pitchFamily="34" charset="0"/>
                </a:rPr>
                <a:t>jawaban,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en-US" altLang="en-US" sz="1600">
                  <a:latin typeface="Arial Narrow" panose="020B0606020202030204" pitchFamily="34" charset="0"/>
                </a:rPr>
                <a:t>solusi, 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en-US" altLang="en-US" sz="1600">
                  <a:latin typeface="Arial Narrow" panose="020B0606020202030204" pitchFamily="34" charset="0"/>
                </a:rPr>
                <a:t>dll</a:t>
              </a:r>
              <a:endParaRPr lang="en-US" altLang="en-US" sz="1600"/>
            </a:p>
          </p:txBody>
        </p:sp>
        <p:sp>
          <p:nvSpPr>
            <p:cNvPr id="18441" name="Text Box 65"/>
            <p:cNvSpPr txBox="1">
              <a:spLocks noChangeArrowheads="1"/>
            </p:cNvSpPr>
            <p:nvPr/>
          </p:nvSpPr>
          <p:spPr bwMode="auto">
            <a:xfrm>
              <a:off x="4374" y="10823"/>
              <a:ext cx="202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altLang="en-US" sz="2000" b="1">
                  <a:latin typeface="Arial Narrow" panose="020B0606020202030204" pitchFamily="34" charset="0"/>
                </a:rPr>
                <a:t>Komputer</a:t>
              </a:r>
              <a:endParaRPr lang="en-US" altLang="en-US" sz="2000"/>
            </a:p>
          </p:txBody>
        </p:sp>
        <p:sp>
          <p:nvSpPr>
            <p:cNvPr id="18442" name="Rectangle 66"/>
            <p:cNvSpPr>
              <a:spLocks noChangeArrowheads="1"/>
            </p:cNvSpPr>
            <p:nvPr/>
          </p:nvSpPr>
          <p:spPr bwMode="auto">
            <a:xfrm>
              <a:off x="3954" y="11183"/>
              <a:ext cx="2910" cy="9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3" name="Line 67"/>
            <p:cNvSpPr>
              <a:spLocks noChangeShapeType="1"/>
            </p:cNvSpPr>
            <p:nvPr/>
          </p:nvSpPr>
          <p:spPr bwMode="auto">
            <a:xfrm>
              <a:off x="3309" y="11363"/>
              <a:ext cx="6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68"/>
            <p:cNvSpPr>
              <a:spLocks noChangeShapeType="1"/>
            </p:cNvSpPr>
            <p:nvPr/>
          </p:nvSpPr>
          <p:spPr bwMode="auto">
            <a:xfrm>
              <a:off x="3309" y="11663"/>
              <a:ext cx="6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69"/>
            <p:cNvSpPr>
              <a:spLocks noChangeShapeType="1"/>
            </p:cNvSpPr>
            <p:nvPr/>
          </p:nvSpPr>
          <p:spPr bwMode="auto">
            <a:xfrm>
              <a:off x="3294" y="11978"/>
              <a:ext cx="6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70"/>
            <p:cNvSpPr>
              <a:spLocks noChangeShapeType="1"/>
            </p:cNvSpPr>
            <p:nvPr/>
          </p:nvSpPr>
          <p:spPr bwMode="auto">
            <a:xfrm>
              <a:off x="6864" y="11378"/>
              <a:ext cx="6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71"/>
            <p:cNvSpPr>
              <a:spLocks noChangeShapeType="1"/>
            </p:cNvSpPr>
            <p:nvPr/>
          </p:nvSpPr>
          <p:spPr bwMode="auto">
            <a:xfrm>
              <a:off x="6879" y="11648"/>
              <a:ext cx="6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72"/>
            <p:cNvSpPr>
              <a:spLocks noChangeShapeType="1"/>
            </p:cNvSpPr>
            <p:nvPr/>
          </p:nvSpPr>
          <p:spPr bwMode="auto">
            <a:xfrm>
              <a:off x="6864" y="11948"/>
              <a:ext cx="6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Rectangle 73"/>
            <p:cNvSpPr>
              <a:spLocks noChangeArrowheads="1"/>
            </p:cNvSpPr>
            <p:nvPr/>
          </p:nvSpPr>
          <p:spPr bwMode="auto">
            <a:xfrm>
              <a:off x="2154" y="10658"/>
              <a:ext cx="6525" cy="189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921883" y="449242"/>
            <a:ext cx="6851650" cy="858158"/>
          </a:xfrm>
        </p:spPr>
        <p:txBody>
          <a:bodyPr/>
          <a:lstStyle/>
          <a:p>
            <a:pPr algn="l" eaLnBrk="1" hangingPunct="1"/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kecerdasan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buatan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4062" y="1196847"/>
            <a:ext cx="6858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Arial" charset="0"/>
                <a:cs typeface="Arial" charset="0"/>
              </a:rPr>
              <a:t>Untuk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membangun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aplikasi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kecerdasan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buatan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ada</a:t>
            </a:r>
            <a:r>
              <a:rPr lang="en-US" dirty="0">
                <a:latin typeface="Arial" charset="0"/>
                <a:cs typeface="Arial" charset="0"/>
              </a:rPr>
              <a:t> 2 </a:t>
            </a:r>
            <a:r>
              <a:rPr lang="en-US" dirty="0" err="1">
                <a:latin typeface="Arial" charset="0"/>
                <a:cs typeface="Arial" charset="0"/>
              </a:rPr>
              <a:t>bagian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utama</a:t>
            </a:r>
            <a:r>
              <a:rPr lang="en-US" dirty="0">
                <a:latin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cs typeface="Arial" charset="0"/>
              </a:rPr>
              <a:t>sangat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dibutuhkan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cs typeface="Arial" charset="0"/>
              </a:rPr>
              <a:t>yaitu</a:t>
            </a:r>
            <a:r>
              <a:rPr lang="en-US" dirty="0">
                <a:latin typeface="Arial" charset="0"/>
                <a:cs typeface="Arial" charset="0"/>
              </a:rPr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>
                <a:latin typeface="Arial" charset="0"/>
                <a:cs typeface="Arial" charset="0"/>
              </a:rPr>
              <a:t>Basis </a:t>
            </a:r>
            <a:r>
              <a:rPr lang="en-US" b="1" dirty="0" err="1">
                <a:latin typeface="Arial" charset="0"/>
                <a:cs typeface="Arial" charset="0"/>
              </a:rPr>
              <a:t>Pengetahuan</a:t>
            </a:r>
            <a:r>
              <a:rPr lang="en-US" b="1" dirty="0">
                <a:latin typeface="Arial" charset="0"/>
                <a:cs typeface="Arial" charset="0"/>
              </a:rPr>
              <a:t> (</a:t>
            </a:r>
            <a:r>
              <a:rPr lang="en-US" b="1" i="1" dirty="0">
                <a:latin typeface="Arial" charset="0"/>
                <a:cs typeface="Arial" charset="0"/>
              </a:rPr>
              <a:t>Knowledge Base</a:t>
            </a:r>
            <a:r>
              <a:rPr lang="en-US" b="1" dirty="0">
                <a:latin typeface="Arial" charset="0"/>
                <a:cs typeface="Arial" charset="0"/>
              </a:rPr>
              <a:t>)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 marL="914400" lvl="1" indent="-457200">
              <a:defRPr/>
            </a:pP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 err="1">
                <a:latin typeface="Arial" charset="0"/>
                <a:cs typeface="Arial" charset="0"/>
              </a:rPr>
              <a:t>berisi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fakta-fakta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cs typeface="Arial" charset="0"/>
              </a:rPr>
              <a:t>teori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cs typeface="Arial" charset="0"/>
              </a:rPr>
              <a:t>pemikiran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hubungan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antara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satu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dengan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lainnya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  <a:p>
            <a:pPr marL="574675" lvl="2" indent="-514350">
              <a:buFontTx/>
              <a:buAutoNum type="arabicPeriod" startAt="2"/>
              <a:defRPr/>
            </a:pPr>
            <a:r>
              <a:rPr lang="en-US" b="1" dirty="0">
                <a:latin typeface="Arial" charset="0"/>
                <a:cs typeface="Arial" charset="0"/>
              </a:rPr>
              <a:t>Motor </a:t>
            </a:r>
            <a:r>
              <a:rPr lang="en-US" b="1" dirty="0" err="1">
                <a:latin typeface="Arial" charset="0"/>
                <a:cs typeface="Arial" charset="0"/>
              </a:rPr>
              <a:t>Inferensi</a:t>
            </a:r>
            <a:r>
              <a:rPr lang="en-US" b="1" dirty="0">
                <a:latin typeface="Arial" charset="0"/>
                <a:cs typeface="Arial" charset="0"/>
              </a:rPr>
              <a:t> (</a:t>
            </a:r>
            <a:r>
              <a:rPr lang="en-US" b="1" i="1" dirty="0">
                <a:latin typeface="Arial" charset="0"/>
                <a:cs typeface="Arial" charset="0"/>
              </a:rPr>
              <a:t>Inference Engine</a:t>
            </a:r>
            <a:r>
              <a:rPr lang="en-US" b="1" dirty="0">
                <a:latin typeface="Arial" charset="0"/>
                <a:cs typeface="Arial" charset="0"/>
              </a:rPr>
              <a:t>)</a:t>
            </a:r>
            <a:endParaRPr lang="en-US" dirty="0">
              <a:latin typeface="Arial" charset="0"/>
              <a:cs typeface="Arial" charset="0"/>
            </a:endParaRPr>
          </a:p>
          <a:p>
            <a:pPr marL="574675" lvl="2" indent="-514350">
              <a:defRPr/>
            </a:pP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 err="1">
                <a:latin typeface="Arial" charset="0"/>
                <a:cs typeface="Arial" charset="0"/>
              </a:rPr>
              <a:t>yaitu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kemampuan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menarik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kesimpulan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berdasarkan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pengalaman</a:t>
            </a:r>
            <a:r>
              <a:rPr lang="en-US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04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EAAB9510-D73A-4011-8B56-79E76AE2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Masalah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7" y="1524000"/>
            <a:ext cx="77724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AI :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Mendefinisikan masalah dengan tepat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mencakup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pesifikasi yang tepat mengenai keadaan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Menganalisis masalah tersebut serta mencari beberapa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penyelesaian masalah yang sesuai.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Merepresentasikan pengetahuan yang perlu untuk menyelesaikan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masalah tersebut.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Memilih teknik penyelesaian masalah yang terbaik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7E705C2F-8648-47AA-9130-9C57776E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595437"/>
            <a:ext cx="7391400" cy="4943475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Mendefinisikan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Definisikan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state space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initial state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goal state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aturannya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7153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3C4A1E51-931A-4AB4-B63F-8B5AC8B5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2387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22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err="1"/>
              <a:t>Misalkan</a:t>
            </a:r>
            <a:r>
              <a:rPr lang="en-US" sz="3400" dirty="0"/>
              <a:t>  </a:t>
            </a:r>
            <a:r>
              <a:rPr lang="en-US" sz="3400" dirty="0" err="1"/>
              <a:t>permasalahan</a:t>
            </a:r>
            <a:r>
              <a:rPr lang="en-US" sz="3400" dirty="0"/>
              <a:t> yang </a:t>
            </a:r>
            <a:r>
              <a:rPr lang="en-US" sz="3400" dirty="0" err="1"/>
              <a:t>dihadapi</a:t>
            </a:r>
            <a:r>
              <a:rPr lang="en-US" sz="3400" dirty="0"/>
              <a:t>  </a:t>
            </a:r>
            <a:r>
              <a:rPr lang="en-US" sz="3400" dirty="0" err="1"/>
              <a:t>adalah</a:t>
            </a:r>
            <a:r>
              <a:rPr lang="en-US" sz="3400" dirty="0"/>
              <a:t>  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</a:rPr>
              <a:t>Permainan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</a:rPr>
              <a:t>Catur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en-US" sz="3400" dirty="0"/>
              <a:t>, </a:t>
            </a:r>
            <a:r>
              <a:rPr lang="en-US" sz="3400" dirty="0" err="1"/>
              <a:t>maka</a:t>
            </a:r>
            <a:r>
              <a:rPr lang="en-US" sz="3400" dirty="0"/>
              <a:t> </a:t>
            </a:r>
            <a:r>
              <a:rPr lang="en-US" sz="3400" dirty="0" err="1"/>
              <a:t>harus</a:t>
            </a:r>
            <a:r>
              <a:rPr lang="en-US" sz="3400" dirty="0"/>
              <a:t> </a:t>
            </a:r>
            <a:r>
              <a:rPr lang="en-US" sz="3400" dirty="0" err="1"/>
              <a:t>ditentukan</a:t>
            </a:r>
            <a:r>
              <a:rPr lang="en-US" sz="3400" dirty="0"/>
              <a:t>  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Posisi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awal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pada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papan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catur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dirty="0" err="1"/>
              <a:t>posisi</a:t>
            </a:r>
            <a:r>
              <a:rPr lang="en-US" dirty="0"/>
              <a:t> 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 </a:t>
            </a:r>
            <a:r>
              <a:rPr lang="en-US" dirty="0" err="1"/>
              <a:t>permainan</a:t>
            </a:r>
            <a:r>
              <a:rPr lang="en-US" dirty="0"/>
              <a:t> </a:t>
            </a:r>
            <a:r>
              <a:rPr lang="en-US" dirty="0" err="1"/>
              <a:t>catur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 </a:t>
            </a:r>
            <a:r>
              <a:rPr lang="en-US" dirty="0" err="1"/>
              <a:t>semua</a:t>
            </a:r>
            <a:r>
              <a:rPr lang="en-US" dirty="0"/>
              <a:t>  </a:t>
            </a:r>
            <a:r>
              <a:rPr lang="en-US" dirty="0" err="1"/>
              <a:t>bidak</a:t>
            </a:r>
            <a:r>
              <a:rPr lang="en-US" dirty="0"/>
              <a:t>  </a:t>
            </a:r>
            <a:r>
              <a:rPr lang="en-US" dirty="0" err="1"/>
              <a:t>diletakan</a:t>
            </a:r>
            <a:r>
              <a:rPr lang="en-US" dirty="0"/>
              <a:t>   di  </a:t>
            </a:r>
            <a:r>
              <a:rPr lang="en-US" dirty="0" err="1"/>
              <a:t>atas</a:t>
            </a:r>
            <a:r>
              <a:rPr lang="en-US" dirty="0"/>
              <a:t>  </a:t>
            </a:r>
            <a:r>
              <a:rPr lang="en-US" dirty="0" err="1"/>
              <a:t>papan</a:t>
            </a:r>
            <a:r>
              <a:rPr lang="en-US" dirty="0"/>
              <a:t>  </a:t>
            </a:r>
            <a:r>
              <a:rPr lang="en-US" dirty="0" err="1"/>
              <a:t>catur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 2 </a:t>
            </a:r>
            <a:r>
              <a:rPr lang="en-US" dirty="0" err="1"/>
              <a:t>posisi</a:t>
            </a:r>
            <a:r>
              <a:rPr lang="en-US" dirty="0"/>
              <a:t>, 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kubu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kubu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,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Aturan-aturan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menentukan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gerakan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secara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legal,</a:t>
            </a:r>
          </a:p>
          <a:p>
            <a:pPr marL="400050" lvl="1" indent="0">
              <a:buNone/>
            </a:pP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 </a:t>
            </a:r>
            <a:r>
              <a:rPr lang="en-US" dirty="0" err="1"/>
              <a:t>bidak</a:t>
            </a:r>
            <a:r>
              <a:rPr lang="en-US" dirty="0"/>
              <a:t> 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lain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</a:t>
            </a:r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Tujuan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(Goal),</a:t>
            </a:r>
            <a:r>
              <a:rPr lang="en-US" b="1" dirty="0"/>
              <a:t>  </a:t>
            </a:r>
          </a:p>
          <a:p>
            <a:pPr marL="400050" lvl="1" indent="0">
              <a:buNone/>
            </a:pP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kemenangan</a:t>
            </a:r>
            <a:r>
              <a:rPr lang="en-US" dirty="0"/>
              <a:t>   </a:t>
            </a:r>
            <a:r>
              <a:rPr lang="en-US" dirty="0" err="1"/>
              <a:t>tarhadap</a:t>
            </a:r>
            <a:r>
              <a:rPr lang="en-US" dirty="0"/>
              <a:t>  </a:t>
            </a:r>
            <a:r>
              <a:rPr lang="en-US" dirty="0" err="1"/>
              <a:t>lawan</a:t>
            </a:r>
            <a:r>
              <a:rPr lang="en-US" dirty="0"/>
              <a:t> yang </a:t>
            </a:r>
            <a:r>
              <a:rPr lang="en-US" dirty="0" err="1"/>
              <a:t>ditunjukan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posisi</a:t>
            </a:r>
            <a:r>
              <a:rPr lang="en-US" dirty="0"/>
              <a:t>  Raja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lagi</a:t>
            </a: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67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>
            <a:extLst>
              <a:ext uri="{FF2B5EF4-FFF2-40B4-BE49-F238E27FC236}">
                <a16:creationId xmlns:a16="http://schemas.microsoft.com/office/drawing/2014/main" id="{B5677933-199F-431A-80F7-C3F53856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1"/>
          <a:stretch/>
        </p:blipFill>
        <p:spPr bwMode="auto">
          <a:xfrm>
            <a:off x="914400" y="1049821"/>
            <a:ext cx="6629400" cy="326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4572000" cy="18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4584" t="37213" r="35199" b="44598"/>
          <a:stretch/>
        </p:blipFill>
        <p:spPr bwMode="auto">
          <a:xfrm>
            <a:off x="0" y="5029200"/>
            <a:ext cx="389572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974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F45EB51F-3B10-44D8-9176-AEE0B425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12875"/>
            <a:ext cx="7696200" cy="524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representasi</a:t>
            </a: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(State Space)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en-US" sz="2400" b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4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4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4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yang   </a:t>
            </a:r>
            <a:r>
              <a:rPr lang="en-US" sz="2400" b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24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4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yang   </a:t>
            </a:r>
            <a:r>
              <a:rPr lang="en-US" sz="2400" b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marL="0" indent="0" algn="just">
              <a:buNone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Kita 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memulai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bermain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catur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menempatkan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yang  lain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yang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mengakhiri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permainan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9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>
            <a:extLst>
              <a:ext uri="{FF2B5EF4-FFF2-40B4-BE49-F238E27FC236}">
                <a16:creationId xmlns:a16="http://schemas.microsoft.com/office/drawing/2014/main" id="{371BEC65-E340-4D32-AC62-7FDAD802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asil gam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740020" cy="26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9400" y="3044825"/>
            <a:ext cx="5486400" cy="765175"/>
          </a:xfrm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</a:rPr>
              <a:t>Contoh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Kasus</a:t>
            </a:r>
            <a:r>
              <a:rPr lang="en-US" sz="2400" dirty="0">
                <a:solidFill>
                  <a:srgbClr val="FF0000"/>
                </a:solidFill>
              </a:rPr>
              <a:t> (Ember Air)</a:t>
            </a:r>
          </a:p>
        </p:txBody>
      </p:sp>
      <p:pic>
        <p:nvPicPr>
          <p:cNvPr id="4100" name="Picture 4" descr="Hasil gam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2" y="936520"/>
            <a:ext cx="3457128" cy="34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54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1036</Words>
  <Application>Microsoft Office PowerPoint</Application>
  <PresentationFormat>On-screen Show (4:3)</PresentationFormat>
  <Paragraphs>228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Cambria Math</vt:lpstr>
      <vt:lpstr>Garamond</vt:lpstr>
      <vt:lpstr>Times New Roman</vt:lpstr>
      <vt:lpstr>Trebuchet MS</vt:lpstr>
      <vt:lpstr>Wingdings</vt:lpstr>
      <vt:lpstr>Office Theme</vt:lpstr>
      <vt:lpstr>PowerPoint Presentation</vt:lpstr>
      <vt:lpstr>Materi</vt:lpstr>
      <vt:lpstr>Sistem kecerdasan buatan</vt:lpstr>
      <vt:lpstr>Masalah</vt:lpstr>
      <vt:lpstr>PowerPoint Presentation</vt:lpstr>
      <vt:lpstr>Masalah sebagai ruang keadaan</vt:lpstr>
      <vt:lpstr>PowerPoint Presentation</vt:lpstr>
      <vt:lpstr>PowerPoint Presentation</vt:lpstr>
      <vt:lpstr>Contoh Kasus (Ember Air)</vt:lpstr>
      <vt:lpstr>Contoh Kasus (Ember Air)</vt:lpstr>
      <vt:lpstr>Penyelesaian</vt:lpstr>
      <vt:lpstr>Penyelesaian</vt:lpstr>
      <vt:lpstr>Penyelesaian</vt:lpstr>
      <vt:lpstr>Penyelesaian</vt:lpstr>
      <vt:lpstr>Solusi</vt:lpstr>
      <vt:lpstr>Puzzle (Petani, Sayur, Kambing dan Serigala)</vt:lpstr>
      <vt:lpstr>Masalah</vt:lpstr>
      <vt:lpstr>Langkah Penyelesaian Masalah</vt:lpstr>
      <vt:lpstr>Penyelesaian</vt:lpstr>
      <vt:lpstr>Penyelesaian</vt:lpstr>
      <vt:lpstr>Penyelesaian</vt:lpstr>
      <vt:lpstr>Penyelesaian</vt:lpstr>
      <vt:lpstr>PowerPoint Presentation</vt:lpstr>
      <vt:lpstr>Latihan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Aa_Ulum</cp:lastModifiedBy>
  <cp:revision>219</cp:revision>
  <dcterms:created xsi:type="dcterms:W3CDTF">2010-08-24T06:47:44Z</dcterms:created>
  <dcterms:modified xsi:type="dcterms:W3CDTF">2017-10-02T03:29:33Z</dcterms:modified>
</cp:coreProperties>
</file>