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FF48A9-609C-46E1-9E79-C45C3F6E74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5D536-D3EB-40AC-AA89-15E31465A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D3F75A-8B24-4E27-8725-5A32A4195C12}" type="datetimeFigureOut">
              <a:rPr lang="id-ID"/>
              <a:pPr>
                <a:defRPr/>
              </a:pPr>
              <a:t>02/10/2017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9873C3-7A49-495D-B394-EE76DC5075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F6F958-517C-4083-9525-7F2C5ADC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9115-270A-4A1D-A05F-FDEFB32689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BB631-D94C-4609-B4D9-7A5A61CD93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4CB415-2306-4E54-A0E1-D4123D519A7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16DD9-1881-4BEB-AB17-6C31B688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F892-AF72-4C6C-A32D-9306BD8F104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E41A6-2892-49E3-A6C5-D142528B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06B4-5D96-45CD-97E1-35207512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4368-D582-46CD-A409-1A1AB1821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C188-96C2-426E-8D82-EBFF3ED4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2009-348E-46F1-B2E3-E63205D9DD2B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EF9C-6113-49E4-A826-0903AAB4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BF7F-202D-4A2C-AFEA-DF16F36B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FD2A-39CC-4AB2-AFF1-FE39A9CAE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37DA-3A3C-4065-9ED0-ACC896F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6621-6AB2-4B1D-B86D-95C6DA35B6CB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4E04-CFF2-4A2A-930E-0D3B5F9A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137-49F7-4A77-BF1E-3AA208DE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9FC4-BE99-494C-B81F-7AAE48D2C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1FBA-327C-4892-B4E7-9C2F8659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35B5-63D1-4362-9EEE-BFF36FC90A5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8204-5259-44A2-87C7-0E179192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401B5-8F26-4228-9759-49E71E94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54805-E11A-4E6D-AA65-80B93419C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C370-EE56-4F25-93A7-C5CD22B7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DA42-8058-4B7C-BDF9-41289313A59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52CB-14FF-404B-9D9F-452F870C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1F83-2171-408D-9B02-16A44ADC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78BD-AF0F-425A-A4D6-EEB4D4416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5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C9E4A2-AC33-42EB-BE0E-74F0E392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B57-DC53-4A88-99AF-E6E6F12D8584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482B9C-BE2E-4051-9EB5-A717663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EA317E-8C3F-44E3-8CD5-39D3506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7C211-C3F9-43E1-880D-893285B1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76C1FF-646B-4EA5-A405-E2724FD5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17EF-17C1-4187-B6B7-F5366F01D606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4B5764-BAF3-4F39-A29A-3152F27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DE7B10-7C02-4332-8C1B-78843B77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C5B0-5D53-4A7B-AFB1-4D1F9332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43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3D089B-8216-4A7B-818B-69EB8085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B605-C4F9-4B59-9AD3-DE0D07EBFC1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0C25B6-02B3-4352-B3B9-D69F2A8F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1E6573-63F3-4E9F-9C4D-0771A92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0BFB-F61A-4877-BFBF-B6F37421D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6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44EE5-0FD8-4106-88E4-D02953A5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1F0-46C1-4F32-A556-251AC4F15702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E66984-C2B7-4CD2-8AE8-32620B8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847E66-068E-4947-B573-DEB3F69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214B-787B-4932-BACA-BC4E4528D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6070A-BB63-48FA-B396-D96033B3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7D5B-5582-42CF-96DB-AB9A6D5E62B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F5F4E7-85A4-44FE-986E-2F464BFC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C066D2-4E82-4FEA-985B-4DA5861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6021-A246-4623-8B5C-B85261E37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6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5E9E7-AA6F-4BE9-86BB-2AD41A21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FA0A-71B6-475C-A53C-A868BEFA56E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A441AA-36EE-4A92-9B68-4CDEFF2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CF4070-DB7B-41F3-B668-91D23494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25D4-55A7-4044-9CD6-CBA9DBA5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FCD787-3BB9-4735-AD1C-A64FD09847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B7010F-D7C4-414C-B925-3811F04575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10D-AB8A-4397-AE64-B1E62C0D9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8670C-F781-4A46-B2E7-2C4FC4EEA1E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9714-027F-4402-803B-F63C04CE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27111-BBE8-4A8C-BDDE-C23304F9E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8D5C7DF4-6CA2-4EFF-9E26-14EB85623F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C4ABD973-C825-45D2-BBFD-F55D2B10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20459E61-479B-4415-BE6D-937D0346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63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bg1"/>
                </a:solidFill>
              </a:rPr>
              <a:t>Teknik </a:t>
            </a:r>
            <a:r>
              <a:rPr lang="en-US" sz="2800" dirty="0" err="1">
                <a:solidFill>
                  <a:schemeClr val="bg1"/>
                </a:solidFill>
              </a:rPr>
              <a:t>Pencarian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Pelacakan</a:t>
            </a: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30DCED-DEEA-4CDF-ADE0-470054496A1A}"/>
              </a:ext>
            </a:extLst>
          </p:cNvPr>
          <p:cNvSpPr/>
          <p:nvPr/>
        </p:nvSpPr>
        <p:spPr>
          <a:xfrm>
            <a:off x="6477000" y="4874756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1E90EB-E944-4DD0-92C3-06D5DED6D92A}"/>
              </a:ext>
            </a:extLst>
          </p:cNvPr>
          <p:cNvSpPr/>
          <p:nvPr/>
        </p:nvSpPr>
        <p:spPr>
          <a:xfrm>
            <a:off x="6791189" y="2929889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</a:rPr>
              <a:t>Pertemuan</a:t>
            </a:r>
            <a:r>
              <a:rPr lang="en-US" altLang="en-US" b="1" dirty="0">
                <a:solidFill>
                  <a:schemeClr val="bg1"/>
                </a:solidFill>
              </a:rPr>
              <a:t> Ke-3 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91F3F096-F258-41A0-AF9D-9CD38AAF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718859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</a:rPr>
              <a:t>Teknik </a:t>
            </a:r>
            <a:r>
              <a:rPr lang="en-US" sz="2400" dirty="0" err="1">
                <a:solidFill>
                  <a:schemeClr val="bg1"/>
                </a:solidFill>
              </a:rPr>
              <a:t>Informatika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4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Ilmu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Komputer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>
            <a:extLst>
              <a:ext uri="{FF2B5EF4-FFF2-40B4-BE49-F238E27FC236}">
                <a16:creationId xmlns:a16="http://schemas.microsoft.com/office/drawing/2014/main" id="{BD504DAA-1B02-4D71-97A0-1709A7CEC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7008" y="1311089"/>
            <a:ext cx="60579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0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7B38B7C8-CF26-40E5-AEBB-3C41B720A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/>
              <a:t>Kelebihan</a:t>
            </a:r>
            <a:r>
              <a:rPr lang="en-US" sz="3000" b="1" dirty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kelemahan</a:t>
            </a:r>
            <a:r>
              <a:rPr lang="en-US" sz="3000" b="1" dirty="0"/>
              <a:t> BFS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1938" lvl="1" indent="-2619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menemui</a:t>
            </a:r>
            <a:r>
              <a:rPr lang="en-US" sz="1650" dirty="0"/>
              <a:t> </a:t>
            </a:r>
            <a:r>
              <a:rPr lang="en-US" sz="1650" dirty="0" err="1"/>
              <a:t>jalan</a:t>
            </a:r>
            <a:r>
              <a:rPr lang="en-US" sz="1650" dirty="0"/>
              <a:t> </a:t>
            </a:r>
            <a:r>
              <a:rPr lang="en-US" sz="1650" dirty="0" err="1"/>
              <a:t>buntu</a:t>
            </a:r>
            <a:endParaRPr lang="en-US" sz="1650" dirty="0"/>
          </a:p>
          <a:p>
            <a:pPr marL="261938" lvl="1" indent="-2619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Menjamin</a:t>
            </a:r>
            <a:r>
              <a:rPr lang="en-US" sz="1650" dirty="0"/>
              <a:t> </a:t>
            </a:r>
            <a:r>
              <a:rPr lang="en-US" sz="1650" dirty="0" err="1"/>
              <a:t>ditemukannya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(</a:t>
            </a: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solusinya</a:t>
            </a:r>
            <a:r>
              <a:rPr lang="en-US" sz="1650" dirty="0"/>
              <a:t> </a:t>
            </a:r>
            <a:r>
              <a:rPr lang="en-US" sz="1650" dirty="0" err="1"/>
              <a:t>memang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) </a:t>
            </a:r>
            <a:r>
              <a:rPr lang="en-US" sz="1650" dirty="0" err="1"/>
              <a:t>dan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yang </a:t>
            </a:r>
            <a:r>
              <a:rPr lang="en-US" sz="1650" dirty="0" err="1"/>
              <a:t>ditemukan</a:t>
            </a:r>
            <a:r>
              <a:rPr lang="en-US" sz="1650" dirty="0"/>
              <a:t> </a:t>
            </a:r>
            <a:r>
              <a:rPr lang="en-US" sz="1650" dirty="0" err="1"/>
              <a:t>pasti</a:t>
            </a:r>
            <a:r>
              <a:rPr lang="en-US" sz="1650" dirty="0"/>
              <a:t> yang paling </a:t>
            </a:r>
            <a:r>
              <a:rPr lang="en-US" sz="1650" dirty="0" err="1"/>
              <a:t>baik</a:t>
            </a:r>
            <a:r>
              <a:rPr lang="en-US" sz="1650" dirty="0"/>
              <a:t> </a:t>
            </a:r>
          </a:p>
          <a:p>
            <a:pPr marL="261938" lvl="1" indent="-2619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 </a:t>
            </a:r>
            <a:r>
              <a:rPr lang="en-US" sz="1650" dirty="0" err="1"/>
              <a:t>satu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</a:t>
            </a:r>
            <a:r>
              <a:rPr lang="en-US" sz="1650" dirty="0" err="1"/>
              <a:t>maka</a:t>
            </a:r>
            <a:r>
              <a:rPr lang="en-US" sz="1650" dirty="0"/>
              <a:t> </a:t>
            </a:r>
            <a:r>
              <a:rPr lang="en-US" sz="1650" i="1" dirty="0"/>
              <a:t>bread-first search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menemukannya</a:t>
            </a:r>
            <a:endParaRPr lang="en-US" sz="1650" dirty="0"/>
          </a:p>
          <a:p>
            <a:pPr marL="261938" lvl="1" indent="-2619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Membutuhkan</a:t>
            </a:r>
            <a:r>
              <a:rPr lang="en-US" sz="1650" dirty="0"/>
              <a:t> </a:t>
            </a:r>
            <a:r>
              <a:rPr lang="en-US" sz="1650" dirty="0" err="1"/>
              <a:t>memori</a:t>
            </a:r>
            <a:r>
              <a:rPr lang="en-US" sz="1650" dirty="0"/>
              <a:t> yang </a:t>
            </a:r>
            <a:r>
              <a:rPr lang="en-US" sz="1650" dirty="0" err="1"/>
              <a:t>cukup</a:t>
            </a:r>
            <a:r>
              <a:rPr lang="en-US" sz="1650" dirty="0"/>
              <a:t> </a:t>
            </a:r>
            <a:r>
              <a:rPr lang="en-US" sz="1650" dirty="0" err="1"/>
              <a:t>banyak</a:t>
            </a:r>
            <a:endParaRPr lang="en-US" sz="1650" dirty="0"/>
          </a:p>
          <a:p>
            <a:pPr marL="261938" lvl="1" indent="-2619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Membutuhkan</a:t>
            </a:r>
            <a:r>
              <a:rPr lang="en-US" sz="1650" dirty="0"/>
              <a:t> </a:t>
            </a:r>
            <a:r>
              <a:rPr lang="en-US" sz="1650" dirty="0" err="1"/>
              <a:t>waktu</a:t>
            </a:r>
            <a:r>
              <a:rPr lang="en-US" sz="1650" dirty="0"/>
              <a:t> yang </a:t>
            </a:r>
            <a:r>
              <a:rPr lang="en-US" sz="1650" dirty="0" err="1"/>
              <a:t>cukup</a:t>
            </a:r>
            <a:r>
              <a:rPr lang="en-US" sz="1650" dirty="0"/>
              <a:t> lama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7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607DC985-775B-41DA-97E5-FFBFE8871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i="1" dirty="0"/>
              <a:t>Depth-first Search (DFS)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1938" indent="-261938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650" i="1" dirty="0"/>
              <a:t>Depth-first search (DFS) </a:t>
            </a:r>
            <a:r>
              <a:rPr lang="en-US" sz="1650" dirty="0" err="1"/>
              <a:t>adalah</a:t>
            </a:r>
            <a:r>
              <a:rPr lang="en-US" sz="1650" dirty="0"/>
              <a:t> proses </a:t>
            </a:r>
            <a:r>
              <a:rPr lang="en-US" sz="1650" i="1" dirty="0"/>
              <a:t>searching</a:t>
            </a:r>
            <a:r>
              <a:rPr lang="en-US" sz="1650" dirty="0"/>
              <a:t> </a:t>
            </a:r>
            <a:r>
              <a:rPr lang="en-US" sz="1650" dirty="0" err="1"/>
              <a:t>sistematis</a:t>
            </a:r>
            <a:r>
              <a:rPr lang="en-US" sz="1650" dirty="0"/>
              <a:t> </a:t>
            </a:r>
            <a:r>
              <a:rPr lang="en-US" sz="1650" dirty="0" err="1"/>
              <a:t>buta</a:t>
            </a:r>
            <a:r>
              <a:rPr lang="en-US" sz="1650" dirty="0"/>
              <a:t> yang </a:t>
            </a:r>
            <a:r>
              <a:rPr lang="en-US" sz="1650" dirty="0" err="1"/>
              <a:t>melakukan</a:t>
            </a:r>
            <a:r>
              <a:rPr lang="en-US" sz="1650" dirty="0"/>
              <a:t> </a:t>
            </a:r>
            <a:r>
              <a:rPr lang="en-US" sz="1650" dirty="0" err="1"/>
              <a:t>ekpansi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i="1" dirty="0"/>
              <a:t>path</a:t>
            </a:r>
            <a:r>
              <a:rPr lang="en-US" sz="1650" dirty="0"/>
              <a:t> (</a:t>
            </a:r>
            <a:r>
              <a:rPr lang="en-US" sz="1650" dirty="0" err="1"/>
              <a:t>jalur</a:t>
            </a:r>
            <a:r>
              <a:rPr lang="en-US" sz="1650" dirty="0"/>
              <a:t>) </a:t>
            </a:r>
            <a:r>
              <a:rPr lang="en-US" sz="1650" dirty="0" err="1"/>
              <a:t>menuju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</a:t>
            </a:r>
            <a:r>
              <a:rPr lang="en-US" sz="1650" dirty="0" err="1"/>
              <a:t>sebelum</a:t>
            </a:r>
            <a:r>
              <a:rPr lang="en-US" sz="1650" dirty="0"/>
              <a:t> </a:t>
            </a:r>
            <a:r>
              <a:rPr lang="en-US" sz="1650" dirty="0" err="1"/>
              <a:t>melakukan</a:t>
            </a:r>
            <a:r>
              <a:rPr lang="en-US" sz="1650" dirty="0"/>
              <a:t> </a:t>
            </a:r>
            <a:r>
              <a:rPr lang="en-US" sz="1650" dirty="0" err="1"/>
              <a:t>ekplorasi</a:t>
            </a:r>
            <a:r>
              <a:rPr lang="en-US" sz="1650" dirty="0"/>
              <a:t> </a:t>
            </a:r>
            <a:r>
              <a:rPr lang="en-US" sz="1650" dirty="0" err="1"/>
              <a:t>terhadap</a:t>
            </a:r>
            <a:r>
              <a:rPr lang="en-US" sz="1650" dirty="0"/>
              <a:t> </a:t>
            </a:r>
            <a:r>
              <a:rPr lang="en-US" sz="1650" i="1" dirty="0"/>
              <a:t>path</a:t>
            </a:r>
            <a:r>
              <a:rPr lang="en-US" sz="1650" dirty="0"/>
              <a:t> yang lain. </a:t>
            </a:r>
          </a:p>
          <a:p>
            <a:pPr marL="261938" indent="-261938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650" dirty="0"/>
              <a:t>Proses </a:t>
            </a:r>
            <a:r>
              <a:rPr lang="en-US" sz="1650" i="1" dirty="0"/>
              <a:t>searching</a:t>
            </a:r>
            <a:r>
              <a:rPr lang="en-US" sz="1650" dirty="0"/>
              <a:t> </a:t>
            </a:r>
            <a:r>
              <a:rPr lang="en-US" sz="1650" dirty="0" err="1"/>
              <a:t>mengikuti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i="1" dirty="0"/>
              <a:t>path</a:t>
            </a:r>
            <a:r>
              <a:rPr lang="en-US" sz="1650" dirty="0"/>
              <a:t> </a:t>
            </a:r>
            <a:r>
              <a:rPr lang="en-US" sz="1650" dirty="0" err="1"/>
              <a:t>tunggal</a:t>
            </a:r>
            <a:r>
              <a:rPr lang="en-US" sz="1650" dirty="0"/>
              <a:t> </a:t>
            </a:r>
            <a:r>
              <a:rPr lang="en-US" sz="1650" dirty="0" err="1"/>
              <a:t>sampai</a:t>
            </a:r>
            <a:r>
              <a:rPr lang="en-US" sz="1650" dirty="0"/>
              <a:t> </a:t>
            </a:r>
            <a:r>
              <a:rPr lang="en-US" sz="1650" dirty="0" err="1"/>
              <a:t>menemukan</a:t>
            </a:r>
            <a:r>
              <a:rPr lang="en-US" sz="1650" dirty="0"/>
              <a:t> </a:t>
            </a:r>
            <a:r>
              <a:rPr lang="en-US" sz="1650" i="1" dirty="0"/>
              <a:t>goal</a:t>
            </a:r>
            <a:r>
              <a:rPr lang="en-US" sz="1650" dirty="0"/>
              <a:t> </a:t>
            </a:r>
            <a:r>
              <a:rPr lang="en-US" sz="1650" dirty="0" err="1"/>
              <a:t>atau</a:t>
            </a:r>
            <a:r>
              <a:rPr lang="en-US" sz="1650" dirty="0"/>
              <a:t> </a:t>
            </a:r>
            <a:r>
              <a:rPr lang="en-US" sz="1650" i="1" dirty="0"/>
              <a:t>dead end</a:t>
            </a:r>
            <a:r>
              <a:rPr lang="en-US" sz="1650" dirty="0"/>
              <a:t>.</a:t>
            </a:r>
          </a:p>
          <a:p>
            <a:pPr marL="261938" indent="-261938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Apabila</a:t>
            </a:r>
            <a:r>
              <a:rPr lang="en-US" sz="1650" dirty="0"/>
              <a:t> proses </a:t>
            </a:r>
            <a:r>
              <a:rPr lang="en-US" sz="1650" i="1" dirty="0"/>
              <a:t>searching</a:t>
            </a:r>
            <a:r>
              <a:rPr lang="en-US" sz="1650" dirty="0"/>
              <a:t> </a:t>
            </a:r>
            <a:r>
              <a:rPr lang="en-US" sz="1650" dirty="0" err="1"/>
              <a:t>menemukan</a:t>
            </a:r>
            <a:r>
              <a:rPr lang="en-US" sz="1650" dirty="0"/>
              <a:t> </a:t>
            </a:r>
            <a:r>
              <a:rPr lang="en-US" sz="1650" i="1" dirty="0"/>
              <a:t>dead-end</a:t>
            </a:r>
            <a:r>
              <a:rPr lang="en-US" sz="1650" dirty="0"/>
              <a:t>, DFS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melakukan</a:t>
            </a:r>
            <a:r>
              <a:rPr lang="en-US" sz="1650" dirty="0"/>
              <a:t> </a:t>
            </a:r>
            <a:r>
              <a:rPr lang="en-US" sz="1650" dirty="0" err="1"/>
              <a:t>penelusuran</a:t>
            </a:r>
            <a:r>
              <a:rPr lang="en-US" sz="1650" dirty="0"/>
              <a:t> </a:t>
            </a:r>
            <a:r>
              <a:rPr lang="en-US" sz="1650" dirty="0" err="1"/>
              <a:t>balik</a:t>
            </a:r>
            <a:r>
              <a:rPr lang="en-US" sz="1650" dirty="0"/>
              <a:t> </a:t>
            </a:r>
            <a:r>
              <a:rPr lang="en-US" sz="1650" dirty="0" err="1"/>
              <a:t>ke</a:t>
            </a:r>
            <a:r>
              <a:rPr lang="en-US" sz="1650" dirty="0"/>
              <a:t> node </a:t>
            </a:r>
            <a:r>
              <a:rPr lang="en-US" sz="1650" dirty="0" err="1"/>
              <a:t>terakhir</a:t>
            </a:r>
            <a:r>
              <a:rPr lang="en-US" sz="1650" dirty="0"/>
              <a:t> </a:t>
            </a:r>
            <a:r>
              <a:rPr lang="en-US" sz="1650" dirty="0" err="1"/>
              <a:t>untuk</a:t>
            </a:r>
            <a:r>
              <a:rPr lang="en-US" sz="1650" dirty="0"/>
              <a:t> </a:t>
            </a:r>
            <a:r>
              <a:rPr lang="en-US" sz="1650" dirty="0" err="1"/>
              <a:t>melihat</a:t>
            </a:r>
            <a:r>
              <a:rPr lang="en-US" sz="1650" dirty="0"/>
              <a:t> </a:t>
            </a:r>
            <a:r>
              <a:rPr lang="en-US" sz="1650" dirty="0" err="1"/>
              <a:t>apakah</a:t>
            </a:r>
            <a:r>
              <a:rPr lang="en-US" sz="1650" dirty="0"/>
              <a:t> node </a:t>
            </a:r>
            <a:r>
              <a:rPr lang="en-US" sz="1650" dirty="0" err="1"/>
              <a:t>tersebut</a:t>
            </a:r>
            <a:r>
              <a:rPr lang="en-US" sz="1650" dirty="0"/>
              <a:t> </a:t>
            </a:r>
            <a:r>
              <a:rPr lang="en-US" sz="1650" dirty="0" err="1"/>
              <a:t>memiliki</a:t>
            </a:r>
            <a:r>
              <a:rPr lang="en-US" sz="1650" dirty="0"/>
              <a:t> </a:t>
            </a:r>
            <a:r>
              <a:rPr lang="en-US" sz="1650" i="1" dirty="0"/>
              <a:t>path</a:t>
            </a:r>
            <a:r>
              <a:rPr lang="en-US" sz="1650" dirty="0"/>
              <a:t> </a:t>
            </a:r>
            <a:r>
              <a:rPr lang="en-US" sz="1650" dirty="0" err="1"/>
              <a:t>cabang</a:t>
            </a:r>
            <a:r>
              <a:rPr lang="en-US" sz="1650" dirty="0"/>
              <a:t> yang </a:t>
            </a:r>
            <a:r>
              <a:rPr lang="en-US" sz="1650" dirty="0" err="1"/>
              <a:t>belum</a:t>
            </a:r>
            <a:r>
              <a:rPr lang="en-US" sz="1650" dirty="0"/>
              <a:t> </a:t>
            </a:r>
            <a:r>
              <a:rPr lang="en-US" sz="1650" dirty="0" err="1"/>
              <a:t>dieksplorasi</a:t>
            </a:r>
            <a:r>
              <a:rPr lang="en-US" sz="1650" dirty="0"/>
              <a:t>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Apabila</a:t>
            </a:r>
            <a:r>
              <a:rPr lang="en-US" sz="1650" dirty="0"/>
              <a:t> </a:t>
            </a:r>
            <a:r>
              <a:rPr lang="en-US" sz="1650" dirty="0" err="1"/>
              <a:t>cabang</a:t>
            </a:r>
            <a:r>
              <a:rPr lang="en-US" sz="1650" dirty="0"/>
              <a:t> </a:t>
            </a:r>
            <a:r>
              <a:rPr lang="en-US" sz="1650" dirty="0" err="1"/>
              <a:t>ditemukan</a:t>
            </a:r>
            <a:r>
              <a:rPr lang="en-US" sz="1650" dirty="0"/>
              <a:t>, DFS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melakukan</a:t>
            </a:r>
            <a:r>
              <a:rPr lang="en-US" sz="1650" dirty="0"/>
              <a:t> </a:t>
            </a:r>
            <a:r>
              <a:rPr lang="en-US" sz="1650" dirty="0" err="1"/>
              <a:t>cabang</a:t>
            </a:r>
            <a:r>
              <a:rPr lang="en-US" sz="1650" dirty="0"/>
              <a:t> </a:t>
            </a:r>
            <a:r>
              <a:rPr lang="en-US" sz="1650" dirty="0" err="1"/>
              <a:t>tersebut</a:t>
            </a:r>
            <a:r>
              <a:rPr lang="en-US" sz="1650" dirty="0"/>
              <a:t>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Apabila</a:t>
            </a:r>
            <a:r>
              <a:rPr lang="en-US" sz="1650" dirty="0"/>
              <a:t> </a:t>
            </a:r>
            <a:r>
              <a:rPr lang="en-US" sz="1650" dirty="0" err="1"/>
              <a:t>sudah</a:t>
            </a:r>
            <a:r>
              <a:rPr lang="en-US" sz="1650" dirty="0"/>
              <a:t>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 </a:t>
            </a:r>
            <a:r>
              <a:rPr lang="en-US" sz="1650" dirty="0" err="1"/>
              <a:t>lagi</a:t>
            </a:r>
            <a:r>
              <a:rPr lang="en-US" sz="1650" dirty="0"/>
              <a:t> </a:t>
            </a:r>
            <a:r>
              <a:rPr lang="en-US" sz="1650" dirty="0" err="1"/>
              <a:t>cabang</a:t>
            </a:r>
            <a:r>
              <a:rPr lang="en-US" sz="1650" dirty="0"/>
              <a:t> yang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dieksplorasi</a:t>
            </a:r>
            <a:r>
              <a:rPr lang="en-US" sz="1650" dirty="0"/>
              <a:t>, DFS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kembali</a:t>
            </a:r>
            <a:r>
              <a:rPr lang="en-US" sz="1650" dirty="0"/>
              <a:t> </a:t>
            </a:r>
            <a:r>
              <a:rPr lang="en-US" sz="1650" dirty="0" err="1"/>
              <a:t>ke</a:t>
            </a:r>
            <a:r>
              <a:rPr lang="en-US" sz="1650" dirty="0"/>
              <a:t> node </a:t>
            </a:r>
            <a:r>
              <a:rPr lang="en-US" sz="1650" i="1" dirty="0"/>
              <a:t>parent</a:t>
            </a:r>
            <a:r>
              <a:rPr lang="en-US" sz="1650" dirty="0"/>
              <a:t> </a:t>
            </a:r>
            <a:r>
              <a:rPr lang="en-US" sz="1650" dirty="0" err="1"/>
              <a:t>dan</a:t>
            </a:r>
            <a:r>
              <a:rPr lang="en-US" sz="1650" dirty="0"/>
              <a:t> </a:t>
            </a:r>
            <a:r>
              <a:rPr lang="en-US" sz="1650" dirty="0" err="1"/>
              <a:t>melakukan</a:t>
            </a:r>
            <a:r>
              <a:rPr lang="en-US" sz="1650" dirty="0"/>
              <a:t> proses </a:t>
            </a:r>
            <a:r>
              <a:rPr lang="en-US" sz="1650" i="1" dirty="0"/>
              <a:t>searching </a:t>
            </a:r>
            <a:r>
              <a:rPr lang="en-US" sz="1650" dirty="0" err="1"/>
              <a:t>terhadap</a:t>
            </a:r>
            <a:r>
              <a:rPr lang="en-US" sz="1650" dirty="0"/>
              <a:t> </a:t>
            </a:r>
            <a:r>
              <a:rPr lang="en-US" sz="1650" dirty="0" err="1"/>
              <a:t>cabang</a:t>
            </a:r>
            <a:r>
              <a:rPr lang="en-US" sz="1650" dirty="0"/>
              <a:t> yang </a:t>
            </a:r>
            <a:r>
              <a:rPr lang="en-US" sz="1650" dirty="0" err="1"/>
              <a:t>belum</a:t>
            </a:r>
            <a:r>
              <a:rPr lang="en-US" sz="1650" dirty="0"/>
              <a:t> </a:t>
            </a:r>
            <a:r>
              <a:rPr lang="en-US" sz="1650" dirty="0" err="1"/>
              <a:t>dieksplorasi</a:t>
            </a:r>
            <a:r>
              <a:rPr lang="en-US" sz="1650" dirty="0"/>
              <a:t> </a:t>
            </a:r>
            <a:r>
              <a:rPr lang="en-US" sz="1650" dirty="0" err="1"/>
              <a:t>dari</a:t>
            </a:r>
            <a:r>
              <a:rPr lang="en-US" sz="1650" dirty="0"/>
              <a:t> node </a:t>
            </a:r>
            <a:r>
              <a:rPr lang="en-US" sz="1650" i="1" dirty="0"/>
              <a:t>parent</a:t>
            </a:r>
            <a:r>
              <a:rPr lang="en-US" sz="1650" dirty="0"/>
              <a:t> </a:t>
            </a:r>
            <a:r>
              <a:rPr lang="en-US" sz="1650" dirty="0" err="1"/>
              <a:t>sampai</a:t>
            </a:r>
            <a:r>
              <a:rPr lang="en-US" sz="1650" dirty="0"/>
              <a:t> </a:t>
            </a:r>
            <a:r>
              <a:rPr lang="en-US" sz="1650" dirty="0" err="1"/>
              <a:t>menemukan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Urutan</a:t>
            </a:r>
            <a:r>
              <a:rPr lang="en-US" sz="1650" dirty="0"/>
              <a:t> proses </a:t>
            </a:r>
            <a:r>
              <a:rPr lang="en-US" sz="1650" i="1" dirty="0"/>
              <a:t>searching</a:t>
            </a:r>
            <a:r>
              <a:rPr lang="en-US" sz="1650" dirty="0"/>
              <a:t> DFS </a:t>
            </a:r>
            <a:r>
              <a:rPr lang="en-US" sz="1650" dirty="0" err="1"/>
              <a:t>ditunjukkan</a:t>
            </a:r>
            <a:r>
              <a:rPr lang="en-US" sz="1650" dirty="0"/>
              <a:t> </a:t>
            </a:r>
            <a:r>
              <a:rPr lang="en-US" sz="1650" dirty="0" err="1"/>
              <a:t>dalam</a:t>
            </a:r>
            <a:r>
              <a:rPr lang="en-US" sz="1650" dirty="0"/>
              <a:t> </a:t>
            </a:r>
            <a:r>
              <a:rPr lang="en-US" sz="1650" dirty="0" err="1"/>
              <a:t>Gambar</a:t>
            </a:r>
            <a:r>
              <a:rPr lang="en-US" sz="1650" dirty="0"/>
              <a:t> 1.5 </a:t>
            </a:r>
            <a:r>
              <a:rPr lang="en-US" sz="1650" dirty="0" err="1"/>
              <a:t>adalah</a:t>
            </a:r>
            <a:r>
              <a:rPr lang="en-US" sz="1650" dirty="0"/>
              <a:t>: A, B, E, F, G, C, ...</a:t>
            </a:r>
          </a:p>
          <a:p>
            <a:pPr marL="261938" indent="-261938">
              <a:buFont typeface="Wingdings" panose="05000000000000000000" pitchFamily="2" charset="2"/>
              <a:buChar char="q"/>
            </a:pPr>
            <a:endParaRPr lang="en-US" sz="165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2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>
            <a:extLst>
              <a:ext uri="{FF2B5EF4-FFF2-40B4-BE49-F238E27FC236}">
                <a16:creationId xmlns:a16="http://schemas.microsoft.com/office/drawing/2014/main" id="{C8F8C151-520C-4E0E-BA59-A7595063F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9297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5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767CBB14-7C27-46C9-8FFF-164BA5EFC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602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b="1" dirty="0" err="1"/>
              <a:t>Kelebihan</a:t>
            </a:r>
            <a:r>
              <a:rPr lang="en-US" sz="3000" b="1" dirty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kelemahan</a:t>
            </a:r>
            <a:r>
              <a:rPr lang="en-US" sz="3000" b="1" dirty="0"/>
              <a:t> DFS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Pemakaian</a:t>
            </a:r>
            <a:r>
              <a:rPr lang="en-US" sz="1650" dirty="0"/>
              <a:t> </a:t>
            </a:r>
            <a:r>
              <a:rPr lang="en-US" sz="1650" dirty="0" err="1"/>
              <a:t>memori</a:t>
            </a:r>
            <a:r>
              <a:rPr lang="en-US" sz="1650" dirty="0"/>
              <a:t> </a:t>
            </a:r>
            <a:r>
              <a:rPr lang="en-US" sz="1650" dirty="0" err="1"/>
              <a:t>hanya</a:t>
            </a:r>
            <a:r>
              <a:rPr lang="en-US" sz="1650" dirty="0"/>
              <a:t> </a:t>
            </a:r>
            <a:r>
              <a:rPr lang="en-US" sz="1650" dirty="0" err="1"/>
              <a:t>sedikit</a:t>
            </a:r>
            <a:r>
              <a:rPr lang="en-US" sz="1650" dirty="0"/>
              <a:t>, </a:t>
            </a:r>
            <a:r>
              <a:rPr lang="en-US" sz="1650" dirty="0" err="1"/>
              <a:t>berbeda</a:t>
            </a:r>
            <a:r>
              <a:rPr lang="en-US" sz="1650" dirty="0"/>
              <a:t> </a:t>
            </a:r>
            <a:r>
              <a:rPr lang="en-US" sz="1650" dirty="0" err="1"/>
              <a:t>jauh</a:t>
            </a:r>
            <a:r>
              <a:rPr lang="en-US" sz="1650" dirty="0"/>
              <a:t> </a:t>
            </a:r>
            <a:r>
              <a:rPr lang="en-US" sz="1650" dirty="0" err="1"/>
              <a:t>dengan</a:t>
            </a:r>
            <a:r>
              <a:rPr lang="en-US" sz="1650" dirty="0"/>
              <a:t> BFS yang </a:t>
            </a:r>
            <a:r>
              <a:rPr lang="en-US" sz="1650" dirty="0" err="1"/>
              <a:t>harus</a:t>
            </a:r>
            <a:r>
              <a:rPr lang="en-US" sz="1650" dirty="0"/>
              <a:t> </a:t>
            </a:r>
            <a:r>
              <a:rPr lang="en-US" sz="1650" dirty="0" err="1"/>
              <a:t>menyimpan</a:t>
            </a:r>
            <a:r>
              <a:rPr lang="en-US" sz="1650" dirty="0"/>
              <a:t> </a:t>
            </a:r>
            <a:r>
              <a:rPr lang="en-US" sz="1650" dirty="0" err="1"/>
              <a:t>semua</a:t>
            </a:r>
            <a:r>
              <a:rPr lang="en-US" sz="1650" dirty="0"/>
              <a:t> node yang </a:t>
            </a:r>
            <a:r>
              <a:rPr lang="en-US" sz="1650" dirty="0" err="1"/>
              <a:t>pernah</a:t>
            </a:r>
            <a:r>
              <a:rPr lang="en-US" sz="1650" dirty="0"/>
              <a:t> </a:t>
            </a:r>
            <a:r>
              <a:rPr lang="en-US" sz="1650" dirty="0" err="1"/>
              <a:t>dibangkitkan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yang </a:t>
            </a:r>
            <a:r>
              <a:rPr lang="en-US" sz="1650" dirty="0" err="1"/>
              <a:t>dicari</a:t>
            </a:r>
            <a:r>
              <a:rPr lang="en-US" sz="1650" dirty="0"/>
              <a:t> </a:t>
            </a:r>
            <a:r>
              <a:rPr lang="en-US" sz="1650" dirty="0" err="1"/>
              <a:t>berada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level yang </a:t>
            </a:r>
            <a:r>
              <a:rPr lang="en-US" sz="1650" dirty="0" err="1"/>
              <a:t>dalam</a:t>
            </a:r>
            <a:r>
              <a:rPr lang="en-US" sz="1650" dirty="0"/>
              <a:t> </a:t>
            </a:r>
            <a:r>
              <a:rPr lang="en-US" sz="1650" dirty="0" err="1"/>
              <a:t>dan</a:t>
            </a:r>
            <a:r>
              <a:rPr lang="en-US" sz="1650" dirty="0"/>
              <a:t> paling </a:t>
            </a:r>
            <a:r>
              <a:rPr lang="en-US" sz="1650" dirty="0" err="1"/>
              <a:t>kiri</a:t>
            </a:r>
            <a:r>
              <a:rPr lang="en-US" sz="1650" dirty="0"/>
              <a:t>, </a:t>
            </a:r>
            <a:r>
              <a:rPr lang="en-US" sz="1650" dirty="0" err="1"/>
              <a:t>maka</a:t>
            </a:r>
            <a:r>
              <a:rPr lang="en-US" sz="1650" dirty="0"/>
              <a:t> DFS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menemukannya</a:t>
            </a:r>
            <a:r>
              <a:rPr lang="en-US" sz="1650" dirty="0"/>
              <a:t> </a:t>
            </a:r>
            <a:r>
              <a:rPr lang="en-US" sz="1650" dirty="0" err="1"/>
              <a:t>secara</a:t>
            </a:r>
            <a:r>
              <a:rPr lang="en-US" sz="1650" dirty="0"/>
              <a:t> </a:t>
            </a:r>
            <a:r>
              <a:rPr lang="en-US" sz="1650" dirty="0" err="1"/>
              <a:t>cepat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pohon</a:t>
            </a:r>
            <a:r>
              <a:rPr lang="en-US" sz="1650" dirty="0"/>
              <a:t> yang </a:t>
            </a:r>
            <a:r>
              <a:rPr lang="en-US" sz="1650" dirty="0" err="1"/>
              <a:t>dibangkitkan</a:t>
            </a:r>
            <a:r>
              <a:rPr lang="en-US" sz="1650" dirty="0"/>
              <a:t> </a:t>
            </a:r>
            <a:r>
              <a:rPr lang="en-US" sz="1650" dirty="0" err="1"/>
              <a:t>mempunyai</a:t>
            </a:r>
            <a:r>
              <a:rPr lang="en-US" sz="1650" dirty="0"/>
              <a:t> level yang </a:t>
            </a:r>
            <a:r>
              <a:rPr lang="en-US" sz="1650" dirty="0" err="1"/>
              <a:t>dalam</a:t>
            </a:r>
            <a:r>
              <a:rPr lang="en-US" sz="1650" dirty="0"/>
              <a:t> (</a:t>
            </a:r>
            <a:r>
              <a:rPr lang="en-US" sz="1650" dirty="0" err="1"/>
              <a:t>tak</a:t>
            </a:r>
            <a:r>
              <a:rPr lang="en-US" sz="1650" dirty="0"/>
              <a:t> </a:t>
            </a:r>
            <a:r>
              <a:rPr lang="en-US" sz="1650" dirty="0" err="1"/>
              <a:t>terhingga</a:t>
            </a:r>
            <a:r>
              <a:rPr lang="en-US" sz="1650" dirty="0"/>
              <a:t>), </a:t>
            </a:r>
            <a:r>
              <a:rPr lang="en-US" sz="1650" dirty="0" err="1"/>
              <a:t>maka</a:t>
            </a:r>
            <a:r>
              <a:rPr lang="en-US" sz="1650" dirty="0"/>
              <a:t>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 </a:t>
            </a:r>
            <a:r>
              <a:rPr lang="en-US" sz="1650" dirty="0" err="1"/>
              <a:t>jaminan</a:t>
            </a:r>
            <a:r>
              <a:rPr lang="en-US" sz="1650" dirty="0"/>
              <a:t> </a:t>
            </a:r>
            <a:r>
              <a:rPr lang="en-US" sz="1650" dirty="0" err="1"/>
              <a:t>untuk</a:t>
            </a:r>
            <a:r>
              <a:rPr lang="en-US" sz="1650" dirty="0"/>
              <a:t> </a:t>
            </a:r>
            <a:r>
              <a:rPr lang="en-US" sz="1650" dirty="0" err="1"/>
              <a:t>menemukan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(</a:t>
            </a:r>
            <a:r>
              <a:rPr lang="en-US" sz="1650" b="1" dirty="0" err="1"/>
              <a:t>Tidak</a:t>
            </a:r>
            <a:r>
              <a:rPr lang="en-US" sz="1650" b="1" dirty="0"/>
              <a:t> </a:t>
            </a:r>
            <a:r>
              <a:rPr lang="en-US" sz="1650" b="1" i="1" dirty="0"/>
              <a:t>Complete</a:t>
            </a:r>
            <a:r>
              <a:rPr lang="en-US" sz="1650" dirty="0"/>
              <a:t>).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terdapat</a:t>
            </a:r>
            <a:r>
              <a:rPr lang="en-US" sz="1650" dirty="0"/>
              <a:t> </a:t>
            </a:r>
            <a:r>
              <a:rPr lang="en-US" sz="1650" dirty="0" err="1"/>
              <a:t>lebih</a:t>
            </a:r>
            <a:r>
              <a:rPr lang="en-US" sz="1650" dirty="0"/>
              <a:t> </a:t>
            </a:r>
            <a:r>
              <a:rPr lang="en-US" sz="1650" dirty="0" err="1"/>
              <a:t>dari</a:t>
            </a:r>
            <a:r>
              <a:rPr lang="en-US" sz="1650" dirty="0"/>
              <a:t> </a:t>
            </a:r>
            <a:r>
              <a:rPr lang="en-US" sz="1650" dirty="0" err="1"/>
              <a:t>satu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yang </a:t>
            </a:r>
            <a:r>
              <a:rPr lang="en-US" sz="1650" dirty="0" err="1"/>
              <a:t>sama</a:t>
            </a:r>
            <a:r>
              <a:rPr lang="en-US" sz="1650" dirty="0"/>
              <a:t> </a:t>
            </a:r>
            <a:r>
              <a:rPr lang="en-US" sz="1650" dirty="0" err="1"/>
              <a:t>tetapi</a:t>
            </a:r>
            <a:r>
              <a:rPr lang="en-US" sz="1650" dirty="0"/>
              <a:t> </a:t>
            </a:r>
            <a:r>
              <a:rPr lang="en-US" sz="1650" dirty="0" err="1"/>
              <a:t>berada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level yang </a:t>
            </a:r>
            <a:r>
              <a:rPr lang="en-US" sz="1650" dirty="0" err="1"/>
              <a:t>berbeda</a:t>
            </a:r>
            <a:r>
              <a:rPr lang="en-US" sz="1650" dirty="0"/>
              <a:t>, </a:t>
            </a:r>
            <a:r>
              <a:rPr lang="en-US" sz="1650" dirty="0" err="1"/>
              <a:t>maka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DFS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 </a:t>
            </a:r>
            <a:r>
              <a:rPr lang="en-US" sz="1650" dirty="0" err="1"/>
              <a:t>jaminan</a:t>
            </a:r>
            <a:r>
              <a:rPr lang="en-US" sz="1650" dirty="0"/>
              <a:t> </a:t>
            </a:r>
            <a:r>
              <a:rPr lang="en-US" sz="1650" dirty="0" err="1"/>
              <a:t>untuk</a:t>
            </a:r>
            <a:r>
              <a:rPr lang="en-US" sz="1650" dirty="0"/>
              <a:t> </a:t>
            </a:r>
            <a:r>
              <a:rPr lang="en-US" sz="1650" dirty="0" err="1"/>
              <a:t>menemukan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yang paling </a:t>
            </a:r>
            <a:r>
              <a:rPr lang="en-US" sz="1650" dirty="0" err="1"/>
              <a:t>baik</a:t>
            </a:r>
            <a:r>
              <a:rPr lang="en-US" sz="1650" dirty="0"/>
              <a:t> (</a:t>
            </a:r>
            <a:r>
              <a:rPr lang="en-US" sz="1650" b="1" dirty="0" err="1"/>
              <a:t>Tidak</a:t>
            </a:r>
            <a:r>
              <a:rPr lang="en-US" sz="1650" b="1" dirty="0"/>
              <a:t> </a:t>
            </a:r>
            <a:r>
              <a:rPr lang="en-US" sz="1650" b="1" i="1" dirty="0"/>
              <a:t>Optimal</a:t>
            </a:r>
            <a:r>
              <a:rPr lang="en-US" sz="1650" dirty="0"/>
              <a:t>).</a:t>
            </a:r>
          </a:p>
          <a:p>
            <a:pPr marL="261938" indent="-261938">
              <a:buFont typeface="Wingdings" panose="05000000000000000000" pitchFamily="2" charset="2"/>
              <a:buChar char="q"/>
            </a:pP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265692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A5EA232-9679-4053-B9E3-1DE2FF4F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7675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i="1" dirty="0">
                <a:sym typeface="Wingdings" pitchFamily="2" charset="2"/>
              </a:rPr>
              <a:t>Depth-Limited Search (DLS)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1938" lvl="1" indent="-261938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>
                <a:sym typeface="Wingdings" pitchFamily="2" charset="2"/>
              </a:rPr>
              <a:t>Metode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ini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berusaha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mengatasi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kelemahan</a:t>
            </a:r>
            <a:r>
              <a:rPr lang="en-US" sz="1650" dirty="0">
                <a:sym typeface="Wingdings" pitchFamily="2" charset="2"/>
              </a:rPr>
              <a:t> DFS (</a:t>
            </a:r>
            <a:r>
              <a:rPr lang="en-US" sz="1650" dirty="0" err="1">
                <a:sym typeface="Wingdings" pitchFamily="2" charset="2"/>
              </a:rPr>
              <a:t>tidak</a:t>
            </a:r>
            <a:r>
              <a:rPr lang="en-US" sz="1650" dirty="0">
                <a:sym typeface="Wingdings" pitchFamily="2" charset="2"/>
              </a:rPr>
              <a:t> complete) </a:t>
            </a:r>
            <a:r>
              <a:rPr lang="en-US" sz="1650" dirty="0" err="1">
                <a:sym typeface="Wingdings" pitchFamily="2" charset="2"/>
              </a:rPr>
              <a:t>dengan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membatasi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kelemahan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maksimum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dari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suatu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jalur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solusi</a:t>
            </a:r>
            <a:r>
              <a:rPr lang="en-US" sz="1650" dirty="0">
                <a:sym typeface="Wingdings" pitchFamily="2" charset="2"/>
              </a:rPr>
              <a:t>. </a:t>
            </a:r>
            <a:r>
              <a:rPr lang="en-US" sz="1650" dirty="0" err="1">
                <a:sym typeface="Wingdings" pitchFamily="2" charset="2"/>
              </a:rPr>
              <a:t>Tetapi</a:t>
            </a:r>
            <a:r>
              <a:rPr lang="en-US" sz="1650" dirty="0">
                <a:sym typeface="Wingdings" pitchFamily="2" charset="2"/>
              </a:rPr>
              <a:t>, </a:t>
            </a:r>
            <a:r>
              <a:rPr lang="en-US" sz="1650" dirty="0" err="1">
                <a:sym typeface="Wingdings" pitchFamily="2" charset="2"/>
              </a:rPr>
              <a:t>sebelum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menggunakan</a:t>
            </a:r>
            <a:r>
              <a:rPr lang="en-US" sz="1650" dirty="0">
                <a:sym typeface="Wingdings" pitchFamily="2" charset="2"/>
              </a:rPr>
              <a:t> DLS, </a:t>
            </a:r>
            <a:r>
              <a:rPr lang="en-US" sz="1650" dirty="0" err="1">
                <a:sym typeface="Wingdings" pitchFamily="2" charset="2"/>
              </a:rPr>
              <a:t>kita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harus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tahu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berapa</a:t>
            </a:r>
            <a:r>
              <a:rPr lang="en-US" sz="1650" dirty="0">
                <a:sym typeface="Wingdings" pitchFamily="2" charset="2"/>
              </a:rPr>
              <a:t> level </a:t>
            </a:r>
            <a:r>
              <a:rPr lang="en-US" sz="1650" dirty="0" err="1">
                <a:sym typeface="Wingdings" pitchFamily="2" charset="2"/>
              </a:rPr>
              <a:t>maksimum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dari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suatu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solusi</a:t>
            </a:r>
            <a:r>
              <a:rPr lang="en-US" sz="1650" dirty="0">
                <a:sym typeface="Wingdings" pitchFamily="2" charset="2"/>
              </a:rPr>
              <a:t>.</a:t>
            </a:r>
            <a:endParaRPr lang="en-US" sz="16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48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DAA53B57-7927-4C39-BE1F-70F3B40A3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i="1" dirty="0">
                <a:sym typeface="Wingdings" pitchFamily="2" charset="2"/>
              </a:rPr>
              <a:t>Uniform Cost Search (UCS)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1938" lvl="1" indent="-261938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>
                <a:sym typeface="Wingdings" pitchFamily="2" charset="2"/>
              </a:rPr>
              <a:t>Konsepnya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hampir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sama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dengan</a:t>
            </a:r>
            <a:r>
              <a:rPr lang="en-US" sz="1650" dirty="0">
                <a:sym typeface="Wingdings" pitchFamily="2" charset="2"/>
              </a:rPr>
              <a:t> BFS, </a:t>
            </a:r>
            <a:r>
              <a:rPr lang="en-US" sz="1650" dirty="0" err="1">
                <a:sym typeface="Wingdings" pitchFamily="2" charset="2"/>
              </a:rPr>
              <a:t>bedanya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adalah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bahwa</a:t>
            </a:r>
            <a:r>
              <a:rPr lang="en-US" sz="1650" dirty="0">
                <a:sym typeface="Wingdings" pitchFamily="2" charset="2"/>
              </a:rPr>
              <a:t> BFS </a:t>
            </a:r>
            <a:r>
              <a:rPr lang="en-US" sz="1650" dirty="0" err="1">
                <a:sym typeface="Wingdings" pitchFamily="2" charset="2"/>
              </a:rPr>
              <a:t>menggunakan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urutan</a:t>
            </a:r>
            <a:r>
              <a:rPr lang="en-US" sz="1650" dirty="0">
                <a:sym typeface="Wingdings" pitchFamily="2" charset="2"/>
              </a:rPr>
              <a:t> level yang paling </a:t>
            </a:r>
            <a:r>
              <a:rPr lang="en-US" sz="1650" dirty="0" err="1">
                <a:sym typeface="Wingdings" pitchFamily="2" charset="2"/>
              </a:rPr>
              <a:t>rendah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sampai</a:t>
            </a:r>
            <a:r>
              <a:rPr lang="en-US" sz="1650" dirty="0">
                <a:sym typeface="Wingdings" pitchFamily="2" charset="2"/>
              </a:rPr>
              <a:t> yang paling </a:t>
            </a:r>
            <a:r>
              <a:rPr lang="en-US" sz="1650" dirty="0" err="1">
                <a:sym typeface="Wingdings" pitchFamily="2" charset="2"/>
              </a:rPr>
              <a:t>tinggi</a:t>
            </a:r>
            <a:r>
              <a:rPr lang="en-US" sz="1650" dirty="0">
                <a:sym typeface="Wingdings" pitchFamily="2" charset="2"/>
              </a:rPr>
              <a:t>, </a:t>
            </a:r>
            <a:r>
              <a:rPr lang="en-US" sz="1650" dirty="0" err="1">
                <a:sym typeface="Wingdings" pitchFamily="2" charset="2"/>
              </a:rPr>
              <a:t>sedangkan</a:t>
            </a:r>
            <a:r>
              <a:rPr lang="en-US" sz="1650" dirty="0">
                <a:sym typeface="Wingdings" pitchFamily="2" charset="2"/>
              </a:rPr>
              <a:t> UCS </a:t>
            </a:r>
            <a:r>
              <a:rPr lang="en-US" sz="1650" dirty="0" err="1">
                <a:sym typeface="Wingdings" pitchFamily="2" charset="2"/>
              </a:rPr>
              <a:t>menggunakan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urutan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biaya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dari</a:t>
            </a:r>
            <a:r>
              <a:rPr lang="en-US" sz="1650" dirty="0">
                <a:sym typeface="Wingdings" pitchFamily="2" charset="2"/>
              </a:rPr>
              <a:t> yang paling </a:t>
            </a:r>
            <a:r>
              <a:rPr lang="en-US" sz="1650" dirty="0" err="1">
                <a:sym typeface="Wingdings" pitchFamily="2" charset="2"/>
              </a:rPr>
              <a:t>kecil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sampai</a:t>
            </a:r>
            <a:r>
              <a:rPr lang="en-US" sz="1650" dirty="0">
                <a:sym typeface="Wingdings" pitchFamily="2" charset="2"/>
              </a:rPr>
              <a:t> yang </a:t>
            </a:r>
            <a:r>
              <a:rPr lang="en-US" sz="1650" dirty="0" err="1">
                <a:sym typeface="Wingdings" pitchFamily="2" charset="2"/>
              </a:rPr>
              <a:t>terbesar</a:t>
            </a:r>
            <a:r>
              <a:rPr lang="en-US" sz="1650" dirty="0">
                <a:sym typeface="Wingdings" pitchFamily="2" charset="2"/>
              </a:rPr>
              <a:t>.</a:t>
            </a:r>
          </a:p>
          <a:p>
            <a:pPr marL="261938" lvl="1" indent="-261938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sz="1650" dirty="0">
              <a:sym typeface="Wingdings" pitchFamily="2" charset="2"/>
            </a:endParaRPr>
          </a:p>
          <a:p>
            <a:pPr marL="261938" lvl="1" indent="-261938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>
                <a:sym typeface="Wingdings" pitchFamily="2" charset="2"/>
              </a:rPr>
              <a:t>UCS </a:t>
            </a:r>
            <a:r>
              <a:rPr lang="en-US" sz="1650" dirty="0" err="1">
                <a:sym typeface="Wingdings" pitchFamily="2" charset="2"/>
              </a:rPr>
              <a:t>berusaha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menemukan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solusi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dengan</a:t>
            </a:r>
            <a:r>
              <a:rPr lang="en-US" sz="1650" dirty="0">
                <a:sym typeface="Wingdings" pitchFamily="2" charset="2"/>
              </a:rPr>
              <a:t> total </a:t>
            </a:r>
            <a:r>
              <a:rPr lang="en-US" sz="1650" dirty="0" err="1">
                <a:sym typeface="Wingdings" pitchFamily="2" charset="2"/>
              </a:rPr>
              <a:t>biaya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terendah</a:t>
            </a:r>
            <a:r>
              <a:rPr lang="en-US" sz="1650" dirty="0">
                <a:sym typeface="Wingdings" pitchFamily="2" charset="2"/>
              </a:rPr>
              <a:t> yang </a:t>
            </a:r>
            <a:r>
              <a:rPr lang="en-US" sz="1650" dirty="0" err="1">
                <a:sym typeface="Wingdings" pitchFamily="2" charset="2"/>
              </a:rPr>
              <a:t>dihitung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berdasarkan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biaya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dari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simpul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asal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menuju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simpul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tujuan</a:t>
            </a:r>
            <a:r>
              <a:rPr lang="en-US" sz="1650" dirty="0">
                <a:sym typeface="Wingdings" pitchFamily="2" charset="2"/>
              </a:rPr>
              <a:t>.</a:t>
            </a:r>
            <a:endParaRPr lang="en-US" sz="1650" dirty="0"/>
          </a:p>
          <a:p>
            <a:pPr marL="261938" indent="-261938">
              <a:buFont typeface="Wingdings" panose="05000000000000000000" pitchFamily="2" charset="2"/>
              <a:buChar char="q"/>
            </a:pPr>
            <a:endParaRPr lang="en-US" sz="165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99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9A3150F3-77F9-4809-92B7-D4D061AE2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537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i="1" dirty="0">
                <a:sym typeface="Wingdings" pitchFamily="2" charset="2"/>
              </a:rPr>
              <a:t>Iterative-Deepening Search (IDS)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1938" lvl="2" indent="-261938">
              <a:buFont typeface="Wingdings" panose="05000000000000000000" pitchFamily="2" charset="2"/>
              <a:buChar char="q"/>
              <a:defRPr/>
            </a:pPr>
            <a:r>
              <a:rPr lang="en-US" sz="1650" dirty="0">
                <a:sym typeface="Wingdings" pitchFamily="2" charset="2"/>
              </a:rPr>
              <a:t>IDS </a:t>
            </a:r>
            <a:r>
              <a:rPr lang="en-US" sz="1650" dirty="0" err="1">
                <a:sym typeface="Wingdings" pitchFamily="2" charset="2"/>
              </a:rPr>
              <a:t>merupakan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metode</a:t>
            </a:r>
            <a:r>
              <a:rPr lang="en-US" sz="1650" dirty="0">
                <a:sym typeface="Wingdings" pitchFamily="2" charset="2"/>
              </a:rPr>
              <a:t> yang </a:t>
            </a:r>
            <a:r>
              <a:rPr lang="en-US" sz="1650" dirty="0" err="1">
                <a:sym typeface="Wingdings" pitchFamily="2" charset="2"/>
              </a:rPr>
              <a:t>menggabungkan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kelebihan</a:t>
            </a:r>
            <a:r>
              <a:rPr lang="en-US" sz="1650" dirty="0">
                <a:sym typeface="Wingdings" pitchFamily="2" charset="2"/>
              </a:rPr>
              <a:t> BFS (</a:t>
            </a:r>
            <a:r>
              <a:rPr lang="en-US" sz="1650" i="1" dirty="0">
                <a:sym typeface="Wingdings" pitchFamily="2" charset="2"/>
              </a:rPr>
              <a:t>Complete </a:t>
            </a:r>
            <a:r>
              <a:rPr lang="en-US" sz="1650" i="1" dirty="0" err="1">
                <a:sym typeface="Wingdings" pitchFamily="2" charset="2"/>
              </a:rPr>
              <a:t>dan</a:t>
            </a:r>
            <a:r>
              <a:rPr lang="en-US" sz="1650" i="1" dirty="0">
                <a:sym typeface="Wingdings" pitchFamily="2" charset="2"/>
              </a:rPr>
              <a:t> Optimal</a:t>
            </a:r>
            <a:r>
              <a:rPr lang="en-US" sz="1650" dirty="0">
                <a:sym typeface="Wingdings" pitchFamily="2" charset="2"/>
              </a:rPr>
              <a:t>) </a:t>
            </a:r>
            <a:r>
              <a:rPr lang="en-US" sz="1650" dirty="0" err="1">
                <a:sym typeface="Wingdings" pitchFamily="2" charset="2"/>
              </a:rPr>
              <a:t>dengan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kelebihan</a:t>
            </a:r>
            <a:r>
              <a:rPr lang="en-US" sz="1650" dirty="0">
                <a:sym typeface="Wingdings" pitchFamily="2" charset="2"/>
              </a:rPr>
              <a:t> DFS (</a:t>
            </a:r>
            <a:r>
              <a:rPr lang="en-US" sz="1650" i="1" dirty="0">
                <a:sym typeface="Wingdings" pitchFamily="2" charset="2"/>
              </a:rPr>
              <a:t>space complexity </a:t>
            </a:r>
            <a:r>
              <a:rPr lang="en-US" sz="1650" dirty="0" err="1">
                <a:sym typeface="Wingdings" pitchFamily="2" charset="2"/>
              </a:rPr>
              <a:t>rendah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atau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membutuhkan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sedikit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memori</a:t>
            </a:r>
            <a:r>
              <a:rPr lang="en-US" sz="1650" dirty="0">
                <a:sym typeface="Wingdings" pitchFamily="2" charset="2"/>
              </a:rPr>
              <a:t>)</a:t>
            </a:r>
          </a:p>
          <a:p>
            <a:pPr marL="261938" lvl="2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>
                <a:sym typeface="Wingdings" pitchFamily="2" charset="2"/>
              </a:rPr>
              <a:t>Tetapi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konsekuensinya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adalah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i="1" dirty="0">
                <a:sym typeface="Wingdings" pitchFamily="2" charset="2"/>
              </a:rPr>
              <a:t>time complexity</a:t>
            </a:r>
            <a:r>
              <a:rPr lang="en-US" sz="1650" dirty="0">
                <a:sym typeface="Wingdings" pitchFamily="2" charset="2"/>
              </a:rPr>
              <a:t>-</a:t>
            </a:r>
            <a:r>
              <a:rPr lang="en-US" sz="1650" dirty="0" err="1">
                <a:sym typeface="Wingdings" pitchFamily="2" charset="2"/>
              </a:rPr>
              <a:t>nya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menjadi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tinggi</a:t>
            </a:r>
            <a:r>
              <a:rPr lang="en-US" sz="1650" dirty="0">
                <a:sym typeface="Wingdings" pitchFamily="2" charset="2"/>
              </a:rPr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</a:pP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1128717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8305F8B1-050A-4D16-9EFB-F2A61AD71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i="1" dirty="0">
                <a:sym typeface="Wingdings" pitchFamily="2" charset="2"/>
              </a:rPr>
              <a:t>Bi-Directional Search (BDS)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1938" indent="-261938">
              <a:buFont typeface="Wingdings" panose="05000000000000000000" pitchFamily="2" charset="2"/>
              <a:buChar char="q"/>
            </a:pPr>
            <a:r>
              <a:rPr lang="en-US" sz="1650" dirty="0" err="1">
                <a:sym typeface="Wingdings" pitchFamily="2" charset="2"/>
              </a:rPr>
              <a:t>Pencarian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dilakukan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dari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dua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arah</a:t>
            </a:r>
            <a:r>
              <a:rPr lang="en-US" sz="1650" dirty="0">
                <a:sym typeface="Wingdings" pitchFamily="2" charset="2"/>
              </a:rPr>
              <a:t> : </a:t>
            </a:r>
            <a:r>
              <a:rPr lang="en-US" sz="1650" dirty="0" err="1">
                <a:sym typeface="Wingdings" pitchFamily="2" charset="2"/>
              </a:rPr>
              <a:t>pencarian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maju</a:t>
            </a:r>
            <a:r>
              <a:rPr lang="en-US" sz="1650" dirty="0">
                <a:sym typeface="Wingdings" pitchFamily="2" charset="2"/>
              </a:rPr>
              <a:t> (</a:t>
            </a:r>
            <a:r>
              <a:rPr lang="en-US" sz="1650" dirty="0" err="1">
                <a:sym typeface="Wingdings" pitchFamily="2" charset="2"/>
              </a:rPr>
              <a:t>dari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i="1" dirty="0">
                <a:sym typeface="Wingdings" pitchFamily="2" charset="2"/>
              </a:rPr>
              <a:t>start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i="1" dirty="0">
                <a:sym typeface="Wingdings" pitchFamily="2" charset="2"/>
              </a:rPr>
              <a:t>goal</a:t>
            </a:r>
            <a:r>
              <a:rPr lang="en-US" sz="1650" dirty="0">
                <a:sym typeface="Wingdings" pitchFamily="2" charset="2"/>
              </a:rPr>
              <a:t>) </a:t>
            </a:r>
            <a:r>
              <a:rPr lang="en-US" sz="1650" dirty="0" err="1">
                <a:sym typeface="Wingdings" pitchFamily="2" charset="2"/>
              </a:rPr>
              <a:t>dan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pencarian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mundur</a:t>
            </a:r>
            <a:r>
              <a:rPr lang="en-US" sz="1650" dirty="0">
                <a:sym typeface="Wingdings" pitchFamily="2" charset="2"/>
              </a:rPr>
              <a:t> (</a:t>
            </a:r>
            <a:r>
              <a:rPr lang="en-US" sz="1650" dirty="0" err="1">
                <a:sym typeface="Wingdings" pitchFamily="2" charset="2"/>
              </a:rPr>
              <a:t>dari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i="1" dirty="0">
                <a:sym typeface="Wingdings" pitchFamily="2" charset="2"/>
              </a:rPr>
              <a:t>goal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i="1" dirty="0">
                <a:sym typeface="Wingdings" pitchFamily="2" charset="2"/>
              </a:rPr>
              <a:t>start</a:t>
            </a:r>
            <a:r>
              <a:rPr lang="en-US" sz="1650" dirty="0">
                <a:sym typeface="Wingdings" pitchFamily="2" charset="2"/>
              </a:rPr>
              <a:t>). </a:t>
            </a:r>
            <a:r>
              <a:rPr lang="en-US" sz="1650" dirty="0" err="1">
                <a:sym typeface="Wingdings" pitchFamily="2" charset="2"/>
              </a:rPr>
              <a:t>Ketika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dua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arah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pencarian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telah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membangkitkan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simpul</a:t>
            </a:r>
            <a:r>
              <a:rPr lang="en-US" sz="1650" dirty="0">
                <a:sym typeface="Wingdings" pitchFamily="2" charset="2"/>
              </a:rPr>
              <a:t> yang </a:t>
            </a:r>
            <a:r>
              <a:rPr lang="en-US" sz="1650" dirty="0" err="1">
                <a:sym typeface="Wingdings" pitchFamily="2" charset="2"/>
              </a:rPr>
              <a:t>sama</a:t>
            </a:r>
            <a:r>
              <a:rPr lang="en-US" sz="1650" dirty="0">
                <a:sym typeface="Wingdings" pitchFamily="2" charset="2"/>
              </a:rPr>
              <a:t>, </a:t>
            </a:r>
            <a:r>
              <a:rPr lang="en-US" sz="1650" dirty="0" err="1">
                <a:sym typeface="Wingdings" pitchFamily="2" charset="2"/>
              </a:rPr>
              <a:t>maka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solusi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telah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ditemukan</a:t>
            </a:r>
            <a:r>
              <a:rPr lang="en-US" sz="1650" dirty="0">
                <a:sym typeface="Wingdings" pitchFamily="2" charset="2"/>
              </a:rPr>
              <a:t>, </a:t>
            </a:r>
            <a:r>
              <a:rPr lang="en-US" sz="1650" dirty="0" err="1">
                <a:sym typeface="Wingdings" pitchFamily="2" charset="2"/>
              </a:rPr>
              <a:t>yaitu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dengan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cara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menggabungkan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kedua</a:t>
            </a:r>
            <a:r>
              <a:rPr lang="en-US" sz="1650" dirty="0">
                <a:sym typeface="Wingdings" pitchFamily="2" charset="2"/>
              </a:rPr>
              <a:t> </a:t>
            </a:r>
            <a:r>
              <a:rPr lang="en-US" sz="1650" dirty="0" err="1">
                <a:sym typeface="Wingdings" pitchFamily="2" charset="2"/>
              </a:rPr>
              <a:t>jalur</a:t>
            </a:r>
            <a:r>
              <a:rPr lang="en-US" sz="1650" dirty="0">
                <a:sym typeface="Wingdings" pitchFamily="2" charset="2"/>
              </a:rPr>
              <a:t> yang </a:t>
            </a:r>
            <a:r>
              <a:rPr lang="en-US" sz="1650" dirty="0" err="1">
                <a:sym typeface="Wingdings" pitchFamily="2" charset="2"/>
              </a:rPr>
              <a:t>bertemu</a:t>
            </a:r>
            <a:r>
              <a:rPr lang="en-US" sz="1650" dirty="0">
                <a:sym typeface="Wingdings" pitchFamily="2" charset="2"/>
              </a:rPr>
              <a:t>.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353507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31621772-58AC-489A-A071-DC17FF704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208" y="838200"/>
            <a:ext cx="5829300" cy="790014"/>
          </a:xfrm>
        </p:spPr>
        <p:txBody>
          <a:bodyPr vert="horz" wrap="square" lIns="68580" tIns="34290" rIns="9906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40030" indent="-240030">
              <a:buClr>
                <a:schemeClr val="accent6">
                  <a:lumMod val="75000"/>
                </a:schemeClr>
              </a:buClr>
              <a:defRPr/>
            </a:pPr>
            <a:r>
              <a:rPr lang="en-US" sz="3000" b="1" dirty="0" err="1"/>
              <a:t>Pencarian</a:t>
            </a:r>
            <a:r>
              <a:rPr lang="en-US" sz="3000" b="1" dirty="0"/>
              <a:t> </a:t>
            </a:r>
            <a:r>
              <a:rPr lang="en-US" sz="3000" b="1" dirty="0" err="1"/>
              <a:t>Heuristik</a:t>
            </a:r>
            <a:endParaRPr lang="en-US" sz="3000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31208" y="1666314"/>
            <a:ext cx="6945407" cy="3069291"/>
          </a:xfrm>
          <a:prstGeom prst="rect">
            <a:avLst/>
          </a:prstGeom>
        </p:spPr>
        <p:txBody>
          <a:bodyPr vert="horz" wrap="square" lIns="91440" tIns="45720" rIns="9906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61938" indent="-2286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Pencarian</a:t>
            </a:r>
            <a:r>
              <a:rPr lang="en-US" sz="1650" dirty="0"/>
              <a:t> </a:t>
            </a:r>
            <a:r>
              <a:rPr lang="en-US" sz="1650" dirty="0" err="1"/>
              <a:t>buta</a:t>
            </a:r>
            <a:r>
              <a:rPr lang="en-US" sz="1650" dirty="0"/>
              <a:t>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selalu</a:t>
            </a:r>
            <a:r>
              <a:rPr lang="en-US" sz="1650" dirty="0"/>
              <a:t>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diterapkan</a:t>
            </a:r>
            <a:r>
              <a:rPr lang="en-US" sz="1650" dirty="0"/>
              <a:t> </a:t>
            </a:r>
            <a:r>
              <a:rPr lang="en-US" sz="1650" dirty="0" err="1"/>
              <a:t>dengan</a:t>
            </a:r>
            <a:r>
              <a:rPr lang="en-US" sz="1650" dirty="0"/>
              <a:t> </a:t>
            </a:r>
            <a:r>
              <a:rPr lang="en-US" sz="1650" dirty="0" err="1"/>
              <a:t>baik</a:t>
            </a:r>
            <a:endParaRPr lang="en-US" sz="1650" dirty="0"/>
          </a:p>
          <a:p>
            <a:pPr marL="433388"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650" dirty="0" err="1"/>
              <a:t>Waktu</a:t>
            </a:r>
            <a:r>
              <a:rPr lang="en-US" sz="1650" dirty="0"/>
              <a:t> </a:t>
            </a:r>
            <a:r>
              <a:rPr lang="en-US" sz="1650" dirty="0" err="1"/>
              <a:t>aksesnya</a:t>
            </a:r>
            <a:r>
              <a:rPr lang="en-US" sz="1650" dirty="0"/>
              <a:t> yang </a:t>
            </a:r>
            <a:r>
              <a:rPr lang="en-US" sz="1650" dirty="0" err="1"/>
              <a:t>cukup</a:t>
            </a:r>
            <a:r>
              <a:rPr lang="en-US" sz="1650" dirty="0"/>
              <a:t> lama</a:t>
            </a:r>
          </a:p>
          <a:p>
            <a:pPr marL="433388"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650" dirty="0" err="1"/>
              <a:t>Besarnya</a:t>
            </a:r>
            <a:r>
              <a:rPr lang="en-US" sz="1650" dirty="0"/>
              <a:t> </a:t>
            </a:r>
            <a:r>
              <a:rPr lang="en-US" sz="1650" dirty="0" err="1"/>
              <a:t>memori</a:t>
            </a:r>
            <a:r>
              <a:rPr lang="en-US" sz="1650" dirty="0"/>
              <a:t> yang </a:t>
            </a:r>
            <a:r>
              <a:rPr lang="en-US" sz="1650" dirty="0" err="1"/>
              <a:t>diperlukan</a:t>
            </a:r>
            <a:endParaRPr lang="en-US" sz="1650" dirty="0"/>
          </a:p>
          <a:p>
            <a:pPr marL="261938" indent="-2286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Metode</a:t>
            </a:r>
            <a:r>
              <a:rPr lang="en-US" sz="1650" dirty="0"/>
              <a:t> </a:t>
            </a:r>
            <a:r>
              <a:rPr lang="en-US" sz="1650" i="1" dirty="0"/>
              <a:t>heuristic search </a:t>
            </a:r>
            <a:r>
              <a:rPr lang="en-US" sz="1650" dirty="0" err="1"/>
              <a:t>diharapkan</a:t>
            </a:r>
            <a:r>
              <a:rPr lang="en-US" sz="1650" dirty="0"/>
              <a:t> </a:t>
            </a:r>
            <a:r>
              <a:rPr lang="en-US" sz="1650" dirty="0" err="1"/>
              <a:t>bisa</a:t>
            </a:r>
            <a:r>
              <a:rPr lang="en-US" sz="1650" dirty="0"/>
              <a:t> </a:t>
            </a:r>
            <a:r>
              <a:rPr lang="en-US" sz="1650" dirty="0" err="1"/>
              <a:t>menyelesaikan</a:t>
            </a:r>
            <a:r>
              <a:rPr lang="en-US" sz="1650" dirty="0"/>
              <a:t> </a:t>
            </a:r>
            <a:r>
              <a:rPr lang="en-US" sz="1650" dirty="0" err="1"/>
              <a:t>permasalahan</a:t>
            </a:r>
            <a:r>
              <a:rPr lang="en-US" sz="1650" dirty="0"/>
              <a:t> yang </a:t>
            </a:r>
            <a:r>
              <a:rPr lang="en-US" sz="1650" dirty="0" err="1"/>
              <a:t>lebih</a:t>
            </a:r>
            <a:r>
              <a:rPr lang="en-US" sz="1650" dirty="0"/>
              <a:t> </a:t>
            </a:r>
            <a:r>
              <a:rPr lang="en-US" sz="1650" dirty="0" err="1"/>
              <a:t>besar</a:t>
            </a:r>
            <a:r>
              <a:rPr lang="en-US" sz="1650" dirty="0"/>
              <a:t>. </a:t>
            </a:r>
          </a:p>
          <a:p>
            <a:pPr marL="261938" indent="-2286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Metode</a:t>
            </a:r>
            <a:r>
              <a:rPr lang="en-US" sz="1650" dirty="0"/>
              <a:t> </a:t>
            </a:r>
            <a:r>
              <a:rPr lang="en-US" sz="1650" i="1" dirty="0"/>
              <a:t>heuristic search </a:t>
            </a:r>
            <a:r>
              <a:rPr lang="en-US" sz="1650" dirty="0" err="1"/>
              <a:t>menggunakan</a:t>
            </a:r>
            <a:r>
              <a:rPr lang="en-US" sz="1650" dirty="0"/>
              <a:t> </a:t>
            </a:r>
            <a:r>
              <a:rPr lang="en-US" sz="1650" dirty="0" err="1"/>
              <a:t>suatu</a:t>
            </a:r>
            <a:r>
              <a:rPr lang="en-US" sz="1650" dirty="0"/>
              <a:t> </a:t>
            </a:r>
            <a:r>
              <a:rPr lang="en-US" sz="1650" dirty="0" err="1"/>
              <a:t>fungsi</a:t>
            </a:r>
            <a:r>
              <a:rPr lang="en-US" sz="1650" dirty="0"/>
              <a:t> yang </a:t>
            </a:r>
            <a:r>
              <a:rPr lang="en-US" sz="1650" dirty="0" err="1"/>
              <a:t>menghitung</a:t>
            </a:r>
            <a:r>
              <a:rPr lang="en-US" sz="1650" dirty="0"/>
              <a:t> </a:t>
            </a:r>
            <a:r>
              <a:rPr lang="en-US" sz="1650" dirty="0" err="1"/>
              <a:t>biaya</a:t>
            </a:r>
            <a:r>
              <a:rPr lang="en-US" sz="1650" dirty="0"/>
              <a:t> </a:t>
            </a:r>
            <a:r>
              <a:rPr lang="en-US" sz="1650" dirty="0" err="1"/>
              <a:t>perkiraan</a:t>
            </a:r>
            <a:r>
              <a:rPr lang="en-US" sz="1650" dirty="0"/>
              <a:t> (</a:t>
            </a:r>
            <a:r>
              <a:rPr lang="en-US" sz="1650" dirty="0" err="1"/>
              <a:t>estimasi</a:t>
            </a:r>
            <a:r>
              <a:rPr lang="en-US" sz="1650" dirty="0"/>
              <a:t>) </a:t>
            </a:r>
            <a:r>
              <a:rPr lang="en-US" sz="1650" dirty="0" err="1"/>
              <a:t>dari</a:t>
            </a:r>
            <a:r>
              <a:rPr lang="en-US" sz="1650" dirty="0"/>
              <a:t> </a:t>
            </a:r>
            <a:r>
              <a:rPr lang="en-US" sz="1650" dirty="0" err="1"/>
              <a:t>suatu</a:t>
            </a:r>
            <a:r>
              <a:rPr lang="en-US" sz="1650" dirty="0"/>
              <a:t> </a:t>
            </a:r>
            <a:r>
              <a:rPr lang="en-US" sz="1650" dirty="0" err="1"/>
              <a:t>simpul</a:t>
            </a:r>
            <a:r>
              <a:rPr lang="en-US" sz="1650" dirty="0"/>
              <a:t> </a:t>
            </a:r>
            <a:r>
              <a:rPr lang="en-US" sz="1650" dirty="0" err="1"/>
              <a:t>tertentu</a:t>
            </a:r>
            <a:r>
              <a:rPr lang="en-US" sz="1650" dirty="0"/>
              <a:t> </a:t>
            </a:r>
            <a:r>
              <a:rPr lang="en-US" sz="1650" dirty="0" err="1"/>
              <a:t>menuju</a:t>
            </a:r>
            <a:r>
              <a:rPr lang="en-US" sz="1650" dirty="0"/>
              <a:t> </a:t>
            </a:r>
            <a:r>
              <a:rPr lang="en-US" sz="1650" dirty="0" err="1"/>
              <a:t>ke</a:t>
            </a:r>
            <a:r>
              <a:rPr lang="en-US" sz="1650" dirty="0"/>
              <a:t> </a:t>
            </a:r>
            <a:r>
              <a:rPr lang="en-US" sz="1650" dirty="0" err="1"/>
              <a:t>simpul</a:t>
            </a:r>
            <a:r>
              <a:rPr lang="en-US" sz="1650" dirty="0"/>
              <a:t> </a:t>
            </a:r>
            <a:r>
              <a:rPr lang="en-US" sz="1650" dirty="0" err="1"/>
              <a:t>tujuan</a:t>
            </a:r>
            <a:r>
              <a:rPr lang="en-US" sz="1650" dirty="0"/>
              <a:t> ➔ </a:t>
            </a:r>
            <a:r>
              <a:rPr lang="en-US" sz="1650" dirty="0" err="1"/>
              <a:t>disebut</a:t>
            </a:r>
            <a:r>
              <a:rPr lang="en-US" sz="1650" dirty="0"/>
              <a:t> </a:t>
            </a:r>
            <a:r>
              <a:rPr lang="en-US" sz="1650" dirty="0" err="1"/>
              <a:t>fungsi</a:t>
            </a:r>
            <a:r>
              <a:rPr lang="en-US" sz="1650" dirty="0"/>
              <a:t> </a:t>
            </a:r>
            <a:r>
              <a:rPr lang="en-US" sz="1650" i="1" dirty="0"/>
              <a:t>heuristic</a:t>
            </a:r>
            <a:r>
              <a:rPr lang="en-US" sz="1650" dirty="0"/>
              <a:t> </a:t>
            </a:r>
          </a:p>
          <a:p>
            <a:pPr marL="261938" indent="-2286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Aplikasi</a:t>
            </a:r>
            <a:r>
              <a:rPr lang="en-US" sz="1650" dirty="0"/>
              <a:t> yang </a:t>
            </a:r>
            <a:r>
              <a:rPr lang="en-US" sz="1650" dirty="0" err="1"/>
              <a:t>menggunakan</a:t>
            </a:r>
            <a:r>
              <a:rPr lang="en-US" sz="1650" dirty="0"/>
              <a:t> </a:t>
            </a:r>
            <a:r>
              <a:rPr lang="en-US" sz="1650" dirty="0" err="1"/>
              <a:t>fungsi</a:t>
            </a:r>
            <a:r>
              <a:rPr lang="en-US" sz="1650" dirty="0"/>
              <a:t> </a:t>
            </a:r>
            <a:r>
              <a:rPr lang="en-US" sz="1650" i="1" dirty="0"/>
              <a:t>heuristic</a:t>
            </a:r>
            <a:r>
              <a:rPr lang="en-US" sz="1650" dirty="0"/>
              <a:t> : Google</a:t>
            </a:r>
          </a:p>
        </p:txBody>
      </p:sp>
    </p:spTree>
    <p:extLst>
      <p:ext uri="{BB962C8B-B14F-4D97-AF65-F5344CB8AC3E}">
        <p14:creationId xmlns:p14="http://schemas.microsoft.com/office/powerpoint/2010/main" val="1761392587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>
            <a:extLst>
              <a:ext uri="{FF2B5EF4-FFF2-40B4-BE49-F238E27FC236}">
                <a16:creationId xmlns:a16="http://schemas.microsoft.com/office/drawing/2014/main" id="{5A1B5262-FA8E-4D3E-A4AF-3CCDCA60F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Metode-metode</a:t>
            </a:r>
            <a:r>
              <a:rPr lang="en-US" sz="3600" dirty="0"/>
              <a:t> </a:t>
            </a:r>
            <a:r>
              <a:rPr lang="en-US" sz="3600" dirty="0" err="1"/>
              <a:t>Pencarian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Kecerdasan</a:t>
            </a:r>
            <a:r>
              <a:rPr lang="en-US" sz="3600" dirty="0"/>
              <a:t> </a:t>
            </a:r>
            <a:r>
              <a:rPr lang="en-US" sz="3600" dirty="0" err="1"/>
              <a:t>Buatan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0356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7BA03A1C-5D65-4696-8D55-9D9A69E37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211258"/>
            <a:ext cx="5829300" cy="556980"/>
          </a:xfrm>
        </p:spPr>
        <p:txBody>
          <a:bodyPr vert="horz" wrap="square" lIns="68580" tIns="34290" rIns="99060" bIns="3429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marL="240030" indent="-240030">
              <a:buClr>
                <a:schemeClr val="accent6">
                  <a:lumMod val="75000"/>
                </a:schemeClr>
              </a:buClr>
              <a:defRPr/>
            </a:pPr>
            <a:r>
              <a:rPr lang="en-US" b="1" dirty="0" err="1"/>
              <a:t>Pencarian</a:t>
            </a:r>
            <a:r>
              <a:rPr lang="en-US" b="1" dirty="0"/>
              <a:t> </a:t>
            </a:r>
            <a:r>
              <a:rPr lang="en-US" b="1" dirty="0" err="1"/>
              <a:t>Heuristik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914400" y="1873155"/>
            <a:ext cx="4800600" cy="2606279"/>
          </a:xfrm>
          <a:prstGeom prst="rect">
            <a:avLst/>
          </a:prstGeom>
        </p:spPr>
        <p:txBody>
          <a:bodyPr vert="horz" wrap="square" lIns="91440" tIns="45720" rIns="9906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1650" dirty="0" err="1"/>
              <a:t>Contoh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pada</a:t>
            </a:r>
            <a:r>
              <a:rPr lang="en-US" altLang="en-US" sz="1650" dirty="0"/>
              <a:t> </a:t>
            </a:r>
            <a:r>
              <a:rPr lang="en-US" altLang="en-US" sz="1650" dirty="0" err="1"/>
              <a:t>masalah</a:t>
            </a:r>
            <a:r>
              <a:rPr lang="en-US" altLang="en-US" sz="1650" dirty="0"/>
              <a:t> 8 puzzle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5" y="2318414"/>
            <a:ext cx="4428399" cy="206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15000" y="2318414"/>
            <a:ext cx="2704514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50" dirty="0"/>
              <a:t>Operator</a:t>
            </a:r>
          </a:p>
          <a:p>
            <a:pPr marL="255985" lvl="1" indent="-255985">
              <a:buFont typeface="Wingdings" panose="05000000000000000000" pitchFamily="2" charset="2"/>
              <a:buChar char="q"/>
            </a:pPr>
            <a:r>
              <a:rPr lang="en-US" altLang="en-US" sz="1650" dirty="0" err="1"/>
              <a:t>Ubin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kosong</a:t>
            </a:r>
            <a:r>
              <a:rPr lang="en-US" altLang="en-US" sz="1650" dirty="0"/>
              <a:t> </a:t>
            </a:r>
            <a:r>
              <a:rPr lang="en-US" altLang="en-US" sz="1650" dirty="0" err="1"/>
              <a:t>geser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ke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kanan</a:t>
            </a:r>
            <a:endParaRPr lang="en-US" altLang="en-US" sz="1650" dirty="0"/>
          </a:p>
          <a:p>
            <a:pPr marL="255985" lvl="1" indent="-255985">
              <a:buFont typeface="Wingdings" panose="05000000000000000000" pitchFamily="2" charset="2"/>
              <a:buChar char="q"/>
            </a:pPr>
            <a:r>
              <a:rPr lang="en-US" altLang="en-US" sz="1650" dirty="0" err="1"/>
              <a:t>Ubin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kosong</a:t>
            </a:r>
            <a:r>
              <a:rPr lang="en-US" altLang="en-US" sz="1650" dirty="0"/>
              <a:t> </a:t>
            </a:r>
            <a:r>
              <a:rPr lang="en-US" altLang="en-US" sz="1650" dirty="0" err="1"/>
              <a:t>geser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ke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kiri</a:t>
            </a:r>
            <a:endParaRPr lang="en-US" altLang="en-US" sz="1650" dirty="0"/>
          </a:p>
          <a:p>
            <a:pPr marL="255985" lvl="1" indent="-255985">
              <a:buFont typeface="Wingdings" panose="05000000000000000000" pitchFamily="2" charset="2"/>
              <a:buChar char="q"/>
            </a:pPr>
            <a:r>
              <a:rPr lang="en-US" altLang="en-US" sz="1650" dirty="0" err="1"/>
              <a:t>Ubin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kosong</a:t>
            </a:r>
            <a:r>
              <a:rPr lang="en-US" altLang="en-US" sz="1650" dirty="0"/>
              <a:t> </a:t>
            </a:r>
            <a:r>
              <a:rPr lang="en-US" altLang="en-US" sz="1650" dirty="0" err="1"/>
              <a:t>geser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ke</a:t>
            </a:r>
            <a:r>
              <a:rPr lang="en-US" altLang="en-US" sz="1650" dirty="0"/>
              <a:t> </a:t>
            </a:r>
            <a:r>
              <a:rPr lang="en-US" altLang="en-US" sz="1650" dirty="0" err="1"/>
              <a:t>atas</a:t>
            </a:r>
            <a:endParaRPr lang="en-US" altLang="en-US" sz="1650" dirty="0"/>
          </a:p>
          <a:p>
            <a:pPr marL="255985" lvl="1" indent="-255985">
              <a:buFont typeface="Wingdings" panose="05000000000000000000" pitchFamily="2" charset="2"/>
              <a:buChar char="q"/>
            </a:pPr>
            <a:r>
              <a:rPr lang="en-US" altLang="en-US" sz="1650" dirty="0" err="1"/>
              <a:t>Ubin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kosong</a:t>
            </a:r>
            <a:r>
              <a:rPr lang="en-US" altLang="en-US" sz="1650" dirty="0"/>
              <a:t> </a:t>
            </a:r>
            <a:r>
              <a:rPr lang="en-US" altLang="en-US" sz="1650" dirty="0" err="1"/>
              <a:t>geser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ke</a:t>
            </a:r>
            <a:r>
              <a:rPr lang="en-US" altLang="en-US" sz="1650" dirty="0"/>
              <a:t> </a:t>
            </a:r>
            <a:r>
              <a:rPr lang="en-US" altLang="en-US" sz="1650" dirty="0" err="1"/>
              <a:t>bawah</a:t>
            </a:r>
            <a:endParaRPr lang="en-US" altLang="en-US" sz="1650" dirty="0"/>
          </a:p>
        </p:txBody>
      </p:sp>
    </p:spTree>
    <p:extLst>
      <p:ext uri="{BB962C8B-B14F-4D97-AF65-F5344CB8AC3E}">
        <p14:creationId xmlns:p14="http://schemas.microsoft.com/office/powerpoint/2010/main" val="1055641311"/>
      </p:ext>
    </p:extLst>
  </p:cSld>
  <p:clrMapOvr>
    <a:masterClrMapping/>
  </p:clrMapOvr>
  <p:transition spd="med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DC06A805-3CEA-45B5-8888-07A7908E3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849116" y="952244"/>
            <a:ext cx="5829300" cy="595312"/>
          </a:xfrm>
        </p:spPr>
        <p:txBody>
          <a:bodyPr vert="horz" wrap="square" lIns="68580" tIns="34290" rIns="99060" bIns="3429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b="1" dirty="0" err="1"/>
              <a:t>Pencarian</a:t>
            </a:r>
            <a:r>
              <a:rPr lang="en-US" b="1" dirty="0"/>
              <a:t> </a:t>
            </a:r>
            <a:r>
              <a:rPr lang="en-US" b="1" dirty="0" err="1"/>
              <a:t>Heuristik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1079026" y="2125861"/>
            <a:ext cx="4800600" cy="2606278"/>
          </a:xfrm>
          <a:prstGeom prst="rect">
            <a:avLst/>
          </a:prstGeom>
        </p:spPr>
        <p:txBody>
          <a:bodyPr vert="horz" wrap="square" lIns="91440" tIns="45720" rIns="9906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950" dirty="0" err="1"/>
              <a:t>Langkah</a:t>
            </a:r>
            <a:r>
              <a:rPr lang="en-US" altLang="en-US" sz="1950" dirty="0"/>
              <a:t> </a:t>
            </a:r>
            <a:r>
              <a:rPr lang="en-US" altLang="en-US" sz="1950" dirty="0" err="1"/>
              <a:t>Awal</a:t>
            </a:r>
            <a:endParaRPr lang="en-US" altLang="en-US" sz="195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29" y="2499799"/>
            <a:ext cx="3567113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781257" y="2041354"/>
            <a:ext cx="4102491" cy="3226118"/>
          </a:xfrm>
          <a:prstGeom prst="rect">
            <a:avLst/>
          </a:prstGeom>
        </p:spPr>
        <p:txBody>
          <a:bodyPr vert="horz" wrap="square" lIns="91440" tIns="45720" rIns="9906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53604" indent="-220266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Langkah</a:t>
            </a:r>
            <a:r>
              <a:rPr lang="en-US" sz="1650" dirty="0"/>
              <a:t> </a:t>
            </a:r>
            <a:r>
              <a:rPr lang="en-US" sz="1650" dirty="0" err="1"/>
              <a:t>Awal</a:t>
            </a:r>
            <a:r>
              <a:rPr lang="en-US" sz="1650" dirty="0"/>
              <a:t> </a:t>
            </a:r>
            <a:r>
              <a:rPr lang="en-US" sz="1650" dirty="0" err="1"/>
              <a:t>hanya</a:t>
            </a:r>
            <a:r>
              <a:rPr lang="en-US" sz="1650" dirty="0"/>
              <a:t> 3 operator yang </a:t>
            </a:r>
            <a:r>
              <a:rPr lang="en-US" sz="1650" dirty="0" err="1"/>
              <a:t>bisa</a:t>
            </a:r>
            <a:r>
              <a:rPr lang="en-US" sz="1650" dirty="0"/>
              <a:t> </a:t>
            </a:r>
            <a:r>
              <a:rPr lang="en-US" sz="1650" dirty="0" err="1"/>
              <a:t>digunakan</a:t>
            </a:r>
            <a:endParaRPr lang="en-US" sz="1650" dirty="0"/>
          </a:p>
          <a:p>
            <a:pPr marL="253604" lvl="1" indent="-220266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Ubin</a:t>
            </a:r>
            <a:r>
              <a:rPr lang="en-US" sz="1650" dirty="0"/>
              <a:t> </a:t>
            </a:r>
            <a:r>
              <a:rPr lang="en-US" sz="1650" dirty="0" err="1"/>
              <a:t>kosong</a:t>
            </a:r>
            <a:r>
              <a:rPr lang="en-US" sz="1650" dirty="0"/>
              <a:t> </a:t>
            </a:r>
            <a:r>
              <a:rPr lang="en-US" sz="1650" dirty="0" err="1"/>
              <a:t>digeser</a:t>
            </a:r>
            <a:r>
              <a:rPr lang="en-US" sz="1650" dirty="0"/>
              <a:t> </a:t>
            </a:r>
            <a:r>
              <a:rPr lang="en-US" sz="1650" dirty="0" err="1"/>
              <a:t>ke</a:t>
            </a:r>
            <a:r>
              <a:rPr lang="en-US" sz="1650" dirty="0"/>
              <a:t> </a:t>
            </a:r>
            <a:r>
              <a:rPr lang="en-US" sz="1650" dirty="0" err="1"/>
              <a:t>kiri</a:t>
            </a:r>
            <a:r>
              <a:rPr lang="en-US" sz="1650" dirty="0"/>
              <a:t>, </a:t>
            </a:r>
            <a:r>
              <a:rPr lang="en-US" sz="1650" dirty="0" err="1"/>
              <a:t>ke</a:t>
            </a:r>
            <a:r>
              <a:rPr lang="en-US" sz="1650" dirty="0"/>
              <a:t> </a:t>
            </a:r>
            <a:r>
              <a:rPr lang="en-US" sz="1650" dirty="0" err="1"/>
              <a:t>kanan</a:t>
            </a:r>
            <a:r>
              <a:rPr lang="en-US" sz="1650" dirty="0"/>
              <a:t> </a:t>
            </a:r>
            <a:r>
              <a:rPr lang="en-US" sz="1650" dirty="0" err="1"/>
              <a:t>dan</a:t>
            </a:r>
            <a:r>
              <a:rPr lang="en-US" sz="1650" dirty="0"/>
              <a:t> </a:t>
            </a:r>
            <a:r>
              <a:rPr lang="en-US" sz="1650" dirty="0" err="1"/>
              <a:t>ke</a:t>
            </a:r>
            <a:r>
              <a:rPr lang="en-US" sz="1650" dirty="0"/>
              <a:t> </a:t>
            </a:r>
            <a:r>
              <a:rPr lang="en-US" sz="1650" dirty="0" err="1"/>
              <a:t>atas</a:t>
            </a:r>
            <a:r>
              <a:rPr lang="en-US" sz="1650" dirty="0"/>
              <a:t>.</a:t>
            </a:r>
          </a:p>
          <a:p>
            <a:pPr marL="253604" indent="-220266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menggunakan</a:t>
            </a:r>
            <a:r>
              <a:rPr lang="en-US" sz="1650" dirty="0"/>
              <a:t> </a:t>
            </a:r>
            <a:r>
              <a:rPr lang="en-US" sz="1650" dirty="0" err="1"/>
              <a:t>pencarian</a:t>
            </a:r>
            <a:r>
              <a:rPr lang="en-US" sz="1650" dirty="0"/>
              <a:t> </a:t>
            </a:r>
            <a:r>
              <a:rPr lang="en-US" sz="1650" dirty="0" err="1"/>
              <a:t>buta</a:t>
            </a:r>
            <a:r>
              <a:rPr lang="en-US" sz="1650" dirty="0"/>
              <a:t>,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perlu</a:t>
            </a:r>
            <a:r>
              <a:rPr lang="en-US" sz="1650" dirty="0"/>
              <a:t> </a:t>
            </a:r>
            <a:r>
              <a:rPr lang="en-US" sz="1650" dirty="0" err="1"/>
              <a:t>mengetahui</a:t>
            </a:r>
            <a:r>
              <a:rPr lang="en-US" sz="1650" dirty="0"/>
              <a:t> </a:t>
            </a:r>
            <a:r>
              <a:rPr lang="en-US" sz="1650" dirty="0" err="1"/>
              <a:t>operasi</a:t>
            </a:r>
            <a:r>
              <a:rPr lang="en-US" sz="1650" dirty="0"/>
              <a:t> </a:t>
            </a:r>
            <a:r>
              <a:rPr lang="en-US" sz="1650" dirty="0" err="1"/>
              <a:t>apa</a:t>
            </a:r>
            <a:r>
              <a:rPr lang="en-US" sz="1650" dirty="0"/>
              <a:t> yang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dikerjakan</a:t>
            </a:r>
            <a:r>
              <a:rPr lang="en-US" sz="1650" dirty="0"/>
              <a:t> (</a:t>
            </a:r>
            <a:r>
              <a:rPr lang="en-US" sz="1650" dirty="0" err="1"/>
              <a:t>sembarang</a:t>
            </a:r>
            <a:r>
              <a:rPr lang="en-US" sz="1650" dirty="0"/>
              <a:t>)</a:t>
            </a:r>
          </a:p>
          <a:p>
            <a:pPr marL="253604" indent="-220266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/>
              <a:t>pencarian</a:t>
            </a:r>
            <a:r>
              <a:rPr lang="en-US" sz="1650" dirty="0"/>
              <a:t> </a:t>
            </a:r>
            <a:r>
              <a:rPr lang="en-US" sz="1650" dirty="0" err="1"/>
              <a:t>heuristik</a:t>
            </a:r>
            <a:r>
              <a:rPr lang="en-US" sz="1650" dirty="0"/>
              <a:t> </a:t>
            </a:r>
            <a:r>
              <a:rPr lang="en-US" sz="1650" dirty="0" err="1"/>
              <a:t>perlu</a:t>
            </a:r>
            <a:r>
              <a:rPr lang="en-US" sz="1650" dirty="0"/>
              <a:t> </a:t>
            </a:r>
            <a:r>
              <a:rPr lang="en-US" sz="1650" dirty="0" err="1"/>
              <a:t>diberikan</a:t>
            </a:r>
            <a:r>
              <a:rPr lang="en-US" sz="1650" dirty="0"/>
              <a:t> </a:t>
            </a:r>
            <a:r>
              <a:rPr lang="en-US" sz="1650" dirty="0" err="1"/>
              <a:t>informasi</a:t>
            </a:r>
            <a:r>
              <a:rPr lang="en-US" sz="1650" dirty="0"/>
              <a:t> </a:t>
            </a:r>
            <a:r>
              <a:rPr lang="en-US" sz="1650" dirty="0" err="1"/>
              <a:t>khusus</a:t>
            </a:r>
            <a:r>
              <a:rPr lang="en-US" sz="1650" dirty="0"/>
              <a:t> </a:t>
            </a:r>
            <a:r>
              <a:rPr lang="en-US" sz="1650" dirty="0" err="1"/>
              <a:t>dalam</a:t>
            </a:r>
            <a:r>
              <a:rPr lang="en-US" sz="1650" dirty="0"/>
              <a:t> domain </a:t>
            </a:r>
            <a:r>
              <a:rPr lang="en-US" sz="1650" dirty="0" err="1"/>
              <a:t>tersebut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2487212609"/>
      </p:ext>
    </p:extLst>
  </p:cSld>
  <p:clrMapOvr>
    <a:masterClrMapping/>
  </p:clrMapOvr>
  <p:transition spd="med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F6D7032D-695B-4070-9D7E-811F52C7B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919163" y="920554"/>
            <a:ext cx="5829300" cy="804056"/>
          </a:xfrm>
        </p:spPr>
        <p:txBody>
          <a:bodyPr vert="horz" wrap="square" lIns="68580" tIns="34290" rIns="9906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40030" indent="-240030">
              <a:buClr>
                <a:schemeClr val="accent6">
                  <a:lumMod val="75000"/>
                </a:schemeClr>
              </a:buClr>
              <a:defRPr/>
            </a:pPr>
            <a:r>
              <a:rPr lang="en-US" sz="3000" b="1" dirty="0" err="1"/>
              <a:t>Informasi</a:t>
            </a:r>
            <a:r>
              <a:rPr lang="en-US" sz="3000" b="1" dirty="0"/>
              <a:t> yang </a:t>
            </a:r>
            <a:r>
              <a:rPr lang="en-US" sz="3000" b="1" dirty="0" err="1"/>
              <a:t>bisa</a:t>
            </a:r>
            <a:r>
              <a:rPr lang="en-US" sz="3000" b="1" dirty="0"/>
              <a:t> </a:t>
            </a:r>
            <a:r>
              <a:rPr lang="en-US" sz="3000" b="1" dirty="0" err="1"/>
              <a:t>diberikan</a:t>
            </a:r>
            <a:endParaRPr lang="en-US" sz="3000" b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1013753" y="2102240"/>
            <a:ext cx="7057586" cy="3371850"/>
          </a:xfrm>
          <a:prstGeom prst="rect">
            <a:avLst/>
          </a:prstGeom>
        </p:spPr>
        <p:txBody>
          <a:bodyPr vert="horz" wrap="square" lIns="91440" tIns="45720" rIns="9906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50" dirty="0" err="1"/>
              <a:t>Untuk</a:t>
            </a:r>
            <a:r>
              <a:rPr lang="en-US" altLang="en-US" sz="1650" dirty="0"/>
              <a:t> </a:t>
            </a:r>
            <a:r>
              <a:rPr lang="en-US" altLang="en-US" sz="1650" dirty="0" err="1"/>
              <a:t>jumlah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ubin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menempati</a:t>
            </a:r>
            <a:r>
              <a:rPr lang="en-US" altLang="en-US" sz="1650" dirty="0"/>
              <a:t> </a:t>
            </a:r>
            <a:r>
              <a:rPr lang="en-US" altLang="en-US" sz="1650" dirty="0" err="1"/>
              <a:t>posisi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benar</a:t>
            </a:r>
            <a:r>
              <a:rPr lang="en-US" altLang="en-US" sz="1650" dirty="0"/>
              <a:t>  </a:t>
            </a:r>
            <a:r>
              <a:rPr lang="en-US" altLang="en-US" sz="1650" dirty="0" err="1"/>
              <a:t>jumlah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lebih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tinggi</a:t>
            </a:r>
            <a:r>
              <a:rPr lang="en-US" altLang="en-US" sz="1650" dirty="0"/>
              <a:t> </a:t>
            </a:r>
            <a:r>
              <a:rPr lang="en-US" altLang="en-US" sz="1650" dirty="0" err="1"/>
              <a:t>adalah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lebih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diharapkan</a:t>
            </a:r>
            <a:r>
              <a:rPr lang="en-US" altLang="en-US" sz="1650" dirty="0"/>
              <a:t> (</a:t>
            </a:r>
            <a:r>
              <a:rPr lang="en-US" altLang="en-US" sz="1650" dirty="0" err="1"/>
              <a:t>lebih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baik</a:t>
            </a:r>
            <a:r>
              <a:rPr lang="en-US" altLang="en-US" sz="1650" dirty="0"/>
              <a:t>)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2857500"/>
            <a:ext cx="4357688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561662"/>
      </p:ext>
    </p:extLst>
  </p:cSld>
  <p:clrMapOvr>
    <a:masterClrMapping/>
  </p:clrMapOvr>
  <p:transition spd="med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6AC320C-4F4F-4605-A0DE-0B3F36C20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17771" y="854963"/>
            <a:ext cx="5829300" cy="929786"/>
          </a:xfrm>
        </p:spPr>
        <p:txBody>
          <a:bodyPr vert="horz" wrap="square" lIns="68580" tIns="34290" rIns="9906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40030" indent="-240030">
              <a:buClr>
                <a:schemeClr val="accent6">
                  <a:lumMod val="75000"/>
                </a:schemeClr>
              </a:buClr>
              <a:defRPr/>
            </a:pPr>
            <a:r>
              <a:rPr lang="en-US" sz="3000" dirty="0" err="1"/>
              <a:t>Informasi</a:t>
            </a:r>
            <a:r>
              <a:rPr lang="en-US" sz="3000" dirty="0"/>
              <a:t> yang </a:t>
            </a:r>
            <a:r>
              <a:rPr lang="en-US" sz="3000" dirty="0" err="1"/>
              <a:t>bisa</a:t>
            </a:r>
            <a:r>
              <a:rPr lang="en-US" sz="3000" dirty="0"/>
              <a:t> </a:t>
            </a:r>
            <a:r>
              <a:rPr lang="en-US" sz="3000" dirty="0" err="1"/>
              <a:t>diberikan</a:t>
            </a:r>
            <a:endParaRPr lang="en-US" sz="30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917771" y="1832374"/>
            <a:ext cx="7120890" cy="2606279"/>
          </a:xfrm>
          <a:prstGeom prst="rect">
            <a:avLst/>
          </a:prstGeom>
        </p:spPr>
        <p:txBody>
          <a:bodyPr vert="horz" wrap="square" lIns="91440" tIns="45720" rIns="9906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50" dirty="0" err="1"/>
              <a:t>Untuk</a:t>
            </a:r>
            <a:r>
              <a:rPr lang="en-US" altLang="en-US" sz="1650" dirty="0"/>
              <a:t> </a:t>
            </a:r>
            <a:r>
              <a:rPr lang="en-US" altLang="en-US" sz="1650" dirty="0" err="1"/>
              <a:t>jumlah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ubin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menempati</a:t>
            </a:r>
            <a:r>
              <a:rPr lang="en-US" altLang="en-US" sz="1650" dirty="0"/>
              <a:t> </a:t>
            </a:r>
            <a:r>
              <a:rPr lang="en-US" altLang="en-US" sz="1650" dirty="0" err="1"/>
              <a:t>posisi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salah</a:t>
            </a:r>
            <a:r>
              <a:rPr lang="en-US" altLang="en-US" sz="1650" dirty="0"/>
              <a:t>  </a:t>
            </a:r>
            <a:r>
              <a:rPr lang="en-US" altLang="en-US" sz="1650" dirty="0" err="1"/>
              <a:t>jumlah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lebih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kecil</a:t>
            </a:r>
            <a:r>
              <a:rPr lang="en-US" altLang="en-US" sz="1650" dirty="0"/>
              <a:t> </a:t>
            </a:r>
            <a:r>
              <a:rPr lang="en-US" altLang="en-US" sz="1650" dirty="0" err="1"/>
              <a:t>adalah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diharapkan</a:t>
            </a:r>
            <a:r>
              <a:rPr lang="en-US" altLang="en-US" sz="1650" dirty="0"/>
              <a:t> (</a:t>
            </a:r>
            <a:r>
              <a:rPr lang="en-US" altLang="en-US" sz="1650" dirty="0" err="1"/>
              <a:t>lebih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baik</a:t>
            </a:r>
            <a:r>
              <a:rPr lang="en-US" altLang="en-US" sz="1650" dirty="0"/>
              <a:t>). 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3013473"/>
            <a:ext cx="4357688" cy="264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750825"/>
      </p:ext>
    </p:extLst>
  </p:cSld>
  <p:clrMapOvr>
    <a:masterClrMapping/>
  </p:clrMapOvr>
  <p:transition spd="med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250040AB-E4FC-4F32-B20C-78633383B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15252" y="1001807"/>
            <a:ext cx="5829300" cy="731184"/>
          </a:xfrm>
        </p:spPr>
        <p:txBody>
          <a:bodyPr vert="horz" wrap="square" lIns="68580" tIns="34290" rIns="9906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40030" indent="-240030">
              <a:buClr>
                <a:schemeClr val="accent6">
                  <a:lumMod val="75000"/>
                </a:schemeClr>
              </a:buClr>
              <a:defRPr/>
            </a:pPr>
            <a:r>
              <a:rPr lang="en-US" sz="3000" b="1" dirty="0" err="1"/>
              <a:t>Informasi</a:t>
            </a:r>
            <a:r>
              <a:rPr lang="en-US" sz="3000" b="1" dirty="0"/>
              <a:t> yang </a:t>
            </a:r>
            <a:r>
              <a:rPr lang="en-US" sz="3000" b="1" dirty="0" err="1"/>
              <a:t>bisa</a:t>
            </a:r>
            <a:r>
              <a:rPr lang="en-US" sz="3000" b="1" dirty="0"/>
              <a:t> </a:t>
            </a:r>
            <a:r>
              <a:rPr lang="en-US" sz="3000" b="1" dirty="0" err="1"/>
              <a:t>diberikan</a:t>
            </a:r>
            <a:endParaRPr lang="en-US" sz="3000" b="1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1015252" y="1928812"/>
            <a:ext cx="6911789" cy="2606279"/>
          </a:xfrm>
          <a:prstGeom prst="rect">
            <a:avLst/>
          </a:prstGeom>
        </p:spPr>
        <p:txBody>
          <a:bodyPr vert="horz" wrap="square" lIns="91440" tIns="45720" rIns="9906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50" dirty="0" err="1"/>
              <a:t>Menghitung</a:t>
            </a:r>
            <a:r>
              <a:rPr lang="en-US" altLang="en-US" sz="1650" dirty="0"/>
              <a:t> total </a:t>
            </a:r>
            <a:r>
              <a:rPr lang="en-US" altLang="en-US" sz="1650" dirty="0" err="1"/>
              <a:t>gerakan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diperlukan</a:t>
            </a:r>
            <a:r>
              <a:rPr lang="en-US" altLang="en-US" sz="1650" dirty="0"/>
              <a:t> </a:t>
            </a:r>
            <a:r>
              <a:rPr lang="en-US" altLang="en-US" sz="1650" dirty="0" err="1"/>
              <a:t>untuk</a:t>
            </a:r>
            <a:r>
              <a:rPr lang="en-US" altLang="en-US" sz="1650" dirty="0"/>
              <a:t> </a:t>
            </a:r>
            <a:r>
              <a:rPr lang="en-US" altLang="en-US" sz="1650" dirty="0" err="1"/>
              <a:t>mencapai</a:t>
            </a:r>
            <a:r>
              <a:rPr lang="en-US" altLang="en-US" sz="1650" dirty="0"/>
              <a:t> </a:t>
            </a:r>
            <a:r>
              <a:rPr lang="en-US" altLang="en-US" sz="1650" dirty="0" err="1"/>
              <a:t>tujuan</a:t>
            </a:r>
            <a:r>
              <a:rPr lang="en-US" altLang="en-US" sz="1650" dirty="0"/>
              <a:t>  </a:t>
            </a:r>
            <a:r>
              <a:rPr lang="en-US" altLang="en-US" sz="1650" dirty="0" err="1"/>
              <a:t>jumlah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lebih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kecil</a:t>
            </a:r>
            <a:r>
              <a:rPr lang="en-US" altLang="en-US" sz="1650" dirty="0"/>
              <a:t> </a:t>
            </a:r>
            <a:r>
              <a:rPr lang="en-US" altLang="en-US" sz="1650" dirty="0" err="1"/>
              <a:t>adalah</a:t>
            </a:r>
            <a:r>
              <a:rPr lang="en-US" altLang="en-US" sz="1650" dirty="0"/>
              <a:t> yang </a:t>
            </a:r>
            <a:r>
              <a:rPr lang="en-US" altLang="en-US" sz="1650" dirty="0" err="1"/>
              <a:t>diharapkan</a:t>
            </a:r>
            <a:r>
              <a:rPr lang="en-US" altLang="en-US" sz="1650" dirty="0"/>
              <a:t> (</a:t>
            </a:r>
            <a:r>
              <a:rPr lang="en-US" altLang="en-US" sz="1650" dirty="0" err="1"/>
              <a:t>lebih</a:t>
            </a:r>
            <a:r>
              <a:rPr lang="en-US" altLang="en-US" sz="1650" dirty="0"/>
              <a:t> </a:t>
            </a:r>
            <a:r>
              <a:rPr lang="en-US" altLang="en-US" sz="1650" dirty="0" err="1"/>
              <a:t>baik</a:t>
            </a:r>
            <a:r>
              <a:rPr lang="en-US" altLang="en-US" sz="1650" dirty="0"/>
              <a:t>). 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028950"/>
            <a:ext cx="4357688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557381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43FEC0ED-27FA-4EED-BEAA-CC7417805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/>
              <a:t>Pendahuluan</a:t>
            </a:r>
            <a:r>
              <a:rPr lang="en-US" sz="30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650" dirty="0" err="1"/>
              <a:t>Terdapat</a:t>
            </a:r>
            <a:r>
              <a:rPr lang="en-US" sz="1650" dirty="0"/>
              <a:t> </a:t>
            </a:r>
            <a:r>
              <a:rPr lang="en-US" sz="1650" dirty="0" err="1"/>
              <a:t>banyak</a:t>
            </a:r>
            <a:r>
              <a:rPr lang="en-US" sz="1650" dirty="0"/>
              <a:t> </a:t>
            </a:r>
            <a:r>
              <a:rPr lang="en-US" sz="1650" dirty="0" err="1"/>
              <a:t>metode</a:t>
            </a:r>
            <a:r>
              <a:rPr lang="en-US" sz="1650" dirty="0"/>
              <a:t> yang </a:t>
            </a:r>
            <a:r>
              <a:rPr lang="en-US" sz="1650" dirty="0" err="1"/>
              <a:t>telah</a:t>
            </a:r>
            <a:r>
              <a:rPr lang="en-US" sz="1650" dirty="0"/>
              <a:t> </a:t>
            </a:r>
            <a:r>
              <a:rPr lang="en-US" sz="1650" dirty="0" err="1"/>
              <a:t>diusulkan</a:t>
            </a:r>
            <a:r>
              <a:rPr lang="en-US" sz="1650" dirty="0"/>
              <a:t>. </a:t>
            </a:r>
            <a:r>
              <a:rPr lang="en-US" sz="1650" dirty="0" err="1"/>
              <a:t>Semua</a:t>
            </a:r>
            <a:r>
              <a:rPr lang="en-US" sz="1650" dirty="0"/>
              <a:t> </a:t>
            </a:r>
            <a:r>
              <a:rPr lang="en-US" sz="1650" dirty="0" err="1"/>
              <a:t>metode</a:t>
            </a:r>
            <a:r>
              <a:rPr lang="en-US" sz="1650" dirty="0"/>
              <a:t> yang </a:t>
            </a:r>
            <a:r>
              <a:rPr lang="en-US" sz="1650" dirty="0" err="1"/>
              <a:t>ada</a:t>
            </a:r>
            <a:r>
              <a:rPr lang="en-US" sz="1650" dirty="0"/>
              <a:t>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dibedakan</a:t>
            </a:r>
            <a:r>
              <a:rPr lang="en-US" sz="1650" dirty="0"/>
              <a:t> </a:t>
            </a:r>
            <a:r>
              <a:rPr lang="en-US" sz="1650" dirty="0" err="1"/>
              <a:t>ke</a:t>
            </a:r>
            <a:r>
              <a:rPr lang="en-US" sz="1650" dirty="0"/>
              <a:t> </a:t>
            </a:r>
            <a:r>
              <a:rPr lang="en-US" sz="1650" dirty="0" err="1"/>
              <a:t>dalam</a:t>
            </a:r>
            <a:r>
              <a:rPr lang="en-US" sz="1650" dirty="0"/>
              <a:t> 2 </a:t>
            </a:r>
            <a:r>
              <a:rPr lang="en-US" sz="1650" dirty="0" err="1"/>
              <a:t>jenis</a:t>
            </a:r>
            <a:r>
              <a:rPr lang="en-US" sz="1650" dirty="0"/>
              <a:t> :</a:t>
            </a:r>
          </a:p>
          <a:p>
            <a:pPr marL="257175" lvl="2" indent="-257175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Pencarian</a:t>
            </a:r>
            <a:r>
              <a:rPr lang="en-US" sz="1650" dirty="0"/>
              <a:t> </a:t>
            </a:r>
            <a:r>
              <a:rPr lang="en-US" sz="1650" dirty="0" err="1"/>
              <a:t>buta</a:t>
            </a:r>
            <a:r>
              <a:rPr lang="en-US" sz="1650" dirty="0"/>
              <a:t> / </a:t>
            </a:r>
            <a:r>
              <a:rPr lang="en-US" sz="1650" dirty="0" err="1"/>
              <a:t>tanpa</a:t>
            </a:r>
            <a:r>
              <a:rPr lang="en-US" sz="1650" dirty="0"/>
              <a:t> </a:t>
            </a:r>
            <a:r>
              <a:rPr lang="en-US" sz="1650" dirty="0" err="1"/>
              <a:t>informasi</a:t>
            </a:r>
            <a:r>
              <a:rPr lang="en-US" sz="1650" dirty="0"/>
              <a:t> (</a:t>
            </a:r>
            <a:r>
              <a:rPr lang="en-US" sz="1650" i="1" dirty="0"/>
              <a:t>blind / un-informed search</a:t>
            </a:r>
            <a:r>
              <a:rPr lang="en-US" sz="1650" dirty="0"/>
              <a:t>)</a:t>
            </a:r>
          </a:p>
          <a:p>
            <a:pPr marL="257175" lvl="2" indent="-257175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Pencarian</a:t>
            </a:r>
            <a:r>
              <a:rPr lang="en-US" sz="1650" dirty="0"/>
              <a:t> </a:t>
            </a:r>
            <a:r>
              <a:rPr lang="en-US" sz="1650" dirty="0" err="1"/>
              <a:t>heuristik</a:t>
            </a:r>
            <a:r>
              <a:rPr lang="en-US" sz="1650" dirty="0"/>
              <a:t> / </a:t>
            </a:r>
            <a:r>
              <a:rPr lang="en-US" sz="1650" dirty="0" err="1"/>
              <a:t>dengan</a:t>
            </a:r>
            <a:r>
              <a:rPr lang="en-US" sz="1650" dirty="0"/>
              <a:t> </a:t>
            </a:r>
            <a:r>
              <a:rPr lang="en-US" sz="1650" dirty="0" err="1"/>
              <a:t>informasi</a:t>
            </a:r>
            <a:r>
              <a:rPr lang="en-US" sz="1650" dirty="0"/>
              <a:t> (</a:t>
            </a:r>
            <a:r>
              <a:rPr lang="en-US" sz="1650" i="1" dirty="0"/>
              <a:t>heuristic</a:t>
            </a:r>
            <a:r>
              <a:rPr lang="en-US" sz="1650" dirty="0"/>
              <a:t> </a:t>
            </a:r>
            <a:r>
              <a:rPr lang="en-US" sz="1650" dirty="0" err="1"/>
              <a:t>atau</a:t>
            </a:r>
            <a:r>
              <a:rPr lang="en-US" sz="1650" dirty="0"/>
              <a:t> </a:t>
            </a:r>
            <a:r>
              <a:rPr lang="en-US" sz="1650" i="1" dirty="0"/>
              <a:t>informed search</a:t>
            </a:r>
            <a:r>
              <a:rPr lang="en-US" sz="1650" dirty="0"/>
              <a:t>)</a:t>
            </a:r>
          </a:p>
          <a:p>
            <a:pPr marL="0" lvl="2" indent="0">
              <a:buFont typeface="Arial" charset="0"/>
              <a:buChar char="►"/>
              <a:defRPr/>
            </a:pPr>
            <a:endParaRPr lang="en-US" sz="1650" dirty="0"/>
          </a:p>
          <a:p>
            <a:pPr marL="0" indent="0">
              <a:buNone/>
              <a:defRPr/>
            </a:pPr>
            <a:r>
              <a:rPr lang="en-US" sz="1650" dirty="0" err="1"/>
              <a:t>Setiap</a:t>
            </a:r>
            <a:r>
              <a:rPr lang="en-US" sz="1650" dirty="0"/>
              <a:t> </a:t>
            </a:r>
            <a:r>
              <a:rPr lang="en-US" sz="1650" dirty="0" err="1"/>
              <a:t>metode</a:t>
            </a:r>
            <a:r>
              <a:rPr lang="en-US" sz="1650" dirty="0"/>
              <a:t> </a:t>
            </a:r>
            <a:r>
              <a:rPr lang="en-US" sz="1650" dirty="0" err="1"/>
              <a:t>mempunyai</a:t>
            </a:r>
            <a:r>
              <a:rPr lang="en-US" sz="1650" dirty="0"/>
              <a:t> </a:t>
            </a:r>
            <a:r>
              <a:rPr lang="en-US" sz="1650" dirty="0" err="1"/>
              <a:t>karakteristik</a:t>
            </a:r>
            <a:r>
              <a:rPr lang="en-US" sz="1650" dirty="0"/>
              <a:t> yang </a:t>
            </a:r>
            <a:r>
              <a:rPr lang="en-US" sz="1650" dirty="0" err="1"/>
              <a:t>berbeda-beda</a:t>
            </a:r>
            <a:r>
              <a:rPr lang="en-US" sz="1650" dirty="0"/>
              <a:t> </a:t>
            </a:r>
            <a:r>
              <a:rPr lang="en-US" sz="1650" dirty="0" err="1"/>
              <a:t>dengan</a:t>
            </a:r>
            <a:r>
              <a:rPr lang="en-US" sz="1650" dirty="0"/>
              <a:t> </a:t>
            </a:r>
            <a:r>
              <a:rPr lang="en-US" sz="1650" dirty="0" err="1"/>
              <a:t>kelebihan</a:t>
            </a:r>
            <a:r>
              <a:rPr lang="en-US" sz="1650" dirty="0"/>
              <a:t> </a:t>
            </a:r>
            <a:r>
              <a:rPr lang="en-US" sz="1650" dirty="0" err="1"/>
              <a:t>dan</a:t>
            </a:r>
            <a:r>
              <a:rPr lang="en-US" sz="1650" dirty="0"/>
              <a:t> </a:t>
            </a:r>
            <a:r>
              <a:rPr lang="en-US" sz="1650" dirty="0" err="1"/>
              <a:t>kekurangan</a:t>
            </a:r>
            <a:r>
              <a:rPr lang="en-US" sz="1650" dirty="0"/>
              <a:t> </a:t>
            </a:r>
            <a:r>
              <a:rPr lang="en-US" sz="1650" dirty="0" err="1"/>
              <a:t>masing-masing</a:t>
            </a:r>
            <a:r>
              <a:rPr lang="en-US" sz="1650" dirty="0"/>
              <a:t>.</a:t>
            </a:r>
          </a:p>
          <a:p>
            <a:pPr marL="0" lvl="2" indent="0">
              <a:buNone/>
              <a:defRPr/>
            </a:pPr>
            <a:endParaRPr lang="en-US" sz="1650" dirty="0"/>
          </a:p>
          <a:p>
            <a:pPr marL="0" indent="0">
              <a:buFont typeface="Arial" charset="0"/>
              <a:buChar char="►"/>
              <a:defRPr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67697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76374EFD-F5A6-4E45-AAA6-9F0837DD0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86700" cy="4017519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r>
              <a:rPr lang="en-US" sz="1650" dirty="0" err="1"/>
              <a:t>Untuk</a:t>
            </a:r>
            <a:r>
              <a:rPr lang="en-US" sz="1650" dirty="0"/>
              <a:t> </a:t>
            </a:r>
            <a:r>
              <a:rPr lang="en-US" sz="1650" dirty="0" err="1"/>
              <a:t>mengukur</a:t>
            </a:r>
            <a:r>
              <a:rPr lang="en-US" sz="1650" dirty="0"/>
              <a:t> </a:t>
            </a:r>
            <a:r>
              <a:rPr lang="en-US" sz="1650" dirty="0" err="1"/>
              <a:t>performansi</a:t>
            </a:r>
            <a:r>
              <a:rPr lang="en-US" sz="1650" dirty="0"/>
              <a:t> </a:t>
            </a:r>
            <a:r>
              <a:rPr lang="en-US" sz="1650" dirty="0" err="1"/>
              <a:t>metode</a:t>
            </a:r>
            <a:r>
              <a:rPr lang="en-US" sz="1650" dirty="0"/>
              <a:t> </a:t>
            </a:r>
            <a:r>
              <a:rPr lang="en-US" sz="1650" dirty="0" err="1"/>
              <a:t>pencarian</a:t>
            </a:r>
            <a:r>
              <a:rPr lang="en-US" sz="1650" dirty="0"/>
              <a:t>, </a:t>
            </a:r>
            <a:r>
              <a:rPr lang="en-US" sz="1650" dirty="0" err="1"/>
              <a:t>terdapat</a:t>
            </a:r>
            <a:r>
              <a:rPr lang="en-US" sz="1650" dirty="0"/>
              <a:t> 4 </a:t>
            </a:r>
            <a:r>
              <a:rPr lang="en-US" sz="1650" dirty="0" err="1"/>
              <a:t>kriteria</a:t>
            </a:r>
            <a:r>
              <a:rPr lang="en-US" sz="1650" dirty="0"/>
              <a:t> yang </a:t>
            </a:r>
            <a:r>
              <a:rPr lang="en-US" sz="1650" dirty="0" err="1"/>
              <a:t>digunakan</a:t>
            </a:r>
            <a:r>
              <a:rPr lang="en-US" sz="1650" dirty="0"/>
              <a:t> :</a:t>
            </a:r>
          </a:p>
          <a:p>
            <a:pPr marL="257175" lvl="2" indent="-257175">
              <a:buClr>
                <a:srgbClr val="FF3300"/>
              </a:buClr>
              <a:buFont typeface="Wingdings" panose="05000000000000000000" pitchFamily="2" charset="2"/>
              <a:buChar char="§"/>
              <a:defRPr/>
            </a:pPr>
            <a:r>
              <a:rPr lang="en-US" sz="1650" b="1" i="1" dirty="0">
                <a:solidFill>
                  <a:srgbClr val="FF0000"/>
                </a:solidFill>
              </a:rPr>
              <a:t>Completeness</a:t>
            </a:r>
          </a:p>
          <a:p>
            <a:pPr marL="261938" lvl="2" indent="0">
              <a:buClr>
                <a:srgbClr val="FF3300"/>
              </a:buClr>
              <a:buNone/>
              <a:defRPr/>
            </a:pPr>
            <a:r>
              <a:rPr lang="en-US" sz="1650" dirty="0" err="1"/>
              <a:t>Apakah</a:t>
            </a:r>
            <a:r>
              <a:rPr lang="en-US" sz="1650" dirty="0"/>
              <a:t> </a:t>
            </a:r>
            <a:r>
              <a:rPr lang="en-US" sz="1650" dirty="0" err="1"/>
              <a:t>metode</a:t>
            </a:r>
            <a:r>
              <a:rPr lang="en-US" sz="1650" dirty="0"/>
              <a:t> </a:t>
            </a:r>
            <a:r>
              <a:rPr lang="en-US" sz="1650" dirty="0" err="1"/>
              <a:t>tersebut</a:t>
            </a:r>
            <a:r>
              <a:rPr lang="en-US" sz="1650" dirty="0"/>
              <a:t> </a:t>
            </a:r>
            <a:r>
              <a:rPr lang="en-US" sz="1650" dirty="0" err="1"/>
              <a:t>menjamin</a:t>
            </a:r>
            <a:r>
              <a:rPr lang="en-US" sz="1650" dirty="0"/>
              <a:t> </a:t>
            </a:r>
            <a:r>
              <a:rPr lang="en-US" sz="1650" dirty="0" err="1"/>
              <a:t>penemuan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</a:t>
            </a: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solusinya</a:t>
            </a:r>
            <a:r>
              <a:rPr lang="en-US" sz="1650" dirty="0"/>
              <a:t> </a:t>
            </a:r>
            <a:r>
              <a:rPr lang="en-US" sz="1650" dirty="0" err="1"/>
              <a:t>memang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?</a:t>
            </a:r>
          </a:p>
          <a:p>
            <a:pPr marL="257175" lvl="2" indent="-257175">
              <a:buClr>
                <a:srgbClr val="FF3300"/>
              </a:buClr>
              <a:buFont typeface="Wingdings" panose="05000000000000000000" pitchFamily="2" charset="2"/>
              <a:buChar char="§"/>
              <a:defRPr/>
            </a:pPr>
            <a:r>
              <a:rPr lang="en-US" sz="1650" b="1" i="1" dirty="0">
                <a:solidFill>
                  <a:srgbClr val="FF0000"/>
                </a:solidFill>
              </a:rPr>
              <a:t>Time complexity</a:t>
            </a:r>
          </a:p>
          <a:p>
            <a:pPr marL="261938" lvl="2" indent="0">
              <a:buClr>
                <a:srgbClr val="FF3300"/>
              </a:buClr>
              <a:buNone/>
              <a:defRPr/>
            </a:pPr>
            <a:r>
              <a:rPr lang="en-US" sz="1650" dirty="0" err="1"/>
              <a:t>Berapa</a:t>
            </a:r>
            <a:r>
              <a:rPr lang="en-US" sz="1650" dirty="0"/>
              <a:t> lama </a:t>
            </a:r>
            <a:r>
              <a:rPr lang="en-US" sz="1650" dirty="0" err="1"/>
              <a:t>waktu</a:t>
            </a:r>
            <a:r>
              <a:rPr lang="en-US" sz="1650" dirty="0"/>
              <a:t> yang </a:t>
            </a:r>
            <a:r>
              <a:rPr lang="en-US" sz="1650" dirty="0" err="1"/>
              <a:t>diperlukan</a:t>
            </a:r>
            <a:r>
              <a:rPr lang="en-US" sz="1650" dirty="0"/>
              <a:t> ?</a:t>
            </a:r>
          </a:p>
          <a:p>
            <a:pPr marL="257175" lvl="2" indent="-257175">
              <a:buClr>
                <a:srgbClr val="FF3300"/>
              </a:buClr>
              <a:buFont typeface="Wingdings" panose="05000000000000000000" pitchFamily="2" charset="2"/>
              <a:buChar char="§"/>
              <a:defRPr/>
            </a:pPr>
            <a:r>
              <a:rPr lang="en-US" sz="1650" b="1" i="1" dirty="0">
                <a:solidFill>
                  <a:srgbClr val="FF0000"/>
                </a:solidFill>
              </a:rPr>
              <a:t>Space complexity</a:t>
            </a:r>
          </a:p>
          <a:p>
            <a:pPr marL="261938" lvl="2" indent="0">
              <a:buClr>
                <a:srgbClr val="FF3300"/>
              </a:buClr>
              <a:buNone/>
              <a:defRPr/>
            </a:pPr>
            <a:r>
              <a:rPr lang="en-US" sz="1650" dirty="0" err="1"/>
              <a:t>Berapa</a:t>
            </a:r>
            <a:r>
              <a:rPr lang="en-US" sz="1650" dirty="0"/>
              <a:t> </a:t>
            </a:r>
            <a:r>
              <a:rPr lang="en-US" sz="1650" dirty="0" err="1"/>
              <a:t>banyak</a:t>
            </a:r>
            <a:r>
              <a:rPr lang="en-US" sz="1650" dirty="0"/>
              <a:t> </a:t>
            </a:r>
            <a:r>
              <a:rPr lang="en-US" sz="1650" dirty="0" err="1"/>
              <a:t>memori</a:t>
            </a:r>
            <a:r>
              <a:rPr lang="en-US" sz="1650" dirty="0"/>
              <a:t> yang </a:t>
            </a:r>
            <a:r>
              <a:rPr lang="en-US" sz="1650" dirty="0" err="1"/>
              <a:t>diperlukan</a:t>
            </a:r>
            <a:r>
              <a:rPr lang="en-US" sz="1650" dirty="0"/>
              <a:t> ?</a:t>
            </a:r>
          </a:p>
          <a:p>
            <a:pPr marL="257175" lvl="2" indent="-257175">
              <a:buClr>
                <a:srgbClr val="FF3300"/>
              </a:buClr>
              <a:buFont typeface="Wingdings" panose="05000000000000000000" pitchFamily="2" charset="2"/>
              <a:buChar char="§"/>
              <a:defRPr/>
            </a:pPr>
            <a:r>
              <a:rPr lang="en-US" sz="1650" b="1" i="1" dirty="0">
                <a:solidFill>
                  <a:srgbClr val="FF0000"/>
                </a:solidFill>
              </a:rPr>
              <a:t>Optimality</a:t>
            </a:r>
          </a:p>
          <a:p>
            <a:pPr marL="261938" lvl="2" indent="0">
              <a:buClr>
                <a:srgbClr val="FF3300"/>
              </a:buClr>
              <a:buNone/>
              <a:defRPr/>
            </a:pPr>
            <a:r>
              <a:rPr lang="en-US" sz="1650" dirty="0" err="1"/>
              <a:t>Apakah</a:t>
            </a:r>
            <a:r>
              <a:rPr lang="en-US" sz="1650" dirty="0"/>
              <a:t> </a:t>
            </a:r>
            <a:r>
              <a:rPr lang="en-US" sz="1650" dirty="0" err="1"/>
              <a:t>metode</a:t>
            </a:r>
            <a:r>
              <a:rPr lang="en-US" sz="1650" dirty="0"/>
              <a:t> </a:t>
            </a:r>
            <a:r>
              <a:rPr lang="en-US" sz="1650" dirty="0" err="1"/>
              <a:t>tersebut</a:t>
            </a:r>
            <a:r>
              <a:rPr lang="en-US" sz="1650" dirty="0"/>
              <a:t> </a:t>
            </a:r>
            <a:r>
              <a:rPr lang="en-US" sz="1650" dirty="0" err="1"/>
              <a:t>menjamin</a:t>
            </a:r>
            <a:r>
              <a:rPr lang="en-US" sz="1650" dirty="0"/>
              <a:t> </a:t>
            </a:r>
            <a:r>
              <a:rPr lang="en-US" sz="1650" dirty="0" err="1"/>
              <a:t>menemukan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yang </a:t>
            </a:r>
            <a:r>
              <a:rPr lang="en-US" sz="1650" dirty="0" err="1"/>
              <a:t>terbaik</a:t>
            </a:r>
            <a:r>
              <a:rPr lang="en-US" sz="1650" dirty="0"/>
              <a:t> </a:t>
            </a:r>
            <a:r>
              <a:rPr lang="en-US" sz="1650" dirty="0" err="1"/>
              <a:t>jika</a:t>
            </a:r>
            <a:r>
              <a:rPr lang="en-US" sz="1650" dirty="0"/>
              <a:t> </a:t>
            </a:r>
            <a:r>
              <a:rPr lang="en-US" sz="1650" dirty="0" err="1"/>
              <a:t>terdapat</a:t>
            </a:r>
            <a:r>
              <a:rPr lang="en-US" sz="1650" dirty="0"/>
              <a:t> </a:t>
            </a:r>
            <a:r>
              <a:rPr lang="en-US" sz="1650" dirty="0" err="1"/>
              <a:t>beberapa</a:t>
            </a:r>
            <a:r>
              <a:rPr lang="en-US" sz="1650" dirty="0"/>
              <a:t> </a:t>
            </a:r>
            <a:r>
              <a:rPr lang="en-US" sz="1650" dirty="0" err="1"/>
              <a:t>solusi</a:t>
            </a:r>
            <a:r>
              <a:rPr lang="en-US" sz="1650" dirty="0"/>
              <a:t> yang </a:t>
            </a:r>
            <a:r>
              <a:rPr lang="en-US" sz="1650" dirty="0" err="1"/>
              <a:t>berbeda</a:t>
            </a:r>
            <a:r>
              <a:rPr lang="en-US" sz="1650" dirty="0"/>
              <a:t> ?</a:t>
            </a:r>
          </a:p>
          <a:p>
            <a:pPr marL="457200" indent="-457200">
              <a:buFont typeface="Arial" charset="0"/>
              <a:buChar char="►"/>
              <a:defRPr/>
            </a:pPr>
            <a:endParaRPr lang="en-US" sz="1650" dirty="0"/>
          </a:p>
          <a:p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364962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85332E2-BA90-487C-82C3-7706764F2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2895"/>
          </a:xfrm>
        </p:spPr>
        <p:txBody>
          <a:bodyPr>
            <a:normAutofit/>
          </a:bodyPr>
          <a:lstStyle/>
          <a:p>
            <a:r>
              <a:rPr lang="en-US" sz="2700" b="1" i="1" dirty="0">
                <a:solidFill>
                  <a:srgbClr val="FF0000"/>
                </a:solidFill>
                <a:latin typeface="+mn-lt"/>
              </a:rPr>
              <a:t>Heuristic Searching </a:t>
            </a:r>
            <a:r>
              <a:rPr lang="en-US" sz="2700" b="1" dirty="0" err="1">
                <a:latin typeface="+mn-lt"/>
              </a:rPr>
              <a:t>Sebagai</a:t>
            </a:r>
            <a:r>
              <a:rPr lang="en-US" sz="2700" b="1" dirty="0">
                <a:latin typeface="+mn-lt"/>
              </a:rPr>
              <a:t> </a:t>
            </a:r>
            <a:r>
              <a:rPr lang="en-US" sz="2700" b="1" dirty="0" err="1">
                <a:latin typeface="+mn-lt"/>
              </a:rPr>
              <a:t>Dasar</a:t>
            </a:r>
            <a:r>
              <a:rPr lang="en-US" sz="2700" b="1" dirty="0">
                <a:latin typeface="+mn-lt"/>
              </a:rPr>
              <a:t> </a:t>
            </a:r>
            <a:r>
              <a:rPr lang="en-US" sz="2700" b="1" dirty="0" err="1">
                <a:latin typeface="+mn-lt"/>
              </a:rPr>
              <a:t>dari</a:t>
            </a:r>
            <a:r>
              <a:rPr lang="en-US" sz="2700" b="1" dirty="0">
                <a:latin typeface="+mn-lt"/>
              </a:rPr>
              <a:t>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3569"/>
            <a:ext cx="7886700" cy="3263504"/>
          </a:xfrm>
        </p:spPr>
        <p:txBody>
          <a:bodyPr>
            <a:normAutofit lnSpcReduction="10000"/>
          </a:bodyPr>
          <a:lstStyle/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/>
              <a:t>Para </a:t>
            </a:r>
            <a:r>
              <a:rPr lang="en-US" sz="1650" dirty="0" err="1"/>
              <a:t>peneliti</a:t>
            </a:r>
            <a:r>
              <a:rPr lang="en-US" sz="1650" dirty="0"/>
              <a:t> </a:t>
            </a:r>
            <a:r>
              <a:rPr lang="en-US" sz="1650" dirty="0" err="1"/>
              <a:t>awal</a:t>
            </a:r>
            <a:r>
              <a:rPr lang="en-US" sz="1650" dirty="0"/>
              <a:t> </a:t>
            </a:r>
            <a:r>
              <a:rPr lang="en-US" sz="1650" dirty="0" err="1"/>
              <a:t>kecerdasan</a:t>
            </a:r>
            <a:r>
              <a:rPr lang="en-US" sz="1650" dirty="0"/>
              <a:t> </a:t>
            </a:r>
            <a:r>
              <a:rPr lang="en-US" sz="1650" dirty="0" err="1"/>
              <a:t>buatan</a:t>
            </a:r>
            <a:r>
              <a:rPr lang="en-US" sz="1650" dirty="0"/>
              <a:t> </a:t>
            </a:r>
            <a:r>
              <a:rPr lang="en-US" sz="1650" dirty="0" err="1"/>
              <a:t>menitik</a:t>
            </a:r>
            <a:r>
              <a:rPr lang="en-US" sz="1650" dirty="0"/>
              <a:t> </a:t>
            </a:r>
            <a:r>
              <a:rPr lang="en-US" sz="1650" dirty="0" err="1"/>
              <a:t>beratkan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yang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menggunakan</a:t>
            </a:r>
            <a:r>
              <a:rPr lang="en-US" sz="1650" dirty="0"/>
              <a:t> </a:t>
            </a:r>
            <a:r>
              <a:rPr lang="en-US" sz="1650" dirty="0" err="1"/>
              <a:t>metoda</a:t>
            </a:r>
            <a:r>
              <a:rPr lang="en-US" sz="1650" dirty="0"/>
              <a:t> </a:t>
            </a:r>
            <a:r>
              <a:rPr lang="en-US" sz="1650" dirty="0" err="1"/>
              <a:t>komputasi</a:t>
            </a:r>
            <a:r>
              <a:rPr lang="en-US" sz="1650" dirty="0"/>
              <a:t> </a:t>
            </a:r>
            <a:r>
              <a:rPr lang="en-US" sz="1650" dirty="0" err="1"/>
              <a:t>konvensional</a:t>
            </a:r>
            <a:r>
              <a:rPr lang="en-US" sz="1650" dirty="0"/>
              <a:t>, </a:t>
            </a:r>
            <a:r>
              <a:rPr lang="en-US" sz="1650" dirty="0" err="1"/>
              <a:t>hal</a:t>
            </a:r>
            <a:r>
              <a:rPr lang="en-US" sz="1650" dirty="0"/>
              <a:t> </a:t>
            </a:r>
            <a:r>
              <a:rPr lang="en-US" sz="1650" dirty="0" err="1"/>
              <a:t>ini</a:t>
            </a:r>
            <a:r>
              <a:rPr lang="en-US" sz="1650" dirty="0"/>
              <a:t> </a:t>
            </a:r>
            <a:r>
              <a:rPr lang="en-US" sz="1650" dirty="0" err="1"/>
              <a:t>disebabkan</a:t>
            </a:r>
            <a:r>
              <a:rPr lang="en-US" sz="1650" dirty="0"/>
              <a:t> </a:t>
            </a:r>
            <a:r>
              <a:rPr lang="en-US" sz="1650" dirty="0" err="1"/>
              <a:t>metoda</a:t>
            </a:r>
            <a:r>
              <a:rPr lang="en-US" sz="1650" dirty="0"/>
              <a:t> </a:t>
            </a:r>
            <a:r>
              <a:rPr lang="en-US" sz="1650" dirty="0" err="1"/>
              <a:t>pemecahan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</a:t>
            </a:r>
            <a:r>
              <a:rPr lang="en-US" sz="1650" dirty="0" err="1"/>
              <a:t>konvensional</a:t>
            </a:r>
            <a:r>
              <a:rPr lang="en-US" sz="1650" dirty="0"/>
              <a:t>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lagi</a:t>
            </a:r>
            <a:r>
              <a:rPr lang="en-US" sz="1650" dirty="0"/>
              <a:t> </a:t>
            </a:r>
            <a:r>
              <a:rPr lang="en-US" sz="1650" dirty="0" err="1"/>
              <a:t>digunakan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Permasalahan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/>
              <a:t>sistem</a:t>
            </a:r>
            <a:r>
              <a:rPr lang="en-US" sz="1650" dirty="0"/>
              <a:t> </a:t>
            </a:r>
            <a:r>
              <a:rPr lang="en-US" sz="1650" dirty="0" err="1"/>
              <a:t>kecerdasan</a:t>
            </a:r>
            <a:r>
              <a:rPr lang="en-US" sz="1650" dirty="0"/>
              <a:t> </a:t>
            </a:r>
            <a:r>
              <a:rPr lang="en-US" sz="1650" dirty="0" err="1"/>
              <a:t>buatan</a:t>
            </a:r>
            <a:r>
              <a:rPr lang="en-US" sz="1650" dirty="0"/>
              <a:t>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memiliki</a:t>
            </a:r>
            <a:r>
              <a:rPr lang="en-US" sz="1650" dirty="0"/>
              <a:t> </a:t>
            </a:r>
            <a:r>
              <a:rPr lang="en-US" sz="1650" dirty="0" err="1"/>
              <a:t>algoritma</a:t>
            </a:r>
            <a:r>
              <a:rPr lang="en-US" sz="1650" dirty="0"/>
              <a:t> </a:t>
            </a:r>
            <a:r>
              <a:rPr lang="en-US" sz="1650" dirty="0" err="1"/>
              <a:t>tertentu</a:t>
            </a:r>
            <a:r>
              <a:rPr lang="en-US" sz="1650" dirty="0"/>
              <a:t>, </a:t>
            </a:r>
            <a:r>
              <a:rPr lang="en-US" sz="1650" dirty="0" err="1"/>
              <a:t>kalaupun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 </a:t>
            </a:r>
            <a:r>
              <a:rPr lang="en-US" sz="1650" dirty="0" err="1"/>
              <a:t>tentulah</a:t>
            </a:r>
            <a:r>
              <a:rPr lang="en-US" sz="1650" dirty="0"/>
              <a:t> </a:t>
            </a:r>
            <a:r>
              <a:rPr lang="en-US" sz="1650" dirty="0" err="1"/>
              <a:t>sangat</a:t>
            </a:r>
            <a:r>
              <a:rPr lang="en-US" sz="1650" dirty="0"/>
              <a:t> </a:t>
            </a:r>
            <a:r>
              <a:rPr lang="en-US" sz="1650" dirty="0" err="1"/>
              <a:t>kompleks</a:t>
            </a:r>
            <a:r>
              <a:rPr lang="en-US" sz="1650" dirty="0"/>
              <a:t>. </a:t>
            </a:r>
            <a:r>
              <a:rPr lang="en-US" sz="1650" dirty="0" err="1"/>
              <a:t>Karena</a:t>
            </a:r>
            <a:r>
              <a:rPr lang="en-US" sz="1650" dirty="0"/>
              <a:t> </a:t>
            </a:r>
            <a:r>
              <a:rPr lang="en-US" sz="1650" dirty="0" err="1"/>
              <a:t>itu</a:t>
            </a:r>
            <a:r>
              <a:rPr lang="en-US" sz="1650" dirty="0"/>
              <a:t> </a:t>
            </a:r>
            <a:r>
              <a:rPr lang="en-US" sz="1650" dirty="0" err="1"/>
              <a:t>haruslah</a:t>
            </a:r>
            <a:r>
              <a:rPr lang="en-US" sz="1650" dirty="0"/>
              <a:t> </a:t>
            </a:r>
            <a:r>
              <a:rPr lang="en-US" sz="1650" dirty="0" err="1"/>
              <a:t>ditemukan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dirty="0" err="1"/>
              <a:t>teknik</a:t>
            </a:r>
            <a:r>
              <a:rPr lang="en-US" sz="1650" dirty="0"/>
              <a:t> </a:t>
            </a:r>
            <a:r>
              <a:rPr lang="en-US" sz="1650" dirty="0" err="1"/>
              <a:t>baru</a:t>
            </a:r>
            <a:r>
              <a:rPr lang="en-US" sz="1650" dirty="0"/>
              <a:t> yang </a:t>
            </a:r>
            <a:r>
              <a:rPr lang="en-US" sz="1650" dirty="0" err="1"/>
              <a:t>mirip</a:t>
            </a:r>
            <a:r>
              <a:rPr lang="en-US" sz="1650" dirty="0"/>
              <a:t> </a:t>
            </a:r>
            <a:r>
              <a:rPr lang="en-US" sz="1650" dirty="0" err="1"/>
              <a:t>dengan</a:t>
            </a:r>
            <a:r>
              <a:rPr lang="en-US" sz="1650" dirty="0"/>
              <a:t> </a:t>
            </a:r>
            <a:r>
              <a:rPr lang="en-US" sz="1650" dirty="0" err="1"/>
              <a:t>cara</a:t>
            </a:r>
            <a:r>
              <a:rPr lang="en-US" sz="1650" dirty="0"/>
              <a:t> yang </a:t>
            </a:r>
            <a:r>
              <a:rPr lang="en-US" sz="1650" dirty="0" err="1"/>
              <a:t>digunakan</a:t>
            </a:r>
            <a:r>
              <a:rPr lang="en-US" sz="1650" dirty="0"/>
              <a:t> </a:t>
            </a:r>
            <a:r>
              <a:rPr lang="en-US" sz="1650" dirty="0" err="1"/>
              <a:t>oleh</a:t>
            </a:r>
            <a:r>
              <a:rPr lang="en-US" sz="1650" dirty="0"/>
              <a:t> </a:t>
            </a:r>
            <a:r>
              <a:rPr lang="en-US" sz="1650" dirty="0" err="1"/>
              <a:t>manusia</a:t>
            </a:r>
            <a:r>
              <a:rPr lang="en-US" sz="1650" dirty="0"/>
              <a:t> </a:t>
            </a:r>
            <a:r>
              <a:rPr lang="en-US" sz="1650" dirty="0" err="1"/>
              <a:t>untuk</a:t>
            </a:r>
            <a:r>
              <a:rPr lang="en-US" sz="1650" dirty="0"/>
              <a:t> </a:t>
            </a:r>
            <a:r>
              <a:rPr lang="en-US" sz="1650" dirty="0" err="1"/>
              <a:t>menyelesaikan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</a:t>
            </a:r>
            <a:r>
              <a:rPr lang="en-US" sz="1650" dirty="0" err="1"/>
              <a:t>dan</a:t>
            </a:r>
            <a:r>
              <a:rPr lang="en-US" sz="1650" dirty="0"/>
              <a:t>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diimplementasikan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/>
              <a:t>komputer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/>
              <a:t>Salah </a:t>
            </a:r>
            <a:r>
              <a:rPr lang="en-US" sz="1650" dirty="0" err="1"/>
              <a:t>satu</a:t>
            </a:r>
            <a:r>
              <a:rPr lang="en-US" sz="1650" dirty="0"/>
              <a:t> </a:t>
            </a:r>
            <a:r>
              <a:rPr lang="en-US" sz="1650" dirty="0" err="1"/>
              <a:t>metoda</a:t>
            </a:r>
            <a:r>
              <a:rPr lang="en-US" sz="1650" dirty="0"/>
              <a:t> yang </a:t>
            </a:r>
            <a:r>
              <a:rPr lang="en-US" sz="1650" dirty="0" err="1"/>
              <a:t>cukup</a:t>
            </a:r>
            <a:r>
              <a:rPr lang="en-US" sz="1650" dirty="0"/>
              <a:t> </a:t>
            </a:r>
            <a:r>
              <a:rPr lang="en-US" sz="1650" dirty="0" err="1"/>
              <a:t>terkenal</a:t>
            </a:r>
            <a:r>
              <a:rPr lang="en-US" sz="1650" dirty="0"/>
              <a:t> </a:t>
            </a:r>
            <a:r>
              <a:rPr lang="en-US" sz="1650" dirty="0" err="1"/>
              <a:t>adalah</a:t>
            </a:r>
            <a:r>
              <a:rPr lang="en-US" sz="1650" dirty="0"/>
              <a:t> </a:t>
            </a:r>
            <a:r>
              <a:rPr lang="en-US" sz="1650" dirty="0" err="1"/>
              <a:t>metoda</a:t>
            </a:r>
            <a:r>
              <a:rPr lang="en-US" sz="1650" dirty="0">
                <a:solidFill>
                  <a:srgbClr val="000099"/>
                </a:solidFill>
              </a:rPr>
              <a:t> </a:t>
            </a:r>
            <a:r>
              <a:rPr lang="en-US" sz="1650" b="1" i="1" dirty="0">
                <a:solidFill>
                  <a:srgbClr val="FF0000"/>
                </a:solidFill>
              </a:rPr>
              <a:t>searching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b="1" i="1" dirty="0">
                <a:solidFill>
                  <a:srgbClr val="FF0000"/>
                </a:solidFill>
              </a:rPr>
              <a:t>Searching</a:t>
            </a:r>
            <a:r>
              <a:rPr lang="en-US" sz="1650" dirty="0"/>
              <a:t> </a:t>
            </a:r>
            <a:r>
              <a:rPr lang="en-US" sz="1650" dirty="0" err="1"/>
              <a:t>dalam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dirty="0" err="1"/>
              <a:t>struktur</a:t>
            </a:r>
            <a:r>
              <a:rPr lang="en-US" sz="1650" dirty="0"/>
              <a:t> data </a:t>
            </a:r>
            <a:r>
              <a:rPr lang="en-US" sz="1650" dirty="0" err="1"/>
              <a:t>telah</a:t>
            </a:r>
            <a:r>
              <a:rPr lang="en-US" sz="1650" dirty="0"/>
              <a:t> </a:t>
            </a:r>
            <a:r>
              <a:rPr lang="en-US" sz="1650" dirty="0" err="1"/>
              <a:t>menjadi</a:t>
            </a:r>
            <a:r>
              <a:rPr lang="en-US" sz="1650" dirty="0"/>
              <a:t> </a:t>
            </a:r>
            <a:r>
              <a:rPr lang="en-US" sz="1650" dirty="0" err="1"/>
              <a:t>dasar</a:t>
            </a:r>
            <a:r>
              <a:rPr lang="en-US" sz="1650" dirty="0"/>
              <a:t> </a:t>
            </a:r>
            <a:r>
              <a:rPr lang="en-US" sz="1650" dirty="0" err="1"/>
              <a:t>bagi</a:t>
            </a:r>
            <a:r>
              <a:rPr lang="en-US" sz="1650" dirty="0"/>
              <a:t> </a:t>
            </a:r>
            <a:r>
              <a:rPr lang="en-US" sz="1650" dirty="0" err="1"/>
              <a:t>algoritma</a:t>
            </a:r>
            <a:r>
              <a:rPr lang="en-US" sz="1650" dirty="0"/>
              <a:t> </a:t>
            </a:r>
            <a:r>
              <a:rPr lang="en-US" sz="1650" dirty="0" err="1"/>
              <a:t>komputer</a:t>
            </a:r>
            <a:r>
              <a:rPr lang="en-US" sz="1650" dirty="0"/>
              <a:t>, </a:t>
            </a:r>
            <a:r>
              <a:rPr lang="en-US" sz="1650" dirty="0" err="1"/>
              <a:t>tetapi</a:t>
            </a:r>
            <a:r>
              <a:rPr lang="en-US" sz="1650" dirty="0"/>
              <a:t> proses searching </a:t>
            </a: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/>
              <a:t>kecerdasan</a:t>
            </a:r>
            <a:r>
              <a:rPr lang="en-US" sz="1650" dirty="0"/>
              <a:t> </a:t>
            </a:r>
            <a:r>
              <a:rPr lang="en-US" sz="1650" dirty="0" err="1"/>
              <a:t>buatan</a:t>
            </a:r>
            <a:r>
              <a:rPr lang="en-US" sz="1650" dirty="0"/>
              <a:t> </a:t>
            </a:r>
            <a:r>
              <a:rPr lang="en-US" sz="1650" dirty="0" err="1"/>
              <a:t>memiliki</a:t>
            </a:r>
            <a:r>
              <a:rPr lang="en-US" sz="1650" dirty="0"/>
              <a:t> </a:t>
            </a:r>
            <a:r>
              <a:rPr lang="en-US" sz="1650" dirty="0" err="1"/>
              <a:t>perbedaan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Metoda</a:t>
            </a:r>
            <a:r>
              <a:rPr lang="en-US" sz="1650" dirty="0"/>
              <a:t> </a:t>
            </a:r>
            <a:r>
              <a:rPr lang="en-US" sz="1650" b="1" i="1" dirty="0">
                <a:solidFill>
                  <a:srgbClr val="FF0000"/>
                </a:solidFill>
              </a:rPr>
              <a:t>searching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>
                <a:solidFill>
                  <a:srgbClr val="FF0000"/>
                </a:solidFill>
              </a:rPr>
              <a:t>kecerdasan</a:t>
            </a:r>
            <a:r>
              <a:rPr lang="en-US" sz="1650" dirty="0">
                <a:solidFill>
                  <a:srgbClr val="FF0000"/>
                </a:solidFill>
              </a:rPr>
              <a:t> </a:t>
            </a:r>
            <a:r>
              <a:rPr lang="en-US" sz="1650" dirty="0" err="1">
                <a:solidFill>
                  <a:srgbClr val="FF0000"/>
                </a:solidFill>
              </a:rPr>
              <a:t>buatan</a:t>
            </a:r>
            <a:r>
              <a:rPr lang="en-US" sz="1650" dirty="0">
                <a:solidFill>
                  <a:srgbClr val="FF0000"/>
                </a:solidFill>
              </a:rPr>
              <a:t> </a:t>
            </a:r>
            <a:r>
              <a:rPr lang="en-US" sz="1650" dirty="0" err="1"/>
              <a:t>merupakan</a:t>
            </a:r>
            <a:r>
              <a:rPr lang="en-US" sz="1650" dirty="0"/>
              <a:t> searching </a:t>
            </a:r>
            <a:r>
              <a:rPr lang="en-US" sz="1650" dirty="0" err="1"/>
              <a:t>terhadap</a:t>
            </a:r>
            <a:r>
              <a:rPr lang="en-US" sz="1650" dirty="0"/>
              <a:t> </a:t>
            </a:r>
            <a:r>
              <a:rPr lang="en-US" sz="1650" b="1" i="1" dirty="0">
                <a:solidFill>
                  <a:srgbClr val="FF0000"/>
                </a:solidFill>
              </a:rPr>
              <a:t>problem space </a:t>
            </a:r>
            <a:r>
              <a:rPr lang="en-US" sz="1650" b="1" dirty="0" err="1">
                <a:solidFill>
                  <a:srgbClr val="FF0000"/>
                </a:solidFill>
              </a:rPr>
              <a:t>bukan</a:t>
            </a:r>
            <a:r>
              <a:rPr lang="en-US" sz="1650" b="1" dirty="0">
                <a:solidFill>
                  <a:srgbClr val="FF0000"/>
                </a:solidFill>
              </a:rPr>
              <a:t> </a:t>
            </a:r>
            <a:r>
              <a:rPr lang="en-US" sz="1650" b="1" i="1" dirty="0">
                <a:solidFill>
                  <a:srgbClr val="FF0000"/>
                </a:solidFill>
              </a:rPr>
              <a:t>searching</a:t>
            </a:r>
            <a:r>
              <a:rPr lang="en-US" sz="1650" b="1" dirty="0">
                <a:solidFill>
                  <a:srgbClr val="FF0000"/>
                </a:solidFill>
              </a:rPr>
              <a:t> </a:t>
            </a:r>
            <a:r>
              <a:rPr lang="en-US" sz="1650" dirty="0">
                <a:solidFill>
                  <a:srgbClr val="FF0000"/>
                </a:solidFill>
              </a:rPr>
              <a:t>data</a:t>
            </a:r>
            <a:r>
              <a:rPr lang="en-US" sz="1650" dirty="0"/>
              <a:t> (e.g., </a:t>
            </a:r>
            <a:r>
              <a:rPr lang="en-US" sz="1650" dirty="0" err="1"/>
              <a:t>angka</a:t>
            </a:r>
            <a:r>
              <a:rPr lang="en-US" sz="1650" dirty="0"/>
              <a:t>, </a:t>
            </a:r>
            <a:r>
              <a:rPr lang="en-US" sz="1650" dirty="0" err="1"/>
              <a:t>karakter</a:t>
            </a:r>
            <a:r>
              <a:rPr lang="en-US" sz="1650" dirty="0"/>
              <a:t>, string) </a:t>
            </a:r>
            <a:r>
              <a:rPr lang="en-US" sz="1650" dirty="0" err="1"/>
              <a:t>tertentu</a:t>
            </a:r>
            <a:endParaRPr lang="en-US" sz="1650" dirty="0"/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endParaRPr lang="en-US" sz="165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0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C83803B2-9331-46AD-8460-C8F2E86C8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1856"/>
            <a:ext cx="7886700" cy="4088117"/>
          </a:xfrm>
        </p:spPr>
        <p:txBody>
          <a:bodyPr>
            <a:normAutofit/>
          </a:bodyPr>
          <a:lstStyle/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/>
              <a:t>Proses </a:t>
            </a:r>
            <a:r>
              <a:rPr lang="en-US" sz="1650" b="1" i="1" dirty="0">
                <a:solidFill>
                  <a:srgbClr val="FF0000"/>
                </a:solidFill>
              </a:rPr>
              <a:t>searching</a:t>
            </a:r>
            <a:r>
              <a:rPr lang="en-US" sz="1650" dirty="0"/>
              <a:t> </a:t>
            </a:r>
            <a:r>
              <a:rPr lang="en-US" sz="1650" dirty="0" err="1"/>
              <a:t>ini</a:t>
            </a:r>
            <a:r>
              <a:rPr lang="en-US" sz="1650" dirty="0"/>
              <a:t> </a:t>
            </a:r>
            <a:r>
              <a:rPr lang="en-US" sz="1650" dirty="0" err="1"/>
              <a:t>berupa</a:t>
            </a:r>
            <a:r>
              <a:rPr lang="en-US" sz="1650" dirty="0"/>
              <a:t> </a:t>
            </a:r>
            <a:r>
              <a:rPr lang="en-US" sz="1650" dirty="0" err="1"/>
              <a:t>jalur</a:t>
            </a:r>
            <a:r>
              <a:rPr lang="en-US" sz="1650" dirty="0"/>
              <a:t> yang </a:t>
            </a:r>
            <a:r>
              <a:rPr lang="en-US" sz="1650" dirty="0" err="1"/>
              <a:t>menggambarkan</a:t>
            </a:r>
            <a:r>
              <a:rPr lang="en-US" sz="1650" dirty="0"/>
              <a:t> </a:t>
            </a:r>
            <a:r>
              <a:rPr lang="en-US" sz="1650" dirty="0" err="1"/>
              <a:t>keadaan</a:t>
            </a:r>
            <a:r>
              <a:rPr lang="en-US" sz="1650" dirty="0"/>
              <a:t> </a:t>
            </a:r>
            <a:r>
              <a:rPr lang="en-US" sz="1650" dirty="0" err="1"/>
              <a:t>awal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</a:t>
            </a:r>
            <a:r>
              <a:rPr lang="en-US" sz="1650" dirty="0" err="1"/>
              <a:t>menuju</a:t>
            </a:r>
            <a:r>
              <a:rPr lang="en-US" sz="1650" dirty="0"/>
              <a:t> </a:t>
            </a:r>
            <a:r>
              <a:rPr lang="en-US" sz="1650" dirty="0" err="1"/>
              <a:t>kepada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yang </a:t>
            </a:r>
            <a:r>
              <a:rPr lang="en-US" sz="1650" dirty="0" err="1"/>
              <a:t>diinginkan</a:t>
            </a:r>
            <a:r>
              <a:rPr lang="en-US" sz="1650" dirty="0"/>
              <a:t> (i.e., </a:t>
            </a:r>
            <a:r>
              <a:rPr lang="en-US" sz="1650" b="1" i="1" dirty="0">
                <a:solidFill>
                  <a:srgbClr val="FF0000"/>
                </a:solidFill>
              </a:rPr>
              <a:t>the solved problem</a:t>
            </a:r>
            <a:r>
              <a:rPr lang="en-US" sz="1650" dirty="0"/>
              <a:t>).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Jalur-jalur</a:t>
            </a:r>
            <a:r>
              <a:rPr lang="en-US" sz="1650" dirty="0"/>
              <a:t> </a:t>
            </a:r>
            <a:r>
              <a:rPr lang="en-US" sz="1650" dirty="0" err="1"/>
              <a:t>ini</a:t>
            </a:r>
            <a:r>
              <a:rPr lang="en-US" sz="1650" dirty="0"/>
              <a:t> </a:t>
            </a:r>
            <a:r>
              <a:rPr lang="en-US" sz="1650" dirty="0" err="1"/>
              <a:t>mengambarkan</a:t>
            </a:r>
            <a:r>
              <a:rPr lang="en-US" sz="1650" dirty="0"/>
              <a:t> </a:t>
            </a:r>
            <a:r>
              <a:rPr lang="en-US" sz="1650" dirty="0" err="1"/>
              <a:t>langkah-langkah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Melalui</a:t>
            </a:r>
            <a:r>
              <a:rPr lang="en-US" sz="1650" dirty="0"/>
              <a:t> proses </a:t>
            </a:r>
            <a:r>
              <a:rPr lang="en-US" sz="1650" b="1" i="1" dirty="0">
                <a:solidFill>
                  <a:srgbClr val="FF0000"/>
                </a:solidFill>
              </a:rPr>
              <a:t>searching</a:t>
            </a:r>
            <a:r>
              <a:rPr lang="en-US" sz="1650" dirty="0"/>
              <a:t> </a:t>
            </a:r>
            <a:r>
              <a:rPr lang="en-US" sz="1650" dirty="0" err="1"/>
              <a:t>menuju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terbentuk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b="1" i="1" dirty="0">
                <a:solidFill>
                  <a:srgbClr val="FF0000"/>
                </a:solidFill>
              </a:rPr>
              <a:t>solution space</a:t>
            </a:r>
            <a:r>
              <a:rPr lang="en-US" sz="1650" i="1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Perhatikan</a:t>
            </a:r>
            <a:r>
              <a:rPr lang="en-US" sz="1650" dirty="0"/>
              <a:t> </a:t>
            </a:r>
            <a:r>
              <a:rPr lang="en-US" sz="1650" dirty="0" err="1"/>
              <a:t>contoh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</a:t>
            </a:r>
            <a:r>
              <a:rPr lang="en-US" sz="1650" dirty="0" err="1"/>
              <a:t>komputer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/>
              <a:t>Gambar</a:t>
            </a:r>
            <a:r>
              <a:rPr lang="en-US" sz="1650" dirty="0"/>
              <a:t> 1.4.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Langkah</a:t>
            </a:r>
            <a:r>
              <a:rPr lang="en-US" sz="1650" dirty="0"/>
              <a:t> </a:t>
            </a:r>
            <a:r>
              <a:rPr lang="en-US" sz="1650" dirty="0" err="1"/>
              <a:t>pertama</a:t>
            </a:r>
            <a:r>
              <a:rPr lang="en-US" sz="1650" dirty="0"/>
              <a:t> </a:t>
            </a:r>
            <a:r>
              <a:rPr lang="en-US" sz="1650" dirty="0" err="1"/>
              <a:t>untuk</a:t>
            </a:r>
            <a:r>
              <a:rPr lang="en-US" sz="1650" dirty="0"/>
              <a:t> </a:t>
            </a:r>
            <a:r>
              <a:rPr lang="en-US" sz="1650" dirty="0" err="1"/>
              <a:t>mengetahui</a:t>
            </a:r>
            <a:r>
              <a:rPr lang="en-US" sz="1650" dirty="0"/>
              <a:t> </a:t>
            </a:r>
            <a:r>
              <a:rPr lang="en-US" sz="1650" dirty="0" err="1"/>
              <a:t>apakah</a:t>
            </a:r>
            <a:r>
              <a:rPr lang="en-US" sz="1650" dirty="0"/>
              <a:t> </a:t>
            </a:r>
            <a:r>
              <a:rPr lang="en-US" sz="1650" dirty="0" err="1"/>
              <a:t>komputer</a:t>
            </a:r>
            <a:r>
              <a:rPr lang="en-US" sz="1650" dirty="0"/>
              <a:t>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digunakan</a:t>
            </a:r>
            <a:r>
              <a:rPr lang="en-US" sz="1650" dirty="0"/>
              <a:t> </a:t>
            </a:r>
            <a:r>
              <a:rPr lang="en-US" sz="1650" dirty="0" err="1"/>
              <a:t>atau</a:t>
            </a:r>
            <a:r>
              <a:rPr lang="en-US" sz="1650" dirty="0"/>
              <a:t>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adalah</a:t>
            </a:r>
            <a:r>
              <a:rPr lang="en-US" sz="1650" dirty="0"/>
              <a:t> men-switch ON.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Selanjutnya</a:t>
            </a:r>
            <a:r>
              <a:rPr lang="en-US" sz="1650" dirty="0"/>
              <a:t> </a:t>
            </a:r>
            <a:r>
              <a:rPr lang="en-US" sz="1650" dirty="0" err="1"/>
              <a:t>dengan</a:t>
            </a:r>
            <a:r>
              <a:rPr lang="en-US" sz="1650" dirty="0"/>
              <a:t> </a:t>
            </a:r>
            <a:r>
              <a:rPr lang="en-US" sz="1650" dirty="0" err="1"/>
              <a:t>melakukan</a:t>
            </a:r>
            <a:r>
              <a:rPr lang="en-US" sz="1650" dirty="0"/>
              <a:t> </a:t>
            </a:r>
            <a:r>
              <a:rPr lang="en-US" sz="1650" dirty="0" err="1"/>
              <a:t>inspeksi</a:t>
            </a:r>
            <a:r>
              <a:rPr lang="en-US" sz="1650" dirty="0"/>
              <a:t> </a:t>
            </a:r>
            <a:r>
              <a:rPr lang="en-US" sz="1650" dirty="0" err="1"/>
              <a:t>terhadap</a:t>
            </a:r>
            <a:r>
              <a:rPr lang="en-US" sz="1650" dirty="0"/>
              <a:t> </a:t>
            </a:r>
            <a:r>
              <a:rPr lang="en-US" sz="1650" dirty="0" err="1"/>
              <a:t>kondisi</a:t>
            </a:r>
            <a:r>
              <a:rPr lang="en-US" sz="1650" dirty="0"/>
              <a:t> </a:t>
            </a:r>
            <a:r>
              <a:rPr lang="en-US" sz="1650" dirty="0" err="1"/>
              <a:t>lampu</a:t>
            </a:r>
            <a:r>
              <a:rPr lang="en-US" sz="1650" dirty="0"/>
              <a:t> </a:t>
            </a:r>
            <a:r>
              <a:rPr lang="en-US" sz="1650" dirty="0" err="1"/>
              <a:t>indikator</a:t>
            </a:r>
            <a:r>
              <a:rPr lang="en-US" sz="1650" dirty="0"/>
              <a:t> </a:t>
            </a:r>
            <a:r>
              <a:rPr lang="en-US" sz="1650" dirty="0" err="1"/>
              <a:t>kita</a:t>
            </a:r>
            <a:r>
              <a:rPr lang="en-US" sz="1650" dirty="0"/>
              <a:t>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menentukan</a:t>
            </a:r>
            <a:r>
              <a:rPr lang="en-US" sz="1650" dirty="0"/>
              <a:t> </a:t>
            </a:r>
            <a:r>
              <a:rPr lang="en-US" sz="1650" dirty="0" err="1"/>
              <a:t>langkah</a:t>
            </a:r>
            <a:r>
              <a:rPr lang="en-US" sz="1650" dirty="0"/>
              <a:t> </a:t>
            </a:r>
            <a:r>
              <a:rPr lang="en-US" sz="1650" dirty="0" err="1"/>
              <a:t>berikutnya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Misalnya</a:t>
            </a:r>
            <a:r>
              <a:rPr lang="en-US" sz="1650" dirty="0"/>
              <a:t> </a:t>
            </a:r>
            <a:r>
              <a:rPr lang="en-US" sz="1650" dirty="0" err="1"/>
              <a:t>kondisi</a:t>
            </a:r>
            <a:r>
              <a:rPr lang="en-US" sz="1650" dirty="0"/>
              <a:t> </a:t>
            </a:r>
            <a:r>
              <a:rPr lang="en-US" sz="1650" dirty="0" err="1"/>
              <a:t>lampu</a:t>
            </a:r>
            <a:r>
              <a:rPr lang="en-US" sz="1650" dirty="0"/>
              <a:t> OFF.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650" dirty="0" err="1"/>
              <a:t>Dengan</a:t>
            </a:r>
            <a:r>
              <a:rPr lang="en-US" sz="1650" dirty="0"/>
              <a:t> </a:t>
            </a:r>
            <a:r>
              <a:rPr lang="en-US" sz="1650" dirty="0" err="1"/>
              <a:t>melakukan</a:t>
            </a:r>
            <a:r>
              <a:rPr lang="en-US" sz="1650" dirty="0"/>
              <a:t> </a:t>
            </a:r>
            <a:r>
              <a:rPr lang="en-US" sz="1650" b="1" i="1" dirty="0">
                <a:solidFill>
                  <a:srgbClr val="FF0000"/>
                </a:solidFill>
              </a:rPr>
              <a:t>searching</a:t>
            </a:r>
            <a:r>
              <a:rPr lang="en-US" sz="1650" dirty="0"/>
              <a:t> </a:t>
            </a:r>
            <a:r>
              <a:rPr lang="en-US" sz="1650" dirty="0" err="1"/>
              <a:t>terhadap</a:t>
            </a:r>
            <a:r>
              <a:rPr lang="en-US" sz="1650" dirty="0"/>
              <a:t> problem space </a:t>
            </a:r>
            <a:r>
              <a:rPr lang="en-US" sz="1650" dirty="0" err="1"/>
              <a:t>kita</a:t>
            </a:r>
            <a:r>
              <a:rPr lang="en-US" sz="1650" dirty="0"/>
              <a:t> </a:t>
            </a:r>
            <a:r>
              <a:rPr lang="en-US" sz="1650" dirty="0" err="1"/>
              <a:t>akan</a:t>
            </a:r>
            <a:r>
              <a:rPr lang="en-US" sz="1650" dirty="0"/>
              <a:t> </a:t>
            </a:r>
            <a:r>
              <a:rPr lang="en-US" sz="1650" dirty="0" err="1"/>
              <a:t>tiba</a:t>
            </a:r>
            <a:r>
              <a:rPr lang="en-US" sz="1650" dirty="0"/>
              <a:t> </a:t>
            </a:r>
            <a:r>
              <a:rPr lang="en-US" sz="1650" dirty="0" err="1"/>
              <a:t>pada</a:t>
            </a:r>
            <a:r>
              <a:rPr lang="en-US" sz="1650" dirty="0"/>
              <a:t> </a:t>
            </a:r>
            <a:r>
              <a:rPr lang="en-US" sz="1650" dirty="0" err="1"/>
              <a:t>sebuah</a:t>
            </a:r>
            <a:r>
              <a:rPr lang="en-US" sz="1650" dirty="0"/>
              <a:t> </a:t>
            </a:r>
            <a:r>
              <a:rPr lang="en-US" sz="1650" dirty="0" err="1"/>
              <a:t>penyelesaian</a:t>
            </a:r>
            <a:r>
              <a:rPr lang="en-US" sz="1650" dirty="0"/>
              <a:t> </a:t>
            </a:r>
            <a:r>
              <a:rPr lang="en-US" sz="1650" dirty="0" err="1"/>
              <a:t>masalah</a:t>
            </a:r>
            <a:r>
              <a:rPr lang="en-US" sz="1650" dirty="0"/>
              <a:t> agar </a:t>
            </a:r>
            <a:r>
              <a:rPr lang="en-US" sz="1650" dirty="0" err="1"/>
              <a:t>komputer</a:t>
            </a:r>
            <a:r>
              <a:rPr lang="en-US" sz="1650" dirty="0"/>
              <a:t> </a:t>
            </a:r>
            <a:r>
              <a:rPr lang="en-US" sz="1650" dirty="0" err="1"/>
              <a:t>dapat</a:t>
            </a:r>
            <a:r>
              <a:rPr lang="en-US" sz="1650" dirty="0"/>
              <a:t> </a:t>
            </a:r>
            <a:r>
              <a:rPr lang="en-US" sz="1650" dirty="0" err="1"/>
              <a:t>diaktifkan</a:t>
            </a:r>
            <a:r>
              <a:rPr lang="en-US" sz="1650" dirty="0"/>
              <a:t> </a:t>
            </a:r>
            <a:r>
              <a:rPr lang="en-US" sz="1650" dirty="0" err="1"/>
              <a:t>kembali</a:t>
            </a:r>
            <a:r>
              <a:rPr lang="en-US" sz="1650" dirty="0"/>
              <a:t>.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endParaRPr lang="en-US" sz="1650" dirty="0"/>
          </a:p>
          <a:p>
            <a:pPr marL="261938" indent="-261938">
              <a:buFont typeface="Wingdings" panose="05000000000000000000" pitchFamily="2" charset="2"/>
              <a:buChar char="q"/>
            </a:pP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23522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>
            <a:extLst>
              <a:ext uri="{FF2B5EF4-FFF2-40B4-BE49-F238E27FC236}">
                <a16:creationId xmlns:a16="http://schemas.microsoft.com/office/drawing/2014/main" id="{358FF1B1-8476-48CF-B079-4AA001974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1" y="857250"/>
            <a:ext cx="6804422" cy="5143500"/>
          </a:xfrm>
        </p:spPr>
      </p:pic>
    </p:spTree>
    <p:extLst>
      <p:ext uri="{BB962C8B-B14F-4D97-AF65-F5344CB8AC3E}">
        <p14:creationId xmlns:p14="http://schemas.microsoft.com/office/powerpoint/2010/main" val="72877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8E4E698E-E16C-413B-9EA3-7047381C9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i="1" dirty="0">
                <a:latin typeface="+mn-lt"/>
                <a:sym typeface="Wingdings" pitchFamily="2" charset="2"/>
              </a:rPr>
              <a:t>BLIND / UN-INFORMED SEARCH</a:t>
            </a:r>
            <a:endParaRPr lang="en-US" sz="3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1650" dirty="0" err="1"/>
              <a:t>Istilah</a:t>
            </a:r>
            <a:r>
              <a:rPr lang="en-US" sz="1650" dirty="0"/>
              <a:t> </a:t>
            </a:r>
            <a:r>
              <a:rPr lang="en-US" sz="1650" i="1" dirty="0"/>
              <a:t>blind</a:t>
            </a:r>
            <a:r>
              <a:rPr lang="en-US" sz="1650" dirty="0"/>
              <a:t> </a:t>
            </a:r>
            <a:r>
              <a:rPr lang="en-US" sz="1650" dirty="0" err="1"/>
              <a:t>atau</a:t>
            </a:r>
            <a:r>
              <a:rPr lang="en-US" sz="1650" dirty="0"/>
              <a:t> </a:t>
            </a:r>
            <a:r>
              <a:rPr lang="en-US" sz="1650" dirty="0" err="1"/>
              <a:t>buta</a:t>
            </a:r>
            <a:r>
              <a:rPr lang="en-US" sz="1650" dirty="0"/>
              <a:t> </a:t>
            </a:r>
            <a:r>
              <a:rPr lang="en-US" sz="1650" dirty="0" err="1"/>
              <a:t>digunakan</a:t>
            </a:r>
            <a:r>
              <a:rPr lang="en-US" sz="1650" dirty="0"/>
              <a:t> </a:t>
            </a:r>
            <a:r>
              <a:rPr lang="en-US" sz="1650" dirty="0" err="1"/>
              <a:t>karena</a:t>
            </a:r>
            <a:r>
              <a:rPr lang="en-US" sz="1650" dirty="0"/>
              <a:t> </a:t>
            </a:r>
            <a:r>
              <a:rPr lang="en-US" sz="1650" dirty="0" err="1"/>
              <a:t>memang</a:t>
            </a:r>
            <a:r>
              <a:rPr lang="en-US" sz="1650" dirty="0"/>
              <a:t> </a:t>
            </a:r>
            <a:r>
              <a:rPr lang="en-US" sz="1650" dirty="0" err="1"/>
              <a:t>tidak</a:t>
            </a:r>
            <a:r>
              <a:rPr lang="en-US" sz="1650" dirty="0"/>
              <a:t> </a:t>
            </a:r>
            <a:r>
              <a:rPr lang="en-US" sz="1650" dirty="0" err="1"/>
              <a:t>ada</a:t>
            </a:r>
            <a:r>
              <a:rPr lang="en-US" sz="1650" dirty="0"/>
              <a:t> </a:t>
            </a:r>
            <a:r>
              <a:rPr lang="en-US" sz="1650" dirty="0" err="1"/>
              <a:t>informasi</a:t>
            </a:r>
            <a:r>
              <a:rPr lang="en-US" sz="1650" dirty="0"/>
              <a:t> </a:t>
            </a:r>
            <a:r>
              <a:rPr lang="en-US" sz="1650" dirty="0" err="1"/>
              <a:t>awal</a:t>
            </a:r>
            <a:r>
              <a:rPr lang="en-US" sz="1650" dirty="0"/>
              <a:t> yang </a:t>
            </a:r>
            <a:r>
              <a:rPr lang="en-US" sz="1650" dirty="0" err="1"/>
              <a:t>digunakan</a:t>
            </a:r>
            <a:r>
              <a:rPr lang="en-US" sz="1650" dirty="0"/>
              <a:t> </a:t>
            </a:r>
            <a:r>
              <a:rPr lang="en-US" sz="1650" dirty="0" err="1"/>
              <a:t>dalam</a:t>
            </a:r>
            <a:r>
              <a:rPr lang="en-US" sz="1650" dirty="0"/>
              <a:t> proses </a:t>
            </a:r>
            <a:r>
              <a:rPr lang="en-US" sz="1650" dirty="0" err="1"/>
              <a:t>pencarian</a:t>
            </a:r>
            <a:r>
              <a:rPr lang="en-US" sz="1650" dirty="0"/>
              <a:t>. </a:t>
            </a:r>
          </a:p>
          <a:p>
            <a:pPr marL="428625" indent="-428625">
              <a:buClr>
                <a:schemeClr val="tx1"/>
              </a:buClr>
              <a:buNone/>
              <a:defRPr/>
            </a:pPr>
            <a:r>
              <a:rPr lang="en-US" sz="1650" dirty="0" err="1"/>
              <a:t>Berikut</a:t>
            </a:r>
            <a:r>
              <a:rPr lang="en-US" sz="1650" dirty="0"/>
              <a:t> </a:t>
            </a:r>
            <a:r>
              <a:rPr lang="en-US" sz="1650" dirty="0" err="1"/>
              <a:t>ini</a:t>
            </a:r>
            <a:r>
              <a:rPr lang="en-US" sz="1650" dirty="0"/>
              <a:t>, </a:t>
            </a:r>
            <a:r>
              <a:rPr lang="en-US" sz="1650" dirty="0" err="1"/>
              <a:t>sekilas</a:t>
            </a:r>
            <a:r>
              <a:rPr lang="en-US" sz="1650" dirty="0"/>
              <a:t> 6 </a:t>
            </a:r>
            <a:r>
              <a:rPr lang="en-US" sz="1650" dirty="0" err="1"/>
              <a:t>metode</a:t>
            </a:r>
            <a:r>
              <a:rPr lang="en-US" sz="1650" dirty="0"/>
              <a:t> yang </a:t>
            </a:r>
            <a:r>
              <a:rPr lang="en-US" sz="1650" dirty="0" err="1"/>
              <a:t>tergolong</a:t>
            </a:r>
            <a:r>
              <a:rPr lang="en-US" sz="1650" dirty="0"/>
              <a:t> blind search</a:t>
            </a:r>
          </a:p>
          <a:p>
            <a:pPr marL="261938" lvl="2" indent="-261938">
              <a:buFont typeface="Wingdings" pitchFamily="2" charset="2"/>
              <a:buAutoNum type="alphaLcPeriod"/>
              <a:defRPr/>
            </a:pPr>
            <a:r>
              <a:rPr lang="en-US" sz="1650" b="1" i="1" dirty="0">
                <a:sym typeface="Wingdings" pitchFamily="2" charset="2"/>
              </a:rPr>
              <a:t>Breadth-First Search (BFS)</a:t>
            </a:r>
          </a:p>
          <a:p>
            <a:pPr marL="261938" lvl="2" indent="-261938">
              <a:buFont typeface="Wingdings" pitchFamily="2" charset="2"/>
              <a:buAutoNum type="alphaLcPeriod"/>
              <a:defRPr/>
            </a:pPr>
            <a:r>
              <a:rPr lang="en-US" sz="1650" b="1" i="1" dirty="0">
                <a:sym typeface="Wingdings" pitchFamily="2" charset="2"/>
              </a:rPr>
              <a:t>Depth-First Search (DFS)</a:t>
            </a:r>
          </a:p>
          <a:p>
            <a:pPr marL="261938" lvl="2" indent="-261938">
              <a:buFont typeface="Wingdings" pitchFamily="2" charset="2"/>
              <a:buAutoNum type="alphaLcPeriod"/>
              <a:defRPr/>
            </a:pPr>
            <a:r>
              <a:rPr lang="en-US" sz="1650" b="1" i="1" dirty="0">
                <a:sym typeface="Wingdings" pitchFamily="2" charset="2"/>
              </a:rPr>
              <a:t>Depth-Limited Search (DLS)</a:t>
            </a:r>
          </a:p>
          <a:p>
            <a:pPr marL="261938" lvl="2" indent="-261938">
              <a:buFont typeface="Wingdings" pitchFamily="2" charset="2"/>
              <a:buAutoNum type="alphaLcPeriod"/>
              <a:defRPr/>
            </a:pPr>
            <a:r>
              <a:rPr lang="en-US" sz="1650" b="1" i="1" dirty="0">
                <a:sym typeface="Wingdings" pitchFamily="2" charset="2"/>
              </a:rPr>
              <a:t>Uniform Cost Search (UCS)</a:t>
            </a:r>
          </a:p>
          <a:p>
            <a:pPr marL="261938" lvl="2" indent="-261938">
              <a:buFont typeface="Wingdings" pitchFamily="2" charset="2"/>
              <a:buAutoNum type="alphaLcPeriod"/>
              <a:defRPr/>
            </a:pPr>
            <a:r>
              <a:rPr lang="en-US" sz="1650" b="1" i="1" dirty="0">
                <a:sym typeface="Wingdings" pitchFamily="2" charset="2"/>
              </a:rPr>
              <a:t>Iterative-Deepening Search (IDS)</a:t>
            </a:r>
          </a:p>
          <a:p>
            <a:pPr marL="261938" lvl="2" indent="-261938">
              <a:buFont typeface="Wingdings" pitchFamily="2" charset="2"/>
              <a:buAutoNum type="alphaLcPeriod"/>
              <a:defRPr/>
            </a:pPr>
            <a:r>
              <a:rPr lang="en-US" sz="1650" b="1" i="1" dirty="0">
                <a:sym typeface="Wingdings" pitchFamily="2" charset="2"/>
              </a:rPr>
              <a:t>Bi-Directional Search (BDS)</a:t>
            </a:r>
          </a:p>
          <a:p>
            <a:endParaRPr lang="en-US" sz="165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4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F851D11-9005-4827-9CA0-699047FAF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b="1" i="1" dirty="0"/>
              <a:t>Breadth-first Search (BFS)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800" i="1" dirty="0"/>
              <a:t>Breadth-first search (BFS) </a:t>
            </a:r>
            <a:r>
              <a:rPr lang="en-US" sz="1800" dirty="0" err="1"/>
              <a:t>melakukan</a:t>
            </a:r>
            <a:r>
              <a:rPr lang="en-US" sz="1800" dirty="0"/>
              <a:t> proses </a:t>
            </a:r>
            <a:r>
              <a:rPr lang="en-US" sz="1800" i="1" dirty="0"/>
              <a:t>searching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node yang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level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hirarki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terlebih</a:t>
            </a:r>
            <a:r>
              <a:rPr lang="en-US" sz="1800" dirty="0"/>
              <a:t> </a:t>
            </a:r>
            <a:r>
              <a:rPr lang="en-US" sz="1800" dirty="0" err="1"/>
              <a:t>dahulu</a:t>
            </a:r>
            <a:r>
              <a:rPr lang="en-US" sz="1800" dirty="0"/>
              <a:t>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melanjutkan</a:t>
            </a:r>
            <a:r>
              <a:rPr lang="en-US" sz="1800" dirty="0"/>
              <a:t> proses </a:t>
            </a:r>
            <a:r>
              <a:rPr lang="en-US" sz="1800" i="1" dirty="0"/>
              <a:t>searching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node di level </a:t>
            </a:r>
            <a:r>
              <a:rPr lang="en-US" sz="1800" dirty="0" err="1"/>
              <a:t>berikutnya</a:t>
            </a:r>
            <a:r>
              <a:rPr lang="en-US" sz="1800" dirty="0"/>
              <a:t>. </a:t>
            </a:r>
          </a:p>
          <a:p>
            <a:pPr marL="261938" indent="-261938">
              <a:buFont typeface="Wingdings" panose="05000000000000000000" pitchFamily="2" charset="2"/>
              <a:buChar char="q"/>
              <a:defRPr/>
            </a:pPr>
            <a:r>
              <a:rPr lang="en-US" sz="1800" dirty="0" err="1"/>
              <a:t>Urutan</a:t>
            </a:r>
            <a:r>
              <a:rPr lang="en-US" sz="1800" dirty="0"/>
              <a:t> proses searching BFS </a:t>
            </a:r>
            <a:r>
              <a:rPr lang="en-US" sz="1800" dirty="0" err="1"/>
              <a:t>ditunjukkan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1.6 </a:t>
            </a:r>
            <a:r>
              <a:rPr lang="en-US" sz="1800" dirty="0" err="1"/>
              <a:t>adalah</a:t>
            </a:r>
            <a:r>
              <a:rPr lang="en-US" sz="1800" dirty="0"/>
              <a:t>: A,B,C,D,E,F,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1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1169</Words>
  <Application>Microsoft Office PowerPoint</Application>
  <PresentationFormat>On-screen Show (4:3)</PresentationFormat>
  <Paragraphs>103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PowerPoint Presentation</vt:lpstr>
      <vt:lpstr>Metode-metode Pencarian Dalam Kecerdasan Buatan</vt:lpstr>
      <vt:lpstr>Pendahuluan </vt:lpstr>
      <vt:lpstr>PowerPoint Presentation</vt:lpstr>
      <vt:lpstr>Heuristic Searching Sebagai Dasar dari AI</vt:lpstr>
      <vt:lpstr>PowerPoint Presentation</vt:lpstr>
      <vt:lpstr>PowerPoint Presentation</vt:lpstr>
      <vt:lpstr>BLIND / UN-INFORMED SEARCH</vt:lpstr>
      <vt:lpstr>Breadth-first Search (BFS)</vt:lpstr>
      <vt:lpstr>PowerPoint Presentation</vt:lpstr>
      <vt:lpstr>Kelebihan dan kelemahan BFS</vt:lpstr>
      <vt:lpstr>Depth-first Search (DFS)</vt:lpstr>
      <vt:lpstr>PowerPoint Presentation</vt:lpstr>
      <vt:lpstr>Kelebihan dan kelemahan DFS</vt:lpstr>
      <vt:lpstr>Depth-Limited Search (DLS)</vt:lpstr>
      <vt:lpstr>Uniform Cost Search (UCS)</vt:lpstr>
      <vt:lpstr>Iterative-Deepening Search (IDS)</vt:lpstr>
      <vt:lpstr>Bi-Directional Search (BDS)</vt:lpstr>
      <vt:lpstr>Pencarian Heuristik</vt:lpstr>
      <vt:lpstr>Pencarian Heuristik</vt:lpstr>
      <vt:lpstr>Pencarian Heuristik</vt:lpstr>
      <vt:lpstr>Informasi yang bisa diberikan</vt:lpstr>
      <vt:lpstr>Informasi yang bisa diberikan</vt:lpstr>
      <vt:lpstr>Informasi yang bisa diberikan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Aa_Ulum</cp:lastModifiedBy>
  <cp:revision>216</cp:revision>
  <dcterms:created xsi:type="dcterms:W3CDTF">2010-08-24T06:47:44Z</dcterms:created>
  <dcterms:modified xsi:type="dcterms:W3CDTF">2017-10-02T03:37:20Z</dcterms:modified>
</cp:coreProperties>
</file>